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4"/>
    <p:sldMasterId id="2147483861" r:id="rId5"/>
    <p:sldMasterId id="2147483873" r:id="rId6"/>
  </p:sldMasterIdLst>
  <p:notesMasterIdLst>
    <p:notesMasterId r:id="rId251"/>
  </p:notesMasterIdLst>
  <p:handoutMasterIdLst>
    <p:handoutMasterId r:id="rId252"/>
  </p:handoutMasterIdLst>
  <p:sldIdLst>
    <p:sldId id="256" r:id="rId7"/>
    <p:sldId id="1092" r:id="rId8"/>
    <p:sldId id="1003" r:id="rId9"/>
    <p:sldId id="1065" r:id="rId10"/>
    <p:sldId id="277" r:id="rId11"/>
    <p:sldId id="615" r:id="rId12"/>
    <p:sldId id="299" r:id="rId13"/>
    <p:sldId id="290" r:id="rId14"/>
    <p:sldId id="1064" r:id="rId15"/>
    <p:sldId id="449" r:id="rId16"/>
    <p:sldId id="450" r:id="rId17"/>
    <p:sldId id="451" r:id="rId18"/>
    <p:sldId id="452" r:id="rId19"/>
    <p:sldId id="912" r:id="rId20"/>
    <p:sldId id="1072" r:id="rId21"/>
    <p:sldId id="1074" r:id="rId22"/>
    <p:sldId id="1073" r:id="rId23"/>
    <p:sldId id="845" r:id="rId24"/>
    <p:sldId id="870" r:id="rId25"/>
    <p:sldId id="846" r:id="rId26"/>
    <p:sldId id="868" r:id="rId27"/>
    <p:sldId id="869" r:id="rId28"/>
    <p:sldId id="847" r:id="rId29"/>
    <p:sldId id="848" r:id="rId30"/>
    <p:sldId id="283" r:id="rId31"/>
    <p:sldId id="1033" r:id="rId32"/>
    <p:sldId id="1034" r:id="rId33"/>
    <p:sldId id="1049" r:id="rId34"/>
    <p:sldId id="1035" r:id="rId35"/>
    <p:sldId id="1050" r:id="rId36"/>
    <p:sldId id="1036" r:id="rId37"/>
    <p:sldId id="1088" r:id="rId38"/>
    <p:sldId id="297" r:id="rId39"/>
    <p:sldId id="1000" r:id="rId40"/>
    <p:sldId id="1010" r:id="rId41"/>
    <p:sldId id="913" r:id="rId42"/>
    <p:sldId id="1009" r:id="rId43"/>
    <p:sldId id="891" r:id="rId44"/>
    <p:sldId id="914" r:id="rId45"/>
    <p:sldId id="920" r:id="rId46"/>
    <p:sldId id="1011" r:id="rId47"/>
    <p:sldId id="922" r:id="rId48"/>
    <p:sldId id="1020" r:id="rId49"/>
    <p:sldId id="915" r:id="rId50"/>
    <p:sldId id="1021" r:id="rId51"/>
    <p:sldId id="1015" r:id="rId52"/>
    <p:sldId id="923" r:id="rId53"/>
    <p:sldId id="1017" r:id="rId54"/>
    <p:sldId id="269" r:id="rId55"/>
    <p:sldId id="258" r:id="rId56"/>
    <p:sldId id="270" r:id="rId57"/>
    <p:sldId id="1019" r:id="rId58"/>
    <p:sldId id="1076" r:id="rId59"/>
    <p:sldId id="280" r:id="rId60"/>
    <p:sldId id="281" r:id="rId61"/>
    <p:sldId id="931" r:id="rId62"/>
    <p:sldId id="284" r:id="rId63"/>
    <p:sldId id="286" r:id="rId64"/>
    <p:sldId id="285" r:id="rId65"/>
    <p:sldId id="1051" r:id="rId66"/>
    <p:sldId id="835" r:id="rId67"/>
    <p:sldId id="838" r:id="rId68"/>
    <p:sldId id="839" r:id="rId69"/>
    <p:sldId id="837" r:id="rId70"/>
    <p:sldId id="455" r:id="rId71"/>
    <p:sldId id="429" r:id="rId72"/>
    <p:sldId id="430" r:id="rId73"/>
    <p:sldId id="431" r:id="rId74"/>
    <p:sldId id="433" r:id="rId75"/>
    <p:sldId id="434" r:id="rId76"/>
    <p:sldId id="865" r:id="rId77"/>
    <p:sldId id="863" r:id="rId78"/>
    <p:sldId id="439" r:id="rId79"/>
    <p:sldId id="432" r:id="rId80"/>
    <p:sldId id="854" r:id="rId81"/>
    <p:sldId id="855" r:id="rId82"/>
    <p:sldId id="856" r:id="rId83"/>
    <p:sldId id="857" r:id="rId84"/>
    <p:sldId id="858" r:id="rId85"/>
    <p:sldId id="1023" r:id="rId86"/>
    <p:sldId id="561" r:id="rId87"/>
    <p:sldId id="872" r:id="rId88"/>
    <p:sldId id="871" r:id="rId89"/>
    <p:sldId id="873" r:id="rId90"/>
    <p:sldId id="1025" r:id="rId91"/>
    <p:sldId id="1027" r:id="rId92"/>
    <p:sldId id="1026" r:id="rId93"/>
    <p:sldId id="874" r:id="rId94"/>
    <p:sldId id="876" r:id="rId95"/>
    <p:sldId id="875" r:id="rId96"/>
    <p:sldId id="1028" r:id="rId97"/>
    <p:sldId id="877" r:id="rId98"/>
    <p:sldId id="1133" r:id="rId99"/>
    <p:sldId id="1134" r:id="rId100"/>
    <p:sldId id="1135" r:id="rId101"/>
    <p:sldId id="1136" r:id="rId102"/>
    <p:sldId id="1137" r:id="rId103"/>
    <p:sldId id="1138" r:id="rId104"/>
    <p:sldId id="1139" r:id="rId105"/>
    <p:sldId id="1140" r:id="rId106"/>
    <p:sldId id="1141" r:id="rId107"/>
    <p:sldId id="1142" r:id="rId108"/>
    <p:sldId id="1143" r:id="rId109"/>
    <p:sldId id="1144" r:id="rId110"/>
    <p:sldId id="1145" r:id="rId111"/>
    <p:sldId id="1146" r:id="rId112"/>
    <p:sldId id="1147" r:id="rId113"/>
    <p:sldId id="1148" r:id="rId114"/>
    <p:sldId id="1149" r:id="rId115"/>
    <p:sldId id="1150" r:id="rId116"/>
    <p:sldId id="1151" r:id="rId117"/>
    <p:sldId id="1152" r:id="rId118"/>
    <p:sldId id="1153" r:id="rId119"/>
    <p:sldId id="1154" r:id="rId120"/>
    <p:sldId id="1155" r:id="rId121"/>
    <p:sldId id="1156" r:id="rId122"/>
    <p:sldId id="1157" r:id="rId123"/>
    <p:sldId id="1158" r:id="rId124"/>
    <p:sldId id="1159" r:id="rId125"/>
    <p:sldId id="1160" r:id="rId126"/>
    <p:sldId id="1161" r:id="rId127"/>
    <p:sldId id="1162" r:id="rId128"/>
    <p:sldId id="1163" r:id="rId129"/>
    <p:sldId id="1164" r:id="rId130"/>
    <p:sldId id="1165" r:id="rId131"/>
    <p:sldId id="1166" r:id="rId132"/>
    <p:sldId id="1167" r:id="rId133"/>
    <p:sldId id="1168" r:id="rId134"/>
    <p:sldId id="1169" r:id="rId135"/>
    <p:sldId id="1170" r:id="rId136"/>
    <p:sldId id="1171" r:id="rId137"/>
    <p:sldId id="1172" r:id="rId138"/>
    <p:sldId id="1173" r:id="rId139"/>
    <p:sldId id="1174" r:id="rId140"/>
    <p:sldId id="1175" r:id="rId141"/>
    <p:sldId id="1176" r:id="rId142"/>
    <p:sldId id="1177" r:id="rId143"/>
    <p:sldId id="1178" r:id="rId144"/>
    <p:sldId id="1179" r:id="rId145"/>
    <p:sldId id="1180" r:id="rId146"/>
    <p:sldId id="1181" r:id="rId147"/>
    <p:sldId id="1182" r:id="rId148"/>
    <p:sldId id="1183" r:id="rId149"/>
    <p:sldId id="1184" r:id="rId150"/>
    <p:sldId id="1185" r:id="rId151"/>
    <p:sldId id="1186" r:id="rId152"/>
    <p:sldId id="1187" r:id="rId153"/>
    <p:sldId id="1188" r:id="rId154"/>
    <p:sldId id="1189" r:id="rId155"/>
    <p:sldId id="1190" r:id="rId156"/>
    <p:sldId id="1191" r:id="rId157"/>
    <p:sldId id="1192" r:id="rId158"/>
    <p:sldId id="1193" r:id="rId159"/>
    <p:sldId id="1194" r:id="rId160"/>
    <p:sldId id="1195" r:id="rId161"/>
    <p:sldId id="1196" r:id="rId162"/>
    <p:sldId id="1197" r:id="rId163"/>
    <p:sldId id="1198" r:id="rId164"/>
    <p:sldId id="1199" r:id="rId165"/>
    <p:sldId id="1200" r:id="rId166"/>
    <p:sldId id="1201" r:id="rId167"/>
    <p:sldId id="1202" r:id="rId168"/>
    <p:sldId id="1203" r:id="rId169"/>
    <p:sldId id="1204" r:id="rId170"/>
    <p:sldId id="1205" r:id="rId171"/>
    <p:sldId id="1206" r:id="rId172"/>
    <p:sldId id="1207" r:id="rId173"/>
    <p:sldId id="1208" r:id="rId174"/>
    <p:sldId id="1209" r:id="rId175"/>
    <p:sldId id="1210" r:id="rId176"/>
    <p:sldId id="1211" r:id="rId177"/>
    <p:sldId id="1212" r:id="rId178"/>
    <p:sldId id="1213" r:id="rId179"/>
    <p:sldId id="1214" r:id="rId180"/>
    <p:sldId id="1215" r:id="rId181"/>
    <p:sldId id="1216" r:id="rId182"/>
    <p:sldId id="1217" r:id="rId183"/>
    <p:sldId id="1218" r:id="rId184"/>
    <p:sldId id="1219" r:id="rId185"/>
    <p:sldId id="1220" r:id="rId186"/>
    <p:sldId id="1221" r:id="rId187"/>
    <p:sldId id="1113" r:id="rId188"/>
    <p:sldId id="382" r:id="rId189"/>
    <p:sldId id="1114" r:id="rId190"/>
    <p:sldId id="966" r:id="rId191"/>
    <p:sldId id="1115" r:id="rId192"/>
    <p:sldId id="967" r:id="rId193"/>
    <p:sldId id="389" r:id="rId194"/>
    <p:sldId id="390" r:id="rId195"/>
    <p:sldId id="391" r:id="rId196"/>
    <p:sldId id="395" r:id="rId197"/>
    <p:sldId id="968" r:id="rId198"/>
    <p:sldId id="969" r:id="rId199"/>
    <p:sldId id="381" r:id="rId200"/>
    <p:sldId id="971" r:id="rId201"/>
    <p:sldId id="1222" r:id="rId202"/>
    <p:sldId id="1223" r:id="rId203"/>
    <p:sldId id="1224" r:id="rId204"/>
    <p:sldId id="1225" r:id="rId205"/>
    <p:sldId id="1226" r:id="rId206"/>
    <p:sldId id="1227" r:id="rId207"/>
    <p:sldId id="1228" r:id="rId208"/>
    <p:sldId id="1229" r:id="rId209"/>
    <p:sldId id="1230" r:id="rId210"/>
    <p:sldId id="1116" r:id="rId211"/>
    <p:sldId id="1118" r:id="rId212"/>
    <p:sldId id="1231" r:id="rId213"/>
    <p:sldId id="1232" r:id="rId214"/>
    <p:sldId id="1233" r:id="rId215"/>
    <p:sldId id="1234" r:id="rId216"/>
    <p:sldId id="1235" r:id="rId217"/>
    <p:sldId id="1236" r:id="rId218"/>
    <p:sldId id="1237" r:id="rId219"/>
    <p:sldId id="1238" r:id="rId220"/>
    <p:sldId id="1239" r:id="rId221"/>
    <p:sldId id="1240" r:id="rId222"/>
    <p:sldId id="342" r:id="rId223"/>
    <p:sldId id="1127" r:id="rId224"/>
    <p:sldId id="1241" r:id="rId225"/>
    <p:sldId id="1129" r:id="rId226"/>
    <p:sldId id="1132" r:id="rId227"/>
    <p:sldId id="1128" r:id="rId228"/>
    <p:sldId id="1242" r:id="rId229"/>
    <p:sldId id="1243" r:id="rId230"/>
    <p:sldId id="1244" r:id="rId231"/>
    <p:sldId id="1245" r:id="rId232"/>
    <p:sldId id="1246" r:id="rId233"/>
    <p:sldId id="1247" r:id="rId234"/>
    <p:sldId id="1248" r:id="rId235"/>
    <p:sldId id="1249" r:id="rId236"/>
    <p:sldId id="1250" r:id="rId237"/>
    <p:sldId id="1251" r:id="rId238"/>
    <p:sldId id="1252" r:id="rId239"/>
    <p:sldId id="1253" r:id="rId240"/>
    <p:sldId id="1254" r:id="rId241"/>
    <p:sldId id="1255" r:id="rId242"/>
    <p:sldId id="1256" r:id="rId243"/>
    <p:sldId id="1257" r:id="rId244"/>
    <p:sldId id="1258" r:id="rId245"/>
    <p:sldId id="1259" r:id="rId246"/>
    <p:sldId id="361" r:id="rId247"/>
    <p:sldId id="1260" r:id="rId248"/>
    <p:sldId id="1261" r:id="rId249"/>
    <p:sldId id="1262" r:id="rId25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7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38" autoAdjust="0"/>
    <p:restoredTop sz="94660"/>
  </p:normalViewPr>
  <p:slideViewPr>
    <p:cSldViewPr snapToGrid="0">
      <p:cViewPr varScale="1">
        <p:scale>
          <a:sx n="87" d="100"/>
          <a:sy n="87" d="100"/>
        </p:scale>
        <p:origin x="90" y="210"/>
      </p:cViewPr>
      <p:guideLst/>
    </p:cSldViewPr>
  </p:slideViewPr>
  <p:notesTextViewPr>
    <p:cViewPr>
      <p:scale>
        <a:sx n="1" d="1"/>
        <a:sy n="1" d="1"/>
      </p:scale>
      <p:origin x="0" y="0"/>
    </p:cViewPr>
  </p:notesTextViewPr>
  <p:notesViewPr>
    <p:cSldViewPr snapToGrid="0">
      <p:cViewPr varScale="1">
        <p:scale>
          <a:sx n="45" d="100"/>
          <a:sy n="45" d="100"/>
        </p:scale>
        <p:origin x="276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247" Type="http://schemas.openxmlformats.org/officeDocument/2006/relationships/slide" Target="slides/slide24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slide" Target="slides/slide211.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206.xml"/><Relationship Id="rId233" Type="http://schemas.openxmlformats.org/officeDocument/2006/relationships/slide" Target="slides/slide227.xml"/><Relationship Id="rId238" Type="http://schemas.openxmlformats.org/officeDocument/2006/relationships/slide" Target="slides/slide232.xml"/><Relationship Id="rId254" Type="http://schemas.openxmlformats.org/officeDocument/2006/relationships/viewProps" Target="viewProps.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223" Type="http://schemas.openxmlformats.org/officeDocument/2006/relationships/slide" Target="slides/slide217.xml"/><Relationship Id="rId228" Type="http://schemas.openxmlformats.org/officeDocument/2006/relationships/slide" Target="slides/slide222.xml"/><Relationship Id="rId244" Type="http://schemas.openxmlformats.org/officeDocument/2006/relationships/slide" Target="slides/slide238.xml"/><Relationship Id="rId249" Type="http://schemas.openxmlformats.org/officeDocument/2006/relationships/slide" Target="slides/slide24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slide" Target="slides/slide212.xml"/><Relationship Id="rId234" Type="http://schemas.openxmlformats.org/officeDocument/2006/relationships/slide" Target="slides/slide228.xml"/><Relationship Id="rId239" Type="http://schemas.openxmlformats.org/officeDocument/2006/relationships/slide" Target="slides/slide233.xml"/><Relationship Id="rId2" Type="http://schemas.openxmlformats.org/officeDocument/2006/relationships/customXml" Target="../customXml/item2.xml"/><Relationship Id="rId29" Type="http://schemas.openxmlformats.org/officeDocument/2006/relationships/slide" Target="slides/slide23.xml"/><Relationship Id="rId250" Type="http://schemas.openxmlformats.org/officeDocument/2006/relationships/slide" Target="slides/slide244.xml"/><Relationship Id="rId255" Type="http://schemas.openxmlformats.org/officeDocument/2006/relationships/theme" Target="theme/theme1.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229" Type="http://schemas.openxmlformats.org/officeDocument/2006/relationships/slide" Target="slides/slide223.xml"/><Relationship Id="rId19" Type="http://schemas.openxmlformats.org/officeDocument/2006/relationships/slide" Target="slides/slide13.xml"/><Relationship Id="rId224" Type="http://schemas.openxmlformats.org/officeDocument/2006/relationships/slide" Target="slides/slide218.xml"/><Relationship Id="rId240" Type="http://schemas.openxmlformats.org/officeDocument/2006/relationships/slide" Target="slides/slide234.xml"/><Relationship Id="rId245" Type="http://schemas.openxmlformats.org/officeDocument/2006/relationships/slide" Target="slides/slide239.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slide" Target="slides/slide213.xml"/><Relationship Id="rId3" Type="http://schemas.openxmlformats.org/officeDocument/2006/relationships/customXml" Target="../customXml/item3.xml"/><Relationship Id="rId214" Type="http://schemas.openxmlformats.org/officeDocument/2006/relationships/slide" Target="slides/slide208.xml"/><Relationship Id="rId230" Type="http://schemas.openxmlformats.org/officeDocument/2006/relationships/slide" Target="slides/slide224.xml"/><Relationship Id="rId235" Type="http://schemas.openxmlformats.org/officeDocument/2006/relationships/slide" Target="slides/slide229.xml"/><Relationship Id="rId251" Type="http://schemas.openxmlformats.org/officeDocument/2006/relationships/notesMaster" Target="notesMasters/notesMaster1.xml"/><Relationship Id="rId256" Type="http://schemas.openxmlformats.org/officeDocument/2006/relationships/tableStyles" Target="tableStyle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241" Type="http://schemas.openxmlformats.org/officeDocument/2006/relationships/slide" Target="slides/slide235.xml"/><Relationship Id="rId246" Type="http://schemas.openxmlformats.org/officeDocument/2006/relationships/slide" Target="slides/slide240.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handoutMaster" Target="handoutMasters/handoutMaster1.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presProps" Target="presProp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s>
</file>

<file path=ppt/diagrams/_rels/data10.xml.rels><?xml version="1.0" encoding="UTF-8" standalone="yes"?>
<Relationships xmlns="http://schemas.openxmlformats.org/package/2006/relationships"><Relationship Id="rId1" Type="http://schemas.openxmlformats.org/officeDocument/2006/relationships/image" Target="../media/image110.jpeg"/></Relationships>
</file>

<file path=ppt/diagrams/_rels/data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jpeg"/><Relationship Id="rId5" Type="http://schemas.openxmlformats.org/officeDocument/2006/relationships/image" Target="../media/image118.jpeg"/><Relationship Id="rId4" Type="http://schemas.openxmlformats.org/officeDocument/2006/relationships/image" Target="../media/image117.jpeg"/></Relationships>
</file>

<file path=ppt/diagrams/_rels/data9.xml.rels><?xml version="1.0" encoding="UTF-8" standalone="yes"?>
<Relationships xmlns="http://schemas.openxmlformats.org/package/2006/relationships"><Relationship Id="rId1" Type="http://schemas.openxmlformats.org/officeDocument/2006/relationships/image" Target="../media/image11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DB8F44-6327-4F79-873F-B8A685A52681}" type="doc">
      <dgm:prSet loTypeId="urn:microsoft.com/office/officeart/2005/8/layout/radial5" loCatId="cycle" qsTypeId="urn:microsoft.com/office/officeart/2005/8/quickstyle/3d3" qsCatId="3D" csTypeId="urn:microsoft.com/office/officeart/2005/8/colors/colorful1" csCatId="colorful" phldr="1"/>
      <dgm:spPr/>
      <dgm:t>
        <a:bodyPr/>
        <a:lstStyle/>
        <a:p>
          <a:endParaRPr lang="fr-FR"/>
        </a:p>
      </dgm:t>
    </dgm:pt>
    <dgm:pt modelId="{4A6CD780-92BF-419E-B4D1-26C4355A8C06}">
      <dgm:prSet phldrT="[Texte]" custT="1"/>
      <dgm:spPr/>
      <dgm:t>
        <a:bodyPr/>
        <a:lstStyle/>
        <a:p>
          <a:r>
            <a:rPr lang="fr-FR" sz="1800" dirty="0"/>
            <a:t>The components of communication</a:t>
          </a:r>
        </a:p>
      </dgm:t>
    </dgm:pt>
    <dgm:pt modelId="{52184B49-A432-48C3-A997-4C0684003965}" type="parTrans" cxnId="{74817922-1ACE-46E6-856B-3B2DD413B5BB}">
      <dgm:prSet/>
      <dgm:spPr/>
      <dgm:t>
        <a:bodyPr/>
        <a:lstStyle/>
        <a:p>
          <a:endParaRPr lang="fr-FR"/>
        </a:p>
      </dgm:t>
    </dgm:pt>
    <dgm:pt modelId="{D93D2782-DB46-4310-B665-DE7067B4ED7F}" type="sibTrans" cxnId="{74817922-1ACE-46E6-856B-3B2DD413B5BB}">
      <dgm:prSet/>
      <dgm:spPr/>
      <dgm:t>
        <a:bodyPr/>
        <a:lstStyle/>
        <a:p>
          <a:endParaRPr lang="fr-FR"/>
        </a:p>
      </dgm:t>
    </dgm:pt>
    <dgm:pt modelId="{1F1435E0-B748-4111-BA27-8BB82F833F3B}">
      <dgm:prSet phldrT="[Texte]" custT="1"/>
      <dgm:spPr/>
      <dgm:t>
        <a:bodyPr/>
        <a:lstStyle/>
        <a:p>
          <a:r>
            <a:rPr lang="en-US" sz="2000" dirty="0"/>
            <a:t>Meaning: meaning of the message</a:t>
          </a:r>
          <a:endParaRPr lang="fr-FR" sz="2000" dirty="0"/>
        </a:p>
      </dgm:t>
    </dgm:pt>
    <dgm:pt modelId="{642A85D8-5391-4005-BC32-E04A0E164CA8}" type="parTrans" cxnId="{BC5E7763-BF45-441B-A436-243F9C7EDE01}">
      <dgm:prSet/>
      <dgm:spPr/>
      <dgm:t>
        <a:bodyPr/>
        <a:lstStyle/>
        <a:p>
          <a:endParaRPr lang="fr-FR"/>
        </a:p>
      </dgm:t>
    </dgm:pt>
    <dgm:pt modelId="{0D1E3519-E25F-4FB4-A901-297423D27E47}" type="sibTrans" cxnId="{BC5E7763-BF45-441B-A436-243F9C7EDE01}">
      <dgm:prSet/>
      <dgm:spPr/>
      <dgm:t>
        <a:bodyPr/>
        <a:lstStyle/>
        <a:p>
          <a:endParaRPr lang="fr-FR"/>
        </a:p>
      </dgm:t>
    </dgm:pt>
    <dgm:pt modelId="{16F5426C-F86E-405A-9C9B-56CC428312D9}">
      <dgm:prSet phldrT="[Texte]" custT="1"/>
      <dgm:spPr/>
      <dgm:t>
        <a:bodyPr/>
        <a:lstStyle/>
        <a:p>
          <a:r>
            <a:rPr lang="en-US" sz="1800" dirty="0"/>
            <a:t>Message: all the signals emitted consciously or unconsciously by the sender. </a:t>
          </a:r>
          <a:endParaRPr lang="fr-FR" sz="1800" dirty="0"/>
        </a:p>
      </dgm:t>
    </dgm:pt>
    <dgm:pt modelId="{38E9941F-6474-4F1D-B93C-CD5D3C6B95A0}" type="parTrans" cxnId="{6989555E-4CD6-40C8-A8DD-CE9B77E7485E}">
      <dgm:prSet/>
      <dgm:spPr/>
      <dgm:t>
        <a:bodyPr/>
        <a:lstStyle/>
        <a:p>
          <a:endParaRPr lang="fr-FR"/>
        </a:p>
      </dgm:t>
    </dgm:pt>
    <dgm:pt modelId="{8D4E73F4-344A-4010-88FB-5EEA912367AF}" type="sibTrans" cxnId="{6989555E-4CD6-40C8-A8DD-CE9B77E7485E}">
      <dgm:prSet/>
      <dgm:spPr/>
      <dgm:t>
        <a:bodyPr/>
        <a:lstStyle/>
        <a:p>
          <a:endParaRPr lang="fr-FR"/>
        </a:p>
      </dgm:t>
    </dgm:pt>
    <dgm:pt modelId="{2DDC7B6E-F884-4BD7-8CD4-91D9F3ECB87B}">
      <dgm:prSet custT="1"/>
      <dgm:spPr/>
      <dgm:t>
        <a:bodyPr/>
        <a:lstStyle/>
        <a:p>
          <a:r>
            <a:rPr lang="en-US" sz="1800" dirty="0"/>
            <a:t>Strategy: implementation of actions, acts of communication</a:t>
          </a:r>
          <a:endParaRPr lang="fr-FR" sz="1800" dirty="0"/>
        </a:p>
      </dgm:t>
    </dgm:pt>
    <dgm:pt modelId="{E69205E1-BC0A-4428-AE14-897C6CA09C39}" type="parTrans" cxnId="{A2F8738B-6400-4E5B-AE83-7E608F771E23}">
      <dgm:prSet/>
      <dgm:spPr/>
      <dgm:t>
        <a:bodyPr/>
        <a:lstStyle/>
        <a:p>
          <a:endParaRPr lang="fr-FR"/>
        </a:p>
      </dgm:t>
    </dgm:pt>
    <dgm:pt modelId="{2BA099D9-0B92-41DA-A0EC-580905300B0F}" type="sibTrans" cxnId="{A2F8738B-6400-4E5B-AE83-7E608F771E23}">
      <dgm:prSet/>
      <dgm:spPr/>
      <dgm:t>
        <a:bodyPr/>
        <a:lstStyle/>
        <a:p>
          <a:endParaRPr lang="fr-FR"/>
        </a:p>
      </dgm:t>
    </dgm:pt>
    <dgm:pt modelId="{7001D352-3681-484F-9135-F15E657F2453}">
      <dgm:prSet custT="1"/>
      <dgm:spPr/>
      <dgm:t>
        <a:bodyPr/>
        <a:lstStyle/>
        <a:p>
          <a:r>
            <a:rPr lang="en-US" sz="2000" dirty="0"/>
            <a:t>Actors: interlocutors who participate in the messages</a:t>
          </a:r>
          <a:endParaRPr lang="fr-FR" sz="2000" dirty="0"/>
        </a:p>
      </dgm:t>
    </dgm:pt>
    <dgm:pt modelId="{09B57512-AE2F-4D97-8A1E-3A10B0E8F694}" type="parTrans" cxnId="{B71FEAAC-693B-4787-B0CA-CAFF3B486AD1}">
      <dgm:prSet/>
      <dgm:spPr/>
      <dgm:t>
        <a:bodyPr/>
        <a:lstStyle/>
        <a:p>
          <a:endParaRPr lang="fr-FR"/>
        </a:p>
      </dgm:t>
    </dgm:pt>
    <dgm:pt modelId="{01B0A876-B932-4A7D-BF3E-C6F6D86DB30F}" type="sibTrans" cxnId="{B71FEAAC-693B-4787-B0CA-CAFF3B486AD1}">
      <dgm:prSet/>
      <dgm:spPr/>
      <dgm:t>
        <a:bodyPr/>
        <a:lstStyle/>
        <a:p>
          <a:endParaRPr lang="fr-FR"/>
        </a:p>
      </dgm:t>
    </dgm:pt>
    <dgm:pt modelId="{BFC521A7-A7B4-4B2E-B516-3A2E6A2F126C}">
      <dgm:prSet custT="1"/>
      <dgm:spPr/>
      <dgm:t>
        <a:bodyPr/>
        <a:lstStyle/>
        <a:p>
          <a:r>
            <a:rPr lang="en-US" sz="2000" dirty="0"/>
            <a:t>Context: General framework in which the communication takes place</a:t>
          </a:r>
          <a:endParaRPr lang="fr-FR" sz="2000" dirty="0"/>
        </a:p>
      </dgm:t>
    </dgm:pt>
    <dgm:pt modelId="{F117563E-E8FD-4079-9A53-51471102EED2}" type="parTrans" cxnId="{F2615AD1-9021-4628-9996-40F1DBC538B2}">
      <dgm:prSet/>
      <dgm:spPr/>
      <dgm:t>
        <a:bodyPr/>
        <a:lstStyle/>
        <a:p>
          <a:endParaRPr lang="fr-FR"/>
        </a:p>
      </dgm:t>
    </dgm:pt>
    <dgm:pt modelId="{8B6B8227-0C17-492C-91C8-8ABC33D8E5C7}" type="sibTrans" cxnId="{F2615AD1-9021-4628-9996-40F1DBC538B2}">
      <dgm:prSet/>
      <dgm:spPr/>
      <dgm:t>
        <a:bodyPr/>
        <a:lstStyle/>
        <a:p>
          <a:endParaRPr lang="fr-FR"/>
        </a:p>
      </dgm:t>
    </dgm:pt>
    <dgm:pt modelId="{39D9B9A5-0978-47E5-A62A-EC01439F87C1}">
      <dgm:prSet custT="1"/>
      <dgm:spPr/>
      <dgm:t>
        <a:bodyPr/>
        <a:lstStyle/>
        <a:p>
          <a:r>
            <a:rPr lang="en-US" sz="2000" dirty="0"/>
            <a:t>Channel: the medium through which the message is transmitted</a:t>
          </a:r>
          <a:endParaRPr lang="fr-FR" sz="2000" dirty="0"/>
        </a:p>
      </dgm:t>
    </dgm:pt>
    <dgm:pt modelId="{30A75722-41F5-4C27-BD4C-1FCF18C5C473}" type="parTrans" cxnId="{07DDA7FD-4A2E-4A3D-AEF4-8A8F15C9836B}">
      <dgm:prSet/>
      <dgm:spPr/>
      <dgm:t>
        <a:bodyPr/>
        <a:lstStyle/>
        <a:p>
          <a:endParaRPr lang="fr-FR"/>
        </a:p>
      </dgm:t>
    </dgm:pt>
    <dgm:pt modelId="{885F2CF7-90A5-4AC3-9299-1BBFD36B7867}" type="sibTrans" cxnId="{07DDA7FD-4A2E-4A3D-AEF4-8A8F15C9836B}">
      <dgm:prSet/>
      <dgm:spPr/>
      <dgm:t>
        <a:bodyPr/>
        <a:lstStyle/>
        <a:p>
          <a:endParaRPr lang="fr-FR"/>
        </a:p>
      </dgm:t>
    </dgm:pt>
    <dgm:pt modelId="{C5AF6725-14AB-4417-A666-DE5F3667976B}" type="pres">
      <dgm:prSet presAssocID="{13DB8F44-6327-4F79-873F-B8A685A52681}" presName="Name0" presStyleCnt="0">
        <dgm:presLayoutVars>
          <dgm:chMax val="1"/>
          <dgm:dir/>
          <dgm:animLvl val="ctr"/>
          <dgm:resizeHandles val="exact"/>
        </dgm:presLayoutVars>
      </dgm:prSet>
      <dgm:spPr/>
      <dgm:t>
        <a:bodyPr/>
        <a:lstStyle/>
        <a:p>
          <a:endParaRPr lang="pl-PL"/>
        </a:p>
      </dgm:t>
    </dgm:pt>
    <dgm:pt modelId="{2963BA01-2DB3-484B-A1B1-B2484D73BA41}" type="pres">
      <dgm:prSet presAssocID="{4A6CD780-92BF-419E-B4D1-26C4355A8C06}" presName="centerShape" presStyleLbl="node0" presStyleIdx="0" presStyleCnt="1" custScaleX="155070"/>
      <dgm:spPr/>
      <dgm:t>
        <a:bodyPr/>
        <a:lstStyle/>
        <a:p>
          <a:endParaRPr lang="pl-PL"/>
        </a:p>
      </dgm:t>
    </dgm:pt>
    <dgm:pt modelId="{00439D71-146E-43A9-ACB7-177A6AA6AC38}" type="pres">
      <dgm:prSet presAssocID="{30A75722-41F5-4C27-BD4C-1FCF18C5C473}" presName="parTrans" presStyleLbl="sibTrans2D1" presStyleIdx="0" presStyleCnt="6"/>
      <dgm:spPr/>
      <dgm:t>
        <a:bodyPr/>
        <a:lstStyle/>
        <a:p>
          <a:endParaRPr lang="pl-PL"/>
        </a:p>
      </dgm:t>
    </dgm:pt>
    <dgm:pt modelId="{67D75FF7-E308-47B6-9777-5C780D214AF5}" type="pres">
      <dgm:prSet presAssocID="{30A75722-41F5-4C27-BD4C-1FCF18C5C473}" presName="connectorText" presStyleLbl="sibTrans2D1" presStyleIdx="0" presStyleCnt="6"/>
      <dgm:spPr/>
      <dgm:t>
        <a:bodyPr/>
        <a:lstStyle/>
        <a:p>
          <a:endParaRPr lang="pl-PL"/>
        </a:p>
      </dgm:t>
    </dgm:pt>
    <dgm:pt modelId="{AE1A9CC5-1682-41B2-B7D7-022703708E3C}" type="pres">
      <dgm:prSet presAssocID="{39D9B9A5-0978-47E5-A62A-EC01439F87C1}" presName="node" presStyleLbl="node1" presStyleIdx="0" presStyleCnt="6" custScaleX="187151" custScaleY="120756" custRadScaleRad="116148" custRadScaleInc="-857">
        <dgm:presLayoutVars>
          <dgm:bulletEnabled val="1"/>
        </dgm:presLayoutVars>
      </dgm:prSet>
      <dgm:spPr/>
      <dgm:t>
        <a:bodyPr/>
        <a:lstStyle/>
        <a:p>
          <a:endParaRPr lang="pl-PL"/>
        </a:p>
      </dgm:t>
    </dgm:pt>
    <dgm:pt modelId="{A8307611-CC47-4B35-A5B5-188A5072369A}" type="pres">
      <dgm:prSet presAssocID="{F117563E-E8FD-4079-9A53-51471102EED2}" presName="parTrans" presStyleLbl="sibTrans2D1" presStyleIdx="1" presStyleCnt="6"/>
      <dgm:spPr/>
      <dgm:t>
        <a:bodyPr/>
        <a:lstStyle/>
        <a:p>
          <a:endParaRPr lang="pl-PL"/>
        </a:p>
      </dgm:t>
    </dgm:pt>
    <dgm:pt modelId="{F6C832F0-6A06-4518-A78F-00D197382FB6}" type="pres">
      <dgm:prSet presAssocID="{F117563E-E8FD-4079-9A53-51471102EED2}" presName="connectorText" presStyleLbl="sibTrans2D1" presStyleIdx="1" presStyleCnt="6"/>
      <dgm:spPr/>
      <dgm:t>
        <a:bodyPr/>
        <a:lstStyle/>
        <a:p>
          <a:endParaRPr lang="pl-PL"/>
        </a:p>
      </dgm:t>
    </dgm:pt>
    <dgm:pt modelId="{969EDE1B-813E-49EC-98B3-1A279583E9D3}" type="pres">
      <dgm:prSet presAssocID="{BFC521A7-A7B4-4B2E-B516-3A2E6A2F126C}" presName="node" presStyleLbl="node1" presStyleIdx="1" presStyleCnt="6" custScaleX="202805" custScaleY="104611" custRadScaleRad="158290" custRadScaleInc="20999">
        <dgm:presLayoutVars>
          <dgm:bulletEnabled val="1"/>
        </dgm:presLayoutVars>
      </dgm:prSet>
      <dgm:spPr/>
      <dgm:t>
        <a:bodyPr/>
        <a:lstStyle/>
        <a:p>
          <a:endParaRPr lang="pl-PL"/>
        </a:p>
      </dgm:t>
    </dgm:pt>
    <dgm:pt modelId="{65B1AD07-C4DC-41E8-B101-19D856106D47}" type="pres">
      <dgm:prSet presAssocID="{642A85D8-5391-4005-BC32-E04A0E164CA8}" presName="parTrans" presStyleLbl="sibTrans2D1" presStyleIdx="2" presStyleCnt="6"/>
      <dgm:spPr/>
      <dgm:t>
        <a:bodyPr/>
        <a:lstStyle/>
        <a:p>
          <a:endParaRPr lang="pl-PL"/>
        </a:p>
      </dgm:t>
    </dgm:pt>
    <dgm:pt modelId="{149B7BF2-9696-42DA-AE7A-C8E9FC7D2644}" type="pres">
      <dgm:prSet presAssocID="{642A85D8-5391-4005-BC32-E04A0E164CA8}" presName="connectorText" presStyleLbl="sibTrans2D1" presStyleIdx="2" presStyleCnt="6"/>
      <dgm:spPr/>
      <dgm:t>
        <a:bodyPr/>
        <a:lstStyle/>
        <a:p>
          <a:endParaRPr lang="pl-PL"/>
        </a:p>
      </dgm:t>
    </dgm:pt>
    <dgm:pt modelId="{AD725B3B-62BA-4BB3-A086-E94708B0B0DD}" type="pres">
      <dgm:prSet presAssocID="{1F1435E0-B748-4111-BA27-8BB82F833F3B}" presName="node" presStyleLbl="node1" presStyleIdx="2" presStyleCnt="6" custScaleX="199510" custRadScaleRad="154107" custRadScaleInc="-51219">
        <dgm:presLayoutVars>
          <dgm:bulletEnabled val="1"/>
        </dgm:presLayoutVars>
      </dgm:prSet>
      <dgm:spPr/>
      <dgm:t>
        <a:bodyPr/>
        <a:lstStyle/>
        <a:p>
          <a:endParaRPr lang="pl-PL"/>
        </a:p>
      </dgm:t>
    </dgm:pt>
    <dgm:pt modelId="{781C5850-6B40-46F2-8A96-ACABC13BF0AC}" type="pres">
      <dgm:prSet presAssocID="{38E9941F-6474-4F1D-B93C-CD5D3C6B95A0}" presName="parTrans" presStyleLbl="sibTrans2D1" presStyleIdx="3" presStyleCnt="6"/>
      <dgm:spPr/>
      <dgm:t>
        <a:bodyPr/>
        <a:lstStyle/>
        <a:p>
          <a:endParaRPr lang="pl-PL"/>
        </a:p>
      </dgm:t>
    </dgm:pt>
    <dgm:pt modelId="{4B45E3D6-4267-4D28-B529-7B04E471020D}" type="pres">
      <dgm:prSet presAssocID="{38E9941F-6474-4F1D-B93C-CD5D3C6B95A0}" presName="connectorText" presStyleLbl="sibTrans2D1" presStyleIdx="3" presStyleCnt="6"/>
      <dgm:spPr/>
      <dgm:t>
        <a:bodyPr/>
        <a:lstStyle/>
        <a:p>
          <a:endParaRPr lang="pl-PL"/>
        </a:p>
      </dgm:t>
    </dgm:pt>
    <dgm:pt modelId="{153CC282-5E08-41A7-B8F1-BC4C8005A095}" type="pres">
      <dgm:prSet presAssocID="{16F5426C-F86E-405A-9C9B-56CC428312D9}" presName="node" presStyleLbl="node1" presStyleIdx="3" presStyleCnt="6" custScaleX="222148" custScaleY="115787">
        <dgm:presLayoutVars>
          <dgm:bulletEnabled val="1"/>
        </dgm:presLayoutVars>
      </dgm:prSet>
      <dgm:spPr/>
      <dgm:t>
        <a:bodyPr/>
        <a:lstStyle/>
        <a:p>
          <a:endParaRPr lang="pl-PL"/>
        </a:p>
      </dgm:t>
    </dgm:pt>
    <dgm:pt modelId="{8784C8B1-4F80-461F-9F23-328ACD1C8F43}" type="pres">
      <dgm:prSet presAssocID="{E69205E1-BC0A-4428-AE14-897C6CA09C39}" presName="parTrans" presStyleLbl="sibTrans2D1" presStyleIdx="4" presStyleCnt="6"/>
      <dgm:spPr/>
      <dgm:t>
        <a:bodyPr/>
        <a:lstStyle/>
        <a:p>
          <a:endParaRPr lang="pl-PL"/>
        </a:p>
      </dgm:t>
    </dgm:pt>
    <dgm:pt modelId="{C656EB9C-9976-444A-B4A7-8D8CFB1A4A48}" type="pres">
      <dgm:prSet presAssocID="{E69205E1-BC0A-4428-AE14-897C6CA09C39}" presName="connectorText" presStyleLbl="sibTrans2D1" presStyleIdx="4" presStyleCnt="6"/>
      <dgm:spPr/>
      <dgm:t>
        <a:bodyPr/>
        <a:lstStyle/>
        <a:p>
          <a:endParaRPr lang="pl-PL"/>
        </a:p>
      </dgm:t>
    </dgm:pt>
    <dgm:pt modelId="{EA977559-FEC3-491F-9C22-91505F7A43C2}" type="pres">
      <dgm:prSet presAssocID="{2DDC7B6E-F884-4BD7-8CD4-91D9F3ECB87B}" presName="node" presStyleLbl="node1" presStyleIdx="4" presStyleCnt="6" custScaleX="180261" custRadScaleRad="147737" custRadScaleInc="37854">
        <dgm:presLayoutVars>
          <dgm:bulletEnabled val="1"/>
        </dgm:presLayoutVars>
      </dgm:prSet>
      <dgm:spPr/>
      <dgm:t>
        <a:bodyPr/>
        <a:lstStyle/>
        <a:p>
          <a:endParaRPr lang="pl-PL"/>
        </a:p>
      </dgm:t>
    </dgm:pt>
    <dgm:pt modelId="{02CBE2A8-AA42-4C87-876E-1EB03F39D91A}" type="pres">
      <dgm:prSet presAssocID="{09B57512-AE2F-4D97-8A1E-3A10B0E8F694}" presName="parTrans" presStyleLbl="sibTrans2D1" presStyleIdx="5" presStyleCnt="6"/>
      <dgm:spPr/>
      <dgm:t>
        <a:bodyPr/>
        <a:lstStyle/>
        <a:p>
          <a:endParaRPr lang="pl-PL"/>
        </a:p>
      </dgm:t>
    </dgm:pt>
    <dgm:pt modelId="{9EE9AB5A-4BE9-4F18-AB0B-382EEF1836DF}" type="pres">
      <dgm:prSet presAssocID="{09B57512-AE2F-4D97-8A1E-3A10B0E8F694}" presName="connectorText" presStyleLbl="sibTrans2D1" presStyleIdx="5" presStyleCnt="6"/>
      <dgm:spPr/>
      <dgm:t>
        <a:bodyPr/>
        <a:lstStyle/>
        <a:p>
          <a:endParaRPr lang="pl-PL"/>
        </a:p>
      </dgm:t>
    </dgm:pt>
    <dgm:pt modelId="{9092DF84-36F1-4FAF-AF24-03F783610D4F}" type="pres">
      <dgm:prSet presAssocID="{7001D352-3681-484F-9135-F15E657F2453}" presName="node" presStyleLbl="node1" presStyleIdx="5" presStyleCnt="6" custScaleX="194672" custScaleY="111408" custRadScaleRad="163472" custRadScaleInc="-33184">
        <dgm:presLayoutVars>
          <dgm:bulletEnabled val="1"/>
        </dgm:presLayoutVars>
      </dgm:prSet>
      <dgm:spPr/>
      <dgm:t>
        <a:bodyPr/>
        <a:lstStyle/>
        <a:p>
          <a:endParaRPr lang="pl-PL"/>
        </a:p>
      </dgm:t>
    </dgm:pt>
  </dgm:ptLst>
  <dgm:cxnLst>
    <dgm:cxn modelId="{BC5E7763-BF45-441B-A436-243F9C7EDE01}" srcId="{4A6CD780-92BF-419E-B4D1-26C4355A8C06}" destId="{1F1435E0-B748-4111-BA27-8BB82F833F3B}" srcOrd="2" destOrd="0" parTransId="{642A85D8-5391-4005-BC32-E04A0E164CA8}" sibTransId="{0D1E3519-E25F-4FB4-A901-297423D27E47}"/>
    <dgm:cxn modelId="{F9A878CC-420B-4AB3-92FE-E295AB34B6F1}" type="presOf" srcId="{30A75722-41F5-4C27-BD4C-1FCF18C5C473}" destId="{67D75FF7-E308-47B6-9777-5C780D214AF5}" srcOrd="1" destOrd="0" presId="urn:microsoft.com/office/officeart/2005/8/layout/radial5"/>
    <dgm:cxn modelId="{65A0A11E-CADA-4974-8E85-F67CEB0E621B}" type="presOf" srcId="{1F1435E0-B748-4111-BA27-8BB82F833F3B}" destId="{AD725B3B-62BA-4BB3-A086-E94708B0B0DD}" srcOrd="0" destOrd="0" presId="urn:microsoft.com/office/officeart/2005/8/layout/radial5"/>
    <dgm:cxn modelId="{F2615AD1-9021-4628-9996-40F1DBC538B2}" srcId="{4A6CD780-92BF-419E-B4D1-26C4355A8C06}" destId="{BFC521A7-A7B4-4B2E-B516-3A2E6A2F126C}" srcOrd="1" destOrd="0" parTransId="{F117563E-E8FD-4079-9A53-51471102EED2}" sibTransId="{8B6B8227-0C17-492C-91C8-8ABC33D8E5C7}"/>
    <dgm:cxn modelId="{5DAAB6CC-F10B-4B2C-8FC3-2B282114096A}" type="presOf" srcId="{7001D352-3681-484F-9135-F15E657F2453}" destId="{9092DF84-36F1-4FAF-AF24-03F783610D4F}" srcOrd="0" destOrd="0" presId="urn:microsoft.com/office/officeart/2005/8/layout/radial5"/>
    <dgm:cxn modelId="{7DE374ED-C5D5-40B2-9031-3A46332C43E2}" type="presOf" srcId="{2DDC7B6E-F884-4BD7-8CD4-91D9F3ECB87B}" destId="{EA977559-FEC3-491F-9C22-91505F7A43C2}" srcOrd="0" destOrd="0" presId="urn:microsoft.com/office/officeart/2005/8/layout/radial5"/>
    <dgm:cxn modelId="{F521267E-9BF5-4037-8370-272C54D7F937}" type="presOf" srcId="{09B57512-AE2F-4D97-8A1E-3A10B0E8F694}" destId="{02CBE2A8-AA42-4C87-876E-1EB03F39D91A}" srcOrd="0" destOrd="0" presId="urn:microsoft.com/office/officeart/2005/8/layout/radial5"/>
    <dgm:cxn modelId="{E8A6B8A9-40EE-430C-9004-95E21F492816}" type="presOf" srcId="{38E9941F-6474-4F1D-B93C-CD5D3C6B95A0}" destId="{781C5850-6B40-46F2-8A96-ACABC13BF0AC}" srcOrd="0" destOrd="0" presId="urn:microsoft.com/office/officeart/2005/8/layout/radial5"/>
    <dgm:cxn modelId="{6989555E-4CD6-40C8-A8DD-CE9B77E7485E}" srcId="{4A6CD780-92BF-419E-B4D1-26C4355A8C06}" destId="{16F5426C-F86E-405A-9C9B-56CC428312D9}" srcOrd="3" destOrd="0" parTransId="{38E9941F-6474-4F1D-B93C-CD5D3C6B95A0}" sibTransId="{8D4E73F4-344A-4010-88FB-5EEA912367AF}"/>
    <dgm:cxn modelId="{A2F8738B-6400-4E5B-AE83-7E608F771E23}" srcId="{4A6CD780-92BF-419E-B4D1-26C4355A8C06}" destId="{2DDC7B6E-F884-4BD7-8CD4-91D9F3ECB87B}" srcOrd="4" destOrd="0" parTransId="{E69205E1-BC0A-4428-AE14-897C6CA09C39}" sibTransId="{2BA099D9-0B92-41DA-A0EC-580905300B0F}"/>
    <dgm:cxn modelId="{FE7518B1-BCDC-40B6-A48F-01E65E8EDF5E}" type="presOf" srcId="{E69205E1-BC0A-4428-AE14-897C6CA09C39}" destId="{C656EB9C-9976-444A-B4A7-8D8CFB1A4A48}" srcOrd="1" destOrd="0" presId="urn:microsoft.com/office/officeart/2005/8/layout/radial5"/>
    <dgm:cxn modelId="{28CE1563-4408-4166-8754-3D0C94D8E517}" type="presOf" srcId="{F117563E-E8FD-4079-9A53-51471102EED2}" destId="{F6C832F0-6A06-4518-A78F-00D197382FB6}" srcOrd="1" destOrd="0" presId="urn:microsoft.com/office/officeart/2005/8/layout/radial5"/>
    <dgm:cxn modelId="{BDE77ED8-35AD-4030-B655-B5CF4AB55015}" type="presOf" srcId="{E69205E1-BC0A-4428-AE14-897C6CA09C39}" destId="{8784C8B1-4F80-461F-9F23-328ACD1C8F43}" srcOrd="0" destOrd="0" presId="urn:microsoft.com/office/officeart/2005/8/layout/radial5"/>
    <dgm:cxn modelId="{66F6A3DE-29A7-45F4-829F-B0F3DCFD1CD8}" type="presOf" srcId="{13DB8F44-6327-4F79-873F-B8A685A52681}" destId="{C5AF6725-14AB-4417-A666-DE5F3667976B}" srcOrd="0" destOrd="0" presId="urn:microsoft.com/office/officeart/2005/8/layout/radial5"/>
    <dgm:cxn modelId="{E4E80647-4E04-4C34-A56E-B5CEE0D4A348}" type="presOf" srcId="{30A75722-41F5-4C27-BD4C-1FCF18C5C473}" destId="{00439D71-146E-43A9-ACB7-177A6AA6AC38}" srcOrd="0" destOrd="0" presId="urn:microsoft.com/office/officeart/2005/8/layout/radial5"/>
    <dgm:cxn modelId="{4ACA53F6-DA01-4B7C-84AD-7773A19CA7D6}" type="presOf" srcId="{16F5426C-F86E-405A-9C9B-56CC428312D9}" destId="{153CC282-5E08-41A7-B8F1-BC4C8005A095}" srcOrd="0" destOrd="0" presId="urn:microsoft.com/office/officeart/2005/8/layout/radial5"/>
    <dgm:cxn modelId="{07DDA7FD-4A2E-4A3D-AEF4-8A8F15C9836B}" srcId="{4A6CD780-92BF-419E-B4D1-26C4355A8C06}" destId="{39D9B9A5-0978-47E5-A62A-EC01439F87C1}" srcOrd="0" destOrd="0" parTransId="{30A75722-41F5-4C27-BD4C-1FCF18C5C473}" sibTransId="{885F2CF7-90A5-4AC3-9299-1BBFD36B7867}"/>
    <dgm:cxn modelId="{D7A4B101-C88F-413F-84D0-CC319125EAB5}" type="presOf" srcId="{39D9B9A5-0978-47E5-A62A-EC01439F87C1}" destId="{AE1A9CC5-1682-41B2-B7D7-022703708E3C}" srcOrd="0" destOrd="0" presId="urn:microsoft.com/office/officeart/2005/8/layout/radial5"/>
    <dgm:cxn modelId="{280FFE30-7A3F-426A-BC0F-5CEF6AAF2EC0}" type="presOf" srcId="{09B57512-AE2F-4D97-8A1E-3A10B0E8F694}" destId="{9EE9AB5A-4BE9-4F18-AB0B-382EEF1836DF}" srcOrd="1" destOrd="0" presId="urn:microsoft.com/office/officeart/2005/8/layout/radial5"/>
    <dgm:cxn modelId="{DBBE11B9-5F92-4E24-8B7A-A4A3D0E477BB}" type="presOf" srcId="{642A85D8-5391-4005-BC32-E04A0E164CA8}" destId="{65B1AD07-C4DC-41E8-B101-19D856106D47}" srcOrd="0" destOrd="0" presId="urn:microsoft.com/office/officeart/2005/8/layout/radial5"/>
    <dgm:cxn modelId="{95FC7959-F063-4296-B57C-9C2CF3C0AA8E}" type="presOf" srcId="{4A6CD780-92BF-419E-B4D1-26C4355A8C06}" destId="{2963BA01-2DB3-484B-A1B1-B2484D73BA41}" srcOrd="0" destOrd="0" presId="urn:microsoft.com/office/officeart/2005/8/layout/radial5"/>
    <dgm:cxn modelId="{B7E1ADDF-281F-478D-B7B2-4CCFCD49E1AB}" type="presOf" srcId="{BFC521A7-A7B4-4B2E-B516-3A2E6A2F126C}" destId="{969EDE1B-813E-49EC-98B3-1A279583E9D3}" srcOrd="0" destOrd="0" presId="urn:microsoft.com/office/officeart/2005/8/layout/radial5"/>
    <dgm:cxn modelId="{8EB514E2-A178-4904-A18F-9BBC12E8BCC0}" type="presOf" srcId="{642A85D8-5391-4005-BC32-E04A0E164CA8}" destId="{149B7BF2-9696-42DA-AE7A-C8E9FC7D2644}" srcOrd="1" destOrd="0" presId="urn:microsoft.com/office/officeart/2005/8/layout/radial5"/>
    <dgm:cxn modelId="{B71FEAAC-693B-4787-B0CA-CAFF3B486AD1}" srcId="{4A6CD780-92BF-419E-B4D1-26C4355A8C06}" destId="{7001D352-3681-484F-9135-F15E657F2453}" srcOrd="5" destOrd="0" parTransId="{09B57512-AE2F-4D97-8A1E-3A10B0E8F694}" sibTransId="{01B0A876-B932-4A7D-BF3E-C6F6D86DB30F}"/>
    <dgm:cxn modelId="{BA4DAEF0-57E5-4567-8322-61E2984FDC42}" type="presOf" srcId="{F117563E-E8FD-4079-9A53-51471102EED2}" destId="{A8307611-CC47-4B35-A5B5-188A5072369A}" srcOrd="0" destOrd="0" presId="urn:microsoft.com/office/officeart/2005/8/layout/radial5"/>
    <dgm:cxn modelId="{C7D91C13-E765-49C9-BAB2-CEA4B9D23C8A}" type="presOf" srcId="{38E9941F-6474-4F1D-B93C-CD5D3C6B95A0}" destId="{4B45E3D6-4267-4D28-B529-7B04E471020D}" srcOrd="1" destOrd="0" presId="urn:microsoft.com/office/officeart/2005/8/layout/radial5"/>
    <dgm:cxn modelId="{74817922-1ACE-46E6-856B-3B2DD413B5BB}" srcId="{13DB8F44-6327-4F79-873F-B8A685A52681}" destId="{4A6CD780-92BF-419E-B4D1-26C4355A8C06}" srcOrd="0" destOrd="0" parTransId="{52184B49-A432-48C3-A997-4C0684003965}" sibTransId="{D93D2782-DB46-4310-B665-DE7067B4ED7F}"/>
    <dgm:cxn modelId="{840A8691-C90B-4D98-9C1A-8EE792AB2ED7}" type="presParOf" srcId="{C5AF6725-14AB-4417-A666-DE5F3667976B}" destId="{2963BA01-2DB3-484B-A1B1-B2484D73BA41}" srcOrd="0" destOrd="0" presId="urn:microsoft.com/office/officeart/2005/8/layout/radial5"/>
    <dgm:cxn modelId="{291F0410-D9E5-4990-B89C-33EAFD9B9DD1}" type="presParOf" srcId="{C5AF6725-14AB-4417-A666-DE5F3667976B}" destId="{00439D71-146E-43A9-ACB7-177A6AA6AC38}" srcOrd="1" destOrd="0" presId="urn:microsoft.com/office/officeart/2005/8/layout/radial5"/>
    <dgm:cxn modelId="{4F838899-437A-4687-9A62-5A07B20A8CB6}" type="presParOf" srcId="{00439D71-146E-43A9-ACB7-177A6AA6AC38}" destId="{67D75FF7-E308-47B6-9777-5C780D214AF5}" srcOrd="0" destOrd="0" presId="urn:microsoft.com/office/officeart/2005/8/layout/radial5"/>
    <dgm:cxn modelId="{BBC3F533-6DAB-4B6F-9410-3F0B19B91B27}" type="presParOf" srcId="{C5AF6725-14AB-4417-A666-DE5F3667976B}" destId="{AE1A9CC5-1682-41B2-B7D7-022703708E3C}" srcOrd="2" destOrd="0" presId="urn:microsoft.com/office/officeart/2005/8/layout/radial5"/>
    <dgm:cxn modelId="{1671C3BB-5116-409B-8DD5-6A832D1DA424}" type="presParOf" srcId="{C5AF6725-14AB-4417-A666-DE5F3667976B}" destId="{A8307611-CC47-4B35-A5B5-188A5072369A}" srcOrd="3" destOrd="0" presId="urn:microsoft.com/office/officeart/2005/8/layout/radial5"/>
    <dgm:cxn modelId="{D17E8F64-F1D8-486B-9E9A-0304A98B2178}" type="presParOf" srcId="{A8307611-CC47-4B35-A5B5-188A5072369A}" destId="{F6C832F0-6A06-4518-A78F-00D197382FB6}" srcOrd="0" destOrd="0" presId="urn:microsoft.com/office/officeart/2005/8/layout/radial5"/>
    <dgm:cxn modelId="{7F914BC0-1DC1-443A-B6DE-EAE67A9B5147}" type="presParOf" srcId="{C5AF6725-14AB-4417-A666-DE5F3667976B}" destId="{969EDE1B-813E-49EC-98B3-1A279583E9D3}" srcOrd="4" destOrd="0" presId="urn:microsoft.com/office/officeart/2005/8/layout/radial5"/>
    <dgm:cxn modelId="{927521A8-CAA9-4D5D-829D-8B83A021F2A0}" type="presParOf" srcId="{C5AF6725-14AB-4417-A666-DE5F3667976B}" destId="{65B1AD07-C4DC-41E8-B101-19D856106D47}" srcOrd="5" destOrd="0" presId="urn:microsoft.com/office/officeart/2005/8/layout/radial5"/>
    <dgm:cxn modelId="{D60A05F5-AFF2-4AF0-9CF4-73319A7B14C5}" type="presParOf" srcId="{65B1AD07-C4DC-41E8-B101-19D856106D47}" destId="{149B7BF2-9696-42DA-AE7A-C8E9FC7D2644}" srcOrd="0" destOrd="0" presId="urn:microsoft.com/office/officeart/2005/8/layout/radial5"/>
    <dgm:cxn modelId="{A50B581F-716C-4C6F-A301-C3B9F0A2F646}" type="presParOf" srcId="{C5AF6725-14AB-4417-A666-DE5F3667976B}" destId="{AD725B3B-62BA-4BB3-A086-E94708B0B0DD}" srcOrd="6" destOrd="0" presId="urn:microsoft.com/office/officeart/2005/8/layout/radial5"/>
    <dgm:cxn modelId="{DD760817-00C1-4476-A679-A10351C6506D}" type="presParOf" srcId="{C5AF6725-14AB-4417-A666-DE5F3667976B}" destId="{781C5850-6B40-46F2-8A96-ACABC13BF0AC}" srcOrd="7" destOrd="0" presId="urn:microsoft.com/office/officeart/2005/8/layout/radial5"/>
    <dgm:cxn modelId="{E9F9206E-14D7-4030-BDAE-8D3929EA2AFC}" type="presParOf" srcId="{781C5850-6B40-46F2-8A96-ACABC13BF0AC}" destId="{4B45E3D6-4267-4D28-B529-7B04E471020D}" srcOrd="0" destOrd="0" presId="urn:microsoft.com/office/officeart/2005/8/layout/radial5"/>
    <dgm:cxn modelId="{E7498902-42D4-431D-B89B-342E99FC1BFC}" type="presParOf" srcId="{C5AF6725-14AB-4417-A666-DE5F3667976B}" destId="{153CC282-5E08-41A7-B8F1-BC4C8005A095}" srcOrd="8" destOrd="0" presId="urn:microsoft.com/office/officeart/2005/8/layout/radial5"/>
    <dgm:cxn modelId="{F0657916-EAE3-449A-B93C-D52E0199CB92}" type="presParOf" srcId="{C5AF6725-14AB-4417-A666-DE5F3667976B}" destId="{8784C8B1-4F80-461F-9F23-328ACD1C8F43}" srcOrd="9" destOrd="0" presId="urn:microsoft.com/office/officeart/2005/8/layout/radial5"/>
    <dgm:cxn modelId="{E42D89D5-BE56-455B-81DF-438CA6A4645D}" type="presParOf" srcId="{8784C8B1-4F80-461F-9F23-328ACD1C8F43}" destId="{C656EB9C-9976-444A-B4A7-8D8CFB1A4A48}" srcOrd="0" destOrd="0" presId="urn:microsoft.com/office/officeart/2005/8/layout/radial5"/>
    <dgm:cxn modelId="{609D8885-4447-45F9-92AE-A64574C7BACD}" type="presParOf" srcId="{C5AF6725-14AB-4417-A666-DE5F3667976B}" destId="{EA977559-FEC3-491F-9C22-91505F7A43C2}" srcOrd="10" destOrd="0" presId="urn:microsoft.com/office/officeart/2005/8/layout/radial5"/>
    <dgm:cxn modelId="{683EDF6B-3ACE-4551-AC79-A5F465C928C5}" type="presParOf" srcId="{C5AF6725-14AB-4417-A666-DE5F3667976B}" destId="{02CBE2A8-AA42-4C87-876E-1EB03F39D91A}" srcOrd="11" destOrd="0" presId="urn:microsoft.com/office/officeart/2005/8/layout/radial5"/>
    <dgm:cxn modelId="{E6F0CBCE-84A2-4B5D-8266-C1E087C7A64E}" type="presParOf" srcId="{02CBE2A8-AA42-4C87-876E-1EB03F39D91A}" destId="{9EE9AB5A-4BE9-4F18-AB0B-382EEF1836DF}" srcOrd="0" destOrd="0" presId="urn:microsoft.com/office/officeart/2005/8/layout/radial5"/>
    <dgm:cxn modelId="{C8D00381-9A49-4FB6-9B15-F4E2165CE9D4}" type="presParOf" srcId="{C5AF6725-14AB-4417-A666-DE5F3667976B}" destId="{9092DF84-36F1-4FAF-AF24-03F783610D4F}"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C38E6A-F5DE-4EA0-A178-7ACF0D2CBD2C}" type="doc">
      <dgm:prSet loTypeId="urn:microsoft.com/office/officeart/2005/8/layout/radial2" loCatId="relationship" qsTypeId="urn:microsoft.com/office/officeart/2005/8/quickstyle/simple3" qsCatId="simple" csTypeId="urn:microsoft.com/office/officeart/2005/8/colors/colorful5" csCatId="colorful" phldr="1"/>
      <dgm:spPr/>
      <dgm:t>
        <a:bodyPr/>
        <a:lstStyle/>
        <a:p>
          <a:endParaRPr lang="fr-FR"/>
        </a:p>
      </dgm:t>
    </dgm:pt>
    <dgm:pt modelId="{0ADF263B-C259-461C-96F9-BB733B2E41B1}">
      <dgm:prSet phldrT="[Texte]"/>
      <dgm:spPr/>
      <dgm:t>
        <a:bodyPr/>
        <a:lstStyle/>
        <a:p>
          <a:r>
            <a:rPr lang="fr-FR" dirty="0"/>
            <a:t>Conflict of needs</a:t>
          </a:r>
        </a:p>
      </dgm:t>
    </dgm:pt>
    <dgm:pt modelId="{6F0E1153-62C3-4442-8554-6890B4FE3731}" type="parTrans" cxnId="{100042E8-81FE-4576-B83A-807F8190287D}">
      <dgm:prSet/>
      <dgm:spPr/>
      <dgm:t>
        <a:bodyPr/>
        <a:lstStyle/>
        <a:p>
          <a:endParaRPr lang="fr-FR"/>
        </a:p>
      </dgm:t>
    </dgm:pt>
    <dgm:pt modelId="{F7FD5230-88AA-4380-A071-3C264CBA7CD6}" type="sibTrans" cxnId="{100042E8-81FE-4576-B83A-807F8190287D}">
      <dgm:prSet/>
      <dgm:spPr/>
      <dgm:t>
        <a:bodyPr/>
        <a:lstStyle/>
        <a:p>
          <a:endParaRPr lang="fr-FR"/>
        </a:p>
      </dgm:t>
    </dgm:pt>
    <dgm:pt modelId="{7ADEE597-495D-4A87-93E3-E8BEB9FACB50}">
      <dgm:prSet phldrT="[Texte]"/>
      <dgm:spPr/>
      <dgm:t>
        <a:bodyPr/>
        <a:lstStyle/>
        <a:p>
          <a:r>
            <a:rPr lang="fr-FR" dirty="0"/>
            <a:t>Conflict of opinion</a:t>
          </a:r>
        </a:p>
      </dgm:t>
    </dgm:pt>
    <dgm:pt modelId="{8D8CE95F-0039-4AD5-A511-EA9EB2C7C21E}" type="parTrans" cxnId="{F520D407-1D7B-4433-A489-2F9FA0FE5BB2}">
      <dgm:prSet/>
      <dgm:spPr/>
      <dgm:t>
        <a:bodyPr/>
        <a:lstStyle/>
        <a:p>
          <a:endParaRPr lang="fr-FR"/>
        </a:p>
      </dgm:t>
    </dgm:pt>
    <dgm:pt modelId="{827079D0-2DE1-48C4-88FF-4D10CA849CA9}" type="sibTrans" cxnId="{F520D407-1D7B-4433-A489-2F9FA0FE5BB2}">
      <dgm:prSet/>
      <dgm:spPr/>
      <dgm:t>
        <a:bodyPr/>
        <a:lstStyle/>
        <a:p>
          <a:endParaRPr lang="fr-FR"/>
        </a:p>
      </dgm:t>
    </dgm:pt>
    <dgm:pt modelId="{913D50AF-BCA8-430E-8E00-5675150F32D5}">
      <dgm:prSet phldrT="[Texte]"/>
      <dgm:spPr/>
      <dgm:t>
        <a:bodyPr/>
        <a:lstStyle/>
        <a:p>
          <a:r>
            <a:rPr lang="fr-FR" dirty="0"/>
            <a:t>Conflict of interest</a:t>
          </a:r>
        </a:p>
      </dgm:t>
    </dgm:pt>
    <dgm:pt modelId="{4B349F43-2CA6-47EA-A0CF-8313B22A0E05}" type="parTrans" cxnId="{80BD2155-46F6-4860-B1C5-7303460B6B55}">
      <dgm:prSet/>
      <dgm:spPr/>
      <dgm:t>
        <a:bodyPr/>
        <a:lstStyle/>
        <a:p>
          <a:endParaRPr lang="fr-FR"/>
        </a:p>
      </dgm:t>
    </dgm:pt>
    <dgm:pt modelId="{D6279463-D362-49D1-9692-B931011B2145}" type="sibTrans" cxnId="{80BD2155-46F6-4860-B1C5-7303460B6B55}">
      <dgm:prSet/>
      <dgm:spPr/>
      <dgm:t>
        <a:bodyPr/>
        <a:lstStyle/>
        <a:p>
          <a:endParaRPr lang="fr-FR"/>
        </a:p>
      </dgm:t>
    </dgm:pt>
    <dgm:pt modelId="{DFBBDAA1-A976-4024-B216-F4CC576D0B0F}" type="pres">
      <dgm:prSet presAssocID="{58C38E6A-F5DE-4EA0-A178-7ACF0D2CBD2C}" presName="composite" presStyleCnt="0">
        <dgm:presLayoutVars>
          <dgm:chMax val="5"/>
          <dgm:dir/>
          <dgm:animLvl val="ctr"/>
          <dgm:resizeHandles val="exact"/>
        </dgm:presLayoutVars>
      </dgm:prSet>
      <dgm:spPr/>
      <dgm:t>
        <a:bodyPr/>
        <a:lstStyle/>
        <a:p>
          <a:endParaRPr lang="pl-PL"/>
        </a:p>
      </dgm:t>
    </dgm:pt>
    <dgm:pt modelId="{2C6BE5E7-52AC-4DE2-A7F1-698605BB1C32}" type="pres">
      <dgm:prSet presAssocID="{58C38E6A-F5DE-4EA0-A178-7ACF0D2CBD2C}" presName="cycle" presStyleCnt="0"/>
      <dgm:spPr/>
    </dgm:pt>
    <dgm:pt modelId="{6B6EC2DA-5026-4A1E-87E6-2C29B75511B4}" type="pres">
      <dgm:prSet presAssocID="{58C38E6A-F5DE-4EA0-A178-7ACF0D2CBD2C}" presName="centerShape" presStyleCnt="0"/>
      <dgm:spPr/>
    </dgm:pt>
    <dgm:pt modelId="{7F32A269-A9B4-40A8-BECC-F977D481F269}" type="pres">
      <dgm:prSet presAssocID="{58C38E6A-F5DE-4EA0-A178-7ACF0D2CBD2C}" presName="connSite" presStyleLbl="node1" presStyleIdx="0" presStyleCnt="4"/>
      <dgm:spPr/>
    </dgm:pt>
    <dgm:pt modelId="{8250DC23-D13A-4C1F-A5F1-550AD1BF10EA}" type="pres">
      <dgm:prSet presAssocID="{58C38E6A-F5DE-4EA0-A178-7ACF0D2CBD2C}" presName="visible" presStyleLbl="node1" presStyleIdx="0" presStyleCnt="4" custScaleY="97497"/>
      <dgm:spPr>
        <a:blipFill rotWithShape="0">
          <a:blip xmlns:r="http://schemas.openxmlformats.org/officeDocument/2006/relationships" r:embed="rId1"/>
          <a:stretch>
            <a:fillRect/>
          </a:stretch>
        </a:blipFill>
      </dgm:spPr>
    </dgm:pt>
    <dgm:pt modelId="{DD5F9EE3-D10C-4415-8107-ED41DEB9F2F2}" type="pres">
      <dgm:prSet presAssocID="{6F0E1153-62C3-4442-8554-6890B4FE3731}" presName="Name25" presStyleLbl="parChTrans1D1" presStyleIdx="0" presStyleCnt="3"/>
      <dgm:spPr/>
      <dgm:t>
        <a:bodyPr/>
        <a:lstStyle/>
        <a:p>
          <a:endParaRPr lang="pl-PL"/>
        </a:p>
      </dgm:t>
    </dgm:pt>
    <dgm:pt modelId="{96612BBF-E2C8-4461-95EB-B47640BDACEB}" type="pres">
      <dgm:prSet presAssocID="{0ADF263B-C259-461C-96F9-BB733B2E41B1}" presName="node" presStyleCnt="0"/>
      <dgm:spPr/>
    </dgm:pt>
    <dgm:pt modelId="{F409D550-9469-4973-B0AE-2F45EBA638D3}" type="pres">
      <dgm:prSet presAssocID="{0ADF263B-C259-461C-96F9-BB733B2E41B1}" presName="parentNode" presStyleLbl="node1" presStyleIdx="1" presStyleCnt="4">
        <dgm:presLayoutVars>
          <dgm:chMax val="1"/>
          <dgm:bulletEnabled val="1"/>
        </dgm:presLayoutVars>
      </dgm:prSet>
      <dgm:spPr/>
      <dgm:t>
        <a:bodyPr/>
        <a:lstStyle/>
        <a:p>
          <a:endParaRPr lang="pl-PL"/>
        </a:p>
      </dgm:t>
    </dgm:pt>
    <dgm:pt modelId="{3DD1CFB8-0EFF-4CE4-A216-FAAC8E0BF764}" type="pres">
      <dgm:prSet presAssocID="{0ADF263B-C259-461C-96F9-BB733B2E41B1}" presName="childNode" presStyleLbl="revTx" presStyleIdx="0" presStyleCnt="0">
        <dgm:presLayoutVars>
          <dgm:bulletEnabled val="1"/>
        </dgm:presLayoutVars>
      </dgm:prSet>
      <dgm:spPr/>
    </dgm:pt>
    <dgm:pt modelId="{DAD85C3C-1BEB-4439-8011-CCFC041C49E1}" type="pres">
      <dgm:prSet presAssocID="{8D8CE95F-0039-4AD5-A511-EA9EB2C7C21E}" presName="Name25" presStyleLbl="parChTrans1D1" presStyleIdx="1" presStyleCnt="3"/>
      <dgm:spPr/>
      <dgm:t>
        <a:bodyPr/>
        <a:lstStyle/>
        <a:p>
          <a:endParaRPr lang="pl-PL"/>
        </a:p>
      </dgm:t>
    </dgm:pt>
    <dgm:pt modelId="{A882588A-77F4-4922-8B29-4478C9D73120}" type="pres">
      <dgm:prSet presAssocID="{7ADEE597-495D-4A87-93E3-E8BEB9FACB50}" presName="node" presStyleCnt="0"/>
      <dgm:spPr/>
    </dgm:pt>
    <dgm:pt modelId="{B9B2984E-7A34-4F56-846C-659E9DF012A2}" type="pres">
      <dgm:prSet presAssocID="{7ADEE597-495D-4A87-93E3-E8BEB9FACB50}" presName="parentNode" presStyleLbl="node1" presStyleIdx="2" presStyleCnt="4">
        <dgm:presLayoutVars>
          <dgm:chMax val="1"/>
          <dgm:bulletEnabled val="1"/>
        </dgm:presLayoutVars>
      </dgm:prSet>
      <dgm:spPr/>
      <dgm:t>
        <a:bodyPr/>
        <a:lstStyle/>
        <a:p>
          <a:endParaRPr lang="pl-PL"/>
        </a:p>
      </dgm:t>
    </dgm:pt>
    <dgm:pt modelId="{AC8FABD6-FE04-4F7F-B8A3-691089E32BD9}" type="pres">
      <dgm:prSet presAssocID="{7ADEE597-495D-4A87-93E3-E8BEB9FACB50}" presName="childNode" presStyleLbl="revTx" presStyleIdx="0" presStyleCnt="0">
        <dgm:presLayoutVars>
          <dgm:bulletEnabled val="1"/>
        </dgm:presLayoutVars>
      </dgm:prSet>
      <dgm:spPr/>
    </dgm:pt>
    <dgm:pt modelId="{99E3A3DA-AB66-4488-9AFD-A523D62BD11D}" type="pres">
      <dgm:prSet presAssocID="{4B349F43-2CA6-47EA-A0CF-8313B22A0E05}" presName="Name25" presStyleLbl="parChTrans1D1" presStyleIdx="2" presStyleCnt="3"/>
      <dgm:spPr/>
      <dgm:t>
        <a:bodyPr/>
        <a:lstStyle/>
        <a:p>
          <a:endParaRPr lang="pl-PL"/>
        </a:p>
      </dgm:t>
    </dgm:pt>
    <dgm:pt modelId="{7E91F3C0-2707-46F8-93C4-34764772FA86}" type="pres">
      <dgm:prSet presAssocID="{913D50AF-BCA8-430E-8E00-5675150F32D5}" presName="node" presStyleCnt="0"/>
      <dgm:spPr/>
    </dgm:pt>
    <dgm:pt modelId="{F2AFDA18-0E40-4FF6-B8AD-E4F69E3A858F}" type="pres">
      <dgm:prSet presAssocID="{913D50AF-BCA8-430E-8E00-5675150F32D5}" presName="parentNode" presStyleLbl="node1" presStyleIdx="3" presStyleCnt="4">
        <dgm:presLayoutVars>
          <dgm:chMax val="1"/>
          <dgm:bulletEnabled val="1"/>
        </dgm:presLayoutVars>
      </dgm:prSet>
      <dgm:spPr/>
      <dgm:t>
        <a:bodyPr/>
        <a:lstStyle/>
        <a:p>
          <a:endParaRPr lang="pl-PL"/>
        </a:p>
      </dgm:t>
    </dgm:pt>
    <dgm:pt modelId="{179FEAFA-84ED-4E2E-8CC4-610897042102}" type="pres">
      <dgm:prSet presAssocID="{913D50AF-BCA8-430E-8E00-5675150F32D5}" presName="childNode" presStyleLbl="revTx" presStyleIdx="0" presStyleCnt="0">
        <dgm:presLayoutVars>
          <dgm:bulletEnabled val="1"/>
        </dgm:presLayoutVars>
      </dgm:prSet>
      <dgm:spPr/>
    </dgm:pt>
  </dgm:ptLst>
  <dgm:cxnLst>
    <dgm:cxn modelId="{2F46DAEA-CA0A-4A63-A4A0-4971245DD852}" type="presOf" srcId="{0ADF263B-C259-461C-96F9-BB733B2E41B1}" destId="{F409D550-9469-4973-B0AE-2F45EBA638D3}" srcOrd="0" destOrd="0" presId="urn:microsoft.com/office/officeart/2005/8/layout/radial2"/>
    <dgm:cxn modelId="{80BD2155-46F6-4860-B1C5-7303460B6B55}" srcId="{58C38E6A-F5DE-4EA0-A178-7ACF0D2CBD2C}" destId="{913D50AF-BCA8-430E-8E00-5675150F32D5}" srcOrd="2" destOrd="0" parTransId="{4B349F43-2CA6-47EA-A0CF-8313B22A0E05}" sibTransId="{D6279463-D362-49D1-9692-B931011B2145}"/>
    <dgm:cxn modelId="{13173CBF-86CA-468E-88D7-4DE702BE0A09}" type="presOf" srcId="{913D50AF-BCA8-430E-8E00-5675150F32D5}" destId="{F2AFDA18-0E40-4FF6-B8AD-E4F69E3A858F}" srcOrd="0" destOrd="0" presId="urn:microsoft.com/office/officeart/2005/8/layout/radial2"/>
    <dgm:cxn modelId="{100042E8-81FE-4576-B83A-807F8190287D}" srcId="{58C38E6A-F5DE-4EA0-A178-7ACF0D2CBD2C}" destId="{0ADF263B-C259-461C-96F9-BB733B2E41B1}" srcOrd="0" destOrd="0" parTransId="{6F0E1153-62C3-4442-8554-6890B4FE3731}" sibTransId="{F7FD5230-88AA-4380-A071-3C264CBA7CD6}"/>
    <dgm:cxn modelId="{F5A28B69-8420-4144-AF7A-E17A345EFA01}" type="presOf" srcId="{8D8CE95F-0039-4AD5-A511-EA9EB2C7C21E}" destId="{DAD85C3C-1BEB-4439-8011-CCFC041C49E1}" srcOrd="0" destOrd="0" presId="urn:microsoft.com/office/officeart/2005/8/layout/radial2"/>
    <dgm:cxn modelId="{36BA0DFD-4BC6-4159-BA3F-FAB65CE72002}" type="presOf" srcId="{6F0E1153-62C3-4442-8554-6890B4FE3731}" destId="{DD5F9EE3-D10C-4415-8107-ED41DEB9F2F2}" srcOrd="0" destOrd="0" presId="urn:microsoft.com/office/officeart/2005/8/layout/radial2"/>
    <dgm:cxn modelId="{92148FC3-0083-493A-89A5-6B0DDD387E47}" type="presOf" srcId="{58C38E6A-F5DE-4EA0-A178-7ACF0D2CBD2C}" destId="{DFBBDAA1-A976-4024-B216-F4CC576D0B0F}" srcOrd="0" destOrd="0" presId="urn:microsoft.com/office/officeart/2005/8/layout/radial2"/>
    <dgm:cxn modelId="{F520D407-1D7B-4433-A489-2F9FA0FE5BB2}" srcId="{58C38E6A-F5DE-4EA0-A178-7ACF0D2CBD2C}" destId="{7ADEE597-495D-4A87-93E3-E8BEB9FACB50}" srcOrd="1" destOrd="0" parTransId="{8D8CE95F-0039-4AD5-A511-EA9EB2C7C21E}" sibTransId="{827079D0-2DE1-48C4-88FF-4D10CA849CA9}"/>
    <dgm:cxn modelId="{2AF0A888-7F61-4118-9351-5EE9B8CE9982}" type="presOf" srcId="{4B349F43-2CA6-47EA-A0CF-8313B22A0E05}" destId="{99E3A3DA-AB66-4488-9AFD-A523D62BD11D}" srcOrd="0" destOrd="0" presId="urn:microsoft.com/office/officeart/2005/8/layout/radial2"/>
    <dgm:cxn modelId="{C5461E6C-35EE-4A6E-BA3F-1E3E15D8C27C}" type="presOf" srcId="{7ADEE597-495D-4A87-93E3-E8BEB9FACB50}" destId="{B9B2984E-7A34-4F56-846C-659E9DF012A2}" srcOrd="0" destOrd="0" presId="urn:microsoft.com/office/officeart/2005/8/layout/radial2"/>
    <dgm:cxn modelId="{3B258F5B-4F7F-4741-9E3F-B1924A184D95}" type="presParOf" srcId="{DFBBDAA1-A976-4024-B216-F4CC576D0B0F}" destId="{2C6BE5E7-52AC-4DE2-A7F1-698605BB1C32}" srcOrd="0" destOrd="0" presId="urn:microsoft.com/office/officeart/2005/8/layout/radial2"/>
    <dgm:cxn modelId="{8CC98659-2EB5-4EF5-AA58-9B18C04A78F0}" type="presParOf" srcId="{2C6BE5E7-52AC-4DE2-A7F1-698605BB1C32}" destId="{6B6EC2DA-5026-4A1E-87E6-2C29B75511B4}" srcOrd="0" destOrd="0" presId="urn:microsoft.com/office/officeart/2005/8/layout/radial2"/>
    <dgm:cxn modelId="{8B0C032E-D365-4F3E-B2D6-FB0581246D35}" type="presParOf" srcId="{6B6EC2DA-5026-4A1E-87E6-2C29B75511B4}" destId="{7F32A269-A9B4-40A8-BECC-F977D481F269}" srcOrd="0" destOrd="0" presId="urn:microsoft.com/office/officeart/2005/8/layout/radial2"/>
    <dgm:cxn modelId="{2C0A2050-CE96-4018-92ED-A80BD5029FB6}" type="presParOf" srcId="{6B6EC2DA-5026-4A1E-87E6-2C29B75511B4}" destId="{8250DC23-D13A-4C1F-A5F1-550AD1BF10EA}" srcOrd="1" destOrd="0" presId="urn:microsoft.com/office/officeart/2005/8/layout/radial2"/>
    <dgm:cxn modelId="{61F991CE-954C-45F6-AADD-80303F3122BA}" type="presParOf" srcId="{2C6BE5E7-52AC-4DE2-A7F1-698605BB1C32}" destId="{DD5F9EE3-D10C-4415-8107-ED41DEB9F2F2}" srcOrd="1" destOrd="0" presId="urn:microsoft.com/office/officeart/2005/8/layout/radial2"/>
    <dgm:cxn modelId="{73679066-DACD-47E8-84D7-DD0B92B14F06}" type="presParOf" srcId="{2C6BE5E7-52AC-4DE2-A7F1-698605BB1C32}" destId="{96612BBF-E2C8-4461-95EB-B47640BDACEB}" srcOrd="2" destOrd="0" presId="urn:microsoft.com/office/officeart/2005/8/layout/radial2"/>
    <dgm:cxn modelId="{D8B08FC9-2697-45D1-9A8B-E00F7580EF6B}" type="presParOf" srcId="{96612BBF-E2C8-4461-95EB-B47640BDACEB}" destId="{F409D550-9469-4973-B0AE-2F45EBA638D3}" srcOrd="0" destOrd="0" presId="urn:microsoft.com/office/officeart/2005/8/layout/radial2"/>
    <dgm:cxn modelId="{3E625552-BEDF-46F9-A428-8500149D0BE4}" type="presParOf" srcId="{96612BBF-E2C8-4461-95EB-B47640BDACEB}" destId="{3DD1CFB8-0EFF-4CE4-A216-FAAC8E0BF764}" srcOrd="1" destOrd="0" presId="urn:microsoft.com/office/officeart/2005/8/layout/radial2"/>
    <dgm:cxn modelId="{32DCBE31-AA13-4C8F-8003-BD624EFD3B95}" type="presParOf" srcId="{2C6BE5E7-52AC-4DE2-A7F1-698605BB1C32}" destId="{DAD85C3C-1BEB-4439-8011-CCFC041C49E1}" srcOrd="3" destOrd="0" presId="urn:microsoft.com/office/officeart/2005/8/layout/radial2"/>
    <dgm:cxn modelId="{C158C32E-BD96-428B-B601-75FB2CABC1EA}" type="presParOf" srcId="{2C6BE5E7-52AC-4DE2-A7F1-698605BB1C32}" destId="{A882588A-77F4-4922-8B29-4478C9D73120}" srcOrd="4" destOrd="0" presId="urn:microsoft.com/office/officeart/2005/8/layout/radial2"/>
    <dgm:cxn modelId="{BDDD3C74-B587-41F4-9517-2115B8D7B134}" type="presParOf" srcId="{A882588A-77F4-4922-8B29-4478C9D73120}" destId="{B9B2984E-7A34-4F56-846C-659E9DF012A2}" srcOrd="0" destOrd="0" presId="urn:microsoft.com/office/officeart/2005/8/layout/radial2"/>
    <dgm:cxn modelId="{A1E06BD3-7CA3-4E65-89F3-7EFEE8714F80}" type="presParOf" srcId="{A882588A-77F4-4922-8B29-4478C9D73120}" destId="{AC8FABD6-FE04-4F7F-B8A3-691089E32BD9}" srcOrd="1" destOrd="0" presId="urn:microsoft.com/office/officeart/2005/8/layout/radial2"/>
    <dgm:cxn modelId="{6152D335-5BAD-4F26-A943-C8FB41D471B9}" type="presParOf" srcId="{2C6BE5E7-52AC-4DE2-A7F1-698605BB1C32}" destId="{99E3A3DA-AB66-4488-9AFD-A523D62BD11D}" srcOrd="5" destOrd="0" presId="urn:microsoft.com/office/officeart/2005/8/layout/radial2"/>
    <dgm:cxn modelId="{DB85A0E6-213E-4C06-B356-83AC3D0B51A2}" type="presParOf" srcId="{2C6BE5E7-52AC-4DE2-A7F1-698605BB1C32}" destId="{7E91F3C0-2707-46F8-93C4-34764772FA86}" srcOrd="6" destOrd="0" presId="urn:microsoft.com/office/officeart/2005/8/layout/radial2"/>
    <dgm:cxn modelId="{4BFF85A7-38BF-4B0E-9E05-0F979ECBFF61}" type="presParOf" srcId="{7E91F3C0-2707-46F8-93C4-34764772FA86}" destId="{F2AFDA18-0E40-4FF6-B8AD-E4F69E3A858F}" srcOrd="0" destOrd="0" presId="urn:microsoft.com/office/officeart/2005/8/layout/radial2"/>
    <dgm:cxn modelId="{78659A81-D201-4292-A626-E9AEE838EA81}" type="presParOf" srcId="{7E91F3C0-2707-46F8-93C4-34764772FA86}" destId="{179FEAFA-84ED-4E2E-8CC4-610897042102}"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64FCB4-EC71-4999-8BC5-A0FB6241DABC}" type="doc">
      <dgm:prSet loTypeId="urn:microsoft.com/office/officeart/2005/8/layout/cycle5" loCatId="cycle" qsTypeId="urn:microsoft.com/office/officeart/2005/8/quickstyle/simple3" qsCatId="simple" csTypeId="urn:microsoft.com/office/officeart/2005/8/colors/colorful2" csCatId="colorful" phldr="1"/>
      <dgm:spPr/>
      <dgm:t>
        <a:bodyPr/>
        <a:lstStyle/>
        <a:p>
          <a:endParaRPr lang="fr-FR"/>
        </a:p>
      </dgm:t>
    </dgm:pt>
    <dgm:pt modelId="{6BB6B53E-CFC8-4315-A680-B43EB1FB1EC6}">
      <dgm:prSet phldrT="[Text]" custT="1"/>
      <dgm:spPr/>
      <dgm:t>
        <a:bodyPr/>
        <a:lstStyle/>
        <a:p>
          <a:r>
            <a:rPr lang="fr-FR" sz="2000" b="1" dirty="0"/>
            <a:t>Misunderstanding</a:t>
          </a:r>
        </a:p>
      </dgm:t>
    </dgm:pt>
    <dgm:pt modelId="{5653B725-A037-46A9-9219-D434D3ADA807}" type="parTrans" cxnId="{29ECA723-2E0F-4D6B-A90C-B7D22A953EA6}">
      <dgm:prSet/>
      <dgm:spPr/>
      <dgm:t>
        <a:bodyPr/>
        <a:lstStyle/>
        <a:p>
          <a:endParaRPr lang="fr-FR" sz="1400"/>
        </a:p>
      </dgm:t>
    </dgm:pt>
    <dgm:pt modelId="{C2532411-0B24-4D4F-9A3F-177A7B19921B}" type="sibTrans" cxnId="{29ECA723-2E0F-4D6B-A90C-B7D22A953EA6}">
      <dgm:prSet/>
      <dgm:spPr/>
      <dgm:t>
        <a:bodyPr/>
        <a:lstStyle/>
        <a:p>
          <a:endParaRPr lang="fr-FR" sz="1400"/>
        </a:p>
      </dgm:t>
    </dgm:pt>
    <dgm:pt modelId="{DDEE85F5-ECA3-4015-8A9A-A0EF1CF4140F}">
      <dgm:prSet phldrT="[Text]" custT="1"/>
      <dgm:spPr/>
      <dgm:t>
        <a:bodyPr/>
        <a:lstStyle/>
        <a:p>
          <a:r>
            <a:rPr lang="fr-FR" sz="2000" b="1" kern="1200">
              <a:latin typeface="Franklin Gothic Book" panose="020B0503020102020204"/>
              <a:ea typeface="+mn-ea"/>
              <a:cs typeface="+mn-cs"/>
            </a:rPr>
            <a:t>Interpretation</a:t>
          </a:r>
          <a:endParaRPr lang="fr-FR" sz="2000" b="1" kern="1200" dirty="0">
            <a:latin typeface="Franklin Gothic Book" panose="020B0503020102020204"/>
            <a:ea typeface="+mn-ea"/>
            <a:cs typeface="+mn-cs"/>
          </a:endParaRPr>
        </a:p>
      </dgm:t>
    </dgm:pt>
    <dgm:pt modelId="{6CAE76CE-AD48-4A49-86F6-DF7BDCD69605}" type="parTrans" cxnId="{B3CD722A-BC4C-4F82-AEB7-7397D96F2393}">
      <dgm:prSet/>
      <dgm:spPr/>
      <dgm:t>
        <a:bodyPr/>
        <a:lstStyle/>
        <a:p>
          <a:endParaRPr lang="fr-FR" sz="1400"/>
        </a:p>
      </dgm:t>
    </dgm:pt>
    <dgm:pt modelId="{BF7937F8-2380-43BA-B7FA-A2400BBC9B2A}" type="sibTrans" cxnId="{B3CD722A-BC4C-4F82-AEB7-7397D96F2393}">
      <dgm:prSet/>
      <dgm:spPr/>
      <dgm:t>
        <a:bodyPr/>
        <a:lstStyle/>
        <a:p>
          <a:endParaRPr lang="fr-FR" sz="1400"/>
        </a:p>
      </dgm:t>
    </dgm:pt>
    <dgm:pt modelId="{C2E36E18-7796-4B8D-9342-20C1A7436A1C}">
      <dgm:prSet phldrT="[Text]" custT="1"/>
      <dgm:spPr/>
      <dgm:t>
        <a:bodyPr/>
        <a:lstStyle/>
        <a:p>
          <a:r>
            <a:rPr lang="fr-FR" sz="2000" b="1" kern="1200">
              <a:latin typeface="Franklin Gothic Book" panose="020B0503020102020204"/>
              <a:ea typeface="+mn-ea"/>
              <a:cs typeface="+mn-cs"/>
            </a:rPr>
            <a:t>Vulnerability</a:t>
          </a:r>
          <a:endParaRPr lang="fr-FR" sz="2000" b="1" kern="1200" dirty="0">
            <a:latin typeface="Franklin Gothic Book" panose="020B0503020102020204"/>
            <a:ea typeface="+mn-ea"/>
            <a:cs typeface="+mn-cs"/>
          </a:endParaRPr>
        </a:p>
      </dgm:t>
    </dgm:pt>
    <dgm:pt modelId="{866E281D-0A30-46EE-9759-E22377109F6F}" type="parTrans" cxnId="{5CD71657-0C4D-4EC8-A3C0-738D19A067EF}">
      <dgm:prSet/>
      <dgm:spPr/>
      <dgm:t>
        <a:bodyPr/>
        <a:lstStyle/>
        <a:p>
          <a:endParaRPr lang="fr-FR" sz="1400"/>
        </a:p>
      </dgm:t>
    </dgm:pt>
    <dgm:pt modelId="{97DE854C-8A59-4589-9CCF-09D5D8A2F4CE}" type="sibTrans" cxnId="{5CD71657-0C4D-4EC8-A3C0-738D19A067EF}">
      <dgm:prSet/>
      <dgm:spPr/>
      <dgm:t>
        <a:bodyPr/>
        <a:lstStyle/>
        <a:p>
          <a:endParaRPr lang="fr-FR" sz="1400"/>
        </a:p>
      </dgm:t>
    </dgm:pt>
    <dgm:pt modelId="{D86B92CD-E861-4382-ADA2-1685A4E1B3A2}">
      <dgm:prSet phldrT="[Text]" custT="1"/>
      <dgm:spPr/>
      <dgm:t>
        <a:bodyPr/>
        <a:lstStyle/>
        <a:p>
          <a:r>
            <a:rPr lang="fr-FR" sz="2000" b="1" kern="1200">
              <a:latin typeface="Franklin Gothic Book" panose="020B0503020102020204"/>
              <a:ea typeface="+mn-ea"/>
              <a:cs typeface="+mn-cs"/>
            </a:rPr>
            <a:t>Different views</a:t>
          </a:r>
          <a:endParaRPr lang="fr-FR" sz="2000" b="1" kern="1200" dirty="0">
            <a:latin typeface="Franklin Gothic Book" panose="020B0503020102020204"/>
            <a:ea typeface="+mn-ea"/>
            <a:cs typeface="+mn-cs"/>
          </a:endParaRPr>
        </a:p>
      </dgm:t>
    </dgm:pt>
    <dgm:pt modelId="{565760CF-79C4-4796-9F81-513FDA7D5574}" type="parTrans" cxnId="{7F1C122F-658A-4E54-A13B-8D2780EB59C0}">
      <dgm:prSet/>
      <dgm:spPr/>
      <dgm:t>
        <a:bodyPr/>
        <a:lstStyle/>
        <a:p>
          <a:endParaRPr lang="fr-FR" sz="1400"/>
        </a:p>
      </dgm:t>
    </dgm:pt>
    <dgm:pt modelId="{59EF2474-C290-4B84-A31A-3EB6DA79A71D}" type="sibTrans" cxnId="{7F1C122F-658A-4E54-A13B-8D2780EB59C0}">
      <dgm:prSet/>
      <dgm:spPr/>
      <dgm:t>
        <a:bodyPr/>
        <a:lstStyle/>
        <a:p>
          <a:endParaRPr lang="fr-FR" sz="1400"/>
        </a:p>
      </dgm:t>
    </dgm:pt>
    <dgm:pt modelId="{7EBCC9EE-CC2D-4FA1-81EA-0838BF254425}">
      <dgm:prSet phldrT="[Text]" custT="1"/>
      <dgm:spPr/>
      <dgm:t>
        <a:bodyPr/>
        <a:lstStyle/>
        <a:p>
          <a:r>
            <a:rPr lang="fr-FR" sz="2000" b="1" kern="1200" dirty="0">
              <a:latin typeface="Franklin Gothic Book" panose="020B0503020102020204"/>
              <a:ea typeface="+mn-ea"/>
              <a:cs typeface="+mn-cs"/>
            </a:rPr>
            <a:t>Lack of information</a:t>
          </a:r>
        </a:p>
      </dgm:t>
    </dgm:pt>
    <dgm:pt modelId="{31B4CAB9-6811-4BC5-A940-47B2FE533E3F}" type="parTrans" cxnId="{87F84AD6-323E-448D-B2F9-D6CB6ADEF9DD}">
      <dgm:prSet/>
      <dgm:spPr/>
      <dgm:t>
        <a:bodyPr/>
        <a:lstStyle/>
        <a:p>
          <a:endParaRPr lang="fr-FR" sz="1400"/>
        </a:p>
      </dgm:t>
    </dgm:pt>
    <dgm:pt modelId="{2EC3AD64-192C-4A4E-8312-AC1B0C649FAB}" type="sibTrans" cxnId="{87F84AD6-323E-448D-B2F9-D6CB6ADEF9DD}">
      <dgm:prSet/>
      <dgm:spPr/>
      <dgm:t>
        <a:bodyPr/>
        <a:lstStyle/>
        <a:p>
          <a:endParaRPr lang="fr-FR" sz="1400"/>
        </a:p>
      </dgm:t>
    </dgm:pt>
    <dgm:pt modelId="{8BBF0828-6312-42EB-AD95-2243BD307DEF}">
      <dgm:prSet phldrT="[Text]" custT="1"/>
      <dgm:spPr/>
      <dgm:t>
        <a:bodyPr/>
        <a:lstStyle/>
        <a:p>
          <a:r>
            <a:rPr lang="fr-FR" sz="2000" b="1" kern="1200">
              <a:latin typeface="Franklin Gothic Book" panose="020B0503020102020204"/>
              <a:ea typeface="+mn-ea"/>
              <a:cs typeface="+mn-cs"/>
            </a:rPr>
            <a:t>Imagination</a:t>
          </a:r>
          <a:endParaRPr lang="fr-FR" sz="2000" b="1" kern="1200" dirty="0">
            <a:latin typeface="Franklin Gothic Book" panose="020B0503020102020204"/>
            <a:ea typeface="+mn-ea"/>
            <a:cs typeface="+mn-cs"/>
          </a:endParaRPr>
        </a:p>
      </dgm:t>
    </dgm:pt>
    <dgm:pt modelId="{65ED585B-6A22-428B-ADBF-D97B3C204D8D}" type="parTrans" cxnId="{0AA7B45F-667D-40B6-96FD-40685AD2532D}">
      <dgm:prSet/>
      <dgm:spPr/>
      <dgm:t>
        <a:bodyPr/>
        <a:lstStyle/>
        <a:p>
          <a:endParaRPr lang="fr-FR" sz="1400"/>
        </a:p>
      </dgm:t>
    </dgm:pt>
    <dgm:pt modelId="{04B90A06-C062-446B-81B1-914938122AC0}" type="sibTrans" cxnId="{0AA7B45F-667D-40B6-96FD-40685AD2532D}">
      <dgm:prSet/>
      <dgm:spPr/>
      <dgm:t>
        <a:bodyPr/>
        <a:lstStyle/>
        <a:p>
          <a:endParaRPr lang="fr-FR" sz="1400"/>
        </a:p>
      </dgm:t>
    </dgm:pt>
    <dgm:pt modelId="{B08D77F4-E8B4-4A51-8590-D3B08A687828}" type="pres">
      <dgm:prSet presAssocID="{5964FCB4-EC71-4999-8BC5-A0FB6241DABC}" presName="cycle" presStyleCnt="0">
        <dgm:presLayoutVars>
          <dgm:dir/>
          <dgm:resizeHandles val="exact"/>
        </dgm:presLayoutVars>
      </dgm:prSet>
      <dgm:spPr/>
      <dgm:t>
        <a:bodyPr/>
        <a:lstStyle/>
        <a:p>
          <a:endParaRPr lang="pl-PL"/>
        </a:p>
      </dgm:t>
    </dgm:pt>
    <dgm:pt modelId="{B32744D2-C80C-4F53-A5AD-CBF067F06529}" type="pres">
      <dgm:prSet presAssocID="{6BB6B53E-CFC8-4315-A680-B43EB1FB1EC6}" presName="node" presStyleLbl="node1" presStyleIdx="0" presStyleCnt="6" custScaleX="172074" custScaleY="113359" custRadScaleRad="98275" custRadScaleInc="4828">
        <dgm:presLayoutVars>
          <dgm:bulletEnabled val="1"/>
        </dgm:presLayoutVars>
      </dgm:prSet>
      <dgm:spPr/>
      <dgm:t>
        <a:bodyPr/>
        <a:lstStyle/>
        <a:p>
          <a:endParaRPr lang="pl-PL"/>
        </a:p>
      </dgm:t>
    </dgm:pt>
    <dgm:pt modelId="{9C111F93-59C6-4877-9BCE-F026A73E160B}" type="pres">
      <dgm:prSet presAssocID="{6BB6B53E-CFC8-4315-A680-B43EB1FB1EC6}" presName="spNode" presStyleCnt="0"/>
      <dgm:spPr/>
    </dgm:pt>
    <dgm:pt modelId="{D42C91C2-7770-4494-909A-D0DFF7808EFB}" type="pres">
      <dgm:prSet presAssocID="{C2532411-0B24-4D4F-9A3F-177A7B19921B}" presName="sibTrans" presStyleLbl="sibTrans1D1" presStyleIdx="0" presStyleCnt="6"/>
      <dgm:spPr/>
      <dgm:t>
        <a:bodyPr/>
        <a:lstStyle/>
        <a:p>
          <a:endParaRPr lang="pl-PL"/>
        </a:p>
      </dgm:t>
    </dgm:pt>
    <dgm:pt modelId="{2B196C26-1374-44B1-9967-99088359F4D8}" type="pres">
      <dgm:prSet presAssocID="{DDEE85F5-ECA3-4015-8A9A-A0EF1CF4140F}" presName="node" presStyleLbl="node1" presStyleIdx="1" presStyleCnt="6" custScaleX="140317" custRadScaleRad="96623" custRadScaleInc="12554">
        <dgm:presLayoutVars>
          <dgm:bulletEnabled val="1"/>
        </dgm:presLayoutVars>
      </dgm:prSet>
      <dgm:spPr/>
      <dgm:t>
        <a:bodyPr/>
        <a:lstStyle/>
        <a:p>
          <a:endParaRPr lang="pl-PL"/>
        </a:p>
      </dgm:t>
    </dgm:pt>
    <dgm:pt modelId="{6DD89C1F-D617-493D-BA24-3ACD0F137B11}" type="pres">
      <dgm:prSet presAssocID="{DDEE85F5-ECA3-4015-8A9A-A0EF1CF4140F}" presName="spNode" presStyleCnt="0"/>
      <dgm:spPr/>
    </dgm:pt>
    <dgm:pt modelId="{E4DE187F-4D63-4F33-8019-6F57660DEF14}" type="pres">
      <dgm:prSet presAssocID="{BF7937F8-2380-43BA-B7FA-A2400BBC9B2A}" presName="sibTrans" presStyleLbl="sibTrans1D1" presStyleIdx="1" presStyleCnt="6"/>
      <dgm:spPr/>
      <dgm:t>
        <a:bodyPr/>
        <a:lstStyle/>
        <a:p>
          <a:endParaRPr lang="pl-PL"/>
        </a:p>
      </dgm:t>
    </dgm:pt>
    <dgm:pt modelId="{BFA0D4CF-5875-417A-B264-551DFF49A1D0}" type="pres">
      <dgm:prSet presAssocID="{C2E36E18-7796-4B8D-9342-20C1A7436A1C}" presName="node" presStyleLbl="node1" presStyleIdx="2" presStyleCnt="6" custScaleX="153070" custRadScaleRad="98228" custRadScaleInc="-12326">
        <dgm:presLayoutVars>
          <dgm:bulletEnabled val="1"/>
        </dgm:presLayoutVars>
      </dgm:prSet>
      <dgm:spPr/>
      <dgm:t>
        <a:bodyPr/>
        <a:lstStyle/>
        <a:p>
          <a:endParaRPr lang="pl-PL"/>
        </a:p>
      </dgm:t>
    </dgm:pt>
    <dgm:pt modelId="{CCBAA8C6-4B9C-44AC-AE48-5599586D184D}" type="pres">
      <dgm:prSet presAssocID="{C2E36E18-7796-4B8D-9342-20C1A7436A1C}" presName="spNode" presStyleCnt="0"/>
      <dgm:spPr/>
    </dgm:pt>
    <dgm:pt modelId="{E80E52FD-5AB9-40E4-9B10-2C1F14CDD0B3}" type="pres">
      <dgm:prSet presAssocID="{97DE854C-8A59-4589-9CCF-09D5D8A2F4CE}" presName="sibTrans" presStyleLbl="sibTrans1D1" presStyleIdx="2" presStyleCnt="6"/>
      <dgm:spPr/>
      <dgm:t>
        <a:bodyPr/>
        <a:lstStyle/>
        <a:p>
          <a:endParaRPr lang="pl-PL"/>
        </a:p>
      </dgm:t>
    </dgm:pt>
    <dgm:pt modelId="{D9D00AEE-7DDC-4FE9-A843-0334494E1592}" type="pres">
      <dgm:prSet presAssocID="{D86B92CD-E861-4382-ADA2-1685A4E1B3A2}" presName="node" presStyleLbl="node1" presStyleIdx="3" presStyleCnt="6" custScaleX="131044">
        <dgm:presLayoutVars>
          <dgm:bulletEnabled val="1"/>
        </dgm:presLayoutVars>
      </dgm:prSet>
      <dgm:spPr/>
      <dgm:t>
        <a:bodyPr/>
        <a:lstStyle/>
        <a:p>
          <a:endParaRPr lang="pl-PL"/>
        </a:p>
      </dgm:t>
    </dgm:pt>
    <dgm:pt modelId="{A5F4A6CD-F70E-4431-AF8A-D7F05044116D}" type="pres">
      <dgm:prSet presAssocID="{D86B92CD-E861-4382-ADA2-1685A4E1B3A2}" presName="spNode" presStyleCnt="0"/>
      <dgm:spPr/>
    </dgm:pt>
    <dgm:pt modelId="{4CD92D5C-A5D0-4927-9FB5-C7E6750664CC}" type="pres">
      <dgm:prSet presAssocID="{59EF2474-C290-4B84-A31A-3EB6DA79A71D}" presName="sibTrans" presStyleLbl="sibTrans1D1" presStyleIdx="3" presStyleCnt="6"/>
      <dgm:spPr/>
      <dgm:t>
        <a:bodyPr/>
        <a:lstStyle/>
        <a:p>
          <a:endParaRPr lang="pl-PL"/>
        </a:p>
      </dgm:t>
    </dgm:pt>
    <dgm:pt modelId="{EFA16CF0-7A15-41C8-8A1F-2BEB05699443}" type="pres">
      <dgm:prSet presAssocID="{7EBCC9EE-CC2D-4FA1-81EA-0838BF254425}" presName="node" presStyleLbl="node1" presStyleIdx="4" presStyleCnt="6" custScaleX="146171" custRadScaleRad="100336" custRadScaleInc="15455">
        <dgm:presLayoutVars>
          <dgm:bulletEnabled val="1"/>
        </dgm:presLayoutVars>
      </dgm:prSet>
      <dgm:spPr/>
      <dgm:t>
        <a:bodyPr/>
        <a:lstStyle/>
        <a:p>
          <a:endParaRPr lang="pl-PL"/>
        </a:p>
      </dgm:t>
    </dgm:pt>
    <dgm:pt modelId="{656C464D-EBA5-4EA6-8812-7649B98F3512}" type="pres">
      <dgm:prSet presAssocID="{7EBCC9EE-CC2D-4FA1-81EA-0838BF254425}" presName="spNode" presStyleCnt="0"/>
      <dgm:spPr/>
    </dgm:pt>
    <dgm:pt modelId="{697D679A-0E6B-4253-976F-CC1BDB22317F}" type="pres">
      <dgm:prSet presAssocID="{2EC3AD64-192C-4A4E-8312-AC1B0C649FAB}" presName="sibTrans" presStyleLbl="sibTrans1D1" presStyleIdx="4" presStyleCnt="6"/>
      <dgm:spPr/>
      <dgm:t>
        <a:bodyPr/>
        <a:lstStyle/>
        <a:p>
          <a:endParaRPr lang="pl-PL"/>
        </a:p>
      </dgm:t>
    </dgm:pt>
    <dgm:pt modelId="{D340CBCF-35D9-4A3A-8740-A5EC1D094139}" type="pres">
      <dgm:prSet presAssocID="{8BBF0828-6312-42EB-AD95-2243BD307DEF}" presName="node" presStyleLbl="node1" presStyleIdx="5" presStyleCnt="6" custScaleX="144959" custRadScaleRad="97262" custRadScaleInc="-14921">
        <dgm:presLayoutVars>
          <dgm:bulletEnabled val="1"/>
        </dgm:presLayoutVars>
      </dgm:prSet>
      <dgm:spPr/>
      <dgm:t>
        <a:bodyPr/>
        <a:lstStyle/>
        <a:p>
          <a:endParaRPr lang="pl-PL"/>
        </a:p>
      </dgm:t>
    </dgm:pt>
    <dgm:pt modelId="{491AD058-A4D8-4C30-87B8-BBC2C37AAC63}" type="pres">
      <dgm:prSet presAssocID="{8BBF0828-6312-42EB-AD95-2243BD307DEF}" presName="spNode" presStyleCnt="0"/>
      <dgm:spPr/>
    </dgm:pt>
    <dgm:pt modelId="{00694F23-3C64-4EB8-8A0B-51BFB071872B}" type="pres">
      <dgm:prSet presAssocID="{04B90A06-C062-446B-81B1-914938122AC0}" presName="sibTrans" presStyleLbl="sibTrans1D1" presStyleIdx="5" presStyleCnt="6"/>
      <dgm:spPr/>
      <dgm:t>
        <a:bodyPr/>
        <a:lstStyle/>
        <a:p>
          <a:endParaRPr lang="pl-PL"/>
        </a:p>
      </dgm:t>
    </dgm:pt>
  </dgm:ptLst>
  <dgm:cxnLst>
    <dgm:cxn modelId="{68925E08-4FFD-4DA6-923D-3ED232100FEE}" type="presOf" srcId="{5964FCB4-EC71-4999-8BC5-A0FB6241DABC}" destId="{B08D77F4-E8B4-4A51-8590-D3B08A687828}" srcOrd="0" destOrd="0" presId="urn:microsoft.com/office/officeart/2005/8/layout/cycle5"/>
    <dgm:cxn modelId="{5A429298-2796-4265-99C5-C5DE853054C1}" type="presOf" srcId="{59EF2474-C290-4B84-A31A-3EB6DA79A71D}" destId="{4CD92D5C-A5D0-4927-9FB5-C7E6750664CC}" srcOrd="0" destOrd="0" presId="urn:microsoft.com/office/officeart/2005/8/layout/cycle5"/>
    <dgm:cxn modelId="{D153081D-D136-4C88-98D6-9A7A871EE510}" type="presOf" srcId="{D86B92CD-E861-4382-ADA2-1685A4E1B3A2}" destId="{D9D00AEE-7DDC-4FE9-A843-0334494E1592}" srcOrd="0" destOrd="0" presId="urn:microsoft.com/office/officeart/2005/8/layout/cycle5"/>
    <dgm:cxn modelId="{9E5119DE-2C3F-4F82-BD8B-4839C2CF3682}" type="presOf" srcId="{2EC3AD64-192C-4A4E-8312-AC1B0C649FAB}" destId="{697D679A-0E6B-4253-976F-CC1BDB22317F}" srcOrd="0" destOrd="0" presId="urn:microsoft.com/office/officeart/2005/8/layout/cycle5"/>
    <dgm:cxn modelId="{1287F3E3-F59D-4DD2-847A-FCEC03F9BA9A}" type="presOf" srcId="{6BB6B53E-CFC8-4315-A680-B43EB1FB1EC6}" destId="{B32744D2-C80C-4F53-A5AD-CBF067F06529}" srcOrd="0" destOrd="0" presId="urn:microsoft.com/office/officeart/2005/8/layout/cycle5"/>
    <dgm:cxn modelId="{7F1C122F-658A-4E54-A13B-8D2780EB59C0}" srcId="{5964FCB4-EC71-4999-8BC5-A0FB6241DABC}" destId="{D86B92CD-E861-4382-ADA2-1685A4E1B3A2}" srcOrd="3" destOrd="0" parTransId="{565760CF-79C4-4796-9F81-513FDA7D5574}" sibTransId="{59EF2474-C290-4B84-A31A-3EB6DA79A71D}"/>
    <dgm:cxn modelId="{29ECA723-2E0F-4D6B-A90C-B7D22A953EA6}" srcId="{5964FCB4-EC71-4999-8BC5-A0FB6241DABC}" destId="{6BB6B53E-CFC8-4315-A680-B43EB1FB1EC6}" srcOrd="0" destOrd="0" parTransId="{5653B725-A037-46A9-9219-D434D3ADA807}" sibTransId="{C2532411-0B24-4D4F-9A3F-177A7B19921B}"/>
    <dgm:cxn modelId="{B3CD722A-BC4C-4F82-AEB7-7397D96F2393}" srcId="{5964FCB4-EC71-4999-8BC5-A0FB6241DABC}" destId="{DDEE85F5-ECA3-4015-8A9A-A0EF1CF4140F}" srcOrd="1" destOrd="0" parTransId="{6CAE76CE-AD48-4A49-86F6-DF7BDCD69605}" sibTransId="{BF7937F8-2380-43BA-B7FA-A2400BBC9B2A}"/>
    <dgm:cxn modelId="{87F84AD6-323E-448D-B2F9-D6CB6ADEF9DD}" srcId="{5964FCB4-EC71-4999-8BC5-A0FB6241DABC}" destId="{7EBCC9EE-CC2D-4FA1-81EA-0838BF254425}" srcOrd="4" destOrd="0" parTransId="{31B4CAB9-6811-4BC5-A940-47B2FE533E3F}" sibTransId="{2EC3AD64-192C-4A4E-8312-AC1B0C649FAB}"/>
    <dgm:cxn modelId="{0AA7B45F-667D-40B6-96FD-40685AD2532D}" srcId="{5964FCB4-EC71-4999-8BC5-A0FB6241DABC}" destId="{8BBF0828-6312-42EB-AD95-2243BD307DEF}" srcOrd="5" destOrd="0" parTransId="{65ED585B-6A22-428B-ADBF-D97B3C204D8D}" sibTransId="{04B90A06-C062-446B-81B1-914938122AC0}"/>
    <dgm:cxn modelId="{50EF00B7-8D6D-44A2-A81C-74AF015571D6}" type="presOf" srcId="{04B90A06-C062-446B-81B1-914938122AC0}" destId="{00694F23-3C64-4EB8-8A0B-51BFB071872B}" srcOrd="0" destOrd="0" presId="urn:microsoft.com/office/officeart/2005/8/layout/cycle5"/>
    <dgm:cxn modelId="{122DA4EA-88A4-4849-B2E5-3DBF334880D3}" type="presOf" srcId="{97DE854C-8A59-4589-9CCF-09D5D8A2F4CE}" destId="{E80E52FD-5AB9-40E4-9B10-2C1F14CDD0B3}" srcOrd="0" destOrd="0" presId="urn:microsoft.com/office/officeart/2005/8/layout/cycle5"/>
    <dgm:cxn modelId="{30A3D63C-138A-44A7-B428-91AD73A85DEE}" type="presOf" srcId="{7EBCC9EE-CC2D-4FA1-81EA-0838BF254425}" destId="{EFA16CF0-7A15-41C8-8A1F-2BEB05699443}" srcOrd="0" destOrd="0" presId="urn:microsoft.com/office/officeart/2005/8/layout/cycle5"/>
    <dgm:cxn modelId="{B46A970F-E278-45C4-9793-29D782266A37}" type="presOf" srcId="{DDEE85F5-ECA3-4015-8A9A-A0EF1CF4140F}" destId="{2B196C26-1374-44B1-9967-99088359F4D8}" srcOrd="0" destOrd="0" presId="urn:microsoft.com/office/officeart/2005/8/layout/cycle5"/>
    <dgm:cxn modelId="{145C24F0-5243-48CD-AE3B-411F0189D27B}" type="presOf" srcId="{8BBF0828-6312-42EB-AD95-2243BD307DEF}" destId="{D340CBCF-35D9-4A3A-8740-A5EC1D094139}" srcOrd="0" destOrd="0" presId="urn:microsoft.com/office/officeart/2005/8/layout/cycle5"/>
    <dgm:cxn modelId="{34E457B8-A715-45A0-97A4-02EC8EAAEF21}" type="presOf" srcId="{BF7937F8-2380-43BA-B7FA-A2400BBC9B2A}" destId="{E4DE187F-4D63-4F33-8019-6F57660DEF14}" srcOrd="0" destOrd="0" presId="urn:microsoft.com/office/officeart/2005/8/layout/cycle5"/>
    <dgm:cxn modelId="{5E230DF5-D1A0-44EF-8263-5249A833EB90}" type="presOf" srcId="{C2E36E18-7796-4B8D-9342-20C1A7436A1C}" destId="{BFA0D4CF-5875-417A-B264-551DFF49A1D0}" srcOrd="0" destOrd="0" presId="urn:microsoft.com/office/officeart/2005/8/layout/cycle5"/>
    <dgm:cxn modelId="{5CD71657-0C4D-4EC8-A3C0-738D19A067EF}" srcId="{5964FCB4-EC71-4999-8BC5-A0FB6241DABC}" destId="{C2E36E18-7796-4B8D-9342-20C1A7436A1C}" srcOrd="2" destOrd="0" parTransId="{866E281D-0A30-46EE-9759-E22377109F6F}" sibTransId="{97DE854C-8A59-4589-9CCF-09D5D8A2F4CE}"/>
    <dgm:cxn modelId="{E5738F95-A046-4767-B09E-C96A1F6F5EE9}" type="presOf" srcId="{C2532411-0B24-4D4F-9A3F-177A7B19921B}" destId="{D42C91C2-7770-4494-909A-D0DFF7808EFB}" srcOrd="0" destOrd="0" presId="urn:microsoft.com/office/officeart/2005/8/layout/cycle5"/>
    <dgm:cxn modelId="{B99E9539-B6BC-4281-B3D8-CCCFCCB335BB}" type="presParOf" srcId="{B08D77F4-E8B4-4A51-8590-D3B08A687828}" destId="{B32744D2-C80C-4F53-A5AD-CBF067F06529}" srcOrd="0" destOrd="0" presId="urn:microsoft.com/office/officeart/2005/8/layout/cycle5"/>
    <dgm:cxn modelId="{23A4A5A5-2681-4F0B-A48F-7244DB632DEB}" type="presParOf" srcId="{B08D77F4-E8B4-4A51-8590-D3B08A687828}" destId="{9C111F93-59C6-4877-9BCE-F026A73E160B}" srcOrd="1" destOrd="0" presId="urn:microsoft.com/office/officeart/2005/8/layout/cycle5"/>
    <dgm:cxn modelId="{E4CA34D7-6134-4BC9-887F-92E1FE71DC54}" type="presParOf" srcId="{B08D77F4-E8B4-4A51-8590-D3B08A687828}" destId="{D42C91C2-7770-4494-909A-D0DFF7808EFB}" srcOrd="2" destOrd="0" presId="urn:microsoft.com/office/officeart/2005/8/layout/cycle5"/>
    <dgm:cxn modelId="{998BB7A9-9760-44AF-AC03-D5FA282A3641}" type="presParOf" srcId="{B08D77F4-E8B4-4A51-8590-D3B08A687828}" destId="{2B196C26-1374-44B1-9967-99088359F4D8}" srcOrd="3" destOrd="0" presId="urn:microsoft.com/office/officeart/2005/8/layout/cycle5"/>
    <dgm:cxn modelId="{DDA554B7-9783-41F7-A332-D65A93903B71}" type="presParOf" srcId="{B08D77F4-E8B4-4A51-8590-D3B08A687828}" destId="{6DD89C1F-D617-493D-BA24-3ACD0F137B11}" srcOrd="4" destOrd="0" presId="urn:microsoft.com/office/officeart/2005/8/layout/cycle5"/>
    <dgm:cxn modelId="{DD43638A-70AF-4684-A9F7-90441E98A277}" type="presParOf" srcId="{B08D77F4-E8B4-4A51-8590-D3B08A687828}" destId="{E4DE187F-4D63-4F33-8019-6F57660DEF14}" srcOrd="5" destOrd="0" presId="urn:microsoft.com/office/officeart/2005/8/layout/cycle5"/>
    <dgm:cxn modelId="{8001849C-D92A-4773-B48B-1779836D1BAC}" type="presParOf" srcId="{B08D77F4-E8B4-4A51-8590-D3B08A687828}" destId="{BFA0D4CF-5875-417A-B264-551DFF49A1D0}" srcOrd="6" destOrd="0" presId="urn:microsoft.com/office/officeart/2005/8/layout/cycle5"/>
    <dgm:cxn modelId="{D731735D-02FB-466A-BE71-6BBC5406A720}" type="presParOf" srcId="{B08D77F4-E8B4-4A51-8590-D3B08A687828}" destId="{CCBAA8C6-4B9C-44AC-AE48-5599586D184D}" srcOrd="7" destOrd="0" presId="urn:microsoft.com/office/officeart/2005/8/layout/cycle5"/>
    <dgm:cxn modelId="{44218E38-3A37-426E-86D0-DB90287001AF}" type="presParOf" srcId="{B08D77F4-E8B4-4A51-8590-D3B08A687828}" destId="{E80E52FD-5AB9-40E4-9B10-2C1F14CDD0B3}" srcOrd="8" destOrd="0" presId="urn:microsoft.com/office/officeart/2005/8/layout/cycle5"/>
    <dgm:cxn modelId="{8A162E25-13E2-42FB-BEC0-1B82A84B62E1}" type="presParOf" srcId="{B08D77F4-E8B4-4A51-8590-D3B08A687828}" destId="{D9D00AEE-7DDC-4FE9-A843-0334494E1592}" srcOrd="9" destOrd="0" presId="urn:microsoft.com/office/officeart/2005/8/layout/cycle5"/>
    <dgm:cxn modelId="{31734B61-44FB-4095-B4B1-04622CD7172D}" type="presParOf" srcId="{B08D77F4-E8B4-4A51-8590-D3B08A687828}" destId="{A5F4A6CD-F70E-4431-AF8A-D7F05044116D}" srcOrd="10" destOrd="0" presId="urn:microsoft.com/office/officeart/2005/8/layout/cycle5"/>
    <dgm:cxn modelId="{003E876E-483B-48DC-8859-2FD6A7617026}" type="presParOf" srcId="{B08D77F4-E8B4-4A51-8590-D3B08A687828}" destId="{4CD92D5C-A5D0-4927-9FB5-C7E6750664CC}" srcOrd="11" destOrd="0" presId="urn:microsoft.com/office/officeart/2005/8/layout/cycle5"/>
    <dgm:cxn modelId="{8AD452E5-A800-481E-BD56-EE4DAEF64307}" type="presParOf" srcId="{B08D77F4-E8B4-4A51-8590-D3B08A687828}" destId="{EFA16CF0-7A15-41C8-8A1F-2BEB05699443}" srcOrd="12" destOrd="0" presId="urn:microsoft.com/office/officeart/2005/8/layout/cycle5"/>
    <dgm:cxn modelId="{C8FFE2E4-8E42-45E6-9E32-80F6509194C2}" type="presParOf" srcId="{B08D77F4-E8B4-4A51-8590-D3B08A687828}" destId="{656C464D-EBA5-4EA6-8812-7649B98F3512}" srcOrd="13" destOrd="0" presId="urn:microsoft.com/office/officeart/2005/8/layout/cycle5"/>
    <dgm:cxn modelId="{F53B8790-BC7B-454F-852A-5F3D01C39B33}" type="presParOf" srcId="{B08D77F4-E8B4-4A51-8590-D3B08A687828}" destId="{697D679A-0E6B-4253-976F-CC1BDB22317F}" srcOrd="14" destOrd="0" presId="urn:microsoft.com/office/officeart/2005/8/layout/cycle5"/>
    <dgm:cxn modelId="{94F2EC6D-0DB6-43B5-9E46-3AB58D2053F5}" type="presParOf" srcId="{B08D77F4-E8B4-4A51-8590-D3B08A687828}" destId="{D340CBCF-35D9-4A3A-8740-A5EC1D094139}" srcOrd="15" destOrd="0" presId="urn:microsoft.com/office/officeart/2005/8/layout/cycle5"/>
    <dgm:cxn modelId="{B1E324CF-C90E-4257-AD20-3A47F5BBD06E}" type="presParOf" srcId="{B08D77F4-E8B4-4A51-8590-D3B08A687828}" destId="{491AD058-A4D8-4C30-87B8-BBC2C37AAC63}" srcOrd="16" destOrd="0" presId="urn:microsoft.com/office/officeart/2005/8/layout/cycle5"/>
    <dgm:cxn modelId="{674F2F9F-460A-48B2-BC60-0B68C2E507E4}" type="presParOf" srcId="{B08D77F4-E8B4-4A51-8590-D3B08A687828}" destId="{00694F23-3C64-4EB8-8A0B-51BFB071872B}" srcOrd="17" destOrd="0" presId="urn:microsoft.com/office/officeart/2005/8/layout/cycle5"/>
  </dgm:cxnLst>
  <dgm:bg>
    <a:noFill/>
    <a:effectLst>
      <a:outerShdw blurRad="50800" dist="38100" algn="l" rotWithShape="0">
        <a:prstClr val="black">
          <a:alpha val="40000"/>
        </a:prstClr>
      </a:outerShdw>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74E209-DAA8-470F-86FA-8FB382687CD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fr-FR"/>
        </a:p>
      </dgm:t>
    </dgm:pt>
    <dgm:pt modelId="{84636322-F304-4572-87A9-358B8E3A08FD}">
      <dgm:prSet phldrT="[Texte]" custT="1"/>
      <dgm:spPr/>
      <dgm:t>
        <a:bodyPr/>
        <a:lstStyle/>
        <a:p>
          <a:r>
            <a:rPr lang="fr-FR" sz="2200" dirty="0"/>
            <a:t>Differences</a:t>
          </a:r>
        </a:p>
      </dgm:t>
    </dgm:pt>
    <dgm:pt modelId="{92C90777-BB3E-4B11-BC06-7D4B5597B101}" type="parTrans" cxnId="{ABD0D1F9-ED07-4570-AB51-33128468559A}">
      <dgm:prSet/>
      <dgm:spPr/>
      <dgm:t>
        <a:bodyPr/>
        <a:lstStyle/>
        <a:p>
          <a:endParaRPr lang="fr-FR" sz="2200"/>
        </a:p>
      </dgm:t>
    </dgm:pt>
    <dgm:pt modelId="{3B000A04-9574-4FAC-BF5E-4C3B8FD777F6}" type="sibTrans" cxnId="{ABD0D1F9-ED07-4570-AB51-33128468559A}">
      <dgm:prSet/>
      <dgm:spPr/>
      <dgm:t>
        <a:bodyPr/>
        <a:lstStyle/>
        <a:p>
          <a:endParaRPr lang="fr-FR" sz="2200"/>
        </a:p>
      </dgm:t>
    </dgm:pt>
    <dgm:pt modelId="{A4D20965-2872-4F0F-9770-EE8A5603F743}">
      <dgm:prSet phldrT="[Texte]" custT="1"/>
      <dgm:spPr/>
      <dgm:t>
        <a:bodyPr/>
        <a:lstStyle/>
        <a:p>
          <a:r>
            <a:rPr lang="fr-FR" sz="2200" dirty="0"/>
            <a:t>History</a:t>
          </a:r>
        </a:p>
      </dgm:t>
    </dgm:pt>
    <dgm:pt modelId="{BB677200-1FB0-43BC-AE48-EF0B58A8669C}" type="parTrans" cxnId="{A4698786-CBD9-4057-8B17-6BAC3705E2DE}">
      <dgm:prSet/>
      <dgm:spPr/>
      <dgm:t>
        <a:bodyPr/>
        <a:lstStyle/>
        <a:p>
          <a:endParaRPr lang="fr-FR" sz="2200"/>
        </a:p>
      </dgm:t>
    </dgm:pt>
    <dgm:pt modelId="{D9247B00-0A1F-4698-A142-D7D00D2222AB}" type="sibTrans" cxnId="{A4698786-CBD9-4057-8B17-6BAC3705E2DE}">
      <dgm:prSet/>
      <dgm:spPr/>
      <dgm:t>
        <a:bodyPr/>
        <a:lstStyle/>
        <a:p>
          <a:endParaRPr lang="fr-FR" sz="2200"/>
        </a:p>
      </dgm:t>
    </dgm:pt>
    <dgm:pt modelId="{72A3F934-4EAB-45C1-B0D9-5196FA8F42AD}">
      <dgm:prSet phldrT="[Texte]" custT="1"/>
      <dgm:spPr/>
      <dgm:t>
        <a:bodyPr/>
        <a:lstStyle/>
        <a:p>
          <a:r>
            <a:rPr lang="fr-FR" sz="2200" dirty="0"/>
            <a:t>Ethnicity</a:t>
          </a:r>
        </a:p>
      </dgm:t>
    </dgm:pt>
    <dgm:pt modelId="{30B4D760-A253-4660-A452-56116EE92ECD}" type="parTrans" cxnId="{2F2D78E3-C28D-4B29-90F9-9C24B792BB8C}">
      <dgm:prSet/>
      <dgm:spPr/>
      <dgm:t>
        <a:bodyPr/>
        <a:lstStyle/>
        <a:p>
          <a:endParaRPr lang="fr-FR" sz="2200"/>
        </a:p>
      </dgm:t>
    </dgm:pt>
    <dgm:pt modelId="{D333DB52-0424-4410-8CF9-66B37C69B0B5}" type="sibTrans" cxnId="{2F2D78E3-C28D-4B29-90F9-9C24B792BB8C}">
      <dgm:prSet/>
      <dgm:spPr/>
      <dgm:t>
        <a:bodyPr/>
        <a:lstStyle/>
        <a:p>
          <a:endParaRPr lang="fr-FR" sz="2200"/>
        </a:p>
      </dgm:t>
    </dgm:pt>
    <dgm:pt modelId="{41CB6550-F5AC-4320-8CEF-D586169C76CB}">
      <dgm:prSet phldrT="[Texte]" custT="1"/>
      <dgm:spPr/>
      <dgm:t>
        <a:bodyPr/>
        <a:lstStyle/>
        <a:p>
          <a:r>
            <a:rPr lang="fr-FR" sz="2200" dirty="0"/>
            <a:t>Causes</a:t>
          </a:r>
        </a:p>
      </dgm:t>
    </dgm:pt>
    <dgm:pt modelId="{32DCC8D0-83BA-42F0-AF9D-4F01A230B63B}" type="parTrans" cxnId="{DFE5C868-BE02-44DD-99D4-374FB1E673BC}">
      <dgm:prSet/>
      <dgm:spPr/>
      <dgm:t>
        <a:bodyPr/>
        <a:lstStyle/>
        <a:p>
          <a:endParaRPr lang="fr-FR" sz="2200"/>
        </a:p>
      </dgm:t>
    </dgm:pt>
    <dgm:pt modelId="{140123FA-5890-406C-8AD3-60FFD77A6916}" type="sibTrans" cxnId="{DFE5C868-BE02-44DD-99D4-374FB1E673BC}">
      <dgm:prSet/>
      <dgm:spPr/>
      <dgm:t>
        <a:bodyPr/>
        <a:lstStyle/>
        <a:p>
          <a:endParaRPr lang="fr-FR" sz="2200"/>
        </a:p>
      </dgm:t>
    </dgm:pt>
    <dgm:pt modelId="{5D3122CA-EB3E-4FF3-947E-FEB0323EFAE2}">
      <dgm:prSet phldrT="[Texte]" custT="1"/>
      <dgm:spPr/>
      <dgm:t>
        <a:bodyPr/>
        <a:lstStyle/>
        <a:p>
          <a:r>
            <a:rPr lang="fr-FR" sz="2200" dirty="0"/>
            <a:t>insecurity</a:t>
          </a:r>
        </a:p>
      </dgm:t>
    </dgm:pt>
    <dgm:pt modelId="{8DD93722-B83D-4B9C-8268-BF53F5D957CA}" type="parTrans" cxnId="{61577617-E303-4925-B9B1-CFF596442624}">
      <dgm:prSet/>
      <dgm:spPr/>
      <dgm:t>
        <a:bodyPr/>
        <a:lstStyle/>
        <a:p>
          <a:endParaRPr lang="fr-FR" sz="2200"/>
        </a:p>
      </dgm:t>
    </dgm:pt>
    <dgm:pt modelId="{384CE8AF-4089-4235-911E-AB2C7356C190}" type="sibTrans" cxnId="{61577617-E303-4925-B9B1-CFF596442624}">
      <dgm:prSet/>
      <dgm:spPr/>
      <dgm:t>
        <a:bodyPr/>
        <a:lstStyle/>
        <a:p>
          <a:endParaRPr lang="fr-FR" sz="2200"/>
        </a:p>
      </dgm:t>
    </dgm:pt>
    <dgm:pt modelId="{01DF4023-8F54-44F9-BE60-523D6DDCF2C3}">
      <dgm:prSet phldrT="[Texte]" custT="1"/>
      <dgm:spPr/>
      <dgm:t>
        <a:bodyPr/>
        <a:lstStyle/>
        <a:p>
          <a:r>
            <a:rPr lang="fr-FR" sz="2200" dirty="0"/>
            <a:t>Danger</a:t>
          </a:r>
        </a:p>
      </dgm:t>
    </dgm:pt>
    <dgm:pt modelId="{824C538A-8AD7-47FE-94F0-8C87BF547673}" type="parTrans" cxnId="{5CF09116-AB86-4392-B5CA-C3B721ACC61F}">
      <dgm:prSet/>
      <dgm:spPr/>
      <dgm:t>
        <a:bodyPr/>
        <a:lstStyle/>
        <a:p>
          <a:endParaRPr lang="fr-FR" sz="2200"/>
        </a:p>
      </dgm:t>
    </dgm:pt>
    <dgm:pt modelId="{1C605350-7ED2-4E53-AC84-1105FA424BB1}" type="sibTrans" cxnId="{5CF09116-AB86-4392-B5CA-C3B721ACC61F}">
      <dgm:prSet/>
      <dgm:spPr/>
      <dgm:t>
        <a:bodyPr/>
        <a:lstStyle/>
        <a:p>
          <a:endParaRPr lang="fr-FR" sz="2200"/>
        </a:p>
      </dgm:t>
    </dgm:pt>
    <dgm:pt modelId="{479118C3-4F12-44D6-BCEC-3F6F58F91E29}">
      <dgm:prSet phldrT="[Texte]" custT="1"/>
      <dgm:spPr/>
      <dgm:t>
        <a:bodyPr/>
        <a:lstStyle/>
        <a:p>
          <a:r>
            <a:rPr lang="fr-FR" sz="2200" dirty="0"/>
            <a:t>Results</a:t>
          </a:r>
        </a:p>
      </dgm:t>
    </dgm:pt>
    <dgm:pt modelId="{5838AF04-2626-473B-B7B0-DF46410D4E2A}" type="parTrans" cxnId="{D475E3BF-7595-46E5-91E6-7908AA7E3D97}">
      <dgm:prSet/>
      <dgm:spPr/>
      <dgm:t>
        <a:bodyPr/>
        <a:lstStyle/>
        <a:p>
          <a:endParaRPr lang="fr-FR" sz="2200"/>
        </a:p>
      </dgm:t>
    </dgm:pt>
    <dgm:pt modelId="{DDA640E3-665B-49F8-ACB6-41957C74CD32}" type="sibTrans" cxnId="{D475E3BF-7595-46E5-91E6-7908AA7E3D97}">
      <dgm:prSet/>
      <dgm:spPr/>
      <dgm:t>
        <a:bodyPr/>
        <a:lstStyle/>
        <a:p>
          <a:endParaRPr lang="fr-FR" sz="2200"/>
        </a:p>
      </dgm:t>
    </dgm:pt>
    <dgm:pt modelId="{5D6E02E0-D751-4A6B-A75A-FA885689A1F9}">
      <dgm:prSet phldrT="[Texte]" custT="1"/>
      <dgm:spPr/>
      <dgm:t>
        <a:bodyPr/>
        <a:lstStyle/>
        <a:p>
          <a:r>
            <a:rPr lang="fr-FR" sz="2200" dirty="0"/>
            <a:t>Tensions</a:t>
          </a:r>
        </a:p>
      </dgm:t>
    </dgm:pt>
    <dgm:pt modelId="{C99E4607-5708-40D8-BFED-D62FEB1AA655}" type="parTrans" cxnId="{70066FC8-3D69-4666-9628-0590ADC0ABFE}">
      <dgm:prSet/>
      <dgm:spPr/>
      <dgm:t>
        <a:bodyPr/>
        <a:lstStyle/>
        <a:p>
          <a:endParaRPr lang="fr-FR" sz="2200"/>
        </a:p>
      </dgm:t>
    </dgm:pt>
    <dgm:pt modelId="{7223C3BA-03B5-4D1F-9C85-B09CEF0FBB81}" type="sibTrans" cxnId="{70066FC8-3D69-4666-9628-0590ADC0ABFE}">
      <dgm:prSet/>
      <dgm:spPr/>
      <dgm:t>
        <a:bodyPr/>
        <a:lstStyle/>
        <a:p>
          <a:endParaRPr lang="fr-FR" sz="2200"/>
        </a:p>
      </dgm:t>
    </dgm:pt>
    <dgm:pt modelId="{FB3FBA10-9F29-46E0-8FF5-BE45B4EC1A67}">
      <dgm:prSet phldrT="[Texte]" custT="1"/>
      <dgm:spPr/>
      <dgm:t>
        <a:bodyPr/>
        <a:lstStyle/>
        <a:p>
          <a:r>
            <a:rPr lang="fr-FR" sz="2200" dirty="0"/>
            <a:t>Stress</a:t>
          </a:r>
        </a:p>
      </dgm:t>
    </dgm:pt>
    <dgm:pt modelId="{B6A70A76-DC9B-450F-8E04-A55D124FEE1B}" type="parTrans" cxnId="{143C6678-DBE0-4C16-89AD-2D07DF2EBE9C}">
      <dgm:prSet/>
      <dgm:spPr/>
      <dgm:t>
        <a:bodyPr/>
        <a:lstStyle/>
        <a:p>
          <a:endParaRPr lang="fr-FR" sz="2200"/>
        </a:p>
      </dgm:t>
    </dgm:pt>
    <dgm:pt modelId="{3A1FD1D0-2FE2-472C-B4CE-037D132CECA3}" type="sibTrans" cxnId="{143C6678-DBE0-4C16-89AD-2D07DF2EBE9C}">
      <dgm:prSet/>
      <dgm:spPr/>
      <dgm:t>
        <a:bodyPr/>
        <a:lstStyle/>
        <a:p>
          <a:endParaRPr lang="fr-FR" sz="2200"/>
        </a:p>
      </dgm:t>
    </dgm:pt>
    <dgm:pt modelId="{FAB8B6AF-E661-4A19-9CEB-88167C42CCEC}">
      <dgm:prSet phldrT="[Texte]" custT="1"/>
      <dgm:spPr/>
      <dgm:t>
        <a:bodyPr/>
        <a:lstStyle/>
        <a:p>
          <a:r>
            <a:rPr lang="fr-FR" sz="2200" dirty="0"/>
            <a:t>Personality</a:t>
          </a:r>
        </a:p>
      </dgm:t>
    </dgm:pt>
    <dgm:pt modelId="{E5B0312F-D827-4784-AB04-B71CBA9FB11B}" type="parTrans" cxnId="{B74D2F50-8E60-4E16-9C79-6D93A23570EE}">
      <dgm:prSet/>
      <dgm:spPr/>
      <dgm:t>
        <a:bodyPr/>
        <a:lstStyle/>
        <a:p>
          <a:endParaRPr lang="fr-FR" sz="2200"/>
        </a:p>
      </dgm:t>
    </dgm:pt>
    <dgm:pt modelId="{158A884F-F452-4605-B8EA-E038DAA473A1}" type="sibTrans" cxnId="{B74D2F50-8E60-4E16-9C79-6D93A23570EE}">
      <dgm:prSet/>
      <dgm:spPr/>
      <dgm:t>
        <a:bodyPr/>
        <a:lstStyle/>
        <a:p>
          <a:endParaRPr lang="fr-FR" sz="2200"/>
        </a:p>
      </dgm:t>
    </dgm:pt>
    <dgm:pt modelId="{4660F9F5-8933-4F59-87B0-2B5A01987605}">
      <dgm:prSet phldrT="[Texte]" custT="1"/>
      <dgm:spPr/>
      <dgm:t>
        <a:bodyPr/>
        <a:lstStyle/>
        <a:p>
          <a:r>
            <a:rPr lang="fr-FR" sz="2200" dirty="0"/>
            <a:t>Nationality</a:t>
          </a:r>
        </a:p>
      </dgm:t>
    </dgm:pt>
    <dgm:pt modelId="{A4E1BC4E-6DCB-4A54-B15F-E43423444FD5}" type="parTrans" cxnId="{042E1A1E-2BE9-492F-857F-4E9B0C8DFC15}">
      <dgm:prSet/>
      <dgm:spPr/>
      <dgm:t>
        <a:bodyPr/>
        <a:lstStyle/>
        <a:p>
          <a:endParaRPr lang="fr-FR" sz="2200"/>
        </a:p>
      </dgm:t>
    </dgm:pt>
    <dgm:pt modelId="{300F3808-D3DA-4B2D-872A-E25B1D8F6E96}" type="sibTrans" cxnId="{042E1A1E-2BE9-492F-857F-4E9B0C8DFC15}">
      <dgm:prSet/>
      <dgm:spPr/>
      <dgm:t>
        <a:bodyPr/>
        <a:lstStyle/>
        <a:p>
          <a:endParaRPr lang="fr-FR" sz="2200"/>
        </a:p>
      </dgm:t>
    </dgm:pt>
    <dgm:pt modelId="{D9460925-5F4D-4E9B-AB75-9A3E08C96076}">
      <dgm:prSet phldrT="[Texte]" custT="1"/>
      <dgm:spPr/>
      <dgm:t>
        <a:bodyPr/>
        <a:lstStyle/>
        <a:p>
          <a:r>
            <a:rPr lang="fr-FR" sz="2200" dirty="0"/>
            <a:t>Sabotage</a:t>
          </a:r>
        </a:p>
      </dgm:t>
    </dgm:pt>
    <dgm:pt modelId="{9288FCCC-2E83-48D7-8005-5E4507292A41}" type="parTrans" cxnId="{ADA59371-C726-43B5-8D56-5908F00F9D16}">
      <dgm:prSet/>
      <dgm:spPr/>
      <dgm:t>
        <a:bodyPr/>
        <a:lstStyle/>
        <a:p>
          <a:endParaRPr lang="fr-FR" sz="2200"/>
        </a:p>
      </dgm:t>
    </dgm:pt>
    <dgm:pt modelId="{1BEF0A32-BE60-4479-AA23-5923C39E1CDE}" type="sibTrans" cxnId="{ADA59371-C726-43B5-8D56-5908F00F9D16}">
      <dgm:prSet/>
      <dgm:spPr/>
      <dgm:t>
        <a:bodyPr/>
        <a:lstStyle/>
        <a:p>
          <a:endParaRPr lang="fr-FR" sz="2200"/>
        </a:p>
      </dgm:t>
    </dgm:pt>
    <dgm:pt modelId="{12F4A016-D0A6-4B18-A247-3710FE23A704}">
      <dgm:prSet phldrT="[Texte]" custT="1"/>
      <dgm:spPr/>
      <dgm:t>
        <a:bodyPr/>
        <a:lstStyle/>
        <a:p>
          <a:r>
            <a:rPr lang="fr-FR" sz="2200" dirty="0"/>
            <a:t>Upheaval</a:t>
          </a:r>
        </a:p>
      </dgm:t>
    </dgm:pt>
    <dgm:pt modelId="{20A26E61-0FFD-41EA-A169-9EECEC4A6843}" type="parTrans" cxnId="{62262D27-CDE0-4B25-9787-4DF2EDB92C88}">
      <dgm:prSet/>
      <dgm:spPr/>
      <dgm:t>
        <a:bodyPr/>
        <a:lstStyle/>
        <a:p>
          <a:endParaRPr lang="fr-FR" sz="2200"/>
        </a:p>
      </dgm:t>
    </dgm:pt>
    <dgm:pt modelId="{5E15F43E-2DB6-40E3-A4EA-6C53CDB816C6}" type="sibTrans" cxnId="{62262D27-CDE0-4B25-9787-4DF2EDB92C88}">
      <dgm:prSet/>
      <dgm:spPr/>
      <dgm:t>
        <a:bodyPr/>
        <a:lstStyle/>
        <a:p>
          <a:endParaRPr lang="fr-FR" sz="2200"/>
        </a:p>
      </dgm:t>
    </dgm:pt>
    <dgm:pt modelId="{13EF6C93-9A01-4298-BFE0-D09D151110A9}">
      <dgm:prSet phldrT="[Texte]" custT="1"/>
      <dgm:spPr/>
      <dgm:t>
        <a:bodyPr/>
        <a:lstStyle/>
        <a:p>
          <a:r>
            <a:rPr lang="fr-FR" sz="2200" dirty="0"/>
            <a:t>Tests of strength</a:t>
          </a:r>
        </a:p>
      </dgm:t>
    </dgm:pt>
    <dgm:pt modelId="{4CF84061-7FCB-49C4-AC31-46EA20B81F78}" type="parTrans" cxnId="{2384290C-B8B9-4E67-976E-E73DCD58515A}">
      <dgm:prSet/>
      <dgm:spPr/>
      <dgm:t>
        <a:bodyPr/>
        <a:lstStyle/>
        <a:p>
          <a:endParaRPr lang="fr-FR" sz="2200"/>
        </a:p>
      </dgm:t>
    </dgm:pt>
    <dgm:pt modelId="{D0C987D7-34E1-429E-9276-6A8F1FA5AA1E}" type="sibTrans" cxnId="{2384290C-B8B9-4E67-976E-E73DCD58515A}">
      <dgm:prSet/>
      <dgm:spPr/>
      <dgm:t>
        <a:bodyPr/>
        <a:lstStyle/>
        <a:p>
          <a:endParaRPr lang="fr-FR" sz="2200"/>
        </a:p>
      </dgm:t>
    </dgm:pt>
    <dgm:pt modelId="{D5091455-7BC6-4F75-862C-3C5F02D5D92A}" type="pres">
      <dgm:prSet presAssocID="{0174E209-DAA8-470F-86FA-8FB382687CDE}" presName="Name0" presStyleCnt="0">
        <dgm:presLayoutVars>
          <dgm:dir/>
          <dgm:animLvl val="lvl"/>
          <dgm:resizeHandles val="exact"/>
        </dgm:presLayoutVars>
      </dgm:prSet>
      <dgm:spPr/>
      <dgm:t>
        <a:bodyPr/>
        <a:lstStyle/>
        <a:p>
          <a:endParaRPr lang="pl-PL"/>
        </a:p>
      </dgm:t>
    </dgm:pt>
    <dgm:pt modelId="{D71A46FF-7863-494A-B419-FB0DC124BEBF}" type="pres">
      <dgm:prSet presAssocID="{84636322-F304-4572-87A9-358B8E3A08FD}" presName="composite" presStyleCnt="0"/>
      <dgm:spPr/>
    </dgm:pt>
    <dgm:pt modelId="{EC1AC2B6-EFC5-42B8-B863-9998BEA8E3D5}" type="pres">
      <dgm:prSet presAssocID="{84636322-F304-4572-87A9-358B8E3A08FD}" presName="parTx" presStyleLbl="alignNode1" presStyleIdx="0" presStyleCnt="3">
        <dgm:presLayoutVars>
          <dgm:chMax val="0"/>
          <dgm:chPref val="0"/>
          <dgm:bulletEnabled val="1"/>
        </dgm:presLayoutVars>
      </dgm:prSet>
      <dgm:spPr/>
      <dgm:t>
        <a:bodyPr/>
        <a:lstStyle/>
        <a:p>
          <a:endParaRPr lang="pl-PL"/>
        </a:p>
      </dgm:t>
    </dgm:pt>
    <dgm:pt modelId="{95A7157B-4240-443B-B293-ECCA952867E2}" type="pres">
      <dgm:prSet presAssocID="{84636322-F304-4572-87A9-358B8E3A08FD}" presName="desTx" presStyleLbl="alignAccFollowNode1" presStyleIdx="0" presStyleCnt="3">
        <dgm:presLayoutVars>
          <dgm:bulletEnabled val="1"/>
        </dgm:presLayoutVars>
      </dgm:prSet>
      <dgm:spPr/>
      <dgm:t>
        <a:bodyPr/>
        <a:lstStyle/>
        <a:p>
          <a:endParaRPr lang="pl-PL"/>
        </a:p>
      </dgm:t>
    </dgm:pt>
    <dgm:pt modelId="{0A5CD93D-C17F-4440-8DBA-0741FBD21EF4}" type="pres">
      <dgm:prSet presAssocID="{3B000A04-9574-4FAC-BF5E-4C3B8FD777F6}" presName="space" presStyleCnt="0"/>
      <dgm:spPr/>
    </dgm:pt>
    <dgm:pt modelId="{6EF7EC42-1F6E-4644-B333-0D9477B307D6}" type="pres">
      <dgm:prSet presAssocID="{41CB6550-F5AC-4320-8CEF-D586169C76CB}" presName="composite" presStyleCnt="0"/>
      <dgm:spPr/>
    </dgm:pt>
    <dgm:pt modelId="{29677E93-A557-41EB-8340-73F08C2316F2}" type="pres">
      <dgm:prSet presAssocID="{41CB6550-F5AC-4320-8CEF-D586169C76CB}" presName="parTx" presStyleLbl="alignNode1" presStyleIdx="1" presStyleCnt="3">
        <dgm:presLayoutVars>
          <dgm:chMax val="0"/>
          <dgm:chPref val="0"/>
          <dgm:bulletEnabled val="1"/>
        </dgm:presLayoutVars>
      </dgm:prSet>
      <dgm:spPr/>
      <dgm:t>
        <a:bodyPr/>
        <a:lstStyle/>
        <a:p>
          <a:endParaRPr lang="pl-PL"/>
        </a:p>
      </dgm:t>
    </dgm:pt>
    <dgm:pt modelId="{0C6E1C5C-974E-4D7E-9DCF-56A8DBA52769}" type="pres">
      <dgm:prSet presAssocID="{41CB6550-F5AC-4320-8CEF-D586169C76CB}" presName="desTx" presStyleLbl="alignAccFollowNode1" presStyleIdx="1" presStyleCnt="3">
        <dgm:presLayoutVars>
          <dgm:bulletEnabled val="1"/>
        </dgm:presLayoutVars>
      </dgm:prSet>
      <dgm:spPr/>
      <dgm:t>
        <a:bodyPr/>
        <a:lstStyle/>
        <a:p>
          <a:endParaRPr lang="pl-PL"/>
        </a:p>
      </dgm:t>
    </dgm:pt>
    <dgm:pt modelId="{2083FEFB-F42F-43AB-8C59-780358290646}" type="pres">
      <dgm:prSet presAssocID="{140123FA-5890-406C-8AD3-60FFD77A6916}" presName="space" presStyleCnt="0"/>
      <dgm:spPr/>
    </dgm:pt>
    <dgm:pt modelId="{D0F4EAC6-6735-47F0-B485-79D019A8BE94}" type="pres">
      <dgm:prSet presAssocID="{479118C3-4F12-44D6-BCEC-3F6F58F91E29}" presName="composite" presStyleCnt="0"/>
      <dgm:spPr/>
    </dgm:pt>
    <dgm:pt modelId="{B290C06D-52C3-4DE6-B329-F1FBDD28D527}" type="pres">
      <dgm:prSet presAssocID="{479118C3-4F12-44D6-BCEC-3F6F58F91E29}" presName="parTx" presStyleLbl="alignNode1" presStyleIdx="2" presStyleCnt="3">
        <dgm:presLayoutVars>
          <dgm:chMax val="0"/>
          <dgm:chPref val="0"/>
          <dgm:bulletEnabled val="1"/>
        </dgm:presLayoutVars>
      </dgm:prSet>
      <dgm:spPr/>
      <dgm:t>
        <a:bodyPr/>
        <a:lstStyle/>
        <a:p>
          <a:endParaRPr lang="pl-PL"/>
        </a:p>
      </dgm:t>
    </dgm:pt>
    <dgm:pt modelId="{8CA4B104-73C6-407B-BFA9-DD81C438F614}" type="pres">
      <dgm:prSet presAssocID="{479118C3-4F12-44D6-BCEC-3F6F58F91E29}" presName="desTx" presStyleLbl="alignAccFollowNode1" presStyleIdx="2" presStyleCnt="3">
        <dgm:presLayoutVars>
          <dgm:bulletEnabled val="1"/>
        </dgm:presLayoutVars>
      </dgm:prSet>
      <dgm:spPr/>
      <dgm:t>
        <a:bodyPr/>
        <a:lstStyle/>
        <a:p>
          <a:endParaRPr lang="pl-PL"/>
        </a:p>
      </dgm:t>
    </dgm:pt>
  </dgm:ptLst>
  <dgm:cxnLst>
    <dgm:cxn modelId="{042E1A1E-2BE9-492F-857F-4E9B0C8DFC15}" srcId="{84636322-F304-4572-87A9-358B8E3A08FD}" destId="{4660F9F5-8933-4F59-87B0-2B5A01987605}" srcOrd="3" destOrd="0" parTransId="{A4E1BC4E-6DCB-4A54-B15F-E43423444FD5}" sibTransId="{300F3808-D3DA-4B2D-872A-E25B1D8F6E96}"/>
    <dgm:cxn modelId="{09747B47-0515-4515-A1E7-00D245720131}" type="presOf" srcId="{84636322-F304-4572-87A9-358B8E3A08FD}" destId="{EC1AC2B6-EFC5-42B8-B863-9998BEA8E3D5}" srcOrd="0" destOrd="0" presId="urn:microsoft.com/office/officeart/2005/8/layout/hList1"/>
    <dgm:cxn modelId="{023D291D-A1E7-4B37-AF64-9206AD9646C2}" type="presOf" srcId="{01DF4023-8F54-44F9-BE60-523D6DDCF2C3}" destId="{0C6E1C5C-974E-4D7E-9DCF-56A8DBA52769}" srcOrd="0" destOrd="1" presId="urn:microsoft.com/office/officeart/2005/8/layout/hList1"/>
    <dgm:cxn modelId="{61577617-E303-4925-B9B1-CFF596442624}" srcId="{41CB6550-F5AC-4320-8CEF-D586169C76CB}" destId="{5D3122CA-EB3E-4FF3-947E-FEB0323EFAE2}" srcOrd="0" destOrd="0" parTransId="{8DD93722-B83D-4B9C-8268-BF53F5D957CA}" sibTransId="{384CE8AF-4089-4235-911E-AB2C7356C190}"/>
    <dgm:cxn modelId="{A4698786-CBD9-4057-8B17-6BAC3705E2DE}" srcId="{84636322-F304-4572-87A9-358B8E3A08FD}" destId="{A4D20965-2872-4F0F-9770-EE8A5603F743}" srcOrd="1" destOrd="0" parTransId="{BB677200-1FB0-43BC-AE48-EF0B58A8669C}" sibTransId="{D9247B00-0A1F-4698-A142-D7D00D2222AB}"/>
    <dgm:cxn modelId="{46ECAE36-2D00-4B8B-A469-4D7DD5C7167F}" type="presOf" srcId="{D9460925-5F4D-4E9B-AB75-9A3E08C96076}" destId="{8CA4B104-73C6-407B-BFA9-DD81C438F614}" srcOrd="0" destOrd="2" presId="urn:microsoft.com/office/officeart/2005/8/layout/hList1"/>
    <dgm:cxn modelId="{62262D27-CDE0-4B25-9787-4DF2EDB92C88}" srcId="{479118C3-4F12-44D6-BCEC-3F6F58F91E29}" destId="{12F4A016-D0A6-4B18-A247-3710FE23A704}" srcOrd="3" destOrd="0" parTransId="{20A26E61-0FFD-41EA-A169-9EECEC4A6843}" sibTransId="{5E15F43E-2DB6-40E3-A4EA-6C53CDB816C6}"/>
    <dgm:cxn modelId="{2384290C-B8B9-4E67-976E-E73DCD58515A}" srcId="{479118C3-4F12-44D6-BCEC-3F6F58F91E29}" destId="{13EF6C93-9A01-4298-BFE0-D09D151110A9}" srcOrd="4" destOrd="0" parTransId="{4CF84061-7FCB-49C4-AC31-46EA20B81F78}" sibTransId="{D0C987D7-34E1-429E-9276-6A8F1FA5AA1E}"/>
    <dgm:cxn modelId="{2F2D78E3-C28D-4B29-90F9-9C24B792BB8C}" srcId="{84636322-F304-4572-87A9-358B8E3A08FD}" destId="{72A3F934-4EAB-45C1-B0D9-5196FA8F42AD}" srcOrd="2" destOrd="0" parTransId="{30B4D760-A253-4660-A452-56116EE92ECD}" sibTransId="{D333DB52-0424-4410-8CF9-66B37C69B0B5}"/>
    <dgm:cxn modelId="{CDD2EDF9-8E65-4923-B071-5D691368D98F}" type="presOf" srcId="{41CB6550-F5AC-4320-8CEF-D586169C76CB}" destId="{29677E93-A557-41EB-8340-73F08C2316F2}" srcOrd="0" destOrd="0" presId="urn:microsoft.com/office/officeart/2005/8/layout/hList1"/>
    <dgm:cxn modelId="{1A4CCA3A-4E25-42FF-BA78-8E5F91848B55}" type="presOf" srcId="{4660F9F5-8933-4F59-87B0-2B5A01987605}" destId="{95A7157B-4240-443B-B293-ECCA952867E2}" srcOrd="0" destOrd="3" presId="urn:microsoft.com/office/officeart/2005/8/layout/hList1"/>
    <dgm:cxn modelId="{70066FC8-3D69-4666-9628-0590ADC0ABFE}" srcId="{479118C3-4F12-44D6-BCEC-3F6F58F91E29}" destId="{5D6E02E0-D751-4A6B-A75A-FA885689A1F9}" srcOrd="0" destOrd="0" parTransId="{C99E4607-5708-40D8-BFED-D62FEB1AA655}" sibTransId="{7223C3BA-03B5-4D1F-9C85-B09CEF0FBB81}"/>
    <dgm:cxn modelId="{D475E3BF-7595-46E5-91E6-7908AA7E3D97}" srcId="{0174E209-DAA8-470F-86FA-8FB382687CDE}" destId="{479118C3-4F12-44D6-BCEC-3F6F58F91E29}" srcOrd="2" destOrd="0" parTransId="{5838AF04-2626-473B-B7B0-DF46410D4E2A}" sibTransId="{DDA640E3-665B-49F8-ACB6-41957C74CD32}"/>
    <dgm:cxn modelId="{BF6F5DD1-429B-4523-8530-D4922FE8D390}" type="presOf" srcId="{12F4A016-D0A6-4B18-A247-3710FE23A704}" destId="{8CA4B104-73C6-407B-BFA9-DD81C438F614}" srcOrd="0" destOrd="3" presId="urn:microsoft.com/office/officeart/2005/8/layout/hList1"/>
    <dgm:cxn modelId="{62AE996E-E5CF-4EF1-A61D-945596804461}" type="presOf" srcId="{0174E209-DAA8-470F-86FA-8FB382687CDE}" destId="{D5091455-7BC6-4F75-862C-3C5F02D5D92A}" srcOrd="0" destOrd="0" presId="urn:microsoft.com/office/officeart/2005/8/layout/hList1"/>
    <dgm:cxn modelId="{F06BCFA0-EFA6-4931-8859-7FDF7FC8694B}" type="presOf" srcId="{FB3FBA10-9F29-46E0-8FF5-BE45B4EC1A67}" destId="{8CA4B104-73C6-407B-BFA9-DD81C438F614}" srcOrd="0" destOrd="1" presId="urn:microsoft.com/office/officeart/2005/8/layout/hList1"/>
    <dgm:cxn modelId="{ACAF68DC-4CF4-41C4-B29F-A0D2AE60010A}" type="presOf" srcId="{479118C3-4F12-44D6-BCEC-3F6F58F91E29}" destId="{B290C06D-52C3-4DE6-B329-F1FBDD28D527}" srcOrd="0" destOrd="0" presId="urn:microsoft.com/office/officeart/2005/8/layout/hList1"/>
    <dgm:cxn modelId="{149D42F7-061E-4A28-B9B8-ED773FB2FDFA}" type="presOf" srcId="{72A3F934-4EAB-45C1-B0D9-5196FA8F42AD}" destId="{95A7157B-4240-443B-B293-ECCA952867E2}" srcOrd="0" destOrd="2" presId="urn:microsoft.com/office/officeart/2005/8/layout/hList1"/>
    <dgm:cxn modelId="{A8CBF6BD-BBDC-46B3-B38B-32DCABB59835}" type="presOf" srcId="{5D6E02E0-D751-4A6B-A75A-FA885689A1F9}" destId="{8CA4B104-73C6-407B-BFA9-DD81C438F614}" srcOrd="0" destOrd="0" presId="urn:microsoft.com/office/officeart/2005/8/layout/hList1"/>
    <dgm:cxn modelId="{E8D8DED7-F0C2-487D-9181-081FEEC5BE13}" type="presOf" srcId="{13EF6C93-9A01-4298-BFE0-D09D151110A9}" destId="{8CA4B104-73C6-407B-BFA9-DD81C438F614}" srcOrd="0" destOrd="4" presId="urn:microsoft.com/office/officeart/2005/8/layout/hList1"/>
    <dgm:cxn modelId="{52727AFF-3F8A-4076-9BFE-7CDE1F087BC8}" type="presOf" srcId="{A4D20965-2872-4F0F-9770-EE8A5603F743}" destId="{95A7157B-4240-443B-B293-ECCA952867E2}" srcOrd="0" destOrd="1" presId="urn:microsoft.com/office/officeart/2005/8/layout/hList1"/>
    <dgm:cxn modelId="{ABD0D1F9-ED07-4570-AB51-33128468559A}" srcId="{0174E209-DAA8-470F-86FA-8FB382687CDE}" destId="{84636322-F304-4572-87A9-358B8E3A08FD}" srcOrd="0" destOrd="0" parTransId="{92C90777-BB3E-4B11-BC06-7D4B5597B101}" sibTransId="{3B000A04-9574-4FAC-BF5E-4C3B8FD777F6}"/>
    <dgm:cxn modelId="{EEAB12D1-57A6-462D-9B22-E6EEB13C92C1}" type="presOf" srcId="{FAB8B6AF-E661-4A19-9CEB-88167C42CCEC}" destId="{95A7157B-4240-443B-B293-ECCA952867E2}" srcOrd="0" destOrd="0" presId="urn:microsoft.com/office/officeart/2005/8/layout/hList1"/>
    <dgm:cxn modelId="{B74D2F50-8E60-4E16-9C79-6D93A23570EE}" srcId="{84636322-F304-4572-87A9-358B8E3A08FD}" destId="{FAB8B6AF-E661-4A19-9CEB-88167C42CCEC}" srcOrd="0" destOrd="0" parTransId="{E5B0312F-D827-4784-AB04-B71CBA9FB11B}" sibTransId="{158A884F-F452-4605-B8EA-E038DAA473A1}"/>
    <dgm:cxn modelId="{82E1E59F-693B-4F47-8932-62822DBC37FF}" type="presOf" srcId="{5D3122CA-EB3E-4FF3-947E-FEB0323EFAE2}" destId="{0C6E1C5C-974E-4D7E-9DCF-56A8DBA52769}" srcOrd="0" destOrd="0" presId="urn:microsoft.com/office/officeart/2005/8/layout/hList1"/>
    <dgm:cxn modelId="{143C6678-DBE0-4C16-89AD-2D07DF2EBE9C}" srcId="{479118C3-4F12-44D6-BCEC-3F6F58F91E29}" destId="{FB3FBA10-9F29-46E0-8FF5-BE45B4EC1A67}" srcOrd="1" destOrd="0" parTransId="{B6A70A76-DC9B-450F-8E04-A55D124FEE1B}" sibTransId="{3A1FD1D0-2FE2-472C-B4CE-037D132CECA3}"/>
    <dgm:cxn modelId="{DFE5C868-BE02-44DD-99D4-374FB1E673BC}" srcId="{0174E209-DAA8-470F-86FA-8FB382687CDE}" destId="{41CB6550-F5AC-4320-8CEF-D586169C76CB}" srcOrd="1" destOrd="0" parTransId="{32DCC8D0-83BA-42F0-AF9D-4F01A230B63B}" sibTransId="{140123FA-5890-406C-8AD3-60FFD77A6916}"/>
    <dgm:cxn modelId="{ADA59371-C726-43B5-8D56-5908F00F9D16}" srcId="{479118C3-4F12-44D6-BCEC-3F6F58F91E29}" destId="{D9460925-5F4D-4E9B-AB75-9A3E08C96076}" srcOrd="2" destOrd="0" parTransId="{9288FCCC-2E83-48D7-8005-5E4507292A41}" sibTransId="{1BEF0A32-BE60-4479-AA23-5923C39E1CDE}"/>
    <dgm:cxn modelId="{5CF09116-AB86-4392-B5CA-C3B721ACC61F}" srcId="{41CB6550-F5AC-4320-8CEF-D586169C76CB}" destId="{01DF4023-8F54-44F9-BE60-523D6DDCF2C3}" srcOrd="1" destOrd="0" parTransId="{824C538A-8AD7-47FE-94F0-8C87BF547673}" sibTransId="{1C605350-7ED2-4E53-AC84-1105FA424BB1}"/>
    <dgm:cxn modelId="{D56DF8D8-9946-406D-B8D6-7755312853DF}" type="presParOf" srcId="{D5091455-7BC6-4F75-862C-3C5F02D5D92A}" destId="{D71A46FF-7863-494A-B419-FB0DC124BEBF}" srcOrd="0" destOrd="0" presId="urn:microsoft.com/office/officeart/2005/8/layout/hList1"/>
    <dgm:cxn modelId="{3EC1D391-DAA0-4622-AF1B-E1910B5E96D4}" type="presParOf" srcId="{D71A46FF-7863-494A-B419-FB0DC124BEBF}" destId="{EC1AC2B6-EFC5-42B8-B863-9998BEA8E3D5}" srcOrd="0" destOrd="0" presId="urn:microsoft.com/office/officeart/2005/8/layout/hList1"/>
    <dgm:cxn modelId="{BB0B6B37-252F-40ED-BEE5-C3CCA36D4711}" type="presParOf" srcId="{D71A46FF-7863-494A-B419-FB0DC124BEBF}" destId="{95A7157B-4240-443B-B293-ECCA952867E2}" srcOrd="1" destOrd="0" presId="urn:microsoft.com/office/officeart/2005/8/layout/hList1"/>
    <dgm:cxn modelId="{EBE7BD19-7696-404B-8A61-A7665B004360}" type="presParOf" srcId="{D5091455-7BC6-4F75-862C-3C5F02D5D92A}" destId="{0A5CD93D-C17F-4440-8DBA-0741FBD21EF4}" srcOrd="1" destOrd="0" presId="urn:microsoft.com/office/officeart/2005/8/layout/hList1"/>
    <dgm:cxn modelId="{9542A9E8-AEEC-4184-8283-0A2DE96F5F97}" type="presParOf" srcId="{D5091455-7BC6-4F75-862C-3C5F02D5D92A}" destId="{6EF7EC42-1F6E-4644-B333-0D9477B307D6}" srcOrd="2" destOrd="0" presId="urn:microsoft.com/office/officeart/2005/8/layout/hList1"/>
    <dgm:cxn modelId="{DA89AAC3-4729-47BB-AC08-7545A0D3724C}" type="presParOf" srcId="{6EF7EC42-1F6E-4644-B333-0D9477B307D6}" destId="{29677E93-A557-41EB-8340-73F08C2316F2}" srcOrd="0" destOrd="0" presId="urn:microsoft.com/office/officeart/2005/8/layout/hList1"/>
    <dgm:cxn modelId="{74A3DFE4-AF14-4FA2-9BC6-2A37E2EA2B99}" type="presParOf" srcId="{6EF7EC42-1F6E-4644-B333-0D9477B307D6}" destId="{0C6E1C5C-974E-4D7E-9DCF-56A8DBA52769}" srcOrd="1" destOrd="0" presId="urn:microsoft.com/office/officeart/2005/8/layout/hList1"/>
    <dgm:cxn modelId="{0F0F903E-0013-43ED-AEAC-C6060AE05041}" type="presParOf" srcId="{D5091455-7BC6-4F75-862C-3C5F02D5D92A}" destId="{2083FEFB-F42F-43AB-8C59-780358290646}" srcOrd="3" destOrd="0" presId="urn:microsoft.com/office/officeart/2005/8/layout/hList1"/>
    <dgm:cxn modelId="{A97D324F-83FF-48FD-ACCA-8E3964E79155}" type="presParOf" srcId="{D5091455-7BC6-4F75-862C-3C5F02D5D92A}" destId="{D0F4EAC6-6735-47F0-B485-79D019A8BE94}" srcOrd="4" destOrd="0" presId="urn:microsoft.com/office/officeart/2005/8/layout/hList1"/>
    <dgm:cxn modelId="{6C712183-212E-4551-AF50-3AAA6A3FE8E1}" type="presParOf" srcId="{D0F4EAC6-6735-47F0-B485-79D019A8BE94}" destId="{B290C06D-52C3-4DE6-B329-F1FBDD28D527}" srcOrd="0" destOrd="0" presId="urn:microsoft.com/office/officeart/2005/8/layout/hList1"/>
    <dgm:cxn modelId="{0E0260BF-55AD-4F95-8700-C8FC186D220D}" type="presParOf" srcId="{D0F4EAC6-6735-47F0-B485-79D019A8BE94}" destId="{8CA4B104-73C6-407B-BFA9-DD81C438F6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0D9607A-5BEF-4A9D-8FB5-33AB0DCA3F6A}" type="doc">
      <dgm:prSet loTypeId="urn:microsoft.com/office/officeart/2005/8/layout/vList3#1" loCatId="list" qsTypeId="urn:microsoft.com/office/officeart/2005/8/quickstyle/simple1" qsCatId="simple" csTypeId="urn:microsoft.com/office/officeart/2005/8/colors/colorful2" csCatId="colorful" phldr="1"/>
      <dgm:spPr/>
    </dgm:pt>
    <dgm:pt modelId="{E28FDAA9-7832-4AA0-B597-41C12F495A38}">
      <dgm:prSet phldrT="[Texte]"/>
      <dgm:spPr/>
      <dgm:t>
        <a:bodyPr/>
        <a:lstStyle/>
        <a:p>
          <a:r>
            <a:rPr lang="fr-FR" dirty="0"/>
            <a:t>Poor task definition</a:t>
          </a:r>
        </a:p>
      </dgm:t>
    </dgm:pt>
    <dgm:pt modelId="{13402A5A-837A-4D23-9B6A-16599E4CC5C1}" type="parTrans" cxnId="{D09C7697-06D2-44DA-8031-8A26E09DC62B}">
      <dgm:prSet/>
      <dgm:spPr/>
      <dgm:t>
        <a:bodyPr/>
        <a:lstStyle/>
        <a:p>
          <a:endParaRPr lang="fr-FR"/>
        </a:p>
      </dgm:t>
    </dgm:pt>
    <dgm:pt modelId="{4727F6AE-5197-48D3-8171-D6FF1A63CD57}" type="sibTrans" cxnId="{D09C7697-06D2-44DA-8031-8A26E09DC62B}">
      <dgm:prSet/>
      <dgm:spPr/>
      <dgm:t>
        <a:bodyPr/>
        <a:lstStyle/>
        <a:p>
          <a:endParaRPr lang="fr-FR"/>
        </a:p>
      </dgm:t>
    </dgm:pt>
    <dgm:pt modelId="{63D5AE9F-FFC4-4FB9-9468-75EFC7303D9C}">
      <dgm:prSet phldrT="[Texte]"/>
      <dgm:spPr/>
      <dgm:t>
        <a:bodyPr/>
        <a:lstStyle/>
        <a:p>
          <a:r>
            <a:rPr lang="fr-FR" dirty="0"/>
            <a:t>Incorrect division of labour</a:t>
          </a:r>
        </a:p>
      </dgm:t>
    </dgm:pt>
    <dgm:pt modelId="{9C8307DD-A080-4BF2-B2EB-73114401BF2A}" type="parTrans" cxnId="{7C767DDA-C431-4FFF-86A5-1AD9FBEBEC45}">
      <dgm:prSet/>
      <dgm:spPr/>
      <dgm:t>
        <a:bodyPr/>
        <a:lstStyle/>
        <a:p>
          <a:endParaRPr lang="fr-FR"/>
        </a:p>
      </dgm:t>
    </dgm:pt>
    <dgm:pt modelId="{56884FC0-F4D5-4289-8B5F-8A6E52CC7A58}" type="sibTrans" cxnId="{7C767DDA-C431-4FFF-86A5-1AD9FBEBEC45}">
      <dgm:prSet/>
      <dgm:spPr/>
      <dgm:t>
        <a:bodyPr/>
        <a:lstStyle/>
        <a:p>
          <a:endParaRPr lang="fr-FR"/>
        </a:p>
      </dgm:t>
    </dgm:pt>
    <dgm:pt modelId="{A582F2CE-6C28-44E3-86CB-72E17F07FA77}">
      <dgm:prSet phldrT="[Texte]"/>
      <dgm:spPr/>
      <dgm:t>
        <a:bodyPr/>
        <a:lstStyle/>
        <a:p>
          <a:r>
            <a:rPr lang="fr-FR" dirty="0"/>
            <a:t>Interdependence of tasks</a:t>
          </a:r>
        </a:p>
      </dgm:t>
    </dgm:pt>
    <dgm:pt modelId="{4264A845-55F9-4851-99D8-C53E53AAF2B4}" type="parTrans" cxnId="{827BDA8D-C8C1-4C23-955A-C3CDCB052F09}">
      <dgm:prSet/>
      <dgm:spPr/>
      <dgm:t>
        <a:bodyPr/>
        <a:lstStyle/>
        <a:p>
          <a:endParaRPr lang="fr-FR"/>
        </a:p>
      </dgm:t>
    </dgm:pt>
    <dgm:pt modelId="{DFB4581D-EB29-42EB-8C28-FF5F40BD558C}" type="sibTrans" cxnId="{827BDA8D-C8C1-4C23-955A-C3CDCB052F09}">
      <dgm:prSet/>
      <dgm:spPr/>
      <dgm:t>
        <a:bodyPr/>
        <a:lstStyle/>
        <a:p>
          <a:endParaRPr lang="fr-FR"/>
        </a:p>
      </dgm:t>
    </dgm:pt>
    <dgm:pt modelId="{6329B039-6C30-4217-9486-2F4B889CDB27}">
      <dgm:prSet phldrT="[Texte]"/>
      <dgm:spPr/>
      <dgm:t>
        <a:bodyPr/>
        <a:lstStyle/>
        <a:p>
          <a:r>
            <a:rPr lang="fr-FR" dirty="0"/>
            <a:t>Cumbersome and routine work methods</a:t>
          </a:r>
        </a:p>
      </dgm:t>
    </dgm:pt>
    <dgm:pt modelId="{BB2300AC-5890-49FD-A35A-E519FE235EAF}" type="parTrans" cxnId="{A8227F38-7677-4C9F-A7D3-54E946B91656}">
      <dgm:prSet/>
      <dgm:spPr/>
      <dgm:t>
        <a:bodyPr/>
        <a:lstStyle/>
        <a:p>
          <a:endParaRPr lang="fr-FR"/>
        </a:p>
      </dgm:t>
    </dgm:pt>
    <dgm:pt modelId="{375005E7-BB1E-4922-8942-BAA0A5843003}" type="sibTrans" cxnId="{A8227F38-7677-4C9F-A7D3-54E946B91656}">
      <dgm:prSet/>
      <dgm:spPr/>
      <dgm:t>
        <a:bodyPr/>
        <a:lstStyle/>
        <a:p>
          <a:endParaRPr lang="fr-FR"/>
        </a:p>
      </dgm:t>
    </dgm:pt>
    <dgm:pt modelId="{0CD521AD-B0FD-4F93-BEF7-DD81569CE67D}">
      <dgm:prSet phldrT="[Texte]"/>
      <dgm:spPr/>
      <dgm:t>
        <a:bodyPr/>
        <a:lstStyle/>
        <a:p>
          <a:r>
            <a:rPr lang="fr-FR" dirty="0"/>
            <a:t>Lack of communication</a:t>
          </a:r>
        </a:p>
      </dgm:t>
    </dgm:pt>
    <dgm:pt modelId="{1A331604-713D-40BB-B7C1-552561F01442}" type="parTrans" cxnId="{82F340CB-58BF-4FBE-BCE0-B139D54E9955}">
      <dgm:prSet/>
      <dgm:spPr/>
      <dgm:t>
        <a:bodyPr/>
        <a:lstStyle/>
        <a:p>
          <a:endParaRPr lang="fr-FR"/>
        </a:p>
      </dgm:t>
    </dgm:pt>
    <dgm:pt modelId="{12F828C9-4AB5-4424-9316-A21564422888}" type="sibTrans" cxnId="{82F340CB-58BF-4FBE-BCE0-B139D54E9955}">
      <dgm:prSet/>
      <dgm:spPr/>
      <dgm:t>
        <a:bodyPr/>
        <a:lstStyle/>
        <a:p>
          <a:endParaRPr lang="fr-FR"/>
        </a:p>
      </dgm:t>
    </dgm:pt>
    <dgm:pt modelId="{A79FB25B-F70E-4422-8A0C-9AA51441B0D6}" type="pres">
      <dgm:prSet presAssocID="{D0D9607A-5BEF-4A9D-8FB5-33AB0DCA3F6A}" presName="linearFlow" presStyleCnt="0">
        <dgm:presLayoutVars>
          <dgm:dir/>
          <dgm:resizeHandles val="exact"/>
        </dgm:presLayoutVars>
      </dgm:prSet>
      <dgm:spPr/>
    </dgm:pt>
    <dgm:pt modelId="{1AB7FC91-DBFD-45A4-8000-360FAAFB3077}" type="pres">
      <dgm:prSet presAssocID="{E28FDAA9-7832-4AA0-B597-41C12F495A38}" presName="composite" presStyleCnt="0"/>
      <dgm:spPr/>
    </dgm:pt>
    <dgm:pt modelId="{1270A23B-35B1-44FB-A8DC-3CD34F6A1029}" type="pres">
      <dgm:prSet presAssocID="{E28FDAA9-7832-4AA0-B597-41C12F495A38}" presName="imgShp" presStyleLbl="fgImgPlace1" presStyleIdx="0" presStyleCnt="5"/>
      <dgm:spPr>
        <a:blipFill rotWithShape="0">
          <a:blip xmlns:r="http://schemas.openxmlformats.org/officeDocument/2006/relationships" r:embed="rId1"/>
          <a:stretch>
            <a:fillRect/>
          </a:stretch>
        </a:blipFill>
      </dgm:spPr>
    </dgm:pt>
    <dgm:pt modelId="{8BA0048A-27FF-4700-927E-73F1E5436CF7}" type="pres">
      <dgm:prSet presAssocID="{E28FDAA9-7832-4AA0-B597-41C12F495A38}" presName="txShp" presStyleLbl="node1" presStyleIdx="0" presStyleCnt="5">
        <dgm:presLayoutVars>
          <dgm:bulletEnabled val="1"/>
        </dgm:presLayoutVars>
      </dgm:prSet>
      <dgm:spPr/>
      <dgm:t>
        <a:bodyPr/>
        <a:lstStyle/>
        <a:p>
          <a:endParaRPr lang="pl-PL"/>
        </a:p>
      </dgm:t>
    </dgm:pt>
    <dgm:pt modelId="{CED22829-19CA-4AD0-9340-F7A076FBFB16}" type="pres">
      <dgm:prSet presAssocID="{4727F6AE-5197-48D3-8171-D6FF1A63CD57}" presName="spacing" presStyleCnt="0"/>
      <dgm:spPr/>
    </dgm:pt>
    <dgm:pt modelId="{A09971F5-2038-4EFC-BBDA-B3A755FF99E3}" type="pres">
      <dgm:prSet presAssocID="{63D5AE9F-FFC4-4FB9-9468-75EFC7303D9C}" presName="composite" presStyleCnt="0"/>
      <dgm:spPr/>
    </dgm:pt>
    <dgm:pt modelId="{E3F829CB-C2B0-408B-A60E-CCA254E761DA}" type="pres">
      <dgm:prSet presAssocID="{63D5AE9F-FFC4-4FB9-9468-75EFC7303D9C}" presName="imgShp" presStyleLbl="fgImgPlace1" presStyleIdx="1" presStyleCnt="5"/>
      <dgm:spPr>
        <a:blipFill rotWithShape="0">
          <a:blip xmlns:r="http://schemas.openxmlformats.org/officeDocument/2006/relationships" r:embed="rId2"/>
          <a:stretch>
            <a:fillRect/>
          </a:stretch>
        </a:blipFill>
      </dgm:spPr>
    </dgm:pt>
    <dgm:pt modelId="{1C0260A8-2BE6-4F60-92FD-42E807C593A6}" type="pres">
      <dgm:prSet presAssocID="{63D5AE9F-FFC4-4FB9-9468-75EFC7303D9C}" presName="txShp" presStyleLbl="node1" presStyleIdx="1" presStyleCnt="5">
        <dgm:presLayoutVars>
          <dgm:bulletEnabled val="1"/>
        </dgm:presLayoutVars>
      </dgm:prSet>
      <dgm:spPr/>
      <dgm:t>
        <a:bodyPr/>
        <a:lstStyle/>
        <a:p>
          <a:endParaRPr lang="pl-PL"/>
        </a:p>
      </dgm:t>
    </dgm:pt>
    <dgm:pt modelId="{C24AAD9C-93D7-45D4-BC0E-CD05E2E32229}" type="pres">
      <dgm:prSet presAssocID="{56884FC0-F4D5-4289-8B5F-8A6E52CC7A58}" presName="spacing" presStyleCnt="0"/>
      <dgm:spPr/>
    </dgm:pt>
    <dgm:pt modelId="{332347F7-35DF-4DE2-B4AA-F3F60F8F1BF8}" type="pres">
      <dgm:prSet presAssocID="{A582F2CE-6C28-44E3-86CB-72E17F07FA77}" presName="composite" presStyleCnt="0"/>
      <dgm:spPr/>
    </dgm:pt>
    <dgm:pt modelId="{D0AB3D55-912C-4544-878F-CC902C21AFFD}" type="pres">
      <dgm:prSet presAssocID="{A582F2CE-6C28-44E3-86CB-72E17F07FA77}" presName="imgShp" presStyleLbl="fgImgPlace1" presStyleIdx="2" presStyleCnt="5"/>
      <dgm:spPr>
        <a:blipFill rotWithShape="0">
          <a:blip xmlns:r="http://schemas.openxmlformats.org/officeDocument/2006/relationships" r:embed="rId3"/>
          <a:stretch>
            <a:fillRect/>
          </a:stretch>
        </a:blipFill>
      </dgm:spPr>
    </dgm:pt>
    <dgm:pt modelId="{3DF6178B-730A-4B89-8918-5C874919803C}" type="pres">
      <dgm:prSet presAssocID="{A582F2CE-6C28-44E3-86CB-72E17F07FA77}" presName="txShp" presStyleLbl="node1" presStyleIdx="2" presStyleCnt="5">
        <dgm:presLayoutVars>
          <dgm:bulletEnabled val="1"/>
        </dgm:presLayoutVars>
      </dgm:prSet>
      <dgm:spPr/>
      <dgm:t>
        <a:bodyPr/>
        <a:lstStyle/>
        <a:p>
          <a:endParaRPr lang="pl-PL"/>
        </a:p>
      </dgm:t>
    </dgm:pt>
    <dgm:pt modelId="{1AADE6B2-4D8A-4ADD-B7B3-721A81F72CBE}" type="pres">
      <dgm:prSet presAssocID="{DFB4581D-EB29-42EB-8C28-FF5F40BD558C}" presName="spacing" presStyleCnt="0"/>
      <dgm:spPr/>
    </dgm:pt>
    <dgm:pt modelId="{54D4CADB-F2CC-4444-B923-A439276D18A9}" type="pres">
      <dgm:prSet presAssocID="{6329B039-6C30-4217-9486-2F4B889CDB27}" presName="composite" presStyleCnt="0"/>
      <dgm:spPr/>
    </dgm:pt>
    <dgm:pt modelId="{8E50445D-1768-40D8-BBE0-02544A6E14A9}" type="pres">
      <dgm:prSet presAssocID="{6329B039-6C30-4217-9486-2F4B889CDB27}" presName="imgShp" presStyleLbl="fgImgPlace1" presStyleIdx="3" presStyleCnt="5"/>
      <dgm:spPr>
        <a:blipFill rotWithShape="0">
          <a:blip xmlns:r="http://schemas.openxmlformats.org/officeDocument/2006/relationships" r:embed="rId4"/>
          <a:stretch>
            <a:fillRect/>
          </a:stretch>
        </a:blipFill>
      </dgm:spPr>
    </dgm:pt>
    <dgm:pt modelId="{898D0510-DC63-4FF0-A5DD-955138E68EB7}" type="pres">
      <dgm:prSet presAssocID="{6329B039-6C30-4217-9486-2F4B889CDB27}" presName="txShp" presStyleLbl="node1" presStyleIdx="3" presStyleCnt="5">
        <dgm:presLayoutVars>
          <dgm:bulletEnabled val="1"/>
        </dgm:presLayoutVars>
      </dgm:prSet>
      <dgm:spPr/>
      <dgm:t>
        <a:bodyPr/>
        <a:lstStyle/>
        <a:p>
          <a:endParaRPr lang="pl-PL"/>
        </a:p>
      </dgm:t>
    </dgm:pt>
    <dgm:pt modelId="{DE8BA507-EE84-4ACF-8746-8D8D5A4D99C9}" type="pres">
      <dgm:prSet presAssocID="{375005E7-BB1E-4922-8942-BAA0A5843003}" presName="spacing" presStyleCnt="0"/>
      <dgm:spPr/>
    </dgm:pt>
    <dgm:pt modelId="{4FA1F763-8E03-4AC9-A1F6-9DFF494C4CEB}" type="pres">
      <dgm:prSet presAssocID="{0CD521AD-B0FD-4F93-BEF7-DD81569CE67D}" presName="composite" presStyleCnt="0"/>
      <dgm:spPr/>
    </dgm:pt>
    <dgm:pt modelId="{10D2514E-C834-4D0B-BE81-7A21CC2AC322}" type="pres">
      <dgm:prSet presAssocID="{0CD521AD-B0FD-4F93-BEF7-DD81569CE67D}" presName="imgShp" presStyleLbl="fgImgPlace1" presStyleIdx="4" presStyleCnt="5"/>
      <dgm:spPr>
        <a:blipFill rotWithShape="0">
          <a:blip xmlns:r="http://schemas.openxmlformats.org/officeDocument/2006/relationships" r:embed="rId5"/>
          <a:stretch>
            <a:fillRect/>
          </a:stretch>
        </a:blipFill>
      </dgm:spPr>
    </dgm:pt>
    <dgm:pt modelId="{B01FE49A-863E-4C75-A03D-BB37DD94D5A6}" type="pres">
      <dgm:prSet presAssocID="{0CD521AD-B0FD-4F93-BEF7-DD81569CE67D}" presName="txShp" presStyleLbl="node1" presStyleIdx="4" presStyleCnt="5">
        <dgm:presLayoutVars>
          <dgm:bulletEnabled val="1"/>
        </dgm:presLayoutVars>
      </dgm:prSet>
      <dgm:spPr/>
      <dgm:t>
        <a:bodyPr/>
        <a:lstStyle/>
        <a:p>
          <a:endParaRPr lang="pl-PL"/>
        </a:p>
      </dgm:t>
    </dgm:pt>
  </dgm:ptLst>
  <dgm:cxnLst>
    <dgm:cxn modelId="{82F340CB-58BF-4FBE-BCE0-B139D54E9955}" srcId="{D0D9607A-5BEF-4A9D-8FB5-33AB0DCA3F6A}" destId="{0CD521AD-B0FD-4F93-BEF7-DD81569CE67D}" srcOrd="4" destOrd="0" parTransId="{1A331604-713D-40BB-B7C1-552561F01442}" sibTransId="{12F828C9-4AB5-4424-9316-A21564422888}"/>
    <dgm:cxn modelId="{D09C7697-06D2-44DA-8031-8A26E09DC62B}" srcId="{D0D9607A-5BEF-4A9D-8FB5-33AB0DCA3F6A}" destId="{E28FDAA9-7832-4AA0-B597-41C12F495A38}" srcOrd="0" destOrd="0" parTransId="{13402A5A-837A-4D23-9B6A-16599E4CC5C1}" sibTransId="{4727F6AE-5197-48D3-8171-D6FF1A63CD57}"/>
    <dgm:cxn modelId="{827BDA8D-C8C1-4C23-955A-C3CDCB052F09}" srcId="{D0D9607A-5BEF-4A9D-8FB5-33AB0DCA3F6A}" destId="{A582F2CE-6C28-44E3-86CB-72E17F07FA77}" srcOrd="2" destOrd="0" parTransId="{4264A845-55F9-4851-99D8-C53E53AAF2B4}" sibTransId="{DFB4581D-EB29-42EB-8C28-FF5F40BD558C}"/>
    <dgm:cxn modelId="{AC1AFB45-40CF-4992-9E11-8FA8C9D9877E}" type="presOf" srcId="{E28FDAA9-7832-4AA0-B597-41C12F495A38}" destId="{8BA0048A-27FF-4700-927E-73F1E5436CF7}" srcOrd="0" destOrd="0" presId="urn:microsoft.com/office/officeart/2005/8/layout/vList3#1"/>
    <dgm:cxn modelId="{7C767DDA-C431-4FFF-86A5-1AD9FBEBEC45}" srcId="{D0D9607A-5BEF-4A9D-8FB5-33AB0DCA3F6A}" destId="{63D5AE9F-FFC4-4FB9-9468-75EFC7303D9C}" srcOrd="1" destOrd="0" parTransId="{9C8307DD-A080-4BF2-B2EB-73114401BF2A}" sibTransId="{56884FC0-F4D5-4289-8B5F-8A6E52CC7A58}"/>
    <dgm:cxn modelId="{9D1AE969-1761-442D-A278-86CF4039AEBC}" type="presOf" srcId="{6329B039-6C30-4217-9486-2F4B889CDB27}" destId="{898D0510-DC63-4FF0-A5DD-955138E68EB7}" srcOrd="0" destOrd="0" presId="urn:microsoft.com/office/officeart/2005/8/layout/vList3#1"/>
    <dgm:cxn modelId="{A8227F38-7677-4C9F-A7D3-54E946B91656}" srcId="{D0D9607A-5BEF-4A9D-8FB5-33AB0DCA3F6A}" destId="{6329B039-6C30-4217-9486-2F4B889CDB27}" srcOrd="3" destOrd="0" parTransId="{BB2300AC-5890-49FD-A35A-E519FE235EAF}" sibTransId="{375005E7-BB1E-4922-8942-BAA0A5843003}"/>
    <dgm:cxn modelId="{72315472-6056-4CE7-95F0-F699A8E8876D}" type="presOf" srcId="{63D5AE9F-FFC4-4FB9-9468-75EFC7303D9C}" destId="{1C0260A8-2BE6-4F60-92FD-42E807C593A6}" srcOrd="0" destOrd="0" presId="urn:microsoft.com/office/officeart/2005/8/layout/vList3#1"/>
    <dgm:cxn modelId="{B41AC260-E192-4737-AFE6-B7BB329D96A9}" type="presOf" srcId="{A582F2CE-6C28-44E3-86CB-72E17F07FA77}" destId="{3DF6178B-730A-4B89-8918-5C874919803C}" srcOrd="0" destOrd="0" presId="urn:microsoft.com/office/officeart/2005/8/layout/vList3#1"/>
    <dgm:cxn modelId="{AC5CA220-16EE-4B28-8C7C-A351C597FC65}" type="presOf" srcId="{D0D9607A-5BEF-4A9D-8FB5-33AB0DCA3F6A}" destId="{A79FB25B-F70E-4422-8A0C-9AA51441B0D6}" srcOrd="0" destOrd="0" presId="urn:microsoft.com/office/officeart/2005/8/layout/vList3#1"/>
    <dgm:cxn modelId="{ECE0C53D-64B5-4A90-B066-A1EDBE5706E0}" type="presOf" srcId="{0CD521AD-B0FD-4F93-BEF7-DD81569CE67D}" destId="{B01FE49A-863E-4C75-A03D-BB37DD94D5A6}" srcOrd="0" destOrd="0" presId="urn:microsoft.com/office/officeart/2005/8/layout/vList3#1"/>
    <dgm:cxn modelId="{74F5A65A-5EBA-4394-9E60-49802BF432C4}" type="presParOf" srcId="{A79FB25B-F70E-4422-8A0C-9AA51441B0D6}" destId="{1AB7FC91-DBFD-45A4-8000-360FAAFB3077}" srcOrd="0" destOrd="0" presId="urn:microsoft.com/office/officeart/2005/8/layout/vList3#1"/>
    <dgm:cxn modelId="{47DA8E3C-BC91-4AC9-8394-FFB0449EAC93}" type="presParOf" srcId="{1AB7FC91-DBFD-45A4-8000-360FAAFB3077}" destId="{1270A23B-35B1-44FB-A8DC-3CD34F6A1029}" srcOrd="0" destOrd="0" presId="urn:microsoft.com/office/officeart/2005/8/layout/vList3#1"/>
    <dgm:cxn modelId="{6582329E-C5E7-40A1-A1C3-451AD478C6C0}" type="presParOf" srcId="{1AB7FC91-DBFD-45A4-8000-360FAAFB3077}" destId="{8BA0048A-27FF-4700-927E-73F1E5436CF7}" srcOrd="1" destOrd="0" presId="urn:microsoft.com/office/officeart/2005/8/layout/vList3#1"/>
    <dgm:cxn modelId="{022A30E4-2A69-4194-890C-3D5F0C8E222E}" type="presParOf" srcId="{A79FB25B-F70E-4422-8A0C-9AA51441B0D6}" destId="{CED22829-19CA-4AD0-9340-F7A076FBFB16}" srcOrd="1" destOrd="0" presId="urn:microsoft.com/office/officeart/2005/8/layout/vList3#1"/>
    <dgm:cxn modelId="{2762636E-06B1-481D-A547-D1B7F7FEA2A7}" type="presParOf" srcId="{A79FB25B-F70E-4422-8A0C-9AA51441B0D6}" destId="{A09971F5-2038-4EFC-BBDA-B3A755FF99E3}" srcOrd="2" destOrd="0" presId="urn:microsoft.com/office/officeart/2005/8/layout/vList3#1"/>
    <dgm:cxn modelId="{71BA2999-04D7-40DE-86D3-0C3962E22174}" type="presParOf" srcId="{A09971F5-2038-4EFC-BBDA-B3A755FF99E3}" destId="{E3F829CB-C2B0-408B-A60E-CCA254E761DA}" srcOrd="0" destOrd="0" presId="urn:microsoft.com/office/officeart/2005/8/layout/vList3#1"/>
    <dgm:cxn modelId="{FF738AB2-CA7D-4FB4-8BAB-CA43E74F94A4}" type="presParOf" srcId="{A09971F5-2038-4EFC-BBDA-B3A755FF99E3}" destId="{1C0260A8-2BE6-4F60-92FD-42E807C593A6}" srcOrd="1" destOrd="0" presId="urn:microsoft.com/office/officeart/2005/8/layout/vList3#1"/>
    <dgm:cxn modelId="{781BEA30-3E37-47E7-A19B-711EAB084ED6}" type="presParOf" srcId="{A79FB25B-F70E-4422-8A0C-9AA51441B0D6}" destId="{C24AAD9C-93D7-45D4-BC0E-CD05E2E32229}" srcOrd="3" destOrd="0" presId="urn:microsoft.com/office/officeart/2005/8/layout/vList3#1"/>
    <dgm:cxn modelId="{12EBF06E-0009-4120-93AE-8BC2EF26B090}" type="presParOf" srcId="{A79FB25B-F70E-4422-8A0C-9AA51441B0D6}" destId="{332347F7-35DF-4DE2-B4AA-F3F60F8F1BF8}" srcOrd="4" destOrd="0" presId="urn:microsoft.com/office/officeart/2005/8/layout/vList3#1"/>
    <dgm:cxn modelId="{3CE4BA98-41D9-4CAF-8D58-C8EE54F846C2}" type="presParOf" srcId="{332347F7-35DF-4DE2-B4AA-F3F60F8F1BF8}" destId="{D0AB3D55-912C-4544-878F-CC902C21AFFD}" srcOrd="0" destOrd="0" presId="urn:microsoft.com/office/officeart/2005/8/layout/vList3#1"/>
    <dgm:cxn modelId="{5EE6F429-E69C-42A4-ABFB-77C8E7A2AABD}" type="presParOf" srcId="{332347F7-35DF-4DE2-B4AA-F3F60F8F1BF8}" destId="{3DF6178B-730A-4B89-8918-5C874919803C}" srcOrd="1" destOrd="0" presId="urn:microsoft.com/office/officeart/2005/8/layout/vList3#1"/>
    <dgm:cxn modelId="{03AC5098-2176-429A-BAC5-0AAFAF9B1C0E}" type="presParOf" srcId="{A79FB25B-F70E-4422-8A0C-9AA51441B0D6}" destId="{1AADE6B2-4D8A-4ADD-B7B3-721A81F72CBE}" srcOrd="5" destOrd="0" presId="urn:microsoft.com/office/officeart/2005/8/layout/vList3#1"/>
    <dgm:cxn modelId="{59F3CBD2-8F35-4C7F-9ECE-347F19FBAE92}" type="presParOf" srcId="{A79FB25B-F70E-4422-8A0C-9AA51441B0D6}" destId="{54D4CADB-F2CC-4444-B923-A439276D18A9}" srcOrd="6" destOrd="0" presId="urn:microsoft.com/office/officeart/2005/8/layout/vList3#1"/>
    <dgm:cxn modelId="{8B6855EC-884E-4919-88C9-A55946E6186D}" type="presParOf" srcId="{54D4CADB-F2CC-4444-B923-A439276D18A9}" destId="{8E50445D-1768-40D8-BBE0-02544A6E14A9}" srcOrd="0" destOrd="0" presId="urn:microsoft.com/office/officeart/2005/8/layout/vList3#1"/>
    <dgm:cxn modelId="{603CF233-2E89-49C7-951C-E744D0DDE7CA}" type="presParOf" srcId="{54D4CADB-F2CC-4444-B923-A439276D18A9}" destId="{898D0510-DC63-4FF0-A5DD-955138E68EB7}" srcOrd="1" destOrd="0" presId="urn:microsoft.com/office/officeart/2005/8/layout/vList3#1"/>
    <dgm:cxn modelId="{4515D226-AE8D-43E0-A50B-1B49B8402924}" type="presParOf" srcId="{A79FB25B-F70E-4422-8A0C-9AA51441B0D6}" destId="{DE8BA507-EE84-4ACF-8746-8D8D5A4D99C9}" srcOrd="7" destOrd="0" presId="urn:microsoft.com/office/officeart/2005/8/layout/vList3#1"/>
    <dgm:cxn modelId="{D0B67298-3D4C-4EAB-8EFB-5ECAA8AE7DC0}" type="presParOf" srcId="{A79FB25B-F70E-4422-8A0C-9AA51441B0D6}" destId="{4FA1F763-8E03-4AC9-A1F6-9DFF494C4CEB}" srcOrd="8" destOrd="0" presId="urn:microsoft.com/office/officeart/2005/8/layout/vList3#1"/>
    <dgm:cxn modelId="{D03DF761-416A-4EDD-8367-0B7D23112E89}" type="presParOf" srcId="{4FA1F763-8E03-4AC9-A1F6-9DFF494C4CEB}" destId="{10D2514E-C834-4D0B-BE81-7A21CC2AC322}" srcOrd="0" destOrd="0" presId="urn:microsoft.com/office/officeart/2005/8/layout/vList3#1"/>
    <dgm:cxn modelId="{3C1056A3-BAA2-43BA-AD0C-BF12AC7F0BCC}" type="presParOf" srcId="{4FA1F763-8E03-4AC9-A1F6-9DFF494C4CEB}" destId="{B01FE49A-863E-4C75-A03D-BB37DD94D5A6}"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1567D66-5281-409C-BC20-3EE8AF876462}" type="doc">
      <dgm:prSet loTypeId="urn:microsoft.com/office/officeart/2005/8/layout/hProcess11" loCatId="process" qsTypeId="urn:microsoft.com/office/officeart/2005/8/quickstyle/3d1" qsCatId="3D" csTypeId="urn:microsoft.com/office/officeart/2005/8/colors/accent1_2" csCatId="accent1" phldr="1"/>
      <dgm:spPr/>
    </dgm:pt>
    <dgm:pt modelId="{2E57127A-41BB-4E71-84A1-E25627847569}">
      <dgm:prSet phldrT="[Text]" custT="1"/>
      <dgm:spPr/>
      <dgm:t>
        <a:bodyPr/>
        <a:lstStyle/>
        <a:p>
          <a:r>
            <a:rPr lang="fr-FR" sz="1800" b="0" dirty="0"/>
            <a:t>The traditionalists </a:t>
          </a:r>
        </a:p>
      </dgm:t>
    </dgm:pt>
    <dgm:pt modelId="{462B735A-D150-4714-B8D0-B3D3A1DFF764}" type="parTrans" cxnId="{25BD0718-5D5C-48A4-A829-2EA6A2166D3A}">
      <dgm:prSet/>
      <dgm:spPr/>
      <dgm:t>
        <a:bodyPr/>
        <a:lstStyle/>
        <a:p>
          <a:endParaRPr lang="fr-FR"/>
        </a:p>
      </dgm:t>
    </dgm:pt>
    <dgm:pt modelId="{0FCEB785-3CFE-4B13-9DF4-FA6F1397A42A}" type="sibTrans" cxnId="{25BD0718-5D5C-48A4-A829-2EA6A2166D3A}">
      <dgm:prSet/>
      <dgm:spPr/>
      <dgm:t>
        <a:bodyPr/>
        <a:lstStyle/>
        <a:p>
          <a:endParaRPr lang="fr-FR"/>
        </a:p>
      </dgm:t>
    </dgm:pt>
    <dgm:pt modelId="{62AE8448-BBB5-4A07-B3FF-8613BCCD9C91}">
      <dgm:prSet phldrT="[Text]" custT="1"/>
      <dgm:spPr/>
      <dgm:t>
        <a:bodyPr/>
        <a:lstStyle/>
        <a:p>
          <a:r>
            <a:rPr lang="fr-FR" sz="1600" b="0" dirty="0"/>
            <a:t>Baby </a:t>
          </a:r>
          <a:r>
            <a:rPr lang="fr-FR" sz="1800" b="0" dirty="0"/>
            <a:t>boomers</a:t>
          </a:r>
        </a:p>
      </dgm:t>
    </dgm:pt>
    <dgm:pt modelId="{DCBCDE7D-A745-4710-830D-48216AA784EE}" type="parTrans" cxnId="{35F13FA6-DBDA-4E1A-96E8-4C9FC0EA5D35}">
      <dgm:prSet/>
      <dgm:spPr/>
      <dgm:t>
        <a:bodyPr/>
        <a:lstStyle/>
        <a:p>
          <a:endParaRPr lang="fr-FR"/>
        </a:p>
      </dgm:t>
    </dgm:pt>
    <dgm:pt modelId="{5E16673B-0B39-4E77-AD9C-0576D14C1D47}" type="sibTrans" cxnId="{35F13FA6-DBDA-4E1A-96E8-4C9FC0EA5D35}">
      <dgm:prSet/>
      <dgm:spPr/>
      <dgm:t>
        <a:bodyPr/>
        <a:lstStyle/>
        <a:p>
          <a:endParaRPr lang="fr-FR"/>
        </a:p>
      </dgm:t>
    </dgm:pt>
    <dgm:pt modelId="{DD893428-4641-48F5-A630-A092A73115A1}">
      <dgm:prSet phldrT="[Text]" custT="1"/>
      <dgm:spPr/>
      <dgm:t>
        <a:bodyPr/>
        <a:lstStyle/>
        <a:p>
          <a:r>
            <a:rPr lang="fr-FR" sz="1800" b="0" dirty="0"/>
            <a:t>Generation Y</a:t>
          </a:r>
        </a:p>
      </dgm:t>
    </dgm:pt>
    <dgm:pt modelId="{3FBD3649-3354-4188-A66C-BCF98210B72A}" type="parTrans" cxnId="{01574D03-F050-423B-ABED-D2B468D4069C}">
      <dgm:prSet/>
      <dgm:spPr/>
      <dgm:t>
        <a:bodyPr/>
        <a:lstStyle/>
        <a:p>
          <a:endParaRPr lang="fr-FR"/>
        </a:p>
      </dgm:t>
    </dgm:pt>
    <dgm:pt modelId="{08C75D02-E6A9-4E3B-A8B1-45729CE5B642}" type="sibTrans" cxnId="{01574D03-F050-423B-ABED-D2B468D4069C}">
      <dgm:prSet/>
      <dgm:spPr/>
      <dgm:t>
        <a:bodyPr/>
        <a:lstStyle/>
        <a:p>
          <a:endParaRPr lang="fr-FR"/>
        </a:p>
      </dgm:t>
    </dgm:pt>
    <dgm:pt modelId="{C23B9E87-D8FC-464A-BFBE-C89F2EBDD834}">
      <dgm:prSet phldrT="[Text]" custT="1"/>
      <dgm:spPr/>
      <dgm:t>
        <a:bodyPr/>
        <a:lstStyle/>
        <a:p>
          <a:r>
            <a:rPr lang="fr-FR" sz="1800" b="0" dirty="0"/>
            <a:t>Generation X</a:t>
          </a:r>
        </a:p>
      </dgm:t>
    </dgm:pt>
    <dgm:pt modelId="{2024838F-C8A7-4C8F-B20F-A95E4915C2C0}" type="parTrans" cxnId="{6BB3C504-5BD5-41D1-B437-CF9760F94BC2}">
      <dgm:prSet/>
      <dgm:spPr/>
      <dgm:t>
        <a:bodyPr/>
        <a:lstStyle/>
        <a:p>
          <a:endParaRPr lang="fr-FR"/>
        </a:p>
      </dgm:t>
    </dgm:pt>
    <dgm:pt modelId="{D6BD34A7-34EB-4C0C-A008-1CD96B9FCB92}" type="sibTrans" cxnId="{6BB3C504-5BD5-41D1-B437-CF9760F94BC2}">
      <dgm:prSet/>
      <dgm:spPr/>
      <dgm:t>
        <a:bodyPr/>
        <a:lstStyle/>
        <a:p>
          <a:endParaRPr lang="fr-FR"/>
        </a:p>
      </dgm:t>
    </dgm:pt>
    <dgm:pt modelId="{9FF9811B-7872-4764-9BDF-BAF03F031340}" type="pres">
      <dgm:prSet presAssocID="{A1567D66-5281-409C-BC20-3EE8AF876462}" presName="Name0" presStyleCnt="0">
        <dgm:presLayoutVars>
          <dgm:dir/>
          <dgm:resizeHandles val="exact"/>
        </dgm:presLayoutVars>
      </dgm:prSet>
      <dgm:spPr/>
    </dgm:pt>
    <dgm:pt modelId="{4E408D2C-54C6-4E62-AF3E-6B4A08F98742}" type="pres">
      <dgm:prSet presAssocID="{A1567D66-5281-409C-BC20-3EE8AF876462}" presName="arrow" presStyleLbl="bgShp" presStyleIdx="0" presStyleCnt="1" custLinFactNeighborX="-909" custLinFactNeighborY="17430"/>
      <dgm:spPr/>
    </dgm:pt>
    <dgm:pt modelId="{12951A14-4DCF-421E-BE85-1421C2B31A58}" type="pres">
      <dgm:prSet presAssocID="{A1567D66-5281-409C-BC20-3EE8AF876462}" presName="points" presStyleCnt="0"/>
      <dgm:spPr/>
    </dgm:pt>
    <dgm:pt modelId="{519B5917-C8AA-485B-BBA2-246C2959460C}" type="pres">
      <dgm:prSet presAssocID="{2E57127A-41BB-4E71-84A1-E25627847569}" presName="compositeA" presStyleCnt="0"/>
      <dgm:spPr/>
    </dgm:pt>
    <dgm:pt modelId="{5269FA4B-313E-452C-B570-90DAE3ABA522}" type="pres">
      <dgm:prSet presAssocID="{2E57127A-41BB-4E71-84A1-E25627847569}" presName="textA" presStyleLbl="revTx" presStyleIdx="0" presStyleCnt="4" custScaleX="459422" custScaleY="36645" custLinFactNeighborX="-37261" custLinFactNeighborY="31800">
        <dgm:presLayoutVars>
          <dgm:bulletEnabled val="1"/>
        </dgm:presLayoutVars>
      </dgm:prSet>
      <dgm:spPr/>
      <dgm:t>
        <a:bodyPr/>
        <a:lstStyle/>
        <a:p>
          <a:endParaRPr lang="pl-PL"/>
        </a:p>
      </dgm:t>
    </dgm:pt>
    <dgm:pt modelId="{38FBCF39-8ED5-4556-9027-1769993F7E00}" type="pres">
      <dgm:prSet presAssocID="{2E57127A-41BB-4E71-84A1-E25627847569}" presName="circleA" presStyleLbl="node1" presStyleIdx="0" presStyleCnt="4" custScaleX="74764" custScaleY="66986" custLinFactNeighborX="-2663" custLinFactNeighborY="69605"/>
      <dgm:spPr/>
    </dgm:pt>
    <dgm:pt modelId="{DB24E7B0-9DD9-4E3F-8F9A-B58FE8D72D65}" type="pres">
      <dgm:prSet presAssocID="{2E57127A-41BB-4E71-84A1-E25627847569}" presName="spaceA" presStyleCnt="0"/>
      <dgm:spPr/>
    </dgm:pt>
    <dgm:pt modelId="{EFB191D4-7B11-4C32-A6C3-E2F4959B283E}" type="pres">
      <dgm:prSet presAssocID="{0FCEB785-3CFE-4B13-9DF4-FA6F1397A42A}" presName="space" presStyleCnt="0"/>
      <dgm:spPr/>
    </dgm:pt>
    <dgm:pt modelId="{D0A8B6C9-A57D-49A4-BDCD-B4776E442A04}" type="pres">
      <dgm:prSet presAssocID="{62AE8448-BBB5-4A07-B3FF-8613BCCD9C91}" presName="compositeB" presStyleCnt="0"/>
      <dgm:spPr/>
    </dgm:pt>
    <dgm:pt modelId="{80176EC8-E01C-48A3-852B-28B251D4CF8C}" type="pres">
      <dgm:prSet presAssocID="{62AE8448-BBB5-4A07-B3FF-8613BCCD9C91}" presName="textB" presStyleLbl="revTx" presStyleIdx="1" presStyleCnt="4" custFlipVert="0" custScaleX="324700" custScaleY="30374" custLinFactY="-36258" custLinFactNeighborX="-43186" custLinFactNeighborY="-100000">
        <dgm:presLayoutVars>
          <dgm:bulletEnabled val="1"/>
        </dgm:presLayoutVars>
      </dgm:prSet>
      <dgm:spPr/>
      <dgm:t>
        <a:bodyPr/>
        <a:lstStyle/>
        <a:p>
          <a:endParaRPr lang="pl-PL"/>
        </a:p>
      </dgm:t>
    </dgm:pt>
    <dgm:pt modelId="{DE3FEB47-2A6A-473C-B79C-261256A13F88}" type="pres">
      <dgm:prSet presAssocID="{62AE8448-BBB5-4A07-B3FF-8613BCCD9C91}" presName="circleB" presStyleLbl="node1" presStyleIdx="1" presStyleCnt="4" custScaleX="67630" custScaleY="61851" custLinFactNeighborX="-39035" custLinFactNeighborY="-77228"/>
      <dgm:spPr/>
    </dgm:pt>
    <dgm:pt modelId="{7CADFA6A-C06A-4542-9FA8-9D976CDF6091}" type="pres">
      <dgm:prSet presAssocID="{62AE8448-BBB5-4A07-B3FF-8613BCCD9C91}" presName="spaceB" presStyleCnt="0"/>
      <dgm:spPr/>
    </dgm:pt>
    <dgm:pt modelId="{5FDAFA58-EBC4-426A-9C03-4BE21FA94767}" type="pres">
      <dgm:prSet presAssocID="{5E16673B-0B39-4E77-AD9C-0576D14C1D47}" presName="space" presStyleCnt="0"/>
      <dgm:spPr/>
    </dgm:pt>
    <dgm:pt modelId="{29AA8A0D-C8E3-4207-B606-C63CEBBBE18A}" type="pres">
      <dgm:prSet presAssocID="{C23B9E87-D8FC-464A-BFBE-C89F2EBDD834}" presName="compositeA" presStyleCnt="0"/>
      <dgm:spPr/>
    </dgm:pt>
    <dgm:pt modelId="{BEDFA094-69C5-4C97-BEF4-2669E0515FFA}" type="pres">
      <dgm:prSet presAssocID="{C23B9E87-D8FC-464A-BFBE-C89F2EBDD834}" presName="textA" presStyleLbl="revTx" presStyleIdx="2" presStyleCnt="4" custScaleX="343366" custScaleY="29316" custLinFactNeighborX="7336" custLinFactNeighborY="26303">
        <dgm:presLayoutVars>
          <dgm:bulletEnabled val="1"/>
        </dgm:presLayoutVars>
      </dgm:prSet>
      <dgm:spPr/>
      <dgm:t>
        <a:bodyPr/>
        <a:lstStyle/>
        <a:p>
          <a:endParaRPr lang="pl-PL"/>
        </a:p>
      </dgm:t>
    </dgm:pt>
    <dgm:pt modelId="{EE92A79F-D252-4560-A6E0-F2013484D695}" type="pres">
      <dgm:prSet presAssocID="{C23B9E87-D8FC-464A-BFBE-C89F2EBDD834}" presName="circleA" presStyleLbl="node1" presStyleIdx="2" presStyleCnt="4" custScaleX="63573" custScaleY="67093" custLinFactNeighborX="-6669" custLinFactNeighborY="79458"/>
      <dgm:spPr/>
    </dgm:pt>
    <dgm:pt modelId="{90DE910A-5F66-4F7A-8410-709D638E9781}" type="pres">
      <dgm:prSet presAssocID="{C23B9E87-D8FC-464A-BFBE-C89F2EBDD834}" presName="spaceA" presStyleCnt="0"/>
      <dgm:spPr/>
    </dgm:pt>
    <dgm:pt modelId="{D7B0363B-57C4-4D51-9498-EC7F752ECBC9}" type="pres">
      <dgm:prSet presAssocID="{D6BD34A7-34EB-4C0C-A008-1CD96B9FCB92}" presName="space" presStyleCnt="0"/>
      <dgm:spPr/>
    </dgm:pt>
    <dgm:pt modelId="{6D61EAE1-7BA6-4FEA-A774-E2592399216B}" type="pres">
      <dgm:prSet presAssocID="{DD893428-4641-48F5-A630-A092A73115A1}" presName="compositeB" presStyleCnt="0"/>
      <dgm:spPr/>
    </dgm:pt>
    <dgm:pt modelId="{DE11C0E8-E251-4B2A-8AF5-E843BAF75D85}" type="pres">
      <dgm:prSet presAssocID="{DD893428-4641-48F5-A630-A092A73115A1}" presName="textB" presStyleLbl="revTx" presStyleIdx="3" presStyleCnt="4" custScaleX="379980" custScaleY="26220" custLinFactY="-39374" custLinFactNeighborX="10419" custLinFactNeighborY="-100000">
        <dgm:presLayoutVars>
          <dgm:bulletEnabled val="1"/>
        </dgm:presLayoutVars>
      </dgm:prSet>
      <dgm:spPr/>
      <dgm:t>
        <a:bodyPr/>
        <a:lstStyle/>
        <a:p>
          <a:endParaRPr lang="pl-PL"/>
        </a:p>
      </dgm:t>
    </dgm:pt>
    <dgm:pt modelId="{E2943769-B7FA-4C86-A158-89DDBA434650}" type="pres">
      <dgm:prSet presAssocID="{DD893428-4641-48F5-A630-A092A73115A1}" presName="circleB" presStyleLbl="node1" presStyleIdx="3" presStyleCnt="4" custScaleX="75898" custScaleY="70685" custLinFactNeighborX="16850" custLinFactNeighborY="-81815"/>
      <dgm:spPr/>
    </dgm:pt>
    <dgm:pt modelId="{DCDAA26C-BB0B-4B48-869B-86362A726D7C}" type="pres">
      <dgm:prSet presAssocID="{DD893428-4641-48F5-A630-A092A73115A1}" presName="spaceB" presStyleCnt="0"/>
      <dgm:spPr/>
    </dgm:pt>
  </dgm:ptLst>
  <dgm:cxnLst>
    <dgm:cxn modelId="{CA8672EB-4521-4698-88D1-275C7638C888}" type="presOf" srcId="{2E57127A-41BB-4E71-84A1-E25627847569}" destId="{5269FA4B-313E-452C-B570-90DAE3ABA522}" srcOrd="0" destOrd="0" presId="urn:microsoft.com/office/officeart/2005/8/layout/hProcess11"/>
    <dgm:cxn modelId="{5060CF48-D4C5-4E44-8343-466DF447D5B7}" type="presOf" srcId="{A1567D66-5281-409C-BC20-3EE8AF876462}" destId="{9FF9811B-7872-4764-9BDF-BAF03F031340}" srcOrd="0" destOrd="0" presId="urn:microsoft.com/office/officeart/2005/8/layout/hProcess11"/>
    <dgm:cxn modelId="{1632A160-3421-47A5-90D2-85A191E42471}" type="presOf" srcId="{62AE8448-BBB5-4A07-B3FF-8613BCCD9C91}" destId="{80176EC8-E01C-48A3-852B-28B251D4CF8C}" srcOrd="0" destOrd="0" presId="urn:microsoft.com/office/officeart/2005/8/layout/hProcess11"/>
    <dgm:cxn modelId="{01574D03-F050-423B-ABED-D2B468D4069C}" srcId="{A1567D66-5281-409C-BC20-3EE8AF876462}" destId="{DD893428-4641-48F5-A630-A092A73115A1}" srcOrd="3" destOrd="0" parTransId="{3FBD3649-3354-4188-A66C-BCF98210B72A}" sibTransId="{08C75D02-E6A9-4E3B-A8B1-45729CE5B642}"/>
    <dgm:cxn modelId="{35F13FA6-DBDA-4E1A-96E8-4C9FC0EA5D35}" srcId="{A1567D66-5281-409C-BC20-3EE8AF876462}" destId="{62AE8448-BBB5-4A07-B3FF-8613BCCD9C91}" srcOrd="1" destOrd="0" parTransId="{DCBCDE7D-A745-4710-830D-48216AA784EE}" sibTransId="{5E16673B-0B39-4E77-AD9C-0576D14C1D47}"/>
    <dgm:cxn modelId="{0A997DB0-F23F-46F0-991B-E9E31FCC74A3}" type="presOf" srcId="{DD893428-4641-48F5-A630-A092A73115A1}" destId="{DE11C0E8-E251-4B2A-8AF5-E843BAF75D85}" srcOrd="0" destOrd="0" presId="urn:microsoft.com/office/officeart/2005/8/layout/hProcess11"/>
    <dgm:cxn modelId="{6BB3C504-5BD5-41D1-B437-CF9760F94BC2}" srcId="{A1567D66-5281-409C-BC20-3EE8AF876462}" destId="{C23B9E87-D8FC-464A-BFBE-C89F2EBDD834}" srcOrd="2" destOrd="0" parTransId="{2024838F-C8A7-4C8F-B20F-A95E4915C2C0}" sibTransId="{D6BD34A7-34EB-4C0C-A008-1CD96B9FCB92}"/>
    <dgm:cxn modelId="{25BD0718-5D5C-48A4-A829-2EA6A2166D3A}" srcId="{A1567D66-5281-409C-BC20-3EE8AF876462}" destId="{2E57127A-41BB-4E71-84A1-E25627847569}" srcOrd="0" destOrd="0" parTransId="{462B735A-D150-4714-B8D0-B3D3A1DFF764}" sibTransId="{0FCEB785-3CFE-4B13-9DF4-FA6F1397A42A}"/>
    <dgm:cxn modelId="{86E8A7AF-15AE-4AB3-9125-BAB786525659}" type="presOf" srcId="{C23B9E87-D8FC-464A-BFBE-C89F2EBDD834}" destId="{BEDFA094-69C5-4C97-BEF4-2669E0515FFA}" srcOrd="0" destOrd="0" presId="urn:microsoft.com/office/officeart/2005/8/layout/hProcess11"/>
    <dgm:cxn modelId="{A34E827E-F77D-4A69-8333-CD78DED5B11C}" type="presParOf" srcId="{9FF9811B-7872-4764-9BDF-BAF03F031340}" destId="{4E408D2C-54C6-4E62-AF3E-6B4A08F98742}" srcOrd="0" destOrd="0" presId="urn:microsoft.com/office/officeart/2005/8/layout/hProcess11"/>
    <dgm:cxn modelId="{1B19434C-437E-4842-B623-5C3F200B718A}" type="presParOf" srcId="{9FF9811B-7872-4764-9BDF-BAF03F031340}" destId="{12951A14-4DCF-421E-BE85-1421C2B31A58}" srcOrd="1" destOrd="0" presId="urn:microsoft.com/office/officeart/2005/8/layout/hProcess11"/>
    <dgm:cxn modelId="{2AFEFA97-7D89-4873-8766-7F896E72D842}" type="presParOf" srcId="{12951A14-4DCF-421E-BE85-1421C2B31A58}" destId="{519B5917-C8AA-485B-BBA2-246C2959460C}" srcOrd="0" destOrd="0" presId="urn:microsoft.com/office/officeart/2005/8/layout/hProcess11"/>
    <dgm:cxn modelId="{85756EE4-8061-47B0-988F-0A744A37A74C}" type="presParOf" srcId="{519B5917-C8AA-485B-BBA2-246C2959460C}" destId="{5269FA4B-313E-452C-B570-90DAE3ABA522}" srcOrd="0" destOrd="0" presId="urn:microsoft.com/office/officeart/2005/8/layout/hProcess11"/>
    <dgm:cxn modelId="{69A75BD1-3E1A-4E11-888A-ADA3F6BF440C}" type="presParOf" srcId="{519B5917-C8AA-485B-BBA2-246C2959460C}" destId="{38FBCF39-8ED5-4556-9027-1769993F7E00}" srcOrd="1" destOrd="0" presId="urn:microsoft.com/office/officeart/2005/8/layout/hProcess11"/>
    <dgm:cxn modelId="{E79CC71E-1DA8-493C-9EBE-2270E9727997}" type="presParOf" srcId="{519B5917-C8AA-485B-BBA2-246C2959460C}" destId="{DB24E7B0-9DD9-4E3F-8F9A-B58FE8D72D65}" srcOrd="2" destOrd="0" presId="urn:microsoft.com/office/officeart/2005/8/layout/hProcess11"/>
    <dgm:cxn modelId="{8F0ED8CE-E007-46CF-84E6-BC955A7908D3}" type="presParOf" srcId="{12951A14-4DCF-421E-BE85-1421C2B31A58}" destId="{EFB191D4-7B11-4C32-A6C3-E2F4959B283E}" srcOrd="1" destOrd="0" presId="urn:microsoft.com/office/officeart/2005/8/layout/hProcess11"/>
    <dgm:cxn modelId="{E35DB9C2-0703-4CB5-BD39-B8DA8F2F9B89}" type="presParOf" srcId="{12951A14-4DCF-421E-BE85-1421C2B31A58}" destId="{D0A8B6C9-A57D-49A4-BDCD-B4776E442A04}" srcOrd="2" destOrd="0" presId="urn:microsoft.com/office/officeart/2005/8/layout/hProcess11"/>
    <dgm:cxn modelId="{139C44D6-6E48-4EFE-A12B-9F4F6325119A}" type="presParOf" srcId="{D0A8B6C9-A57D-49A4-BDCD-B4776E442A04}" destId="{80176EC8-E01C-48A3-852B-28B251D4CF8C}" srcOrd="0" destOrd="0" presId="urn:microsoft.com/office/officeart/2005/8/layout/hProcess11"/>
    <dgm:cxn modelId="{329B591B-AA4D-4CD9-804D-015D8EACFD30}" type="presParOf" srcId="{D0A8B6C9-A57D-49A4-BDCD-B4776E442A04}" destId="{DE3FEB47-2A6A-473C-B79C-261256A13F88}" srcOrd="1" destOrd="0" presId="urn:microsoft.com/office/officeart/2005/8/layout/hProcess11"/>
    <dgm:cxn modelId="{06BA1C5B-17E5-471D-9077-F4971C53B703}" type="presParOf" srcId="{D0A8B6C9-A57D-49A4-BDCD-B4776E442A04}" destId="{7CADFA6A-C06A-4542-9FA8-9D976CDF6091}" srcOrd="2" destOrd="0" presId="urn:microsoft.com/office/officeart/2005/8/layout/hProcess11"/>
    <dgm:cxn modelId="{53730616-CB1A-4371-9F8A-5C192CE7967B}" type="presParOf" srcId="{12951A14-4DCF-421E-BE85-1421C2B31A58}" destId="{5FDAFA58-EBC4-426A-9C03-4BE21FA94767}" srcOrd="3" destOrd="0" presId="urn:microsoft.com/office/officeart/2005/8/layout/hProcess11"/>
    <dgm:cxn modelId="{64565AF5-CF9B-4ACE-9CCB-F8445BFE13C7}" type="presParOf" srcId="{12951A14-4DCF-421E-BE85-1421C2B31A58}" destId="{29AA8A0D-C8E3-4207-B606-C63CEBBBE18A}" srcOrd="4" destOrd="0" presId="urn:microsoft.com/office/officeart/2005/8/layout/hProcess11"/>
    <dgm:cxn modelId="{0F8FBDE5-372E-419A-BA20-2B156F71E784}" type="presParOf" srcId="{29AA8A0D-C8E3-4207-B606-C63CEBBBE18A}" destId="{BEDFA094-69C5-4C97-BEF4-2669E0515FFA}" srcOrd="0" destOrd="0" presId="urn:microsoft.com/office/officeart/2005/8/layout/hProcess11"/>
    <dgm:cxn modelId="{DAAC2E33-8BA1-4F99-9B14-6521058104E9}" type="presParOf" srcId="{29AA8A0D-C8E3-4207-B606-C63CEBBBE18A}" destId="{EE92A79F-D252-4560-A6E0-F2013484D695}" srcOrd="1" destOrd="0" presId="urn:microsoft.com/office/officeart/2005/8/layout/hProcess11"/>
    <dgm:cxn modelId="{AAE3193C-9AC7-4C78-AA28-1EBAFAB3A3D0}" type="presParOf" srcId="{29AA8A0D-C8E3-4207-B606-C63CEBBBE18A}" destId="{90DE910A-5F66-4F7A-8410-709D638E9781}" srcOrd="2" destOrd="0" presId="urn:microsoft.com/office/officeart/2005/8/layout/hProcess11"/>
    <dgm:cxn modelId="{4D563045-6D9A-4F5B-8F6D-85CDBEF957B4}" type="presParOf" srcId="{12951A14-4DCF-421E-BE85-1421C2B31A58}" destId="{D7B0363B-57C4-4D51-9498-EC7F752ECBC9}" srcOrd="5" destOrd="0" presId="urn:microsoft.com/office/officeart/2005/8/layout/hProcess11"/>
    <dgm:cxn modelId="{D6249E07-A214-467F-88D0-C8679BE88E5D}" type="presParOf" srcId="{12951A14-4DCF-421E-BE85-1421C2B31A58}" destId="{6D61EAE1-7BA6-4FEA-A774-E2592399216B}" srcOrd="6" destOrd="0" presId="urn:microsoft.com/office/officeart/2005/8/layout/hProcess11"/>
    <dgm:cxn modelId="{21862D02-FF35-4665-B18D-A6E7E87ADE86}" type="presParOf" srcId="{6D61EAE1-7BA6-4FEA-A774-E2592399216B}" destId="{DE11C0E8-E251-4B2A-8AF5-E843BAF75D85}" srcOrd="0" destOrd="0" presId="urn:microsoft.com/office/officeart/2005/8/layout/hProcess11"/>
    <dgm:cxn modelId="{42682265-978D-46F8-B596-1004E734E359}" type="presParOf" srcId="{6D61EAE1-7BA6-4FEA-A774-E2592399216B}" destId="{E2943769-B7FA-4C86-A158-89DDBA434650}" srcOrd="1" destOrd="0" presId="urn:microsoft.com/office/officeart/2005/8/layout/hProcess11"/>
    <dgm:cxn modelId="{432386B5-C812-4CA8-A9DA-81A9FA688DA8}" type="presParOf" srcId="{6D61EAE1-7BA6-4FEA-A774-E2592399216B}" destId="{DCDAA26C-BB0B-4B48-869B-86362A726D7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3AE549F-FABA-48A9-80E5-9095339E8777}"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fr-FR"/>
        </a:p>
      </dgm:t>
    </dgm:pt>
    <dgm:pt modelId="{F6998066-807B-4FE0-B45B-A920A95A9A9C}">
      <dgm:prSet phldrT="[Text]"/>
      <dgm:spPr/>
      <dgm:t>
        <a:bodyPr/>
        <a:lstStyle/>
        <a:p>
          <a:pPr algn="l"/>
          <a:endParaRPr lang="fr-FR" dirty="0"/>
        </a:p>
        <a:p>
          <a:pPr algn="ctr"/>
          <a:r>
            <a:rPr lang="fr-FR" dirty="0"/>
            <a:t>Anticipate</a:t>
          </a:r>
        </a:p>
      </dgm:t>
    </dgm:pt>
    <dgm:pt modelId="{F117A024-C688-4C03-AC4A-C3ADA7AB2380}" type="parTrans" cxnId="{D03FA234-9515-48DE-8A11-3AE56C3A5AD6}">
      <dgm:prSet/>
      <dgm:spPr/>
      <dgm:t>
        <a:bodyPr/>
        <a:lstStyle/>
        <a:p>
          <a:endParaRPr lang="fr-FR"/>
        </a:p>
      </dgm:t>
    </dgm:pt>
    <dgm:pt modelId="{BC4F39D7-819A-4E71-91AE-52338BE149F8}" type="sibTrans" cxnId="{D03FA234-9515-48DE-8A11-3AE56C3A5AD6}">
      <dgm:prSet/>
      <dgm:spPr/>
      <dgm:t>
        <a:bodyPr/>
        <a:lstStyle/>
        <a:p>
          <a:endParaRPr lang="fr-FR"/>
        </a:p>
      </dgm:t>
    </dgm:pt>
    <dgm:pt modelId="{15A0ADB4-00C4-485F-A64F-BD308789B992}">
      <dgm:prSet phldrT="[Text]" custT="1"/>
      <dgm:spPr/>
      <dgm:t>
        <a:bodyPr/>
        <a:lstStyle/>
        <a:p>
          <a:pPr marL="0" indent="0">
            <a:buNone/>
          </a:pPr>
          <a:r>
            <a:rPr lang="fr-FR" sz="1600" dirty="0"/>
            <a:t>Define a goal</a:t>
          </a:r>
        </a:p>
      </dgm:t>
    </dgm:pt>
    <dgm:pt modelId="{16E7F3F1-19E1-4E4E-8FCB-FAB4C9CA512E}" type="parTrans" cxnId="{27CBFD27-CC77-4D2D-831F-B1C782670DBD}">
      <dgm:prSet/>
      <dgm:spPr/>
      <dgm:t>
        <a:bodyPr/>
        <a:lstStyle/>
        <a:p>
          <a:endParaRPr lang="fr-FR"/>
        </a:p>
      </dgm:t>
    </dgm:pt>
    <dgm:pt modelId="{B0F2EB6E-44FA-4C04-A0C4-C0723D731D2C}" type="sibTrans" cxnId="{27CBFD27-CC77-4D2D-831F-B1C782670DBD}">
      <dgm:prSet/>
      <dgm:spPr/>
      <dgm:t>
        <a:bodyPr/>
        <a:lstStyle/>
        <a:p>
          <a:endParaRPr lang="fr-FR"/>
        </a:p>
      </dgm:t>
    </dgm:pt>
    <dgm:pt modelId="{1655E065-B76D-49F7-A75A-97AD0D3B9D4B}">
      <dgm:prSet phldrT="[Text]"/>
      <dgm:spPr/>
      <dgm:t>
        <a:bodyPr/>
        <a:lstStyle/>
        <a:p>
          <a:pPr algn="l"/>
          <a:endParaRPr lang="fr-FR" dirty="0"/>
        </a:p>
        <a:p>
          <a:pPr algn="ctr"/>
          <a:r>
            <a:rPr lang="fr-FR" dirty="0"/>
            <a:t>Think</a:t>
          </a:r>
        </a:p>
      </dgm:t>
    </dgm:pt>
    <dgm:pt modelId="{48943AA3-4CF0-4CED-A937-2B245CBEBA8A}" type="parTrans" cxnId="{5E0FAB0C-E6DB-421E-BEBA-8A70E620B66E}">
      <dgm:prSet/>
      <dgm:spPr/>
      <dgm:t>
        <a:bodyPr/>
        <a:lstStyle/>
        <a:p>
          <a:endParaRPr lang="fr-FR"/>
        </a:p>
      </dgm:t>
    </dgm:pt>
    <dgm:pt modelId="{007E1D69-1DFD-4CD8-BF67-7562CE7ED753}" type="sibTrans" cxnId="{5E0FAB0C-E6DB-421E-BEBA-8A70E620B66E}">
      <dgm:prSet/>
      <dgm:spPr/>
      <dgm:t>
        <a:bodyPr/>
        <a:lstStyle/>
        <a:p>
          <a:endParaRPr lang="fr-FR"/>
        </a:p>
      </dgm:t>
    </dgm:pt>
    <dgm:pt modelId="{2A3329F4-8E5F-41C5-8968-BA6641E9BAD6}">
      <dgm:prSet phldrT="[Text]" custT="1"/>
      <dgm:spPr/>
      <dgm:t>
        <a:bodyPr/>
        <a:lstStyle/>
        <a:p>
          <a:pPr marL="0" indent="0">
            <a:buNone/>
          </a:pPr>
          <a:r>
            <a:rPr lang="fr-FR" sz="1600" dirty="0"/>
            <a:t>Open mind</a:t>
          </a:r>
        </a:p>
      </dgm:t>
    </dgm:pt>
    <dgm:pt modelId="{2316149A-2996-4611-8CC6-96474AA796A3}" type="parTrans" cxnId="{82314148-412A-48BF-9CDF-D7D4D3CD45FD}">
      <dgm:prSet/>
      <dgm:spPr/>
      <dgm:t>
        <a:bodyPr/>
        <a:lstStyle/>
        <a:p>
          <a:endParaRPr lang="fr-FR"/>
        </a:p>
      </dgm:t>
    </dgm:pt>
    <dgm:pt modelId="{D8DE143D-203E-41CF-A04C-C1F5E0FED9E5}" type="sibTrans" cxnId="{82314148-412A-48BF-9CDF-D7D4D3CD45FD}">
      <dgm:prSet/>
      <dgm:spPr/>
      <dgm:t>
        <a:bodyPr/>
        <a:lstStyle/>
        <a:p>
          <a:endParaRPr lang="fr-FR"/>
        </a:p>
      </dgm:t>
    </dgm:pt>
    <dgm:pt modelId="{E282AEB8-80ED-4381-9DA1-EE592E93AA99}">
      <dgm:prSet phldrT="[Text]"/>
      <dgm:spPr/>
      <dgm:t>
        <a:bodyPr/>
        <a:lstStyle/>
        <a:p>
          <a:endParaRPr lang="fr-FR" dirty="0"/>
        </a:p>
        <a:p>
          <a:r>
            <a:rPr lang="fr-FR" dirty="0"/>
            <a:t>Self-confidence</a:t>
          </a:r>
        </a:p>
      </dgm:t>
    </dgm:pt>
    <dgm:pt modelId="{8AA73986-8EAE-46E7-80A1-1494A915C277}" type="parTrans" cxnId="{2A3B212C-D1A1-42CA-8EB7-3B15FB2BC5C8}">
      <dgm:prSet/>
      <dgm:spPr/>
      <dgm:t>
        <a:bodyPr/>
        <a:lstStyle/>
        <a:p>
          <a:endParaRPr lang="fr-FR"/>
        </a:p>
      </dgm:t>
    </dgm:pt>
    <dgm:pt modelId="{2898A65B-CF8B-4AAF-B1DF-FB0EB0ABA521}" type="sibTrans" cxnId="{2A3B212C-D1A1-42CA-8EB7-3B15FB2BC5C8}">
      <dgm:prSet/>
      <dgm:spPr/>
      <dgm:t>
        <a:bodyPr/>
        <a:lstStyle/>
        <a:p>
          <a:endParaRPr lang="fr-FR"/>
        </a:p>
      </dgm:t>
    </dgm:pt>
    <dgm:pt modelId="{9A18353F-274A-452E-9092-5BF8C55916DD}">
      <dgm:prSet phldrT="[Text]"/>
      <dgm:spPr/>
      <dgm:t>
        <a:bodyPr/>
        <a:lstStyle/>
        <a:p>
          <a:pPr>
            <a:buNone/>
          </a:pPr>
          <a:r>
            <a:rPr lang="fr-FR" dirty="0"/>
            <a:t>Self-affirmation</a:t>
          </a:r>
        </a:p>
      </dgm:t>
    </dgm:pt>
    <dgm:pt modelId="{A8C04B4D-2F92-41D9-B70D-62F64872BC7F}" type="parTrans" cxnId="{650092A2-DA2A-430A-B39D-B158A5B9AF1F}">
      <dgm:prSet/>
      <dgm:spPr/>
      <dgm:t>
        <a:bodyPr/>
        <a:lstStyle/>
        <a:p>
          <a:endParaRPr lang="fr-FR"/>
        </a:p>
      </dgm:t>
    </dgm:pt>
    <dgm:pt modelId="{231A3C4C-F0B8-4EC4-8807-E505C5B8850B}" type="sibTrans" cxnId="{650092A2-DA2A-430A-B39D-B158A5B9AF1F}">
      <dgm:prSet/>
      <dgm:spPr/>
      <dgm:t>
        <a:bodyPr/>
        <a:lstStyle/>
        <a:p>
          <a:endParaRPr lang="fr-FR"/>
        </a:p>
      </dgm:t>
    </dgm:pt>
    <dgm:pt modelId="{F03F0741-4119-4E67-82C4-FD0EBF6379D6}">
      <dgm:prSet phldrT="[Text]" custT="1"/>
      <dgm:spPr/>
      <dgm:t>
        <a:bodyPr/>
        <a:lstStyle/>
        <a:p>
          <a:pPr marL="0" indent="0">
            <a:buNone/>
          </a:pPr>
          <a:r>
            <a:rPr lang="fr-FR" sz="1600" dirty="0"/>
            <a:t>Clarify the situation</a:t>
          </a:r>
        </a:p>
      </dgm:t>
    </dgm:pt>
    <dgm:pt modelId="{827C1561-9254-4C67-A6E6-4EF6ECEFFC81}" type="parTrans" cxnId="{81A37866-9B0B-4D5F-97BD-EB95088660D0}">
      <dgm:prSet/>
      <dgm:spPr/>
      <dgm:t>
        <a:bodyPr/>
        <a:lstStyle/>
        <a:p>
          <a:endParaRPr lang="fr-FR"/>
        </a:p>
      </dgm:t>
    </dgm:pt>
    <dgm:pt modelId="{9CC21803-CF12-43FE-AF28-9F36110CE49E}" type="sibTrans" cxnId="{81A37866-9B0B-4D5F-97BD-EB95088660D0}">
      <dgm:prSet/>
      <dgm:spPr/>
      <dgm:t>
        <a:bodyPr/>
        <a:lstStyle/>
        <a:p>
          <a:endParaRPr lang="fr-FR"/>
        </a:p>
      </dgm:t>
    </dgm:pt>
    <dgm:pt modelId="{A59718BB-0208-44D1-BB92-61AF959E2875}">
      <dgm:prSet phldrT="[Text]" custT="1"/>
      <dgm:spPr/>
      <dgm:t>
        <a:bodyPr/>
        <a:lstStyle/>
        <a:p>
          <a:pPr marL="0" indent="0">
            <a:buNone/>
          </a:pPr>
          <a:r>
            <a:rPr lang="fr-FR" sz="1600" dirty="0"/>
            <a:t>Do not provoke conflict</a:t>
          </a:r>
        </a:p>
      </dgm:t>
    </dgm:pt>
    <dgm:pt modelId="{075E1AB1-9214-4CC5-ADEE-2CC39EB1920C}" type="parTrans" cxnId="{6A09B4D4-F173-4AC4-9F61-DC4C288D5785}">
      <dgm:prSet/>
      <dgm:spPr/>
      <dgm:t>
        <a:bodyPr/>
        <a:lstStyle/>
        <a:p>
          <a:endParaRPr lang="fr-FR"/>
        </a:p>
      </dgm:t>
    </dgm:pt>
    <dgm:pt modelId="{EB68A62F-CCA6-41B1-9E10-B6DC29C33D1E}" type="sibTrans" cxnId="{6A09B4D4-F173-4AC4-9F61-DC4C288D5785}">
      <dgm:prSet/>
      <dgm:spPr/>
      <dgm:t>
        <a:bodyPr/>
        <a:lstStyle/>
        <a:p>
          <a:endParaRPr lang="fr-FR"/>
        </a:p>
      </dgm:t>
    </dgm:pt>
    <dgm:pt modelId="{66B3BF66-6A2F-430B-83BF-DD02FBC49F1D}">
      <dgm:prSet phldrT="[Text]" custT="1"/>
      <dgm:spPr/>
      <dgm:t>
        <a:bodyPr/>
        <a:lstStyle/>
        <a:p>
          <a:pPr marL="0" indent="0">
            <a:buNone/>
          </a:pPr>
          <a:endParaRPr lang="fr-FR" sz="1600" dirty="0"/>
        </a:p>
      </dgm:t>
    </dgm:pt>
    <dgm:pt modelId="{546DF862-C55B-4246-AC0C-E830E37FF1DF}" type="parTrans" cxnId="{3AFB355C-C89C-4363-8C1F-69E081BAE02E}">
      <dgm:prSet/>
      <dgm:spPr/>
      <dgm:t>
        <a:bodyPr/>
        <a:lstStyle/>
        <a:p>
          <a:endParaRPr lang="fr-FR"/>
        </a:p>
      </dgm:t>
    </dgm:pt>
    <dgm:pt modelId="{AE45722D-5574-45E7-A225-172931278556}" type="sibTrans" cxnId="{3AFB355C-C89C-4363-8C1F-69E081BAE02E}">
      <dgm:prSet/>
      <dgm:spPr/>
      <dgm:t>
        <a:bodyPr/>
        <a:lstStyle/>
        <a:p>
          <a:endParaRPr lang="fr-FR"/>
        </a:p>
      </dgm:t>
    </dgm:pt>
    <dgm:pt modelId="{3E0C4767-08BD-440B-A18F-0BE7C2353447}">
      <dgm:prSet phldrT="[Text]" custT="1"/>
      <dgm:spPr/>
      <dgm:t>
        <a:bodyPr/>
        <a:lstStyle/>
        <a:p>
          <a:pPr marL="0" indent="0">
            <a:buNone/>
          </a:pPr>
          <a:endParaRPr lang="fr-FR" sz="1600" dirty="0"/>
        </a:p>
      </dgm:t>
    </dgm:pt>
    <dgm:pt modelId="{3F1B2FD7-C88F-415D-A8A8-CF6C07CDC2CC}" type="parTrans" cxnId="{F94EE758-0BBC-4685-A870-47BDACF60A87}">
      <dgm:prSet/>
      <dgm:spPr/>
      <dgm:t>
        <a:bodyPr/>
        <a:lstStyle/>
        <a:p>
          <a:endParaRPr lang="fr-FR"/>
        </a:p>
      </dgm:t>
    </dgm:pt>
    <dgm:pt modelId="{E3F6860D-6252-4497-A5A0-29E783C04CB0}" type="sibTrans" cxnId="{F94EE758-0BBC-4685-A870-47BDACF60A87}">
      <dgm:prSet/>
      <dgm:spPr/>
      <dgm:t>
        <a:bodyPr/>
        <a:lstStyle/>
        <a:p>
          <a:endParaRPr lang="fr-FR"/>
        </a:p>
      </dgm:t>
    </dgm:pt>
    <dgm:pt modelId="{B386573A-58E6-45E9-9555-FC53680A7FA2}">
      <dgm:prSet phldrT="[Text]" custT="1"/>
      <dgm:spPr/>
      <dgm:t>
        <a:bodyPr/>
        <a:lstStyle/>
        <a:p>
          <a:pPr marL="0" indent="0">
            <a:buNone/>
          </a:pPr>
          <a:r>
            <a:rPr lang="fr-FR" sz="1600" dirty="0"/>
            <a:t>Promoting reflection</a:t>
          </a:r>
        </a:p>
      </dgm:t>
    </dgm:pt>
    <dgm:pt modelId="{21871CC3-9041-4711-8257-23E8B68C1659}" type="parTrans" cxnId="{52DA5E15-9A12-4E86-A359-021DF370AA52}">
      <dgm:prSet/>
      <dgm:spPr/>
      <dgm:t>
        <a:bodyPr/>
        <a:lstStyle/>
        <a:p>
          <a:endParaRPr lang="fr-FR"/>
        </a:p>
      </dgm:t>
    </dgm:pt>
    <dgm:pt modelId="{F8700AE2-89B0-4D0B-91F7-00DB2AF63DA6}" type="sibTrans" cxnId="{52DA5E15-9A12-4E86-A359-021DF370AA52}">
      <dgm:prSet/>
      <dgm:spPr/>
      <dgm:t>
        <a:bodyPr/>
        <a:lstStyle/>
        <a:p>
          <a:endParaRPr lang="fr-FR"/>
        </a:p>
      </dgm:t>
    </dgm:pt>
    <dgm:pt modelId="{696483E8-1FBC-48F4-86AF-538870DAE20F}">
      <dgm:prSet phldrT="[Text]" custT="1"/>
      <dgm:spPr/>
      <dgm:t>
        <a:bodyPr/>
        <a:lstStyle/>
        <a:p>
          <a:pPr marL="171450" indent="0"/>
          <a:endParaRPr lang="fr-FR" sz="1600" dirty="0"/>
        </a:p>
      </dgm:t>
    </dgm:pt>
    <dgm:pt modelId="{ED67E1B8-8EFD-477E-9656-CD0854278B57}" type="parTrans" cxnId="{8324A77F-23ED-4A93-9788-5B3A3FDCA2C3}">
      <dgm:prSet/>
      <dgm:spPr/>
      <dgm:t>
        <a:bodyPr/>
        <a:lstStyle/>
        <a:p>
          <a:endParaRPr lang="fr-FR"/>
        </a:p>
      </dgm:t>
    </dgm:pt>
    <dgm:pt modelId="{3EAB161D-889C-4105-84DE-E77057B53A56}" type="sibTrans" cxnId="{8324A77F-23ED-4A93-9788-5B3A3FDCA2C3}">
      <dgm:prSet/>
      <dgm:spPr/>
      <dgm:t>
        <a:bodyPr/>
        <a:lstStyle/>
        <a:p>
          <a:endParaRPr lang="fr-FR"/>
        </a:p>
      </dgm:t>
    </dgm:pt>
    <dgm:pt modelId="{02686ADD-CE74-4577-BD15-DF3E2A209778}">
      <dgm:prSet phldrT="[Text]" custT="1"/>
      <dgm:spPr/>
      <dgm:t>
        <a:bodyPr/>
        <a:lstStyle/>
        <a:p>
          <a:pPr marL="0" indent="0">
            <a:buNone/>
          </a:pPr>
          <a:r>
            <a:rPr lang="fr-FR" sz="1600" dirty="0"/>
            <a:t>Putting yourself in the other person's shoes</a:t>
          </a:r>
        </a:p>
      </dgm:t>
    </dgm:pt>
    <dgm:pt modelId="{880CF4EC-100A-46BA-A1D6-7C7C9E77F15C}" type="parTrans" cxnId="{769EAB2B-C20A-47CD-997A-7BFE74F3A78F}">
      <dgm:prSet/>
      <dgm:spPr/>
      <dgm:t>
        <a:bodyPr/>
        <a:lstStyle/>
        <a:p>
          <a:endParaRPr lang="fr-FR"/>
        </a:p>
      </dgm:t>
    </dgm:pt>
    <dgm:pt modelId="{DA549B78-2E88-4EA6-815F-203A02E2A537}" type="sibTrans" cxnId="{769EAB2B-C20A-47CD-997A-7BFE74F3A78F}">
      <dgm:prSet/>
      <dgm:spPr/>
      <dgm:t>
        <a:bodyPr/>
        <a:lstStyle/>
        <a:p>
          <a:endParaRPr lang="fr-FR"/>
        </a:p>
      </dgm:t>
    </dgm:pt>
    <dgm:pt modelId="{F3D86EA1-7A51-4506-A1DD-60834EDA7782}">
      <dgm:prSet phldrT="[Text]" custT="1"/>
      <dgm:spPr/>
      <dgm:t>
        <a:bodyPr/>
        <a:lstStyle/>
        <a:p>
          <a:pPr marL="0" indent="0">
            <a:buNone/>
          </a:pPr>
          <a:endParaRPr lang="fr-FR" sz="1600" dirty="0"/>
        </a:p>
      </dgm:t>
    </dgm:pt>
    <dgm:pt modelId="{E71B6214-D31D-4BE0-B651-35E5D9AB3011}" type="parTrans" cxnId="{88F91757-B854-432D-8004-BC011A015AA6}">
      <dgm:prSet/>
      <dgm:spPr/>
      <dgm:t>
        <a:bodyPr/>
        <a:lstStyle/>
        <a:p>
          <a:endParaRPr lang="fr-FR"/>
        </a:p>
      </dgm:t>
    </dgm:pt>
    <dgm:pt modelId="{18132ED4-BE42-4869-8545-9444D9ACCF03}" type="sibTrans" cxnId="{88F91757-B854-432D-8004-BC011A015AA6}">
      <dgm:prSet/>
      <dgm:spPr/>
      <dgm:t>
        <a:bodyPr/>
        <a:lstStyle/>
        <a:p>
          <a:endParaRPr lang="fr-FR"/>
        </a:p>
      </dgm:t>
    </dgm:pt>
    <dgm:pt modelId="{9FCF4F1A-B72B-4A55-BCD9-94B692DFDFEF}">
      <dgm:prSet phldrT="[Text]" custT="1"/>
      <dgm:spPr/>
      <dgm:t>
        <a:bodyPr/>
        <a:lstStyle/>
        <a:p>
          <a:pPr marL="0" indent="0">
            <a:buNone/>
          </a:pPr>
          <a:endParaRPr lang="fr-FR" sz="1600" dirty="0"/>
        </a:p>
      </dgm:t>
    </dgm:pt>
    <dgm:pt modelId="{BD249F36-120E-480C-BF18-70AB2763FBA0}" type="parTrans" cxnId="{4BC3DDEE-402E-40E5-A9C5-7DE2BAB77854}">
      <dgm:prSet/>
      <dgm:spPr/>
      <dgm:t>
        <a:bodyPr/>
        <a:lstStyle/>
        <a:p>
          <a:endParaRPr lang="fr-FR"/>
        </a:p>
      </dgm:t>
    </dgm:pt>
    <dgm:pt modelId="{8019AFA3-2B57-4188-8E32-21485C9D0D0A}" type="sibTrans" cxnId="{4BC3DDEE-402E-40E5-A9C5-7DE2BAB77854}">
      <dgm:prSet/>
      <dgm:spPr/>
      <dgm:t>
        <a:bodyPr/>
        <a:lstStyle/>
        <a:p>
          <a:endParaRPr lang="fr-FR"/>
        </a:p>
      </dgm:t>
    </dgm:pt>
    <dgm:pt modelId="{97DBDEA2-9678-4539-AC99-2B4B4987139A}">
      <dgm:prSet phldrT="[Text]"/>
      <dgm:spPr/>
      <dgm:t>
        <a:bodyPr/>
        <a:lstStyle/>
        <a:p>
          <a:endParaRPr lang="fr-FR" dirty="0"/>
        </a:p>
      </dgm:t>
    </dgm:pt>
    <dgm:pt modelId="{82DE09A5-8097-47AF-BDE5-2530572B25D5}" type="parTrans" cxnId="{BBB1B6E1-ACBD-44A7-9E33-D9C3EAC2CC2A}">
      <dgm:prSet/>
      <dgm:spPr/>
      <dgm:t>
        <a:bodyPr/>
        <a:lstStyle/>
        <a:p>
          <a:endParaRPr lang="fr-FR"/>
        </a:p>
      </dgm:t>
    </dgm:pt>
    <dgm:pt modelId="{258A7DC0-076D-4313-99AD-FD6A8ED61BEF}" type="sibTrans" cxnId="{BBB1B6E1-ACBD-44A7-9E33-D9C3EAC2CC2A}">
      <dgm:prSet/>
      <dgm:spPr/>
      <dgm:t>
        <a:bodyPr/>
        <a:lstStyle/>
        <a:p>
          <a:endParaRPr lang="fr-FR"/>
        </a:p>
      </dgm:t>
    </dgm:pt>
    <dgm:pt modelId="{D27378BB-A482-49B8-B289-9DE73EAD9A23}">
      <dgm:prSet phldrT="[Text]"/>
      <dgm:spPr/>
      <dgm:t>
        <a:bodyPr/>
        <a:lstStyle/>
        <a:p>
          <a:pPr>
            <a:buNone/>
          </a:pPr>
          <a:r>
            <a:rPr lang="fr-FR" dirty="0"/>
            <a:t>Self-acceptance</a:t>
          </a:r>
        </a:p>
      </dgm:t>
    </dgm:pt>
    <dgm:pt modelId="{FFA7FD04-D759-4986-B3A0-03692DBE098B}" type="parTrans" cxnId="{49703634-8A73-4DB3-BD52-B457EDCE5B7A}">
      <dgm:prSet/>
      <dgm:spPr/>
      <dgm:t>
        <a:bodyPr/>
        <a:lstStyle/>
        <a:p>
          <a:endParaRPr lang="fr-FR"/>
        </a:p>
      </dgm:t>
    </dgm:pt>
    <dgm:pt modelId="{078A2CA0-895B-4D77-BA50-39F0F8C4C771}" type="sibTrans" cxnId="{49703634-8A73-4DB3-BD52-B457EDCE5B7A}">
      <dgm:prSet/>
      <dgm:spPr/>
      <dgm:t>
        <a:bodyPr/>
        <a:lstStyle/>
        <a:p>
          <a:endParaRPr lang="fr-FR"/>
        </a:p>
      </dgm:t>
    </dgm:pt>
    <dgm:pt modelId="{2A20639D-5421-4342-88F6-087B60475D76}">
      <dgm:prSet phldrT="[Text]"/>
      <dgm:spPr/>
      <dgm:t>
        <a:bodyPr/>
        <a:lstStyle/>
        <a:p>
          <a:pPr>
            <a:buNone/>
          </a:pPr>
          <a:r>
            <a:rPr lang="fr-FR" dirty="0"/>
            <a:t>Non-judgmental</a:t>
          </a:r>
        </a:p>
      </dgm:t>
    </dgm:pt>
    <dgm:pt modelId="{DF5D037D-B643-499D-AB24-E858AA0718EF}" type="parTrans" cxnId="{E106E30B-B82F-42F7-BF76-19D209880373}">
      <dgm:prSet/>
      <dgm:spPr/>
      <dgm:t>
        <a:bodyPr/>
        <a:lstStyle/>
        <a:p>
          <a:endParaRPr lang="fr-FR"/>
        </a:p>
      </dgm:t>
    </dgm:pt>
    <dgm:pt modelId="{907F0531-5BE9-449F-A12B-81ADDBF4F121}" type="sibTrans" cxnId="{E106E30B-B82F-42F7-BF76-19D209880373}">
      <dgm:prSet/>
      <dgm:spPr/>
      <dgm:t>
        <a:bodyPr/>
        <a:lstStyle/>
        <a:p>
          <a:endParaRPr lang="fr-FR"/>
        </a:p>
      </dgm:t>
    </dgm:pt>
    <dgm:pt modelId="{ADB3CA48-A4EF-4326-96A8-8CA3129F9CBD}">
      <dgm:prSet phldrT="[Text]"/>
      <dgm:spPr/>
      <dgm:t>
        <a:bodyPr/>
        <a:lstStyle/>
        <a:p>
          <a:pPr>
            <a:buNone/>
          </a:pPr>
          <a:endParaRPr lang="fr-FR" dirty="0"/>
        </a:p>
      </dgm:t>
    </dgm:pt>
    <dgm:pt modelId="{85D60F7D-FB32-4C9B-B47A-1632268AE7F6}" type="parTrans" cxnId="{112946EB-4E0D-45B7-BCB7-296E3736AB86}">
      <dgm:prSet/>
      <dgm:spPr/>
      <dgm:t>
        <a:bodyPr/>
        <a:lstStyle/>
        <a:p>
          <a:endParaRPr lang="fr-FR"/>
        </a:p>
      </dgm:t>
    </dgm:pt>
    <dgm:pt modelId="{ECCFF809-7DE8-4547-821A-FC96D214DDFB}" type="sibTrans" cxnId="{112946EB-4E0D-45B7-BCB7-296E3736AB86}">
      <dgm:prSet/>
      <dgm:spPr/>
      <dgm:t>
        <a:bodyPr/>
        <a:lstStyle/>
        <a:p>
          <a:endParaRPr lang="fr-FR"/>
        </a:p>
      </dgm:t>
    </dgm:pt>
    <dgm:pt modelId="{D077AE05-4874-4113-9A0C-DD683F8EC502}">
      <dgm:prSet phldrT="[Text]"/>
      <dgm:spPr/>
      <dgm:t>
        <a:bodyPr/>
        <a:lstStyle/>
        <a:p>
          <a:pPr>
            <a:buNone/>
          </a:pPr>
          <a:endParaRPr lang="fr-FR" dirty="0"/>
        </a:p>
      </dgm:t>
    </dgm:pt>
    <dgm:pt modelId="{6015B4AB-968C-40E5-A600-91AB867D4092}" type="parTrans" cxnId="{B4661C27-5573-4D12-9AAB-1EE6B4DD7E4A}">
      <dgm:prSet/>
      <dgm:spPr/>
      <dgm:t>
        <a:bodyPr/>
        <a:lstStyle/>
        <a:p>
          <a:endParaRPr lang="fr-FR"/>
        </a:p>
      </dgm:t>
    </dgm:pt>
    <dgm:pt modelId="{C769F9F4-0BD5-408A-BBAC-F6D714C8A416}" type="sibTrans" cxnId="{B4661C27-5573-4D12-9AAB-1EE6B4DD7E4A}">
      <dgm:prSet/>
      <dgm:spPr/>
      <dgm:t>
        <a:bodyPr/>
        <a:lstStyle/>
        <a:p>
          <a:endParaRPr lang="fr-FR"/>
        </a:p>
      </dgm:t>
    </dgm:pt>
    <dgm:pt modelId="{70EFEF52-ECC8-413E-ACB0-7B35267BB4B5}">
      <dgm:prSet phldrT="[Text]"/>
      <dgm:spPr/>
      <dgm:t>
        <a:bodyPr/>
        <a:lstStyle/>
        <a:p>
          <a:endParaRPr lang="fr-FR" dirty="0"/>
        </a:p>
      </dgm:t>
    </dgm:pt>
    <dgm:pt modelId="{7E4EC66C-8AA1-4B6D-83B5-0EFA3A077927}" type="parTrans" cxnId="{3775BD68-982A-4C2D-AB2D-1DD530FF8128}">
      <dgm:prSet/>
      <dgm:spPr/>
      <dgm:t>
        <a:bodyPr/>
        <a:lstStyle/>
        <a:p>
          <a:endParaRPr lang="fr-FR"/>
        </a:p>
      </dgm:t>
    </dgm:pt>
    <dgm:pt modelId="{1FE62574-92AA-4DBF-82D8-F2D5D8BD8CC2}" type="sibTrans" cxnId="{3775BD68-982A-4C2D-AB2D-1DD530FF8128}">
      <dgm:prSet/>
      <dgm:spPr/>
      <dgm:t>
        <a:bodyPr/>
        <a:lstStyle/>
        <a:p>
          <a:endParaRPr lang="fr-FR"/>
        </a:p>
      </dgm:t>
    </dgm:pt>
    <dgm:pt modelId="{AAEEAA1B-363C-4253-BDA1-D182626BD81E}" type="pres">
      <dgm:prSet presAssocID="{33AE549F-FABA-48A9-80E5-9095339E8777}" presName="linearFlow" presStyleCnt="0">
        <dgm:presLayoutVars>
          <dgm:dir/>
          <dgm:animLvl val="lvl"/>
          <dgm:resizeHandles val="exact"/>
        </dgm:presLayoutVars>
      </dgm:prSet>
      <dgm:spPr/>
      <dgm:t>
        <a:bodyPr/>
        <a:lstStyle/>
        <a:p>
          <a:endParaRPr lang="pl-PL"/>
        </a:p>
      </dgm:t>
    </dgm:pt>
    <dgm:pt modelId="{8CEDBB13-BACA-4D50-A2D6-91E70DA47729}" type="pres">
      <dgm:prSet presAssocID="{F6998066-807B-4FE0-B45B-A920A95A9A9C}" presName="composite" presStyleCnt="0"/>
      <dgm:spPr/>
    </dgm:pt>
    <dgm:pt modelId="{EEDED44C-F91E-4C3E-B26E-530667E82F9B}" type="pres">
      <dgm:prSet presAssocID="{F6998066-807B-4FE0-B45B-A920A95A9A9C}" presName="parTx" presStyleLbl="node1" presStyleIdx="0" presStyleCnt="3">
        <dgm:presLayoutVars>
          <dgm:chMax val="0"/>
          <dgm:chPref val="0"/>
          <dgm:bulletEnabled val="1"/>
        </dgm:presLayoutVars>
      </dgm:prSet>
      <dgm:spPr/>
      <dgm:t>
        <a:bodyPr/>
        <a:lstStyle/>
        <a:p>
          <a:endParaRPr lang="pl-PL"/>
        </a:p>
      </dgm:t>
    </dgm:pt>
    <dgm:pt modelId="{506DF612-7ECB-41FC-A522-1173999E9F32}" type="pres">
      <dgm:prSet presAssocID="{F6998066-807B-4FE0-B45B-A920A95A9A9C}" presName="parSh" presStyleLbl="node1" presStyleIdx="0" presStyleCnt="3" custLinFactNeighborX="1372" custLinFactNeighborY="-89197"/>
      <dgm:spPr/>
      <dgm:t>
        <a:bodyPr/>
        <a:lstStyle/>
        <a:p>
          <a:endParaRPr lang="pl-PL"/>
        </a:p>
      </dgm:t>
    </dgm:pt>
    <dgm:pt modelId="{7C907522-A9E5-4F5F-8D18-F8AD6B52930F}" type="pres">
      <dgm:prSet presAssocID="{F6998066-807B-4FE0-B45B-A920A95A9A9C}" presName="desTx" presStyleLbl="fgAcc1" presStyleIdx="0" presStyleCnt="3" custScaleX="100563" custScaleY="116442" custLinFactNeighborX="-13912" custLinFactNeighborY="2615">
        <dgm:presLayoutVars>
          <dgm:bulletEnabled val="1"/>
        </dgm:presLayoutVars>
      </dgm:prSet>
      <dgm:spPr/>
      <dgm:t>
        <a:bodyPr/>
        <a:lstStyle/>
        <a:p>
          <a:endParaRPr lang="pl-PL"/>
        </a:p>
      </dgm:t>
    </dgm:pt>
    <dgm:pt modelId="{780FF10A-EB3C-4B91-AB0D-037E488E53AB}" type="pres">
      <dgm:prSet presAssocID="{BC4F39D7-819A-4E71-91AE-52338BE149F8}" presName="sibTrans" presStyleLbl="sibTrans2D1" presStyleIdx="0" presStyleCnt="2"/>
      <dgm:spPr/>
      <dgm:t>
        <a:bodyPr/>
        <a:lstStyle/>
        <a:p>
          <a:endParaRPr lang="pl-PL"/>
        </a:p>
      </dgm:t>
    </dgm:pt>
    <dgm:pt modelId="{F4FDB1BC-A339-4ADB-A15A-9C50B5D242D0}" type="pres">
      <dgm:prSet presAssocID="{BC4F39D7-819A-4E71-91AE-52338BE149F8}" presName="connTx" presStyleLbl="sibTrans2D1" presStyleIdx="0" presStyleCnt="2"/>
      <dgm:spPr/>
      <dgm:t>
        <a:bodyPr/>
        <a:lstStyle/>
        <a:p>
          <a:endParaRPr lang="pl-PL"/>
        </a:p>
      </dgm:t>
    </dgm:pt>
    <dgm:pt modelId="{35BE7589-337C-453F-B815-9E1E15F67F80}" type="pres">
      <dgm:prSet presAssocID="{1655E065-B76D-49F7-A75A-97AD0D3B9D4B}" presName="composite" presStyleCnt="0"/>
      <dgm:spPr/>
    </dgm:pt>
    <dgm:pt modelId="{90C0FCB6-F55A-43FE-B832-2EF94F309847}" type="pres">
      <dgm:prSet presAssocID="{1655E065-B76D-49F7-A75A-97AD0D3B9D4B}" presName="parTx" presStyleLbl="node1" presStyleIdx="0" presStyleCnt="3">
        <dgm:presLayoutVars>
          <dgm:chMax val="0"/>
          <dgm:chPref val="0"/>
          <dgm:bulletEnabled val="1"/>
        </dgm:presLayoutVars>
      </dgm:prSet>
      <dgm:spPr/>
      <dgm:t>
        <a:bodyPr/>
        <a:lstStyle/>
        <a:p>
          <a:endParaRPr lang="pl-PL"/>
        </a:p>
      </dgm:t>
    </dgm:pt>
    <dgm:pt modelId="{A1FBE091-DFE1-41A7-B5BA-5F5A97BDC7BF}" type="pres">
      <dgm:prSet presAssocID="{1655E065-B76D-49F7-A75A-97AD0D3B9D4B}" presName="parSh" presStyleLbl="node1" presStyleIdx="1" presStyleCnt="3" custLinFactNeighborX="-19072" custLinFactNeighborY="-83793"/>
      <dgm:spPr/>
      <dgm:t>
        <a:bodyPr/>
        <a:lstStyle/>
        <a:p>
          <a:endParaRPr lang="pl-PL"/>
        </a:p>
      </dgm:t>
    </dgm:pt>
    <dgm:pt modelId="{60DF3BE0-DB88-4924-BF8F-E880DAA6A7A0}" type="pres">
      <dgm:prSet presAssocID="{1655E065-B76D-49F7-A75A-97AD0D3B9D4B}" presName="desTx" presStyleLbl="fgAcc1" presStyleIdx="1" presStyleCnt="3" custScaleX="106296" custScaleY="117165" custLinFactNeighborX="-40090" custLinFactNeighborY="2045">
        <dgm:presLayoutVars>
          <dgm:bulletEnabled val="1"/>
        </dgm:presLayoutVars>
      </dgm:prSet>
      <dgm:spPr/>
      <dgm:t>
        <a:bodyPr/>
        <a:lstStyle/>
        <a:p>
          <a:endParaRPr lang="pl-PL"/>
        </a:p>
      </dgm:t>
    </dgm:pt>
    <dgm:pt modelId="{3E3FB8ED-1F0A-413B-B1DC-9EF752472B78}" type="pres">
      <dgm:prSet presAssocID="{007E1D69-1DFD-4CD8-BF67-7562CE7ED753}" presName="sibTrans" presStyleLbl="sibTrans2D1" presStyleIdx="1" presStyleCnt="2" custLinFactNeighborX="1544" custLinFactNeighborY="2714"/>
      <dgm:spPr/>
      <dgm:t>
        <a:bodyPr/>
        <a:lstStyle/>
        <a:p>
          <a:endParaRPr lang="pl-PL"/>
        </a:p>
      </dgm:t>
    </dgm:pt>
    <dgm:pt modelId="{0B3F4614-79CF-4C0C-A9F0-DF27BE071689}" type="pres">
      <dgm:prSet presAssocID="{007E1D69-1DFD-4CD8-BF67-7562CE7ED753}" presName="connTx" presStyleLbl="sibTrans2D1" presStyleIdx="1" presStyleCnt="2"/>
      <dgm:spPr/>
      <dgm:t>
        <a:bodyPr/>
        <a:lstStyle/>
        <a:p>
          <a:endParaRPr lang="pl-PL"/>
        </a:p>
      </dgm:t>
    </dgm:pt>
    <dgm:pt modelId="{73C66938-A139-484F-AE26-1A76EB9C9E46}" type="pres">
      <dgm:prSet presAssocID="{E282AEB8-80ED-4381-9DA1-EE592E93AA99}" presName="composite" presStyleCnt="0"/>
      <dgm:spPr/>
    </dgm:pt>
    <dgm:pt modelId="{356735AF-3812-40B8-B9F9-45C431383518}" type="pres">
      <dgm:prSet presAssocID="{E282AEB8-80ED-4381-9DA1-EE592E93AA99}" presName="parTx" presStyleLbl="node1" presStyleIdx="1" presStyleCnt="3">
        <dgm:presLayoutVars>
          <dgm:chMax val="0"/>
          <dgm:chPref val="0"/>
          <dgm:bulletEnabled val="1"/>
        </dgm:presLayoutVars>
      </dgm:prSet>
      <dgm:spPr/>
      <dgm:t>
        <a:bodyPr/>
        <a:lstStyle/>
        <a:p>
          <a:endParaRPr lang="pl-PL"/>
        </a:p>
      </dgm:t>
    </dgm:pt>
    <dgm:pt modelId="{4AC4BD86-DE16-422F-93C1-F5164A6605AB}" type="pres">
      <dgm:prSet presAssocID="{E282AEB8-80ED-4381-9DA1-EE592E93AA99}" presName="parSh" presStyleLbl="node1" presStyleIdx="2" presStyleCnt="3" custLinFactNeighborX="-41644" custLinFactNeighborY="-73594"/>
      <dgm:spPr/>
      <dgm:t>
        <a:bodyPr/>
        <a:lstStyle/>
        <a:p>
          <a:endParaRPr lang="pl-PL"/>
        </a:p>
      </dgm:t>
    </dgm:pt>
    <dgm:pt modelId="{C2DCFE42-4D46-4868-A8D3-8F24ECFC74FE}" type="pres">
      <dgm:prSet presAssocID="{E282AEB8-80ED-4381-9DA1-EE592E93AA99}" presName="desTx" presStyleLbl="fgAcc1" presStyleIdx="2" presStyleCnt="3" custScaleX="108965" custScaleY="118300" custLinFactNeighborX="-56491" custLinFactNeighborY="3817">
        <dgm:presLayoutVars>
          <dgm:bulletEnabled val="1"/>
        </dgm:presLayoutVars>
      </dgm:prSet>
      <dgm:spPr/>
      <dgm:t>
        <a:bodyPr/>
        <a:lstStyle/>
        <a:p>
          <a:endParaRPr lang="pl-PL"/>
        </a:p>
      </dgm:t>
    </dgm:pt>
  </dgm:ptLst>
  <dgm:cxnLst>
    <dgm:cxn modelId="{711DB1D8-A99A-4190-A90C-8B7F4F75CEB1}" type="presOf" srcId="{007E1D69-1DFD-4CD8-BF67-7562CE7ED753}" destId="{0B3F4614-79CF-4C0C-A9F0-DF27BE071689}" srcOrd="1" destOrd="0" presId="urn:microsoft.com/office/officeart/2005/8/layout/process3"/>
    <dgm:cxn modelId="{57B37314-BFC0-4A5E-B4A0-848B44BF4F96}" type="presOf" srcId="{A59718BB-0208-44D1-BB92-61AF959E2875}" destId="{7C907522-A9E5-4F5F-8D18-F8AD6B52930F}" srcOrd="0" destOrd="4" presId="urn:microsoft.com/office/officeart/2005/8/layout/process3"/>
    <dgm:cxn modelId="{8324A77F-23ED-4A93-9788-5B3A3FDCA2C3}" srcId="{1655E065-B76D-49F7-A75A-97AD0D3B9D4B}" destId="{696483E8-1FBC-48F4-86AF-538870DAE20F}" srcOrd="5" destOrd="0" parTransId="{ED67E1B8-8EFD-477E-9656-CD0854278B57}" sibTransId="{3EAB161D-889C-4105-84DE-E77057B53A56}"/>
    <dgm:cxn modelId="{FFB1E73D-F32D-4CAD-B0EB-2609505FC83A}" type="presOf" srcId="{02686ADD-CE74-4577-BD15-DF3E2A209778}" destId="{60DF3BE0-DB88-4924-BF8F-E880DAA6A7A0}" srcOrd="0" destOrd="4" presId="urn:microsoft.com/office/officeart/2005/8/layout/process3"/>
    <dgm:cxn modelId="{49703634-8A73-4DB3-BD52-B457EDCE5B7A}" srcId="{E282AEB8-80ED-4381-9DA1-EE592E93AA99}" destId="{D27378BB-A482-49B8-B289-9DE73EAD9A23}" srcOrd="2" destOrd="0" parTransId="{FFA7FD04-D759-4986-B3A0-03692DBE098B}" sibTransId="{078A2CA0-895B-4D77-BA50-39F0F8C4C771}"/>
    <dgm:cxn modelId="{C2842ABB-9418-4B5C-9E88-4DD520413260}" type="presOf" srcId="{B386573A-58E6-45E9-9555-FC53680A7FA2}" destId="{60DF3BE0-DB88-4924-BF8F-E880DAA6A7A0}" srcOrd="0" destOrd="2" presId="urn:microsoft.com/office/officeart/2005/8/layout/process3"/>
    <dgm:cxn modelId="{64BB46B5-6677-46A1-AA2E-CB6E680E9E1D}" type="presOf" srcId="{70EFEF52-ECC8-413E-ACB0-7B35267BB4B5}" destId="{C2DCFE42-4D46-4868-A8D3-8F24ECFC74FE}" srcOrd="0" destOrd="5" presId="urn:microsoft.com/office/officeart/2005/8/layout/process3"/>
    <dgm:cxn modelId="{5E0FAB0C-E6DB-421E-BEBA-8A70E620B66E}" srcId="{33AE549F-FABA-48A9-80E5-9095339E8777}" destId="{1655E065-B76D-49F7-A75A-97AD0D3B9D4B}" srcOrd="1" destOrd="0" parTransId="{48943AA3-4CF0-4CED-A937-2B245CBEBA8A}" sibTransId="{007E1D69-1DFD-4CD8-BF67-7562CE7ED753}"/>
    <dgm:cxn modelId="{D03FA234-9515-48DE-8A11-3AE56C3A5AD6}" srcId="{33AE549F-FABA-48A9-80E5-9095339E8777}" destId="{F6998066-807B-4FE0-B45B-A920A95A9A9C}" srcOrd="0" destOrd="0" parTransId="{F117A024-C688-4C03-AC4A-C3ADA7AB2380}" sibTransId="{BC4F39D7-819A-4E71-91AE-52338BE149F8}"/>
    <dgm:cxn modelId="{CCB13109-5C6D-4699-970E-A9DF7B6D2BDE}" type="presOf" srcId="{66B3BF66-6A2F-430B-83BF-DD02FBC49F1D}" destId="{7C907522-A9E5-4F5F-8D18-F8AD6B52930F}" srcOrd="0" destOrd="1" presId="urn:microsoft.com/office/officeart/2005/8/layout/process3"/>
    <dgm:cxn modelId="{F9DDDACB-B506-4334-A6B9-74488D2EE2EF}" type="presOf" srcId="{D27378BB-A482-49B8-B289-9DE73EAD9A23}" destId="{C2DCFE42-4D46-4868-A8D3-8F24ECFC74FE}" srcOrd="0" destOrd="2" presId="urn:microsoft.com/office/officeart/2005/8/layout/process3"/>
    <dgm:cxn modelId="{DCF62122-E2D2-41FE-B2B9-68273F7D6497}" type="presOf" srcId="{F6998066-807B-4FE0-B45B-A920A95A9A9C}" destId="{506DF612-7ECB-41FC-A522-1173999E9F32}" srcOrd="1" destOrd="0" presId="urn:microsoft.com/office/officeart/2005/8/layout/process3"/>
    <dgm:cxn modelId="{D97BD8A1-9253-4CEA-9FA2-32A3BAECAD8A}" type="presOf" srcId="{D077AE05-4874-4113-9A0C-DD683F8EC502}" destId="{C2DCFE42-4D46-4868-A8D3-8F24ECFC74FE}" srcOrd="0" destOrd="3" presId="urn:microsoft.com/office/officeart/2005/8/layout/process3"/>
    <dgm:cxn modelId="{2A3B212C-D1A1-42CA-8EB7-3B15FB2BC5C8}" srcId="{33AE549F-FABA-48A9-80E5-9095339E8777}" destId="{E282AEB8-80ED-4381-9DA1-EE592E93AA99}" srcOrd="2" destOrd="0" parTransId="{8AA73986-8EAE-46E7-80A1-1494A915C277}" sibTransId="{2898A65B-CF8B-4AAF-B1DF-FB0EB0ABA521}"/>
    <dgm:cxn modelId="{81A37866-9B0B-4D5F-97BD-EB95088660D0}" srcId="{F6998066-807B-4FE0-B45B-A920A95A9A9C}" destId="{F03F0741-4119-4E67-82C4-FD0EBF6379D6}" srcOrd="2" destOrd="0" parTransId="{827C1561-9254-4C67-A6E6-4EF6ECEFFC81}" sibTransId="{9CC21803-CF12-43FE-AF28-9F36110CE49E}"/>
    <dgm:cxn modelId="{D8F88412-F0AC-44BC-A3AD-EA1BF379D9E3}" type="presOf" srcId="{696483E8-1FBC-48F4-86AF-538870DAE20F}" destId="{60DF3BE0-DB88-4924-BF8F-E880DAA6A7A0}" srcOrd="0" destOrd="5" presId="urn:microsoft.com/office/officeart/2005/8/layout/process3"/>
    <dgm:cxn modelId="{650092A2-DA2A-430A-B39D-B158A5B9AF1F}" srcId="{E282AEB8-80ED-4381-9DA1-EE592E93AA99}" destId="{9A18353F-274A-452E-9092-5BF8C55916DD}" srcOrd="0" destOrd="0" parTransId="{A8C04B4D-2F92-41D9-B70D-62F64872BC7F}" sibTransId="{231A3C4C-F0B8-4EC4-8807-E505C5B8850B}"/>
    <dgm:cxn modelId="{27CBFD27-CC77-4D2D-831F-B1C782670DBD}" srcId="{F6998066-807B-4FE0-B45B-A920A95A9A9C}" destId="{15A0ADB4-00C4-485F-A64F-BD308789B992}" srcOrd="0" destOrd="0" parTransId="{16E7F3F1-19E1-4E4E-8FCB-FAB4C9CA512E}" sibTransId="{B0F2EB6E-44FA-4C04-A0C4-C0723D731D2C}"/>
    <dgm:cxn modelId="{6B764AD4-ADE1-479A-A924-643C20CDC025}" type="presOf" srcId="{007E1D69-1DFD-4CD8-BF67-7562CE7ED753}" destId="{3E3FB8ED-1F0A-413B-B1DC-9EF752472B78}" srcOrd="0" destOrd="0" presId="urn:microsoft.com/office/officeart/2005/8/layout/process3"/>
    <dgm:cxn modelId="{BBB1B6E1-ACBD-44A7-9E33-D9C3EAC2CC2A}" srcId="{E282AEB8-80ED-4381-9DA1-EE592E93AA99}" destId="{97DBDEA2-9678-4539-AC99-2B4B4987139A}" srcOrd="6" destOrd="0" parTransId="{82DE09A5-8097-47AF-BDE5-2530572B25D5}" sibTransId="{258A7DC0-076D-4313-99AD-FD6A8ED61BEF}"/>
    <dgm:cxn modelId="{82314148-412A-48BF-9CDF-D7D4D3CD45FD}" srcId="{1655E065-B76D-49F7-A75A-97AD0D3B9D4B}" destId="{2A3329F4-8E5F-41C5-8968-BA6641E9BAD6}" srcOrd="0" destOrd="0" parTransId="{2316149A-2996-4611-8CC6-96474AA796A3}" sibTransId="{D8DE143D-203E-41CF-A04C-C1F5E0FED9E5}"/>
    <dgm:cxn modelId="{8C8C734D-31EC-4D36-A28D-F6FC506FDFB4}" type="presOf" srcId="{9FCF4F1A-B72B-4A55-BCD9-94B692DFDFEF}" destId="{60DF3BE0-DB88-4924-BF8F-E880DAA6A7A0}" srcOrd="0" destOrd="3" presId="urn:microsoft.com/office/officeart/2005/8/layout/process3"/>
    <dgm:cxn modelId="{A298EF7F-22FB-4CE5-8F81-C27D9F4097C4}" type="presOf" srcId="{1655E065-B76D-49F7-A75A-97AD0D3B9D4B}" destId="{A1FBE091-DFE1-41A7-B5BA-5F5A97BDC7BF}" srcOrd="1" destOrd="0" presId="urn:microsoft.com/office/officeart/2005/8/layout/process3"/>
    <dgm:cxn modelId="{3AFB355C-C89C-4363-8C1F-69E081BAE02E}" srcId="{F6998066-807B-4FE0-B45B-A920A95A9A9C}" destId="{66B3BF66-6A2F-430B-83BF-DD02FBC49F1D}" srcOrd="1" destOrd="0" parTransId="{546DF862-C55B-4246-AC0C-E830E37FF1DF}" sibTransId="{AE45722D-5574-45E7-A225-172931278556}"/>
    <dgm:cxn modelId="{DAA8E08D-4A2F-4C64-A1B5-82FE53BBF62D}" type="presOf" srcId="{2A20639D-5421-4342-88F6-087B60475D76}" destId="{C2DCFE42-4D46-4868-A8D3-8F24ECFC74FE}" srcOrd="0" destOrd="4" presId="urn:microsoft.com/office/officeart/2005/8/layout/process3"/>
    <dgm:cxn modelId="{F0F92EC0-8333-4FE4-BE4E-36C3A3EF85FC}" type="presOf" srcId="{BC4F39D7-819A-4E71-91AE-52338BE149F8}" destId="{780FF10A-EB3C-4B91-AB0D-037E488E53AB}" srcOrd="0" destOrd="0" presId="urn:microsoft.com/office/officeart/2005/8/layout/process3"/>
    <dgm:cxn modelId="{4BC3DDEE-402E-40E5-A9C5-7DE2BAB77854}" srcId="{1655E065-B76D-49F7-A75A-97AD0D3B9D4B}" destId="{9FCF4F1A-B72B-4A55-BCD9-94B692DFDFEF}" srcOrd="3" destOrd="0" parTransId="{BD249F36-120E-480C-BF18-70AB2763FBA0}" sibTransId="{8019AFA3-2B57-4188-8E32-21485C9D0D0A}"/>
    <dgm:cxn modelId="{112946EB-4E0D-45B7-BCB7-296E3736AB86}" srcId="{E282AEB8-80ED-4381-9DA1-EE592E93AA99}" destId="{ADB3CA48-A4EF-4326-96A8-8CA3129F9CBD}" srcOrd="1" destOrd="0" parTransId="{85D60F7D-FB32-4C9B-B47A-1632268AE7F6}" sibTransId="{ECCFF809-7DE8-4547-821A-FC96D214DDFB}"/>
    <dgm:cxn modelId="{6A09B4D4-F173-4AC4-9F61-DC4C288D5785}" srcId="{F6998066-807B-4FE0-B45B-A920A95A9A9C}" destId="{A59718BB-0208-44D1-BB92-61AF959E2875}" srcOrd="4" destOrd="0" parTransId="{075E1AB1-9214-4CC5-ADEE-2CC39EB1920C}" sibTransId="{EB68A62F-CCA6-41B1-9E10-B6DC29C33D1E}"/>
    <dgm:cxn modelId="{59A6A468-D6F2-4F2E-AD51-982B84FCDC40}" type="presOf" srcId="{97DBDEA2-9678-4539-AC99-2B4B4987139A}" destId="{C2DCFE42-4D46-4868-A8D3-8F24ECFC74FE}" srcOrd="0" destOrd="6" presId="urn:microsoft.com/office/officeart/2005/8/layout/process3"/>
    <dgm:cxn modelId="{3775BD68-982A-4C2D-AB2D-1DD530FF8128}" srcId="{E282AEB8-80ED-4381-9DA1-EE592E93AA99}" destId="{70EFEF52-ECC8-413E-ACB0-7B35267BB4B5}" srcOrd="5" destOrd="0" parTransId="{7E4EC66C-8AA1-4B6D-83B5-0EFA3A077927}" sibTransId="{1FE62574-92AA-4DBF-82D8-F2D5D8BD8CC2}"/>
    <dgm:cxn modelId="{55FB907F-3922-452C-8AFA-A727B9CC87B4}" type="presOf" srcId="{ADB3CA48-A4EF-4326-96A8-8CA3129F9CBD}" destId="{C2DCFE42-4D46-4868-A8D3-8F24ECFC74FE}" srcOrd="0" destOrd="1" presId="urn:microsoft.com/office/officeart/2005/8/layout/process3"/>
    <dgm:cxn modelId="{E106E30B-B82F-42F7-BF76-19D209880373}" srcId="{E282AEB8-80ED-4381-9DA1-EE592E93AA99}" destId="{2A20639D-5421-4342-88F6-087B60475D76}" srcOrd="4" destOrd="0" parTransId="{DF5D037D-B643-499D-AB24-E858AA0718EF}" sibTransId="{907F0531-5BE9-449F-A12B-81ADDBF4F121}"/>
    <dgm:cxn modelId="{9A8564A0-66FB-49B2-AC76-F21282EE058C}" type="presOf" srcId="{9A18353F-274A-452E-9092-5BF8C55916DD}" destId="{C2DCFE42-4D46-4868-A8D3-8F24ECFC74FE}" srcOrd="0" destOrd="0" presId="urn:microsoft.com/office/officeart/2005/8/layout/process3"/>
    <dgm:cxn modelId="{52DA5E15-9A12-4E86-A359-021DF370AA52}" srcId="{1655E065-B76D-49F7-A75A-97AD0D3B9D4B}" destId="{B386573A-58E6-45E9-9555-FC53680A7FA2}" srcOrd="2" destOrd="0" parTransId="{21871CC3-9041-4711-8257-23E8B68C1659}" sibTransId="{F8700AE2-89B0-4D0B-91F7-00DB2AF63DA6}"/>
    <dgm:cxn modelId="{88F91757-B854-432D-8004-BC011A015AA6}" srcId="{1655E065-B76D-49F7-A75A-97AD0D3B9D4B}" destId="{F3D86EA1-7A51-4506-A1DD-60834EDA7782}" srcOrd="1" destOrd="0" parTransId="{E71B6214-D31D-4BE0-B651-35E5D9AB3011}" sibTransId="{18132ED4-BE42-4869-8545-9444D9ACCF03}"/>
    <dgm:cxn modelId="{F94EE758-0BBC-4685-A870-47BDACF60A87}" srcId="{F6998066-807B-4FE0-B45B-A920A95A9A9C}" destId="{3E0C4767-08BD-440B-A18F-0BE7C2353447}" srcOrd="3" destOrd="0" parTransId="{3F1B2FD7-C88F-415D-A8A8-CF6C07CDC2CC}" sibTransId="{E3F6860D-6252-4497-A5A0-29E783C04CB0}"/>
    <dgm:cxn modelId="{AC939EAC-1A56-48DF-89E4-6B7C71C9A697}" type="presOf" srcId="{2A3329F4-8E5F-41C5-8968-BA6641E9BAD6}" destId="{60DF3BE0-DB88-4924-BF8F-E880DAA6A7A0}" srcOrd="0" destOrd="0" presId="urn:microsoft.com/office/officeart/2005/8/layout/process3"/>
    <dgm:cxn modelId="{581E84F0-1903-40BD-921D-EA87F3F06414}" type="presOf" srcId="{E282AEB8-80ED-4381-9DA1-EE592E93AA99}" destId="{4AC4BD86-DE16-422F-93C1-F5164A6605AB}" srcOrd="1" destOrd="0" presId="urn:microsoft.com/office/officeart/2005/8/layout/process3"/>
    <dgm:cxn modelId="{769EAB2B-C20A-47CD-997A-7BFE74F3A78F}" srcId="{1655E065-B76D-49F7-A75A-97AD0D3B9D4B}" destId="{02686ADD-CE74-4577-BD15-DF3E2A209778}" srcOrd="4" destOrd="0" parTransId="{880CF4EC-100A-46BA-A1D6-7C7C9E77F15C}" sibTransId="{DA549B78-2E88-4EA6-815F-203A02E2A537}"/>
    <dgm:cxn modelId="{BC9AE480-1ABB-47A0-A307-C69EF2EF071C}" type="presOf" srcId="{BC4F39D7-819A-4E71-91AE-52338BE149F8}" destId="{F4FDB1BC-A339-4ADB-A15A-9C50B5D242D0}" srcOrd="1" destOrd="0" presId="urn:microsoft.com/office/officeart/2005/8/layout/process3"/>
    <dgm:cxn modelId="{BFFCEC82-D456-4EA5-9A33-992209AA399A}" type="presOf" srcId="{E282AEB8-80ED-4381-9DA1-EE592E93AA99}" destId="{356735AF-3812-40B8-B9F9-45C431383518}" srcOrd="0" destOrd="0" presId="urn:microsoft.com/office/officeart/2005/8/layout/process3"/>
    <dgm:cxn modelId="{9FA417BD-A6E3-4D84-B51F-70F4BF8BD0F6}" type="presOf" srcId="{33AE549F-FABA-48A9-80E5-9095339E8777}" destId="{AAEEAA1B-363C-4253-BDA1-D182626BD81E}" srcOrd="0" destOrd="0" presId="urn:microsoft.com/office/officeart/2005/8/layout/process3"/>
    <dgm:cxn modelId="{83F856BB-315D-4CFF-82FD-ED680A7C32E2}" type="presOf" srcId="{F3D86EA1-7A51-4506-A1DD-60834EDA7782}" destId="{60DF3BE0-DB88-4924-BF8F-E880DAA6A7A0}" srcOrd="0" destOrd="1" presId="urn:microsoft.com/office/officeart/2005/8/layout/process3"/>
    <dgm:cxn modelId="{53410CA1-4299-444B-A83B-A8F95D67532F}" type="presOf" srcId="{3E0C4767-08BD-440B-A18F-0BE7C2353447}" destId="{7C907522-A9E5-4F5F-8D18-F8AD6B52930F}" srcOrd="0" destOrd="3" presId="urn:microsoft.com/office/officeart/2005/8/layout/process3"/>
    <dgm:cxn modelId="{B4661C27-5573-4D12-9AAB-1EE6B4DD7E4A}" srcId="{E282AEB8-80ED-4381-9DA1-EE592E93AA99}" destId="{D077AE05-4874-4113-9A0C-DD683F8EC502}" srcOrd="3" destOrd="0" parTransId="{6015B4AB-968C-40E5-A600-91AB867D4092}" sibTransId="{C769F9F4-0BD5-408A-BBAC-F6D714C8A416}"/>
    <dgm:cxn modelId="{A533B083-67C2-469F-8C5C-93969083283D}" type="presOf" srcId="{F03F0741-4119-4E67-82C4-FD0EBF6379D6}" destId="{7C907522-A9E5-4F5F-8D18-F8AD6B52930F}" srcOrd="0" destOrd="2" presId="urn:microsoft.com/office/officeart/2005/8/layout/process3"/>
    <dgm:cxn modelId="{5825BA53-3E33-40C3-944B-987CA68BD9BE}" type="presOf" srcId="{1655E065-B76D-49F7-A75A-97AD0D3B9D4B}" destId="{90C0FCB6-F55A-43FE-B832-2EF94F309847}" srcOrd="0" destOrd="0" presId="urn:microsoft.com/office/officeart/2005/8/layout/process3"/>
    <dgm:cxn modelId="{15E3BD57-B337-4622-A124-B2A69B8BAE9E}" type="presOf" srcId="{F6998066-807B-4FE0-B45B-A920A95A9A9C}" destId="{EEDED44C-F91E-4C3E-B26E-530667E82F9B}" srcOrd="0" destOrd="0" presId="urn:microsoft.com/office/officeart/2005/8/layout/process3"/>
    <dgm:cxn modelId="{AE9C8166-7F76-4FDE-BAAC-88D3588C4F60}" type="presOf" srcId="{15A0ADB4-00C4-485F-A64F-BD308789B992}" destId="{7C907522-A9E5-4F5F-8D18-F8AD6B52930F}" srcOrd="0" destOrd="0" presId="urn:microsoft.com/office/officeart/2005/8/layout/process3"/>
    <dgm:cxn modelId="{FE1DEB1D-DD45-4F5A-A565-4FFA19AF3D11}" type="presParOf" srcId="{AAEEAA1B-363C-4253-BDA1-D182626BD81E}" destId="{8CEDBB13-BACA-4D50-A2D6-91E70DA47729}" srcOrd="0" destOrd="0" presId="urn:microsoft.com/office/officeart/2005/8/layout/process3"/>
    <dgm:cxn modelId="{69AD87DE-8F93-41F1-B161-88670260E78B}" type="presParOf" srcId="{8CEDBB13-BACA-4D50-A2D6-91E70DA47729}" destId="{EEDED44C-F91E-4C3E-B26E-530667E82F9B}" srcOrd="0" destOrd="0" presId="urn:microsoft.com/office/officeart/2005/8/layout/process3"/>
    <dgm:cxn modelId="{5E5777F6-A1E1-4A98-9C03-5D8A807A1434}" type="presParOf" srcId="{8CEDBB13-BACA-4D50-A2D6-91E70DA47729}" destId="{506DF612-7ECB-41FC-A522-1173999E9F32}" srcOrd="1" destOrd="0" presId="urn:microsoft.com/office/officeart/2005/8/layout/process3"/>
    <dgm:cxn modelId="{2668F679-5036-466B-AD67-84EEA0693766}" type="presParOf" srcId="{8CEDBB13-BACA-4D50-A2D6-91E70DA47729}" destId="{7C907522-A9E5-4F5F-8D18-F8AD6B52930F}" srcOrd="2" destOrd="0" presId="urn:microsoft.com/office/officeart/2005/8/layout/process3"/>
    <dgm:cxn modelId="{FF78D61B-CFAC-48BE-BEC3-8E8FCF1AF15F}" type="presParOf" srcId="{AAEEAA1B-363C-4253-BDA1-D182626BD81E}" destId="{780FF10A-EB3C-4B91-AB0D-037E488E53AB}" srcOrd="1" destOrd="0" presId="urn:microsoft.com/office/officeart/2005/8/layout/process3"/>
    <dgm:cxn modelId="{4AEEEFD9-DCA1-4008-8E9B-D601929C0DFE}" type="presParOf" srcId="{780FF10A-EB3C-4B91-AB0D-037E488E53AB}" destId="{F4FDB1BC-A339-4ADB-A15A-9C50B5D242D0}" srcOrd="0" destOrd="0" presId="urn:microsoft.com/office/officeart/2005/8/layout/process3"/>
    <dgm:cxn modelId="{79A3A32F-5A56-49C8-971E-34009E10F80D}" type="presParOf" srcId="{AAEEAA1B-363C-4253-BDA1-D182626BD81E}" destId="{35BE7589-337C-453F-B815-9E1E15F67F80}" srcOrd="2" destOrd="0" presId="urn:microsoft.com/office/officeart/2005/8/layout/process3"/>
    <dgm:cxn modelId="{E6023454-9F3E-4DAA-A0D4-7A9129C5348A}" type="presParOf" srcId="{35BE7589-337C-453F-B815-9E1E15F67F80}" destId="{90C0FCB6-F55A-43FE-B832-2EF94F309847}" srcOrd="0" destOrd="0" presId="urn:microsoft.com/office/officeart/2005/8/layout/process3"/>
    <dgm:cxn modelId="{BFDE5313-1256-40FE-9E45-542E67CA9BB4}" type="presParOf" srcId="{35BE7589-337C-453F-B815-9E1E15F67F80}" destId="{A1FBE091-DFE1-41A7-B5BA-5F5A97BDC7BF}" srcOrd="1" destOrd="0" presId="urn:microsoft.com/office/officeart/2005/8/layout/process3"/>
    <dgm:cxn modelId="{37E4D833-23B5-4E94-9AE6-0E23155159DB}" type="presParOf" srcId="{35BE7589-337C-453F-B815-9E1E15F67F80}" destId="{60DF3BE0-DB88-4924-BF8F-E880DAA6A7A0}" srcOrd="2" destOrd="0" presId="urn:microsoft.com/office/officeart/2005/8/layout/process3"/>
    <dgm:cxn modelId="{828E0D68-D2AF-47A0-A266-C9344B27DD0B}" type="presParOf" srcId="{AAEEAA1B-363C-4253-BDA1-D182626BD81E}" destId="{3E3FB8ED-1F0A-413B-B1DC-9EF752472B78}" srcOrd="3" destOrd="0" presId="urn:microsoft.com/office/officeart/2005/8/layout/process3"/>
    <dgm:cxn modelId="{6D6870AF-1E48-4B6A-B83A-50A97DD42D37}" type="presParOf" srcId="{3E3FB8ED-1F0A-413B-B1DC-9EF752472B78}" destId="{0B3F4614-79CF-4C0C-A9F0-DF27BE071689}" srcOrd="0" destOrd="0" presId="urn:microsoft.com/office/officeart/2005/8/layout/process3"/>
    <dgm:cxn modelId="{AAD24122-FA91-4888-AFB0-79565581DC32}" type="presParOf" srcId="{AAEEAA1B-363C-4253-BDA1-D182626BD81E}" destId="{73C66938-A139-484F-AE26-1A76EB9C9E46}" srcOrd="4" destOrd="0" presId="urn:microsoft.com/office/officeart/2005/8/layout/process3"/>
    <dgm:cxn modelId="{37C2922B-CFA0-4996-80CD-82191EF727CC}" type="presParOf" srcId="{73C66938-A139-484F-AE26-1A76EB9C9E46}" destId="{356735AF-3812-40B8-B9F9-45C431383518}" srcOrd="0" destOrd="0" presId="urn:microsoft.com/office/officeart/2005/8/layout/process3"/>
    <dgm:cxn modelId="{1E74EB63-B3F6-419B-927A-8F63E0CB7860}" type="presParOf" srcId="{73C66938-A139-484F-AE26-1A76EB9C9E46}" destId="{4AC4BD86-DE16-422F-93C1-F5164A6605AB}" srcOrd="1" destOrd="0" presId="urn:microsoft.com/office/officeart/2005/8/layout/process3"/>
    <dgm:cxn modelId="{540482F8-8A0F-4096-92AD-0DAB71E8F296}" type="presParOf" srcId="{73C66938-A139-484F-AE26-1A76EB9C9E46}" destId="{C2DCFE42-4D46-4868-A8D3-8F24ECFC74FE}"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1D12C76-86E4-493C-B151-8006AFDEA91A}" type="doc">
      <dgm:prSet loTypeId="urn:microsoft.com/office/officeart/2005/8/layout/hChevron3" loCatId="process" qsTypeId="urn:microsoft.com/office/officeart/2005/8/quickstyle/simple3" qsCatId="simple" csTypeId="urn:microsoft.com/office/officeart/2005/8/colors/accent1_2" csCatId="accent1" phldr="1"/>
      <dgm:spPr/>
    </dgm:pt>
    <dgm:pt modelId="{8D63FC6A-AEFA-45D9-891D-EE3CE042CC1E}" type="pres">
      <dgm:prSet presAssocID="{61D12C76-86E4-493C-B151-8006AFDEA91A}" presName="Name0" presStyleCnt="0">
        <dgm:presLayoutVars>
          <dgm:dir/>
          <dgm:resizeHandles val="exact"/>
        </dgm:presLayoutVars>
      </dgm:prSet>
      <dgm:spPr/>
    </dgm:pt>
  </dgm:ptLst>
  <dgm:cxnLst>
    <dgm:cxn modelId="{4CF53808-7FA1-4F2D-845E-7AED62E03852}" type="presOf" srcId="{61D12C76-86E4-493C-B151-8006AFDEA91A}" destId="{8D63FC6A-AEFA-45D9-891D-EE3CE042CC1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1D12C76-86E4-493C-B151-8006AFDEA91A}" type="doc">
      <dgm:prSet loTypeId="urn:microsoft.com/office/officeart/2005/8/layout/hChevron3" loCatId="process" qsTypeId="urn:microsoft.com/office/officeart/2005/8/quickstyle/simple3" qsCatId="simple" csTypeId="urn:microsoft.com/office/officeart/2005/8/colors/accent1_2" csCatId="accent1" phldr="1"/>
      <dgm:spPr/>
    </dgm:pt>
    <dgm:pt modelId="{8D63FC6A-AEFA-45D9-891D-EE3CE042CC1E}" type="pres">
      <dgm:prSet presAssocID="{61D12C76-86E4-493C-B151-8006AFDEA91A}" presName="Name0" presStyleCnt="0">
        <dgm:presLayoutVars>
          <dgm:dir/>
          <dgm:resizeHandles val="exact"/>
        </dgm:presLayoutVars>
      </dgm:prSet>
      <dgm:spPr/>
    </dgm:pt>
  </dgm:ptLst>
  <dgm:cxnLst>
    <dgm:cxn modelId="{7E3A8B04-9AAD-4DC4-A81C-7CEB9709F566}" type="presOf" srcId="{61D12C76-86E4-493C-B151-8006AFDEA91A}" destId="{8D63FC6A-AEFA-45D9-891D-EE3CE042CC1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9669D4-7795-4C38-9D8C-EE34AB628E35}"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84567AEE-0272-484E-B987-265CAD556BB0}">
      <dgm:prSet custT="1"/>
      <dgm:spPr/>
      <dgm:t>
        <a:bodyPr/>
        <a:lstStyle/>
        <a:p>
          <a:r>
            <a:rPr lang="en-US" sz="2000" dirty="0"/>
            <a:t>Openness and availability without prejudice</a:t>
          </a:r>
        </a:p>
      </dgm:t>
    </dgm:pt>
    <dgm:pt modelId="{C507C762-1EE5-4175-8740-A100156DAA21}" type="parTrans" cxnId="{8CB68DEB-821C-409A-BBD0-A794371A7909}">
      <dgm:prSet/>
      <dgm:spPr/>
      <dgm:t>
        <a:bodyPr/>
        <a:lstStyle/>
        <a:p>
          <a:endParaRPr lang="en-US" sz="2000"/>
        </a:p>
      </dgm:t>
    </dgm:pt>
    <dgm:pt modelId="{B1F75E05-EB64-48A7-BCE5-4A663483E4D1}" type="sibTrans" cxnId="{8CB68DEB-821C-409A-BBD0-A794371A7909}">
      <dgm:prSet/>
      <dgm:spPr/>
      <dgm:t>
        <a:bodyPr/>
        <a:lstStyle/>
        <a:p>
          <a:endParaRPr lang="en-US" sz="2000"/>
        </a:p>
      </dgm:t>
    </dgm:pt>
    <dgm:pt modelId="{BCC5D079-4BDD-4925-849B-448D4A1AD034}">
      <dgm:prSet custT="1"/>
      <dgm:spPr/>
      <dgm:t>
        <a:bodyPr/>
        <a:lstStyle/>
        <a:p>
          <a:r>
            <a:rPr lang="fr-FR" sz="2000" dirty="0"/>
            <a:t>"Non-</a:t>
          </a:r>
          <a:r>
            <a:rPr lang="fr-FR" sz="2000" dirty="0" err="1"/>
            <a:t>judgmental</a:t>
          </a:r>
          <a:r>
            <a:rPr lang="fr-FR" sz="2000" dirty="0"/>
            <a:t> »</a:t>
          </a:r>
          <a:endParaRPr lang="en-US" sz="2000" dirty="0"/>
        </a:p>
      </dgm:t>
    </dgm:pt>
    <dgm:pt modelId="{8E6DB478-202D-443D-AF14-23428CF0692B}" type="parTrans" cxnId="{EEFDC90C-6455-4E59-AB39-487B501069F8}">
      <dgm:prSet/>
      <dgm:spPr/>
      <dgm:t>
        <a:bodyPr/>
        <a:lstStyle/>
        <a:p>
          <a:endParaRPr lang="en-US" sz="2000"/>
        </a:p>
      </dgm:t>
    </dgm:pt>
    <dgm:pt modelId="{3C5F9DF1-6153-4E4F-93EF-3498E5EE2273}" type="sibTrans" cxnId="{EEFDC90C-6455-4E59-AB39-487B501069F8}">
      <dgm:prSet/>
      <dgm:spPr/>
      <dgm:t>
        <a:bodyPr/>
        <a:lstStyle/>
        <a:p>
          <a:endParaRPr lang="en-US" sz="2000"/>
        </a:p>
      </dgm:t>
    </dgm:pt>
    <dgm:pt modelId="{0129C249-572C-4112-A2A0-74C47FAE4073}">
      <dgm:prSet custT="1"/>
      <dgm:spPr/>
      <dgm:t>
        <a:bodyPr/>
        <a:lstStyle/>
        <a:p>
          <a:r>
            <a:rPr lang="fr-FR" sz="2000" dirty="0"/>
            <a:t>« Non-</a:t>
          </a:r>
          <a:r>
            <a:rPr lang="fr-FR" sz="2000" dirty="0" err="1"/>
            <a:t>directiveness</a:t>
          </a:r>
          <a:r>
            <a:rPr lang="fr-FR" sz="2000" dirty="0"/>
            <a:t> »</a:t>
          </a:r>
          <a:endParaRPr lang="en-US" sz="2000" dirty="0"/>
        </a:p>
      </dgm:t>
    </dgm:pt>
    <dgm:pt modelId="{13828889-5B58-456C-85A5-0B9FC1C9692E}" type="parTrans" cxnId="{17AE954E-047F-40DA-83F6-ACA66CCDBC27}">
      <dgm:prSet/>
      <dgm:spPr/>
      <dgm:t>
        <a:bodyPr/>
        <a:lstStyle/>
        <a:p>
          <a:endParaRPr lang="en-US" sz="2000"/>
        </a:p>
      </dgm:t>
    </dgm:pt>
    <dgm:pt modelId="{D7B0B43A-8BE1-491D-8EBE-985EB35B18AF}" type="sibTrans" cxnId="{17AE954E-047F-40DA-83F6-ACA66CCDBC27}">
      <dgm:prSet/>
      <dgm:spPr/>
      <dgm:t>
        <a:bodyPr/>
        <a:lstStyle/>
        <a:p>
          <a:endParaRPr lang="en-US" sz="2000"/>
        </a:p>
      </dgm:t>
    </dgm:pt>
    <dgm:pt modelId="{90C5CF85-4B78-47F1-9AE1-0ABC1C124248}">
      <dgm:prSet custT="1"/>
      <dgm:spPr/>
      <dgm:t>
        <a:bodyPr/>
        <a:lstStyle/>
        <a:p>
          <a:r>
            <a:rPr lang="en-US" sz="2000" dirty="0"/>
            <a:t>Genuine intention to understand the other in his or her way of thinking, expressing himself or herself, discovering his or her subjective world.</a:t>
          </a:r>
        </a:p>
      </dgm:t>
    </dgm:pt>
    <dgm:pt modelId="{2EDD01F0-2ECE-4A58-8CB1-E4DFBAFDC3CF}" type="parTrans" cxnId="{DCEF03EE-A9F1-4C03-8FBA-7F44CCDB4969}">
      <dgm:prSet/>
      <dgm:spPr/>
      <dgm:t>
        <a:bodyPr/>
        <a:lstStyle/>
        <a:p>
          <a:endParaRPr lang="en-US" sz="2000"/>
        </a:p>
      </dgm:t>
    </dgm:pt>
    <dgm:pt modelId="{438C3714-DE6F-4BF1-8C80-BAE7C0D5137E}" type="sibTrans" cxnId="{DCEF03EE-A9F1-4C03-8FBA-7F44CCDB4969}">
      <dgm:prSet/>
      <dgm:spPr/>
      <dgm:t>
        <a:bodyPr/>
        <a:lstStyle/>
        <a:p>
          <a:endParaRPr lang="en-US" sz="2000"/>
        </a:p>
      </dgm:t>
    </dgm:pt>
    <dgm:pt modelId="{02A180CA-156D-4D66-B66A-92D39C1EE587}">
      <dgm:prSet custT="1"/>
      <dgm:spPr/>
      <dgm:t>
        <a:bodyPr/>
        <a:lstStyle/>
        <a:p>
          <a:r>
            <a:rPr lang="en-US" sz="2000" dirty="0"/>
            <a:t>Effort to </a:t>
          </a:r>
          <a:r>
            <a:rPr lang="en-US" sz="2000" dirty="0" err="1"/>
            <a:t>analyse</a:t>
          </a:r>
          <a:r>
            <a:rPr lang="en-US" sz="2000" dirty="0"/>
            <a:t> what is said and what happens during the exchange.</a:t>
          </a:r>
        </a:p>
      </dgm:t>
    </dgm:pt>
    <dgm:pt modelId="{6E6DFB63-3DF1-4CFB-BA7A-FFD5461993DB}" type="parTrans" cxnId="{A8AF4470-ED0C-4DA4-9926-EF8032D20D49}">
      <dgm:prSet/>
      <dgm:spPr/>
      <dgm:t>
        <a:bodyPr/>
        <a:lstStyle/>
        <a:p>
          <a:endParaRPr lang="en-US" sz="2000"/>
        </a:p>
      </dgm:t>
    </dgm:pt>
    <dgm:pt modelId="{695DD002-4928-4ADA-938D-BAB73F61DC21}" type="sibTrans" cxnId="{A8AF4470-ED0C-4DA4-9926-EF8032D20D49}">
      <dgm:prSet/>
      <dgm:spPr/>
      <dgm:t>
        <a:bodyPr/>
        <a:lstStyle/>
        <a:p>
          <a:endParaRPr lang="en-US" sz="2000"/>
        </a:p>
      </dgm:t>
    </dgm:pt>
    <dgm:pt modelId="{7A52D44C-5CFE-453B-A675-BD30AFE37FBD}" type="pres">
      <dgm:prSet presAssocID="{FA9669D4-7795-4C38-9D8C-EE34AB628E35}" presName="vert0" presStyleCnt="0">
        <dgm:presLayoutVars>
          <dgm:dir/>
          <dgm:animOne val="branch"/>
          <dgm:animLvl val="lvl"/>
        </dgm:presLayoutVars>
      </dgm:prSet>
      <dgm:spPr/>
      <dgm:t>
        <a:bodyPr/>
        <a:lstStyle/>
        <a:p>
          <a:endParaRPr lang="pl-PL"/>
        </a:p>
      </dgm:t>
    </dgm:pt>
    <dgm:pt modelId="{21EF4F01-4FB4-4E6D-9669-029B75259254}" type="pres">
      <dgm:prSet presAssocID="{84567AEE-0272-484E-B987-265CAD556BB0}" presName="thickLine" presStyleLbl="alignNode1" presStyleIdx="0" presStyleCnt="5" custLinFactNeighborX="11797" custLinFactNeighborY="3820"/>
      <dgm:spPr/>
    </dgm:pt>
    <dgm:pt modelId="{FF51F694-57BB-49DA-A274-C90113DC74AE}" type="pres">
      <dgm:prSet presAssocID="{84567AEE-0272-484E-B987-265CAD556BB0}" presName="horz1" presStyleCnt="0"/>
      <dgm:spPr/>
    </dgm:pt>
    <dgm:pt modelId="{B01AE5A3-D6A9-410C-9888-1515ED75F950}" type="pres">
      <dgm:prSet presAssocID="{84567AEE-0272-484E-B987-265CAD556BB0}" presName="tx1" presStyleLbl="revTx" presStyleIdx="0" presStyleCnt="5"/>
      <dgm:spPr/>
      <dgm:t>
        <a:bodyPr/>
        <a:lstStyle/>
        <a:p>
          <a:endParaRPr lang="pl-PL"/>
        </a:p>
      </dgm:t>
    </dgm:pt>
    <dgm:pt modelId="{86AEF51D-FA72-46B3-A068-7450AC261ABD}" type="pres">
      <dgm:prSet presAssocID="{84567AEE-0272-484E-B987-265CAD556BB0}" presName="vert1" presStyleCnt="0"/>
      <dgm:spPr/>
    </dgm:pt>
    <dgm:pt modelId="{6BA59A0B-F7BA-4A4F-8D08-5ABF7E79929A}" type="pres">
      <dgm:prSet presAssocID="{BCC5D079-4BDD-4925-849B-448D4A1AD034}" presName="thickLine" presStyleLbl="alignNode1" presStyleIdx="1" presStyleCnt="5"/>
      <dgm:spPr/>
    </dgm:pt>
    <dgm:pt modelId="{15C74723-9DEF-45FF-8F19-83831D2CD8BD}" type="pres">
      <dgm:prSet presAssocID="{BCC5D079-4BDD-4925-849B-448D4A1AD034}" presName="horz1" presStyleCnt="0"/>
      <dgm:spPr/>
    </dgm:pt>
    <dgm:pt modelId="{8962007A-65CE-4CED-ABE7-CC0415DE8EC0}" type="pres">
      <dgm:prSet presAssocID="{BCC5D079-4BDD-4925-849B-448D4A1AD034}" presName="tx1" presStyleLbl="revTx" presStyleIdx="1" presStyleCnt="5"/>
      <dgm:spPr/>
      <dgm:t>
        <a:bodyPr/>
        <a:lstStyle/>
        <a:p>
          <a:endParaRPr lang="pl-PL"/>
        </a:p>
      </dgm:t>
    </dgm:pt>
    <dgm:pt modelId="{FFFC90B9-DF89-4485-BFB7-7F2F6E3374E0}" type="pres">
      <dgm:prSet presAssocID="{BCC5D079-4BDD-4925-849B-448D4A1AD034}" presName="vert1" presStyleCnt="0"/>
      <dgm:spPr/>
    </dgm:pt>
    <dgm:pt modelId="{5B86C0DE-3255-4EA5-AFFB-53E7D10E48F7}" type="pres">
      <dgm:prSet presAssocID="{0129C249-572C-4112-A2A0-74C47FAE4073}" presName="thickLine" presStyleLbl="alignNode1" presStyleIdx="2" presStyleCnt="5"/>
      <dgm:spPr/>
    </dgm:pt>
    <dgm:pt modelId="{81BBB360-E59A-478D-AF0B-626C7A6C7DF3}" type="pres">
      <dgm:prSet presAssocID="{0129C249-572C-4112-A2A0-74C47FAE4073}" presName="horz1" presStyleCnt="0"/>
      <dgm:spPr/>
    </dgm:pt>
    <dgm:pt modelId="{9716AFEF-BE59-457D-BDAF-B4F7E8F3A19D}" type="pres">
      <dgm:prSet presAssocID="{0129C249-572C-4112-A2A0-74C47FAE4073}" presName="tx1" presStyleLbl="revTx" presStyleIdx="2" presStyleCnt="5"/>
      <dgm:spPr/>
      <dgm:t>
        <a:bodyPr/>
        <a:lstStyle/>
        <a:p>
          <a:endParaRPr lang="pl-PL"/>
        </a:p>
      </dgm:t>
    </dgm:pt>
    <dgm:pt modelId="{D4E58C59-6805-43D2-9910-B09FDBFF1F46}" type="pres">
      <dgm:prSet presAssocID="{0129C249-572C-4112-A2A0-74C47FAE4073}" presName="vert1" presStyleCnt="0"/>
      <dgm:spPr/>
    </dgm:pt>
    <dgm:pt modelId="{E93DA939-67C9-438F-90AD-1A74AC57101D}" type="pres">
      <dgm:prSet presAssocID="{90C5CF85-4B78-47F1-9AE1-0ABC1C124248}" presName="thickLine" presStyleLbl="alignNode1" presStyleIdx="3" presStyleCnt="5"/>
      <dgm:spPr/>
    </dgm:pt>
    <dgm:pt modelId="{ED9E2523-49EB-4965-995D-04A0FB71BA07}" type="pres">
      <dgm:prSet presAssocID="{90C5CF85-4B78-47F1-9AE1-0ABC1C124248}" presName="horz1" presStyleCnt="0"/>
      <dgm:spPr/>
    </dgm:pt>
    <dgm:pt modelId="{6B73511C-28B1-4D8F-B43F-870881FC3B0A}" type="pres">
      <dgm:prSet presAssocID="{90C5CF85-4B78-47F1-9AE1-0ABC1C124248}" presName="tx1" presStyleLbl="revTx" presStyleIdx="3" presStyleCnt="5"/>
      <dgm:spPr/>
      <dgm:t>
        <a:bodyPr/>
        <a:lstStyle/>
        <a:p>
          <a:endParaRPr lang="pl-PL"/>
        </a:p>
      </dgm:t>
    </dgm:pt>
    <dgm:pt modelId="{2792CA37-1A6D-47B5-A0CB-AF757D6CEBA4}" type="pres">
      <dgm:prSet presAssocID="{90C5CF85-4B78-47F1-9AE1-0ABC1C124248}" presName="vert1" presStyleCnt="0"/>
      <dgm:spPr/>
    </dgm:pt>
    <dgm:pt modelId="{9F5F42B9-4DFE-4998-8772-A075B6E7041D}" type="pres">
      <dgm:prSet presAssocID="{02A180CA-156D-4D66-B66A-92D39C1EE587}" presName="thickLine" presStyleLbl="alignNode1" presStyleIdx="4" presStyleCnt="5"/>
      <dgm:spPr/>
    </dgm:pt>
    <dgm:pt modelId="{67F96EC8-C59D-4082-9160-A3360F48FA22}" type="pres">
      <dgm:prSet presAssocID="{02A180CA-156D-4D66-B66A-92D39C1EE587}" presName="horz1" presStyleCnt="0"/>
      <dgm:spPr/>
    </dgm:pt>
    <dgm:pt modelId="{88ECFB40-7881-4D9D-B437-3F28912603DF}" type="pres">
      <dgm:prSet presAssocID="{02A180CA-156D-4D66-B66A-92D39C1EE587}" presName="tx1" presStyleLbl="revTx" presStyleIdx="4" presStyleCnt="5"/>
      <dgm:spPr/>
      <dgm:t>
        <a:bodyPr/>
        <a:lstStyle/>
        <a:p>
          <a:endParaRPr lang="pl-PL"/>
        </a:p>
      </dgm:t>
    </dgm:pt>
    <dgm:pt modelId="{1932B3BC-3B2C-4991-A8EB-DD8739048CDA}" type="pres">
      <dgm:prSet presAssocID="{02A180CA-156D-4D66-B66A-92D39C1EE587}" presName="vert1" presStyleCnt="0"/>
      <dgm:spPr/>
    </dgm:pt>
  </dgm:ptLst>
  <dgm:cxnLst>
    <dgm:cxn modelId="{D642F8BC-3D0A-4D9A-9221-618CFE2EAD6D}" type="presOf" srcId="{84567AEE-0272-484E-B987-265CAD556BB0}" destId="{B01AE5A3-D6A9-410C-9888-1515ED75F950}" srcOrd="0" destOrd="0" presId="urn:microsoft.com/office/officeart/2008/layout/LinedList"/>
    <dgm:cxn modelId="{EEFDC90C-6455-4E59-AB39-487B501069F8}" srcId="{FA9669D4-7795-4C38-9D8C-EE34AB628E35}" destId="{BCC5D079-4BDD-4925-849B-448D4A1AD034}" srcOrd="1" destOrd="0" parTransId="{8E6DB478-202D-443D-AF14-23428CF0692B}" sibTransId="{3C5F9DF1-6153-4E4F-93EF-3498E5EE2273}"/>
    <dgm:cxn modelId="{83959FE2-3560-43C1-8C67-EC21689C8541}" type="presOf" srcId="{02A180CA-156D-4D66-B66A-92D39C1EE587}" destId="{88ECFB40-7881-4D9D-B437-3F28912603DF}" srcOrd="0" destOrd="0" presId="urn:microsoft.com/office/officeart/2008/layout/LinedList"/>
    <dgm:cxn modelId="{201F03C5-DED7-4EFE-94E1-418921ADD46B}" type="presOf" srcId="{FA9669D4-7795-4C38-9D8C-EE34AB628E35}" destId="{7A52D44C-5CFE-453B-A675-BD30AFE37FBD}" srcOrd="0" destOrd="0" presId="urn:microsoft.com/office/officeart/2008/layout/LinedList"/>
    <dgm:cxn modelId="{A8AF4470-ED0C-4DA4-9926-EF8032D20D49}" srcId="{FA9669D4-7795-4C38-9D8C-EE34AB628E35}" destId="{02A180CA-156D-4D66-B66A-92D39C1EE587}" srcOrd="4" destOrd="0" parTransId="{6E6DFB63-3DF1-4CFB-BA7A-FFD5461993DB}" sibTransId="{695DD002-4928-4ADA-938D-BAB73F61DC21}"/>
    <dgm:cxn modelId="{DCEF03EE-A9F1-4C03-8FBA-7F44CCDB4969}" srcId="{FA9669D4-7795-4C38-9D8C-EE34AB628E35}" destId="{90C5CF85-4B78-47F1-9AE1-0ABC1C124248}" srcOrd="3" destOrd="0" parTransId="{2EDD01F0-2ECE-4A58-8CB1-E4DFBAFDC3CF}" sibTransId="{438C3714-DE6F-4BF1-8C80-BAE7C0D5137E}"/>
    <dgm:cxn modelId="{A5DF0E64-D85B-4BC4-B83A-F0C42C95DB55}" type="presOf" srcId="{0129C249-572C-4112-A2A0-74C47FAE4073}" destId="{9716AFEF-BE59-457D-BDAF-B4F7E8F3A19D}" srcOrd="0" destOrd="0" presId="urn:microsoft.com/office/officeart/2008/layout/LinedList"/>
    <dgm:cxn modelId="{C5EF52AA-A6C3-4192-88DD-A9F18ACBACF4}" type="presOf" srcId="{BCC5D079-4BDD-4925-849B-448D4A1AD034}" destId="{8962007A-65CE-4CED-ABE7-CC0415DE8EC0}" srcOrd="0" destOrd="0" presId="urn:microsoft.com/office/officeart/2008/layout/LinedList"/>
    <dgm:cxn modelId="{EB245DE9-743B-46F6-8DC3-814FE48ECBB2}" type="presOf" srcId="{90C5CF85-4B78-47F1-9AE1-0ABC1C124248}" destId="{6B73511C-28B1-4D8F-B43F-870881FC3B0A}" srcOrd="0" destOrd="0" presId="urn:microsoft.com/office/officeart/2008/layout/LinedList"/>
    <dgm:cxn modelId="{8CB68DEB-821C-409A-BBD0-A794371A7909}" srcId="{FA9669D4-7795-4C38-9D8C-EE34AB628E35}" destId="{84567AEE-0272-484E-B987-265CAD556BB0}" srcOrd="0" destOrd="0" parTransId="{C507C762-1EE5-4175-8740-A100156DAA21}" sibTransId="{B1F75E05-EB64-48A7-BCE5-4A663483E4D1}"/>
    <dgm:cxn modelId="{17AE954E-047F-40DA-83F6-ACA66CCDBC27}" srcId="{FA9669D4-7795-4C38-9D8C-EE34AB628E35}" destId="{0129C249-572C-4112-A2A0-74C47FAE4073}" srcOrd="2" destOrd="0" parTransId="{13828889-5B58-456C-85A5-0B9FC1C9692E}" sibTransId="{D7B0B43A-8BE1-491D-8EBE-985EB35B18AF}"/>
    <dgm:cxn modelId="{3C17F82C-3324-4F4C-B344-C7A89E32C429}" type="presParOf" srcId="{7A52D44C-5CFE-453B-A675-BD30AFE37FBD}" destId="{21EF4F01-4FB4-4E6D-9669-029B75259254}" srcOrd="0" destOrd="0" presId="urn:microsoft.com/office/officeart/2008/layout/LinedList"/>
    <dgm:cxn modelId="{0CF49AEE-DF4E-4686-B495-549E5EE68CAD}" type="presParOf" srcId="{7A52D44C-5CFE-453B-A675-BD30AFE37FBD}" destId="{FF51F694-57BB-49DA-A274-C90113DC74AE}" srcOrd="1" destOrd="0" presId="urn:microsoft.com/office/officeart/2008/layout/LinedList"/>
    <dgm:cxn modelId="{2A0BB6F4-FB95-4BEC-A174-DDDD89AC05CE}" type="presParOf" srcId="{FF51F694-57BB-49DA-A274-C90113DC74AE}" destId="{B01AE5A3-D6A9-410C-9888-1515ED75F950}" srcOrd="0" destOrd="0" presId="urn:microsoft.com/office/officeart/2008/layout/LinedList"/>
    <dgm:cxn modelId="{B7C72B2A-82B4-48E2-90FC-EEBCBA6BC654}" type="presParOf" srcId="{FF51F694-57BB-49DA-A274-C90113DC74AE}" destId="{86AEF51D-FA72-46B3-A068-7450AC261ABD}" srcOrd="1" destOrd="0" presId="urn:microsoft.com/office/officeart/2008/layout/LinedList"/>
    <dgm:cxn modelId="{F03AEEA1-1353-47B2-BBBD-7063E9F7078A}" type="presParOf" srcId="{7A52D44C-5CFE-453B-A675-BD30AFE37FBD}" destId="{6BA59A0B-F7BA-4A4F-8D08-5ABF7E79929A}" srcOrd="2" destOrd="0" presId="urn:microsoft.com/office/officeart/2008/layout/LinedList"/>
    <dgm:cxn modelId="{98797460-B147-41FD-8B7D-2A1BFB1425F0}" type="presParOf" srcId="{7A52D44C-5CFE-453B-A675-BD30AFE37FBD}" destId="{15C74723-9DEF-45FF-8F19-83831D2CD8BD}" srcOrd="3" destOrd="0" presId="urn:microsoft.com/office/officeart/2008/layout/LinedList"/>
    <dgm:cxn modelId="{6BE9E908-07F0-4764-BBDF-FECA7D7A44C9}" type="presParOf" srcId="{15C74723-9DEF-45FF-8F19-83831D2CD8BD}" destId="{8962007A-65CE-4CED-ABE7-CC0415DE8EC0}" srcOrd="0" destOrd="0" presId="urn:microsoft.com/office/officeart/2008/layout/LinedList"/>
    <dgm:cxn modelId="{CE47EFFD-0830-4404-82A4-0222EC4982FA}" type="presParOf" srcId="{15C74723-9DEF-45FF-8F19-83831D2CD8BD}" destId="{FFFC90B9-DF89-4485-BFB7-7F2F6E3374E0}" srcOrd="1" destOrd="0" presId="urn:microsoft.com/office/officeart/2008/layout/LinedList"/>
    <dgm:cxn modelId="{FAD94C97-8080-4BA4-91D6-4C60F263067F}" type="presParOf" srcId="{7A52D44C-5CFE-453B-A675-BD30AFE37FBD}" destId="{5B86C0DE-3255-4EA5-AFFB-53E7D10E48F7}" srcOrd="4" destOrd="0" presId="urn:microsoft.com/office/officeart/2008/layout/LinedList"/>
    <dgm:cxn modelId="{7DA641D0-8175-408E-B4DF-7F8A26DFE6A6}" type="presParOf" srcId="{7A52D44C-5CFE-453B-A675-BD30AFE37FBD}" destId="{81BBB360-E59A-478D-AF0B-626C7A6C7DF3}" srcOrd="5" destOrd="0" presId="urn:microsoft.com/office/officeart/2008/layout/LinedList"/>
    <dgm:cxn modelId="{2C49ED40-0348-4F34-844A-7E61DA6D24EE}" type="presParOf" srcId="{81BBB360-E59A-478D-AF0B-626C7A6C7DF3}" destId="{9716AFEF-BE59-457D-BDAF-B4F7E8F3A19D}" srcOrd="0" destOrd="0" presId="urn:microsoft.com/office/officeart/2008/layout/LinedList"/>
    <dgm:cxn modelId="{B285F006-59B9-43DD-9FC7-7882B399987A}" type="presParOf" srcId="{81BBB360-E59A-478D-AF0B-626C7A6C7DF3}" destId="{D4E58C59-6805-43D2-9910-B09FDBFF1F46}" srcOrd="1" destOrd="0" presId="urn:microsoft.com/office/officeart/2008/layout/LinedList"/>
    <dgm:cxn modelId="{4D06AF44-B26A-4744-8A0B-BEFC92E47A57}" type="presParOf" srcId="{7A52D44C-5CFE-453B-A675-BD30AFE37FBD}" destId="{E93DA939-67C9-438F-90AD-1A74AC57101D}" srcOrd="6" destOrd="0" presId="urn:microsoft.com/office/officeart/2008/layout/LinedList"/>
    <dgm:cxn modelId="{3E045890-29E7-4D7A-97DB-AA114859069B}" type="presParOf" srcId="{7A52D44C-5CFE-453B-A675-BD30AFE37FBD}" destId="{ED9E2523-49EB-4965-995D-04A0FB71BA07}" srcOrd="7" destOrd="0" presId="urn:microsoft.com/office/officeart/2008/layout/LinedList"/>
    <dgm:cxn modelId="{8062CEBE-EDF5-428A-867C-7370A694B513}" type="presParOf" srcId="{ED9E2523-49EB-4965-995D-04A0FB71BA07}" destId="{6B73511C-28B1-4D8F-B43F-870881FC3B0A}" srcOrd="0" destOrd="0" presId="urn:microsoft.com/office/officeart/2008/layout/LinedList"/>
    <dgm:cxn modelId="{42482FE5-A51E-420C-969E-EB24F3F12904}" type="presParOf" srcId="{ED9E2523-49EB-4965-995D-04A0FB71BA07}" destId="{2792CA37-1A6D-47B5-A0CB-AF757D6CEBA4}" srcOrd="1" destOrd="0" presId="urn:microsoft.com/office/officeart/2008/layout/LinedList"/>
    <dgm:cxn modelId="{C6ADB19E-7F2D-48D0-8A9C-56465459F687}" type="presParOf" srcId="{7A52D44C-5CFE-453B-A675-BD30AFE37FBD}" destId="{9F5F42B9-4DFE-4998-8772-A075B6E7041D}" srcOrd="8" destOrd="0" presId="urn:microsoft.com/office/officeart/2008/layout/LinedList"/>
    <dgm:cxn modelId="{AB92C6F7-35D0-4DEE-A5DC-BB82AD8DB293}" type="presParOf" srcId="{7A52D44C-5CFE-453B-A675-BD30AFE37FBD}" destId="{67F96EC8-C59D-4082-9160-A3360F48FA22}" srcOrd="9" destOrd="0" presId="urn:microsoft.com/office/officeart/2008/layout/LinedList"/>
    <dgm:cxn modelId="{FBA6EF0D-55A5-44B0-A331-DFA36D6F4B06}" type="presParOf" srcId="{67F96EC8-C59D-4082-9160-A3360F48FA22}" destId="{88ECFB40-7881-4D9D-B437-3F28912603DF}" srcOrd="0" destOrd="0" presId="urn:microsoft.com/office/officeart/2008/layout/LinedList"/>
    <dgm:cxn modelId="{D52D4A64-0D9B-4CFC-AD30-2C9C94BA6360}" type="presParOf" srcId="{67F96EC8-C59D-4082-9160-A3360F48FA22}" destId="{1932B3BC-3B2C-4991-A8EB-DD8739048CD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1D7DFB-6ED8-422C-B805-7B9D121BD1A1}"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A5EFCC90-6373-4FB9-8869-133F0DB011B1}">
      <dgm:prSet/>
      <dgm:spPr/>
      <dgm:t>
        <a:bodyPr/>
        <a:lstStyle/>
        <a:p>
          <a:r>
            <a:rPr lang="fr-FR" dirty="0" err="1"/>
            <a:t>Giving</a:t>
          </a:r>
          <a:r>
            <a:rPr lang="fr-FR" dirty="0"/>
            <a:t> </a:t>
          </a:r>
          <a:r>
            <a:rPr lang="fr-FR" dirty="0" err="1"/>
            <a:t>orders</a:t>
          </a:r>
          <a:r>
            <a:rPr lang="fr-FR" dirty="0"/>
            <a:t>, </a:t>
          </a:r>
          <a:r>
            <a:rPr lang="fr-FR" dirty="0" err="1"/>
            <a:t>directing</a:t>
          </a:r>
          <a:r>
            <a:rPr lang="fr-FR" dirty="0"/>
            <a:t>, </a:t>
          </a:r>
          <a:r>
            <a:rPr lang="fr-FR" dirty="0" err="1"/>
            <a:t>commanding</a:t>
          </a:r>
          <a:r>
            <a:rPr lang="fr-FR" dirty="0"/>
            <a:t>,</a:t>
          </a:r>
          <a:endParaRPr lang="en-US" dirty="0"/>
        </a:p>
      </dgm:t>
    </dgm:pt>
    <dgm:pt modelId="{10BDBBA6-2055-4967-9B82-E7134508BE5C}" type="parTrans" cxnId="{2BC77702-44E2-47D5-A919-BFF0D50076D8}">
      <dgm:prSet/>
      <dgm:spPr/>
      <dgm:t>
        <a:bodyPr/>
        <a:lstStyle/>
        <a:p>
          <a:endParaRPr lang="en-US"/>
        </a:p>
      </dgm:t>
    </dgm:pt>
    <dgm:pt modelId="{82C36A10-7034-46C7-87F8-EC885A00D192}" type="sibTrans" cxnId="{2BC77702-44E2-47D5-A919-BFF0D50076D8}">
      <dgm:prSet/>
      <dgm:spPr/>
      <dgm:t>
        <a:bodyPr/>
        <a:lstStyle/>
        <a:p>
          <a:endParaRPr lang="en-US"/>
        </a:p>
      </dgm:t>
    </dgm:pt>
    <dgm:pt modelId="{C92CEF63-2B71-425B-9748-9F2A7AD70D49}">
      <dgm:prSet/>
      <dgm:spPr/>
      <dgm:t>
        <a:bodyPr/>
        <a:lstStyle/>
        <a:p>
          <a:r>
            <a:rPr lang="fr-FR" dirty="0" err="1"/>
            <a:t>Warn</a:t>
          </a:r>
          <a:r>
            <a:rPr lang="fr-FR" dirty="0"/>
            <a:t>, </a:t>
          </a:r>
          <a:r>
            <a:rPr lang="fr-FR" dirty="0" err="1"/>
            <a:t>warn</a:t>
          </a:r>
          <a:r>
            <a:rPr lang="fr-FR" dirty="0"/>
            <a:t>, </a:t>
          </a:r>
          <a:r>
            <a:rPr lang="fr-FR" dirty="0" err="1"/>
            <a:t>threaten</a:t>
          </a:r>
          <a:r>
            <a:rPr lang="fr-FR" dirty="0"/>
            <a:t>,</a:t>
          </a:r>
          <a:endParaRPr lang="en-US" dirty="0"/>
        </a:p>
      </dgm:t>
    </dgm:pt>
    <dgm:pt modelId="{2AA787B9-0598-49CF-BCE3-099374EFD956}" type="parTrans" cxnId="{5F7A88D7-A513-4E79-BBB1-FD6475D71F77}">
      <dgm:prSet/>
      <dgm:spPr/>
      <dgm:t>
        <a:bodyPr/>
        <a:lstStyle/>
        <a:p>
          <a:endParaRPr lang="en-US"/>
        </a:p>
      </dgm:t>
    </dgm:pt>
    <dgm:pt modelId="{01E95A35-30B7-440D-9897-774B4567D908}" type="sibTrans" cxnId="{5F7A88D7-A513-4E79-BBB1-FD6475D71F77}">
      <dgm:prSet/>
      <dgm:spPr/>
      <dgm:t>
        <a:bodyPr/>
        <a:lstStyle/>
        <a:p>
          <a:endParaRPr lang="en-US"/>
        </a:p>
      </dgm:t>
    </dgm:pt>
    <dgm:pt modelId="{4D93BBEC-6356-4D8E-8DAE-3BEF4DDA9D8A}">
      <dgm:prSet/>
      <dgm:spPr/>
      <dgm:t>
        <a:bodyPr/>
        <a:lstStyle/>
        <a:p>
          <a:r>
            <a:rPr lang="fr-FR" dirty="0" err="1"/>
            <a:t>Moralising</a:t>
          </a:r>
          <a:r>
            <a:rPr lang="fr-FR" dirty="0"/>
            <a:t>, </a:t>
          </a:r>
          <a:r>
            <a:rPr lang="fr-FR" dirty="0" err="1"/>
            <a:t>preaching</a:t>
          </a:r>
          <a:r>
            <a:rPr lang="fr-FR" dirty="0"/>
            <a:t>, </a:t>
          </a:r>
          <a:r>
            <a:rPr lang="fr-FR" dirty="0" err="1"/>
            <a:t>lecturing</a:t>
          </a:r>
          <a:r>
            <a:rPr lang="fr-FR" dirty="0"/>
            <a:t>,</a:t>
          </a:r>
          <a:endParaRPr lang="en-US" dirty="0"/>
        </a:p>
      </dgm:t>
    </dgm:pt>
    <dgm:pt modelId="{FF1312B1-AB91-4112-BE2D-7D228D3587F1}" type="parTrans" cxnId="{0C87CC01-1CD8-4268-9F93-D13AC7FB7E0C}">
      <dgm:prSet/>
      <dgm:spPr/>
      <dgm:t>
        <a:bodyPr/>
        <a:lstStyle/>
        <a:p>
          <a:endParaRPr lang="en-US"/>
        </a:p>
      </dgm:t>
    </dgm:pt>
    <dgm:pt modelId="{1E3112AA-07B9-49DC-B081-D9DE49FF84B3}" type="sibTrans" cxnId="{0C87CC01-1CD8-4268-9F93-D13AC7FB7E0C}">
      <dgm:prSet/>
      <dgm:spPr/>
      <dgm:t>
        <a:bodyPr/>
        <a:lstStyle/>
        <a:p>
          <a:endParaRPr lang="en-US"/>
        </a:p>
      </dgm:t>
    </dgm:pt>
    <dgm:pt modelId="{BFE8EBC3-7177-46BC-A578-D26A7CB8E690}">
      <dgm:prSet/>
      <dgm:spPr/>
      <dgm:t>
        <a:bodyPr/>
        <a:lstStyle/>
        <a:p>
          <a:r>
            <a:rPr lang="en-US" dirty="0"/>
            <a:t>Advise, give suggestions or solutions</a:t>
          </a:r>
        </a:p>
      </dgm:t>
    </dgm:pt>
    <dgm:pt modelId="{C8B7C8EC-A8CE-4E54-8476-B1BE30F1C815}" type="parTrans" cxnId="{C264432C-0642-41AB-903E-64FF64475DB3}">
      <dgm:prSet/>
      <dgm:spPr/>
      <dgm:t>
        <a:bodyPr/>
        <a:lstStyle/>
        <a:p>
          <a:endParaRPr lang="en-US"/>
        </a:p>
      </dgm:t>
    </dgm:pt>
    <dgm:pt modelId="{B088EC71-AF6D-4DE7-9CBB-CACE954975B8}" type="sibTrans" cxnId="{C264432C-0642-41AB-903E-64FF64475DB3}">
      <dgm:prSet/>
      <dgm:spPr/>
      <dgm:t>
        <a:bodyPr/>
        <a:lstStyle/>
        <a:p>
          <a:endParaRPr lang="en-US"/>
        </a:p>
      </dgm:t>
    </dgm:pt>
    <dgm:pt modelId="{198BD71E-962C-46FA-B6F5-1D156F96CA65}">
      <dgm:prSet/>
      <dgm:spPr/>
      <dgm:t>
        <a:bodyPr/>
        <a:lstStyle/>
        <a:p>
          <a:r>
            <a:rPr lang="en-US" dirty="0"/>
            <a:t>Explain, argue, persuade through logic,</a:t>
          </a:r>
        </a:p>
      </dgm:t>
    </dgm:pt>
    <dgm:pt modelId="{CC169D1B-C11B-488B-B0DB-F47D8999AD55}" type="parTrans" cxnId="{ADD53E63-FF99-454A-9F4E-2C3D095FA994}">
      <dgm:prSet/>
      <dgm:spPr/>
      <dgm:t>
        <a:bodyPr/>
        <a:lstStyle/>
        <a:p>
          <a:endParaRPr lang="en-US"/>
        </a:p>
      </dgm:t>
    </dgm:pt>
    <dgm:pt modelId="{3E37E3FA-7A1F-459D-8EA1-3D04FEFF53E5}" type="sibTrans" cxnId="{ADD53E63-FF99-454A-9F4E-2C3D095FA994}">
      <dgm:prSet/>
      <dgm:spPr/>
      <dgm:t>
        <a:bodyPr/>
        <a:lstStyle/>
        <a:p>
          <a:endParaRPr lang="en-US"/>
        </a:p>
      </dgm:t>
    </dgm:pt>
    <dgm:pt modelId="{F203FDD5-5D1D-4796-A14E-E2B92D8B16C6}">
      <dgm:prSet/>
      <dgm:spPr/>
      <dgm:t>
        <a:bodyPr/>
        <a:lstStyle/>
        <a:p>
          <a:r>
            <a:rPr lang="fr-FR" dirty="0" err="1"/>
            <a:t>Judging</a:t>
          </a:r>
          <a:r>
            <a:rPr lang="fr-FR" dirty="0"/>
            <a:t>, </a:t>
          </a:r>
          <a:r>
            <a:rPr lang="fr-FR" dirty="0" err="1"/>
            <a:t>criticizing</a:t>
          </a:r>
          <a:r>
            <a:rPr lang="fr-FR" dirty="0"/>
            <a:t>, </a:t>
          </a:r>
          <a:r>
            <a:rPr lang="fr-FR" dirty="0" err="1"/>
            <a:t>disagreeing</a:t>
          </a:r>
          <a:r>
            <a:rPr lang="fr-FR" dirty="0"/>
            <a:t>, </a:t>
          </a:r>
          <a:r>
            <a:rPr lang="fr-FR" dirty="0" err="1"/>
            <a:t>blaming</a:t>
          </a:r>
          <a:endParaRPr lang="en-US" dirty="0"/>
        </a:p>
      </dgm:t>
    </dgm:pt>
    <dgm:pt modelId="{E25ADB39-344D-4697-AA24-72E956353083}" type="parTrans" cxnId="{E7028DE0-DB99-43D1-80E9-02C100FF89D0}">
      <dgm:prSet/>
      <dgm:spPr/>
      <dgm:t>
        <a:bodyPr/>
        <a:lstStyle/>
        <a:p>
          <a:endParaRPr lang="en-US"/>
        </a:p>
      </dgm:t>
    </dgm:pt>
    <dgm:pt modelId="{2862D291-E27B-4B08-B96E-FF0287D0D4CA}" type="sibTrans" cxnId="{E7028DE0-DB99-43D1-80E9-02C100FF89D0}">
      <dgm:prSet/>
      <dgm:spPr/>
      <dgm:t>
        <a:bodyPr/>
        <a:lstStyle/>
        <a:p>
          <a:endParaRPr lang="en-US"/>
        </a:p>
      </dgm:t>
    </dgm:pt>
    <dgm:pt modelId="{2B84B5CC-B750-4F54-967B-0CEB6F60CECF}">
      <dgm:prSet/>
      <dgm:spPr/>
      <dgm:t>
        <a:bodyPr/>
        <a:lstStyle/>
        <a:p>
          <a:r>
            <a:rPr lang="en-US" dirty="0"/>
            <a:t>Compliment, agree, evaluate positively, approve</a:t>
          </a:r>
        </a:p>
      </dgm:t>
    </dgm:pt>
    <dgm:pt modelId="{E64D0654-6238-4C7A-81A6-C3FDC12F35B9}" type="parTrans" cxnId="{6D88398A-3431-4DDB-9924-8CBC8EC36C4A}">
      <dgm:prSet/>
      <dgm:spPr/>
      <dgm:t>
        <a:bodyPr/>
        <a:lstStyle/>
        <a:p>
          <a:endParaRPr lang="en-US"/>
        </a:p>
      </dgm:t>
    </dgm:pt>
    <dgm:pt modelId="{9F39F328-3134-4431-8A74-460FFA32EFD0}" type="sibTrans" cxnId="{6D88398A-3431-4DDB-9924-8CBC8EC36C4A}">
      <dgm:prSet/>
      <dgm:spPr/>
      <dgm:t>
        <a:bodyPr/>
        <a:lstStyle/>
        <a:p>
          <a:endParaRPr lang="en-US"/>
        </a:p>
      </dgm:t>
    </dgm:pt>
    <dgm:pt modelId="{385AD98E-1F56-4F1D-BB6A-0382A3158CA2}">
      <dgm:prSet/>
      <dgm:spPr/>
      <dgm:t>
        <a:bodyPr/>
        <a:lstStyle/>
        <a:p>
          <a:r>
            <a:rPr lang="fr-FR" dirty="0"/>
            <a:t>Calling </a:t>
          </a:r>
          <a:r>
            <a:rPr lang="fr-FR" dirty="0" err="1"/>
            <a:t>names</a:t>
          </a:r>
          <a:r>
            <a:rPr lang="fr-FR" dirty="0"/>
            <a:t>, </a:t>
          </a:r>
          <a:r>
            <a:rPr lang="fr-FR" dirty="0" err="1"/>
            <a:t>ridiculing</a:t>
          </a:r>
          <a:r>
            <a:rPr lang="fr-FR" dirty="0"/>
            <a:t>, </a:t>
          </a:r>
          <a:r>
            <a:rPr lang="fr-FR" dirty="0" err="1"/>
            <a:t>shaming</a:t>
          </a:r>
          <a:endParaRPr lang="en-US" dirty="0"/>
        </a:p>
      </dgm:t>
    </dgm:pt>
    <dgm:pt modelId="{829DAD84-56B8-41F5-98F2-B303250986DB}" type="parTrans" cxnId="{38B2B95C-D1B5-43A7-90AA-9EB4574F7CBB}">
      <dgm:prSet/>
      <dgm:spPr/>
      <dgm:t>
        <a:bodyPr/>
        <a:lstStyle/>
        <a:p>
          <a:endParaRPr lang="en-US"/>
        </a:p>
      </dgm:t>
    </dgm:pt>
    <dgm:pt modelId="{C6C4F3C9-F83B-4FF1-AAB6-C151D1580C82}" type="sibTrans" cxnId="{38B2B95C-D1B5-43A7-90AA-9EB4574F7CBB}">
      <dgm:prSet/>
      <dgm:spPr/>
      <dgm:t>
        <a:bodyPr/>
        <a:lstStyle/>
        <a:p>
          <a:endParaRPr lang="en-US"/>
        </a:p>
      </dgm:t>
    </dgm:pt>
    <dgm:pt modelId="{665683C1-A2D6-4BD5-883A-CAA98B413A78}">
      <dgm:prSet/>
      <dgm:spPr/>
      <dgm:t>
        <a:bodyPr/>
        <a:lstStyle/>
        <a:p>
          <a:r>
            <a:rPr lang="fr-FR" dirty="0"/>
            <a:t>Sympathise, console, support</a:t>
          </a:r>
          <a:endParaRPr lang="en-US" dirty="0"/>
        </a:p>
      </dgm:t>
    </dgm:pt>
    <dgm:pt modelId="{2BDF7780-68BE-44ED-AD57-919F9E06385F}" type="parTrans" cxnId="{01A46C5E-8B50-4EF4-99C2-81A3133A355C}">
      <dgm:prSet/>
      <dgm:spPr/>
      <dgm:t>
        <a:bodyPr/>
        <a:lstStyle/>
        <a:p>
          <a:endParaRPr lang="en-US"/>
        </a:p>
      </dgm:t>
    </dgm:pt>
    <dgm:pt modelId="{6DE4E6B3-1091-4D4F-ACD6-D77411AE37CE}" type="sibTrans" cxnId="{01A46C5E-8B50-4EF4-99C2-81A3133A355C}">
      <dgm:prSet/>
      <dgm:spPr/>
      <dgm:t>
        <a:bodyPr/>
        <a:lstStyle/>
        <a:p>
          <a:endParaRPr lang="en-US"/>
        </a:p>
      </dgm:t>
    </dgm:pt>
    <dgm:pt modelId="{DBFB89DD-EC5E-4428-8905-CCEA445539AB}">
      <dgm:prSet/>
      <dgm:spPr/>
      <dgm:t>
        <a:bodyPr/>
        <a:lstStyle/>
        <a:p>
          <a:r>
            <a:rPr lang="fr-FR" dirty="0"/>
            <a:t>Dodge, </a:t>
          </a:r>
          <a:r>
            <a:rPr lang="fr-FR" dirty="0" err="1"/>
            <a:t>distract</a:t>
          </a:r>
          <a:r>
            <a:rPr lang="fr-FR" dirty="0"/>
            <a:t>, </a:t>
          </a:r>
          <a:r>
            <a:rPr lang="fr-FR" dirty="0" err="1"/>
            <a:t>humor</a:t>
          </a:r>
          <a:endParaRPr lang="en-US" dirty="0"/>
        </a:p>
      </dgm:t>
    </dgm:pt>
    <dgm:pt modelId="{DEB11EB6-7C95-464F-B0EF-728915EA89D4}" type="parTrans" cxnId="{056300E7-F9B7-4864-824A-9CBF21E96BB4}">
      <dgm:prSet/>
      <dgm:spPr/>
      <dgm:t>
        <a:bodyPr/>
        <a:lstStyle/>
        <a:p>
          <a:endParaRPr lang="en-US"/>
        </a:p>
      </dgm:t>
    </dgm:pt>
    <dgm:pt modelId="{59A52C85-3BC9-4CCB-A218-C1BCBD42F2C5}" type="sibTrans" cxnId="{056300E7-F9B7-4864-824A-9CBF21E96BB4}">
      <dgm:prSet/>
      <dgm:spPr/>
      <dgm:t>
        <a:bodyPr/>
        <a:lstStyle/>
        <a:p>
          <a:endParaRPr lang="en-US"/>
        </a:p>
      </dgm:t>
    </dgm:pt>
    <dgm:pt modelId="{34360819-3594-47B1-AA6B-C4538655178A}" type="pres">
      <dgm:prSet presAssocID="{191D7DFB-6ED8-422C-B805-7B9D121BD1A1}" presName="diagram" presStyleCnt="0">
        <dgm:presLayoutVars>
          <dgm:dir/>
          <dgm:resizeHandles val="exact"/>
        </dgm:presLayoutVars>
      </dgm:prSet>
      <dgm:spPr/>
      <dgm:t>
        <a:bodyPr/>
        <a:lstStyle/>
        <a:p>
          <a:endParaRPr lang="pl-PL"/>
        </a:p>
      </dgm:t>
    </dgm:pt>
    <dgm:pt modelId="{02DEA92C-BCF6-4ECA-8871-0A7FCF3C18DB}" type="pres">
      <dgm:prSet presAssocID="{A5EFCC90-6373-4FB9-8869-133F0DB011B1}" presName="node" presStyleLbl="node1" presStyleIdx="0" presStyleCnt="10">
        <dgm:presLayoutVars>
          <dgm:bulletEnabled val="1"/>
        </dgm:presLayoutVars>
      </dgm:prSet>
      <dgm:spPr/>
      <dgm:t>
        <a:bodyPr/>
        <a:lstStyle/>
        <a:p>
          <a:endParaRPr lang="pl-PL"/>
        </a:p>
      </dgm:t>
    </dgm:pt>
    <dgm:pt modelId="{7F4D9B67-42DE-4845-BCB8-5E9952974138}" type="pres">
      <dgm:prSet presAssocID="{82C36A10-7034-46C7-87F8-EC885A00D192}" presName="sibTrans" presStyleCnt="0"/>
      <dgm:spPr/>
    </dgm:pt>
    <dgm:pt modelId="{699F841A-42C1-40C2-B100-34185439B98B}" type="pres">
      <dgm:prSet presAssocID="{C92CEF63-2B71-425B-9748-9F2A7AD70D49}" presName="node" presStyleLbl="node1" presStyleIdx="1" presStyleCnt="10">
        <dgm:presLayoutVars>
          <dgm:bulletEnabled val="1"/>
        </dgm:presLayoutVars>
      </dgm:prSet>
      <dgm:spPr/>
      <dgm:t>
        <a:bodyPr/>
        <a:lstStyle/>
        <a:p>
          <a:endParaRPr lang="pl-PL"/>
        </a:p>
      </dgm:t>
    </dgm:pt>
    <dgm:pt modelId="{C9F5D734-A1B1-45CD-923F-4C8654608923}" type="pres">
      <dgm:prSet presAssocID="{01E95A35-30B7-440D-9897-774B4567D908}" presName="sibTrans" presStyleCnt="0"/>
      <dgm:spPr/>
    </dgm:pt>
    <dgm:pt modelId="{07FC1481-0BF7-4D46-BA98-8365A9A37A3F}" type="pres">
      <dgm:prSet presAssocID="{4D93BBEC-6356-4D8E-8DAE-3BEF4DDA9D8A}" presName="node" presStyleLbl="node1" presStyleIdx="2" presStyleCnt="10">
        <dgm:presLayoutVars>
          <dgm:bulletEnabled val="1"/>
        </dgm:presLayoutVars>
      </dgm:prSet>
      <dgm:spPr/>
      <dgm:t>
        <a:bodyPr/>
        <a:lstStyle/>
        <a:p>
          <a:endParaRPr lang="pl-PL"/>
        </a:p>
      </dgm:t>
    </dgm:pt>
    <dgm:pt modelId="{05445CCB-A660-495E-A2D6-AAA413723639}" type="pres">
      <dgm:prSet presAssocID="{1E3112AA-07B9-49DC-B081-D9DE49FF84B3}" presName="sibTrans" presStyleCnt="0"/>
      <dgm:spPr/>
    </dgm:pt>
    <dgm:pt modelId="{981766C3-83E2-4FB4-B57B-CF1D11076D9E}" type="pres">
      <dgm:prSet presAssocID="{BFE8EBC3-7177-46BC-A578-D26A7CB8E690}" presName="node" presStyleLbl="node1" presStyleIdx="3" presStyleCnt="10">
        <dgm:presLayoutVars>
          <dgm:bulletEnabled val="1"/>
        </dgm:presLayoutVars>
      </dgm:prSet>
      <dgm:spPr/>
      <dgm:t>
        <a:bodyPr/>
        <a:lstStyle/>
        <a:p>
          <a:endParaRPr lang="pl-PL"/>
        </a:p>
      </dgm:t>
    </dgm:pt>
    <dgm:pt modelId="{095E3832-429C-47CB-AB21-8CD78370599D}" type="pres">
      <dgm:prSet presAssocID="{B088EC71-AF6D-4DE7-9CBB-CACE954975B8}" presName="sibTrans" presStyleCnt="0"/>
      <dgm:spPr/>
    </dgm:pt>
    <dgm:pt modelId="{08389A90-2507-42F7-A5C8-A0166DECB2F3}" type="pres">
      <dgm:prSet presAssocID="{198BD71E-962C-46FA-B6F5-1D156F96CA65}" presName="node" presStyleLbl="node1" presStyleIdx="4" presStyleCnt="10">
        <dgm:presLayoutVars>
          <dgm:bulletEnabled val="1"/>
        </dgm:presLayoutVars>
      </dgm:prSet>
      <dgm:spPr/>
      <dgm:t>
        <a:bodyPr/>
        <a:lstStyle/>
        <a:p>
          <a:endParaRPr lang="pl-PL"/>
        </a:p>
      </dgm:t>
    </dgm:pt>
    <dgm:pt modelId="{17C07099-8396-417F-AC2F-2415D7B15F05}" type="pres">
      <dgm:prSet presAssocID="{3E37E3FA-7A1F-459D-8EA1-3D04FEFF53E5}" presName="sibTrans" presStyleCnt="0"/>
      <dgm:spPr/>
    </dgm:pt>
    <dgm:pt modelId="{978C1E40-A1E4-46EC-9942-1E5B09163F35}" type="pres">
      <dgm:prSet presAssocID="{F203FDD5-5D1D-4796-A14E-E2B92D8B16C6}" presName="node" presStyleLbl="node1" presStyleIdx="5" presStyleCnt="10">
        <dgm:presLayoutVars>
          <dgm:bulletEnabled val="1"/>
        </dgm:presLayoutVars>
      </dgm:prSet>
      <dgm:spPr/>
      <dgm:t>
        <a:bodyPr/>
        <a:lstStyle/>
        <a:p>
          <a:endParaRPr lang="pl-PL"/>
        </a:p>
      </dgm:t>
    </dgm:pt>
    <dgm:pt modelId="{C0D06B5E-C442-43A1-A132-3611334668E8}" type="pres">
      <dgm:prSet presAssocID="{2862D291-E27B-4B08-B96E-FF0287D0D4CA}" presName="sibTrans" presStyleCnt="0"/>
      <dgm:spPr/>
    </dgm:pt>
    <dgm:pt modelId="{A5FCC366-294E-4525-9214-8B53DF43602F}" type="pres">
      <dgm:prSet presAssocID="{2B84B5CC-B750-4F54-967B-0CEB6F60CECF}" presName="node" presStyleLbl="node1" presStyleIdx="6" presStyleCnt="10">
        <dgm:presLayoutVars>
          <dgm:bulletEnabled val="1"/>
        </dgm:presLayoutVars>
      </dgm:prSet>
      <dgm:spPr/>
      <dgm:t>
        <a:bodyPr/>
        <a:lstStyle/>
        <a:p>
          <a:endParaRPr lang="pl-PL"/>
        </a:p>
      </dgm:t>
    </dgm:pt>
    <dgm:pt modelId="{A8B77717-022C-468A-B9A8-755F2C3373E3}" type="pres">
      <dgm:prSet presAssocID="{9F39F328-3134-4431-8A74-460FFA32EFD0}" presName="sibTrans" presStyleCnt="0"/>
      <dgm:spPr/>
    </dgm:pt>
    <dgm:pt modelId="{8F862660-58B9-47F0-B266-B0358B3C94CF}" type="pres">
      <dgm:prSet presAssocID="{385AD98E-1F56-4F1D-BB6A-0382A3158CA2}" presName="node" presStyleLbl="node1" presStyleIdx="7" presStyleCnt="10">
        <dgm:presLayoutVars>
          <dgm:bulletEnabled val="1"/>
        </dgm:presLayoutVars>
      </dgm:prSet>
      <dgm:spPr/>
      <dgm:t>
        <a:bodyPr/>
        <a:lstStyle/>
        <a:p>
          <a:endParaRPr lang="pl-PL"/>
        </a:p>
      </dgm:t>
    </dgm:pt>
    <dgm:pt modelId="{EBFC3E2A-E521-43C7-93B4-731778D2CF10}" type="pres">
      <dgm:prSet presAssocID="{C6C4F3C9-F83B-4FF1-AAB6-C151D1580C82}" presName="sibTrans" presStyleCnt="0"/>
      <dgm:spPr/>
    </dgm:pt>
    <dgm:pt modelId="{A2703874-F06E-48A4-903A-4C90FB93D6BA}" type="pres">
      <dgm:prSet presAssocID="{665683C1-A2D6-4BD5-883A-CAA98B413A78}" presName="node" presStyleLbl="node1" presStyleIdx="8" presStyleCnt="10">
        <dgm:presLayoutVars>
          <dgm:bulletEnabled val="1"/>
        </dgm:presLayoutVars>
      </dgm:prSet>
      <dgm:spPr/>
      <dgm:t>
        <a:bodyPr/>
        <a:lstStyle/>
        <a:p>
          <a:endParaRPr lang="pl-PL"/>
        </a:p>
      </dgm:t>
    </dgm:pt>
    <dgm:pt modelId="{0CEEAFC7-B00F-4B25-85AF-ACD51B11B76A}" type="pres">
      <dgm:prSet presAssocID="{6DE4E6B3-1091-4D4F-ACD6-D77411AE37CE}" presName="sibTrans" presStyleCnt="0"/>
      <dgm:spPr/>
    </dgm:pt>
    <dgm:pt modelId="{E947372E-C294-4F08-B04C-42E7320D981E}" type="pres">
      <dgm:prSet presAssocID="{DBFB89DD-EC5E-4428-8905-CCEA445539AB}" presName="node" presStyleLbl="node1" presStyleIdx="9" presStyleCnt="10">
        <dgm:presLayoutVars>
          <dgm:bulletEnabled val="1"/>
        </dgm:presLayoutVars>
      </dgm:prSet>
      <dgm:spPr/>
      <dgm:t>
        <a:bodyPr/>
        <a:lstStyle/>
        <a:p>
          <a:endParaRPr lang="pl-PL"/>
        </a:p>
      </dgm:t>
    </dgm:pt>
  </dgm:ptLst>
  <dgm:cxnLst>
    <dgm:cxn modelId="{5CFF73F4-DF6C-4E6F-93F2-A36055575CB9}" type="presOf" srcId="{DBFB89DD-EC5E-4428-8905-CCEA445539AB}" destId="{E947372E-C294-4F08-B04C-42E7320D981E}" srcOrd="0" destOrd="0" presId="urn:microsoft.com/office/officeart/2005/8/layout/default"/>
    <dgm:cxn modelId="{8938E54B-AC11-4419-BA5C-B7A689034541}" type="presOf" srcId="{385AD98E-1F56-4F1D-BB6A-0382A3158CA2}" destId="{8F862660-58B9-47F0-B266-B0358B3C94CF}" srcOrd="0" destOrd="0" presId="urn:microsoft.com/office/officeart/2005/8/layout/default"/>
    <dgm:cxn modelId="{0C87CC01-1CD8-4268-9F93-D13AC7FB7E0C}" srcId="{191D7DFB-6ED8-422C-B805-7B9D121BD1A1}" destId="{4D93BBEC-6356-4D8E-8DAE-3BEF4DDA9D8A}" srcOrd="2" destOrd="0" parTransId="{FF1312B1-AB91-4112-BE2D-7D228D3587F1}" sibTransId="{1E3112AA-07B9-49DC-B081-D9DE49FF84B3}"/>
    <dgm:cxn modelId="{5F7A88D7-A513-4E79-BBB1-FD6475D71F77}" srcId="{191D7DFB-6ED8-422C-B805-7B9D121BD1A1}" destId="{C92CEF63-2B71-425B-9748-9F2A7AD70D49}" srcOrd="1" destOrd="0" parTransId="{2AA787B9-0598-49CF-BCE3-099374EFD956}" sibTransId="{01E95A35-30B7-440D-9897-774B4567D908}"/>
    <dgm:cxn modelId="{7096FC7D-4336-4877-8442-82DB788FAA22}" type="presOf" srcId="{A5EFCC90-6373-4FB9-8869-133F0DB011B1}" destId="{02DEA92C-BCF6-4ECA-8871-0A7FCF3C18DB}" srcOrd="0" destOrd="0" presId="urn:microsoft.com/office/officeart/2005/8/layout/default"/>
    <dgm:cxn modelId="{6D88398A-3431-4DDB-9924-8CBC8EC36C4A}" srcId="{191D7DFB-6ED8-422C-B805-7B9D121BD1A1}" destId="{2B84B5CC-B750-4F54-967B-0CEB6F60CECF}" srcOrd="6" destOrd="0" parTransId="{E64D0654-6238-4C7A-81A6-C3FDC12F35B9}" sibTransId="{9F39F328-3134-4431-8A74-460FFA32EFD0}"/>
    <dgm:cxn modelId="{ADD53E63-FF99-454A-9F4E-2C3D095FA994}" srcId="{191D7DFB-6ED8-422C-B805-7B9D121BD1A1}" destId="{198BD71E-962C-46FA-B6F5-1D156F96CA65}" srcOrd="4" destOrd="0" parTransId="{CC169D1B-C11B-488B-B0DB-F47D8999AD55}" sibTransId="{3E37E3FA-7A1F-459D-8EA1-3D04FEFF53E5}"/>
    <dgm:cxn modelId="{082157C0-4859-40EE-847B-1A10525B4AAF}" type="presOf" srcId="{198BD71E-962C-46FA-B6F5-1D156F96CA65}" destId="{08389A90-2507-42F7-A5C8-A0166DECB2F3}" srcOrd="0" destOrd="0" presId="urn:microsoft.com/office/officeart/2005/8/layout/default"/>
    <dgm:cxn modelId="{E7028DE0-DB99-43D1-80E9-02C100FF89D0}" srcId="{191D7DFB-6ED8-422C-B805-7B9D121BD1A1}" destId="{F203FDD5-5D1D-4796-A14E-E2B92D8B16C6}" srcOrd="5" destOrd="0" parTransId="{E25ADB39-344D-4697-AA24-72E956353083}" sibTransId="{2862D291-E27B-4B08-B96E-FF0287D0D4CA}"/>
    <dgm:cxn modelId="{A0806240-6840-4426-861B-94C76A87C13E}" type="presOf" srcId="{2B84B5CC-B750-4F54-967B-0CEB6F60CECF}" destId="{A5FCC366-294E-4525-9214-8B53DF43602F}" srcOrd="0" destOrd="0" presId="urn:microsoft.com/office/officeart/2005/8/layout/default"/>
    <dgm:cxn modelId="{B6E4C1E3-59EE-439F-A67A-A89D320B0756}" type="presOf" srcId="{BFE8EBC3-7177-46BC-A578-D26A7CB8E690}" destId="{981766C3-83E2-4FB4-B57B-CF1D11076D9E}" srcOrd="0" destOrd="0" presId="urn:microsoft.com/office/officeart/2005/8/layout/default"/>
    <dgm:cxn modelId="{FCB67858-6B5C-4835-9E87-2752383DC481}" type="presOf" srcId="{665683C1-A2D6-4BD5-883A-CAA98B413A78}" destId="{A2703874-F06E-48A4-903A-4C90FB93D6BA}" srcOrd="0" destOrd="0" presId="urn:microsoft.com/office/officeart/2005/8/layout/default"/>
    <dgm:cxn modelId="{01A46C5E-8B50-4EF4-99C2-81A3133A355C}" srcId="{191D7DFB-6ED8-422C-B805-7B9D121BD1A1}" destId="{665683C1-A2D6-4BD5-883A-CAA98B413A78}" srcOrd="8" destOrd="0" parTransId="{2BDF7780-68BE-44ED-AD57-919F9E06385F}" sibTransId="{6DE4E6B3-1091-4D4F-ACD6-D77411AE37CE}"/>
    <dgm:cxn modelId="{056300E7-F9B7-4864-824A-9CBF21E96BB4}" srcId="{191D7DFB-6ED8-422C-B805-7B9D121BD1A1}" destId="{DBFB89DD-EC5E-4428-8905-CCEA445539AB}" srcOrd="9" destOrd="0" parTransId="{DEB11EB6-7C95-464F-B0EF-728915EA89D4}" sibTransId="{59A52C85-3BC9-4CCB-A218-C1BCBD42F2C5}"/>
    <dgm:cxn modelId="{DC95006E-6287-4F3D-873D-403FB33FB263}" type="presOf" srcId="{F203FDD5-5D1D-4796-A14E-E2B92D8B16C6}" destId="{978C1E40-A1E4-46EC-9942-1E5B09163F35}" srcOrd="0" destOrd="0" presId="urn:microsoft.com/office/officeart/2005/8/layout/default"/>
    <dgm:cxn modelId="{38B2B95C-D1B5-43A7-90AA-9EB4574F7CBB}" srcId="{191D7DFB-6ED8-422C-B805-7B9D121BD1A1}" destId="{385AD98E-1F56-4F1D-BB6A-0382A3158CA2}" srcOrd="7" destOrd="0" parTransId="{829DAD84-56B8-41F5-98F2-B303250986DB}" sibTransId="{C6C4F3C9-F83B-4FF1-AAB6-C151D1580C82}"/>
    <dgm:cxn modelId="{2BC77702-44E2-47D5-A919-BFF0D50076D8}" srcId="{191D7DFB-6ED8-422C-B805-7B9D121BD1A1}" destId="{A5EFCC90-6373-4FB9-8869-133F0DB011B1}" srcOrd="0" destOrd="0" parTransId="{10BDBBA6-2055-4967-9B82-E7134508BE5C}" sibTransId="{82C36A10-7034-46C7-87F8-EC885A00D192}"/>
    <dgm:cxn modelId="{4FD52306-CADC-4BE1-91AC-D8F21F9B49C3}" type="presOf" srcId="{C92CEF63-2B71-425B-9748-9F2A7AD70D49}" destId="{699F841A-42C1-40C2-B100-34185439B98B}" srcOrd="0" destOrd="0" presId="urn:microsoft.com/office/officeart/2005/8/layout/default"/>
    <dgm:cxn modelId="{ED02498A-F457-454F-AA2D-25A43C12E1C2}" type="presOf" srcId="{4D93BBEC-6356-4D8E-8DAE-3BEF4DDA9D8A}" destId="{07FC1481-0BF7-4D46-BA98-8365A9A37A3F}" srcOrd="0" destOrd="0" presId="urn:microsoft.com/office/officeart/2005/8/layout/default"/>
    <dgm:cxn modelId="{B00306A6-1C88-42BA-9D08-B630D585292F}" type="presOf" srcId="{191D7DFB-6ED8-422C-B805-7B9D121BD1A1}" destId="{34360819-3594-47B1-AA6B-C4538655178A}" srcOrd="0" destOrd="0" presId="urn:microsoft.com/office/officeart/2005/8/layout/default"/>
    <dgm:cxn modelId="{C264432C-0642-41AB-903E-64FF64475DB3}" srcId="{191D7DFB-6ED8-422C-B805-7B9D121BD1A1}" destId="{BFE8EBC3-7177-46BC-A578-D26A7CB8E690}" srcOrd="3" destOrd="0" parTransId="{C8B7C8EC-A8CE-4E54-8476-B1BE30F1C815}" sibTransId="{B088EC71-AF6D-4DE7-9CBB-CACE954975B8}"/>
    <dgm:cxn modelId="{70EC1C34-0943-4E1D-88A5-428B2D8BE1A5}" type="presParOf" srcId="{34360819-3594-47B1-AA6B-C4538655178A}" destId="{02DEA92C-BCF6-4ECA-8871-0A7FCF3C18DB}" srcOrd="0" destOrd="0" presId="urn:microsoft.com/office/officeart/2005/8/layout/default"/>
    <dgm:cxn modelId="{2C9CEAE5-799E-4DDE-9252-42B69A9BECCB}" type="presParOf" srcId="{34360819-3594-47B1-AA6B-C4538655178A}" destId="{7F4D9B67-42DE-4845-BCB8-5E9952974138}" srcOrd="1" destOrd="0" presId="urn:microsoft.com/office/officeart/2005/8/layout/default"/>
    <dgm:cxn modelId="{94DA68B5-7D07-4BF4-97CD-69D3870DC523}" type="presParOf" srcId="{34360819-3594-47B1-AA6B-C4538655178A}" destId="{699F841A-42C1-40C2-B100-34185439B98B}" srcOrd="2" destOrd="0" presId="urn:microsoft.com/office/officeart/2005/8/layout/default"/>
    <dgm:cxn modelId="{638C900F-CF07-4C63-B4EB-9ED82C9B2AC3}" type="presParOf" srcId="{34360819-3594-47B1-AA6B-C4538655178A}" destId="{C9F5D734-A1B1-45CD-923F-4C8654608923}" srcOrd="3" destOrd="0" presId="urn:microsoft.com/office/officeart/2005/8/layout/default"/>
    <dgm:cxn modelId="{3CE28D12-BD2E-4CAA-8975-5858B3A74417}" type="presParOf" srcId="{34360819-3594-47B1-AA6B-C4538655178A}" destId="{07FC1481-0BF7-4D46-BA98-8365A9A37A3F}" srcOrd="4" destOrd="0" presId="urn:microsoft.com/office/officeart/2005/8/layout/default"/>
    <dgm:cxn modelId="{53A55100-CBD9-4DC9-BB85-C1D65675A864}" type="presParOf" srcId="{34360819-3594-47B1-AA6B-C4538655178A}" destId="{05445CCB-A660-495E-A2D6-AAA413723639}" srcOrd="5" destOrd="0" presId="urn:microsoft.com/office/officeart/2005/8/layout/default"/>
    <dgm:cxn modelId="{9DB2376D-E630-451D-A6B8-58B7349DC723}" type="presParOf" srcId="{34360819-3594-47B1-AA6B-C4538655178A}" destId="{981766C3-83E2-4FB4-B57B-CF1D11076D9E}" srcOrd="6" destOrd="0" presId="urn:microsoft.com/office/officeart/2005/8/layout/default"/>
    <dgm:cxn modelId="{04951336-2565-421F-988C-454AA40C3F7D}" type="presParOf" srcId="{34360819-3594-47B1-AA6B-C4538655178A}" destId="{095E3832-429C-47CB-AB21-8CD78370599D}" srcOrd="7" destOrd="0" presId="urn:microsoft.com/office/officeart/2005/8/layout/default"/>
    <dgm:cxn modelId="{E058C47E-7223-4E45-8921-1673217DDFE5}" type="presParOf" srcId="{34360819-3594-47B1-AA6B-C4538655178A}" destId="{08389A90-2507-42F7-A5C8-A0166DECB2F3}" srcOrd="8" destOrd="0" presId="urn:microsoft.com/office/officeart/2005/8/layout/default"/>
    <dgm:cxn modelId="{7D923778-8904-4B5F-ACFA-DC89F22E0C3C}" type="presParOf" srcId="{34360819-3594-47B1-AA6B-C4538655178A}" destId="{17C07099-8396-417F-AC2F-2415D7B15F05}" srcOrd="9" destOrd="0" presId="urn:microsoft.com/office/officeart/2005/8/layout/default"/>
    <dgm:cxn modelId="{561B3255-758F-48A1-8610-0B802371D08D}" type="presParOf" srcId="{34360819-3594-47B1-AA6B-C4538655178A}" destId="{978C1E40-A1E4-46EC-9942-1E5B09163F35}" srcOrd="10" destOrd="0" presId="urn:microsoft.com/office/officeart/2005/8/layout/default"/>
    <dgm:cxn modelId="{E113AAAF-F8D7-4FF8-8FC0-7FE8D67AB22E}" type="presParOf" srcId="{34360819-3594-47B1-AA6B-C4538655178A}" destId="{C0D06B5E-C442-43A1-A132-3611334668E8}" srcOrd="11" destOrd="0" presId="urn:microsoft.com/office/officeart/2005/8/layout/default"/>
    <dgm:cxn modelId="{A477594E-575F-480D-8AEE-5A7F900434C6}" type="presParOf" srcId="{34360819-3594-47B1-AA6B-C4538655178A}" destId="{A5FCC366-294E-4525-9214-8B53DF43602F}" srcOrd="12" destOrd="0" presId="urn:microsoft.com/office/officeart/2005/8/layout/default"/>
    <dgm:cxn modelId="{3F2C9DCC-3409-4BBF-AD3D-0455388E04C0}" type="presParOf" srcId="{34360819-3594-47B1-AA6B-C4538655178A}" destId="{A8B77717-022C-468A-B9A8-755F2C3373E3}" srcOrd="13" destOrd="0" presId="urn:microsoft.com/office/officeart/2005/8/layout/default"/>
    <dgm:cxn modelId="{33951A92-C9D0-4FE9-91AE-007683BE6FEE}" type="presParOf" srcId="{34360819-3594-47B1-AA6B-C4538655178A}" destId="{8F862660-58B9-47F0-B266-B0358B3C94CF}" srcOrd="14" destOrd="0" presId="urn:microsoft.com/office/officeart/2005/8/layout/default"/>
    <dgm:cxn modelId="{2B28AF85-FD27-4288-B5D4-E92723A9900F}" type="presParOf" srcId="{34360819-3594-47B1-AA6B-C4538655178A}" destId="{EBFC3E2A-E521-43C7-93B4-731778D2CF10}" srcOrd="15" destOrd="0" presId="urn:microsoft.com/office/officeart/2005/8/layout/default"/>
    <dgm:cxn modelId="{D41B9C3D-7548-4219-BFDD-63D3BD9B84A0}" type="presParOf" srcId="{34360819-3594-47B1-AA6B-C4538655178A}" destId="{A2703874-F06E-48A4-903A-4C90FB93D6BA}" srcOrd="16" destOrd="0" presId="urn:microsoft.com/office/officeart/2005/8/layout/default"/>
    <dgm:cxn modelId="{32955AF5-9E01-4DA9-ABC3-2430F2E32C18}" type="presParOf" srcId="{34360819-3594-47B1-AA6B-C4538655178A}" destId="{0CEEAFC7-B00F-4B25-85AF-ACD51B11B76A}" srcOrd="17" destOrd="0" presId="urn:microsoft.com/office/officeart/2005/8/layout/default"/>
    <dgm:cxn modelId="{E7D26011-92A0-4F65-B540-6ABD60C6C389}" type="presParOf" srcId="{34360819-3594-47B1-AA6B-C4538655178A}" destId="{E947372E-C294-4F08-B04C-42E7320D981E}"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F30DDD-7AB8-46C3-B1B3-D833E9B2CC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44E572B-B20E-4B9E-9697-41CDA1FDFE4D}">
      <dgm:prSet custT="1"/>
      <dgm:spPr/>
      <dgm:t>
        <a:bodyPr/>
        <a:lstStyle/>
        <a:p>
          <a:r>
            <a:rPr lang="fr-FR" sz="2000" dirty="0"/>
            <a:t>Cutting off speech</a:t>
          </a:r>
          <a:endParaRPr lang="en-US" sz="2000" dirty="0"/>
        </a:p>
      </dgm:t>
    </dgm:pt>
    <dgm:pt modelId="{0CE7F14E-9F1B-4D55-B9A7-96BF453C74F9}" type="parTrans" cxnId="{1E3E7F2C-883B-4AC0-A9AC-DEDC09ECBE00}">
      <dgm:prSet/>
      <dgm:spPr/>
      <dgm:t>
        <a:bodyPr/>
        <a:lstStyle/>
        <a:p>
          <a:endParaRPr lang="en-US"/>
        </a:p>
      </dgm:t>
    </dgm:pt>
    <dgm:pt modelId="{D74DE803-05EB-4293-8A97-604AF273B503}" type="sibTrans" cxnId="{1E3E7F2C-883B-4AC0-A9AC-DEDC09ECBE00}">
      <dgm:prSet/>
      <dgm:spPr/>
      <dgm:t>
        <a:bodyPr/>
        <a:lstStyle/>
        <a:p>
          <a:endParaRPr lang="en-US"/>
        </a:p>
      </dgm:t>
    </dgm:pt>
    <dgm:pt modelId="{888DBA0B-B4B0-4EE1-9BD7-D3409142E622}">
      <dgm:prSet custT="1"/>
      <dgm:spPr/>
      <dgm:t>
        <a:bodyPr/>
        <a:lstStyle/>
        <a:p>
          <a:r>
            <a:rPr lang="en-US" sz="2000" dirty="0" err="1"/>
            <a:t>Dedramatise</a:t>
          </a:r>
          <a:r>
            <a:rPr lang="en-US" sz="2000" dirty="0"/>
            <a:t>, </a:t>
          </a:r>
          <a:r>
            <a:rPr lang="en-US" sz="2000" dirty="0" err="1"/>
            <a:t>trivialise</a:t>
          </a:r>
          <a:r>
            <a:rPr lang="en-US" sz="2000" dirty="0"/>
            <a:t>: "don't say that, but no..."</a:t>
          </a:r>
        </a:p>
      </dgm:t>
    </dgm:pt>
    <dgm:pt modelId="{0E505EE3-FF78-41F0-8E85-C9DA915E0301}" type="parTrans" cxnId="{C7FA6251-C0E1-4665-A6AE-0FF187E07161}">
      <dgm:prSet/>
      <dgm:spPr/>
      <dgm:t>
        <a:bodyPr/>
        <a:lstStyle/>
        <a:p>
          <a:endParaRPr lang="en-US"/>
        </a:p>
      </dgm:t>
    </dgm:pt>
    <dgm:pt modelId="{4F86DBF6-5D0A-41A2-AD25-06E5C8F6DE47}" type="sibTrans" cxnId="{C7FA6251-C0E1-4665-A6AE-0FF187E07161}">
      <dgm:prSet/>
      <dgm:spPr/>
      <dgm:t>
        <a:bodyPr/>
        <a:lstStyle/>
        <a:p>
          <a:endParaRPr lang="en-US"/>
        </a:p>
      </dgm:t>
    </dgm:pt>
    <dgm:pt modelId="{3499A22C-A8D8-40A5-B05F-56458234FF33}">
      <dgm:prSet custT="1"/>
      <dgm:spPr/>
      <dgm:t>
        <a:bodyPr/>
        <a:lstStyle/>
        <a:p>
          <a:pPr algn="l"/>
          <a:r>
            <a:rPr lang="fr-FR" sz="2000" dirty="0"/>
            <a:t>The expressions: </a:t>
          </a:r>
        </a:p>
        <a:p>
          <a:pPr algn="l"/>
          <a:r>
            <a:rPr lang="fr-FR" sz="2000" dirty="0"/>
            <a:t>"yes, but..." = opposition                  	</a:t>
          </a:r>
        </a:p>
        <a:p>
          <a:pPr algn="l"/>
          <a:r>
            <a:rPr lang="en-US" sz="2000" dirty="0"/>
            <a:t>"he or she looks... = prejudice </a:t>
          </a:r>
          <a:endParaRPr lang="fr-FR" sz="2000" dirty="0"/>
        </a:p>
        <a:p>
          <a:pPr algn="l"/>
          <a:r>
            <a:rPr lang="fr-FR" sz="2000" dirty="0"/>
            <a:t>"</a:t>
          </a:r>
          <a:r>
            <a:rPr lang="fr-FR" sz="2000" dirty="0" err="1"/>
            <a:t>you</a:t>
          </a:r>
          <a:r>
            <a:rPr lang="fr-FR" sz="2000" dirty="0"/>
            <a:t> </a:t>
          </a:r>
          <a:r>
            <a:rPr lang="fr-FR" sz="2000" dirty="0" err="1"/>
            <a:t>shouldn't</a:t>
          </a:r>
          <a:r>
            <a:rPr lang="fr-FR" sz="2000" dirty="0"/>
            <a:t> have... = </a:t>
          </a:r>
          <a:r>
            <a:rPr lang="fr-FR" sz="2000" dirty="0" err="1"/>
            <a:t>judgment</a:t>
          </a:r>
          <a:endParaRPr lang="fr-FR" sz="2000" dirty="0"/>
        </a:p>
        <a:p>
          <a:pPr algn="l"/>
          <a:r>
            <a:rPr lang="en-US" sz="2000" dirty="0"/>
            <a:t>"let's start by talking about... = directionality</a:t>
          </a:r>
          <a:endParaRPr lang="fr-FR" sz="2000" dirty="0"/>
        </a:p>
        <a:p>
          <a:pPr algn="l"/>
          <a:r>
            <a:rPr lang="fr-FR" sz="2000" dirty="0"/>
            <a:t>"I </a:t>
          </a:r>
          <a:r>
            <a:rPr lang="fr-FR" sz="2000" dirty="0" err="1"/>
            <a:t>think</a:t>
          </a:r>
          <a:r>
            <a:rPr lang="fr-FR" sz="2000" dirty="0"/>
            <a:t> </a:t>
          </a:r>
          <a:r>
            <a:rPr lang="fr-FR" sz="2000" dirty="0" err="1"/>
            <a:t>you</a:t>
          </a:r>
          <a:r>
            <a:rPr lang="fr-FR" sz="2000" dirty="0"/>
            <a:t> ... = </a:t>
          </a:r>
          <a:r>
            <a:rPr lang="fr-FR" sz="2000" dirty="0" err="1"/>
            <a:t>subjectivity</a:t>
          </a:r>
          <a:endParaRPr lang="fr-FR" sz="2000" dirty="0"/>
        </a:p>
        <a:p>
          <a:pPr algn="ctr"/>
          <a:endParaRPr lang="en-US" sz="2000" dirty="0"/>
        </a:p>
      </dgm:t>
    </dgm:pt>
    <dgm:pt modelId="{ACA2C6A7-687F-451F-9E86-FBCBD38B48DD}" type="parTrans" cxnId="{7E6FD141-A8CF-4847-B533-8650EB85AF46}">
      <dgm:prSet/>
      <dgm:spPr/>
      <dgm:t>
        <a:bodyPr/>
        <a:lstStyle/>
        <a:p>
          <a:endParaRPr lang="en-US"/>
        </a:p>
      </dgm:t>
    </dgm:pt>
    <dgm:pt modelId="{D31D2A53-1CF3-4CF2-BFBF-CA42A906F12F}" type="sibTrans" cxnId="{7E6FD141-A8CF-4847-B533-8650EB85AF46}">
      <dgm:prSet/>
      <dgm:spPr/>
      <dgm:t>
        <a:bodyPr/>
        <a:lstStyle/>
        <a:p>
          <a:endParaRPr lang="en-US"/>
        </a:p>
      </dgm:t>
    </dgm:pt>
    <dgm:pt modelId="{F2903AAE-5CD9-4678-93F0-622C5DE9B5DD}">
      <dgm:prSet custT="1"/>
      <dgm:spPr/>
      <dgm:t>
        <a:bodyPr/>
        <a:lstStyle/>
        <a:p>
          <a:r>
            <a:rPr lang="en-US" sz="2000" dirty="0"/>
            <a:t>Preparing a response while the other is talking</a:t>
          </a:r>
        </a:p>
      </dgm:t>
    </dgm:pt>
    <dgm:pt modelId="{6C69880B-A05B-40A8-BE12-1B18681F85F3}" type="parTrans" cxnId="{AB7FE098-ECE7-45A4-B200-7E801958FC9C}">
      <dgm:prSet/>
      <dgm:spPr/>
      <dgm:t>
        <a:bodyPr/>
        <a:lstStyle/>
        <a:p>
          <a:endParaRPr lang="en-US"/>
        </a:p>
      </dgm:t>
    </dgm:pt>
    <dgm:pt modelId="{89049A5B-2BE7-45F1-B760-44E20D7C6F33}" type="sibTrans" cxnId="{AB7FE098-ECE7-45A4-B200-7E801958FC9C}">
      <dgm:prSet/>
      <dgm:spPr/>
      <dgm:t>
        <a:bodyPr/>
        <a:lstStyle/>
        <a:p>
          <a:endParaRPr lang="en-US"/>
        </a:p>
      </dgm:t>
    </dgm:pt>
    <dgm:pt modelId="{A610F26A-8496-4E28-808A-D437DE537875}">
      <dgm:prSet custT="1"/>
      <dgm:spPr/>
      <dgm:t>
        <a:bodyPr/>
        <a:lstStyle/>
        <a:p>
          <a:r>
            <a:rPr lang="fr-FR" sz="2000" dirty="0" err="1"/>
            <a:t>Signs</a:t>
          </a:r>
          <a:r>
            <a:rPr lang="fr-FR" sz="2000" dirty="0"/>
            <a:t> of impatience </a:t>
          </a:r>
          <a:endParaRPr lang="en-US" sz="2000" dirty="0"/>
        </a:p>
      </dgm:t>
    </dgm:pt>
    <dgm:pt modelId="{B9AD23AD-A0A9-47BB-86D4-465D980689B7}" type="parTrans" cxnId="{6243B0CD-1612-4ED7-824C-591B8C75D44E}">
      <dgm:prSet/>
      <dgm:spPr/>
      <dgm:t>
        <a:bodyPr/>
        <a:lstStyle/>
        <a:p>
          <a:endParaRPr lang="en-US"/>
        </a:p>
      </dgm:t>
    </dgm:pt>
    <dgm:pt modelId="{BF3B13E3-8830-4079-BB16-434B7BD349D6}" type="sibTrans" cxnId="{6243B0CD-1612-4ED7-824C-591B8C75D44E}">
      <dgm:prSet/>
      <dgm:spPr/>
      <dgm:t>
        <a:bodyPr/>
        <a:lstStyle/>
        <a:p>
          <a:endParaRPr lang="en-US"/>
        </a:p>
      </dgm:t>
    </dgm:pt>
    <dgm:pt modelId="{0EAC11E9-6729-494A-BB65-93B0F9AB94FF}" type="pres">
      <dgm:prSet presAssocID="{CDF30DDD-7AB8-46C3-B1B3-D833E9B2CC54}" presName="diagram" presStyleCnt="0">
        <dgm:presLayoutVars>
          <dgm:dir/>
          <dgm:resizeHandles val="exact"/>
        </dgm:presLayoutVars>
      </dgm:prSet>
      <dgm:spPr/>
      <dgm:t>
        <a:bodyPr/>
        <a:lstStyle/>
        <a:p>
          <a:endParaRPr lang="pl-PL"/>
        </a:p>
      </dgm:t>
    </dgm:pt>
    <dgm:pt modelId="{D28F3622-8546-4E1C-AA6C-38161E81831E}" type="pres">
      <dgm:prSet presAssocID="{144E572B-B20E-4B9E-9697-41CDA1FDFE4D}" presName="node" presStyleLbl="node1" presStyleIdx="0" presStyleCnt="5" custScaleX="537151" custScaleY="475349" custLinFactX="500000" custLinFactY="647731" custLinFactNeighborX="512685" custLinFactNeighborY="700000">
        <dgm:presLayoutVars>
          <dgm:bulletEnabled val="1"/>
        </dgm:presLayoutVars>
      </dgm:prSet>
      <dgm:spPr/>
      <dgm:t>
        <a:bodyPr/>
        <a:lstStyle/>
        <a:p>
          <a:endParaRPr lang="pl-PL"/>
        </a:p>
      </dgm:t>
    </dgm:pt>
    <dgm:pt modelId="{F6CD5163-2505-4157-9B40-E7998A6AB57F}" type="pres">
      <dgm:prSet presAssocID="{D74DE803-05EB-4293-8A97-604AF273B503}" presName="sibTrans" presStyleCnt="0"/>
      <dgm:spPr/>
    </dgm:pt>
    <dgm:pt modelId="{FF989348-583D-4CFF-A07B-1E855BAE85F7}" type="pres">
      <dgm:prSet presAssocID="{888DBA0B-B4B0-4EE1-9BD7-D3409142E622}" presName="node" presStyleLbl="node1" presStyleIdx="1" presStyleCnt="5" custScaleX="671263" custScaleY="466744" custLinFactX="129382" custLinFactNeighborX="200000" custLinFactNeighborY="69494">
        <dgm:presLayoutVars>
          <dgm:bulletEnabled val="1"/>
        </dgm:presLayoutVars>
      </dgm:prSet>
      <dgm:spPr/>
      <dgm:t>
        <a:bodyPr/>
        <a:lstStyle/>
        <a:p>
          <a:endParaRPr lang="pl-PL"/>
        </a:p>
      </dgm:t>
    </dgm:pt>
    <dgm:pt modelId="{E5936D44-3C80-4A75-9705-9EF9982F81D5}" type="pres">
      <dgm:prSet presAssocID="{4F86DBF6-5D0A-41A2-AD25-06E5C8F6DE47}" presName="sibTrans" presStyleCnt="0"/>
      <dgm:spPr/>
    </dgm:pt>
    <dgm:pt modelId="{43A84AAF-1F0C-4888-845D-61A6E9520B80}" type="pres">
      <dgm:prSet presAssocID="{3499A22C-A8D8-40A5-B05F-56458234FF33}" presName="node" presStyleLbl="node1" presStyleIdx="2" presStyleCnt="5" custScaleX="1206010" custScaleY="938001" custLinFactX="-251602" custLinFactY="-200000" custLinFactNeighborX="-300000" custLinFactNeighborY="-256523">
        <dgm:presLayoutVars>
          <dgm:bulletEnabled val="1"/>
        </dgm:presLayoutVars>
      </dgm:prSet>
      <dgm:spPr/>
      <dgm:t>
        <a:bodyPr/>
        <a:lstStyle/>
        <a:p>
          <a:endParaRPr lang="pl-PL"/>
        </a:p>
      </dgm:t>
    </dgm:pt>
    <dgm:pt modelId="{9242917B-F88F-459F-9740-FCDD2C1E0CBE}" type="pres">
      <dgm:prSet presAssocID="{D31D2A53-1CF3-4CF2-BFBF-CA42A906F12F}" presName="sibTrans" presStyleCnt="0"/>
      <dgm:spPr/>
    </dgm:pt>
    <dgm:pt modelId="{59FA6E5D-5C08-4785-94C4-67CFF1D15BBE}" type="pres">
      <dgm:prSet presAssocID="{F2903AAE-5CD9-4678-93F0-622C5DE9B5DD}" presName="node" presStyleLbl="node1" presStyleIdx="3" presStyleCnt="5" custScaleX="1496208" custScaleY="254049" custLinFactX="-195943" custLinFactY="-164742" custLinFactNeighborX="-200000" custLinFactNeighborY="-200000">
        <dgm:presLayoutVars>
          <dgm:bulletEnabled val="1"/>
        </dgm:presLayoutVars>
      </dgm:prSet>
      <dgm:spPr/>
      <dgm:t>
        <a:bodyPr/>
        <a:lstStyle/>
        <a:p>
          <a:endParaRPr lang="pl-PL"/>
        </a:p>
      </dgm:t>
    </dgm:pt>
    <dgm:pt modelId="{45F5A0B8-F206-4452-8936-EDA7D92BE68D}" type="pres">
      <dgm:prSet presAssocID="{89049A5B-2BE7-45F1-B760-44E20D7C6F33}" presName="sibTrans" presStyleCnt="0"/>
      <dgm:spPr/>
    </dgm:pt>
    <dgm:pt modelId="{159710EC-FE8F-4CAD-AE48-C08F2EBD9577}" type="pres">
      <dgm:prSet presAssocID="{A610F26A-8496-4E28-808A-D437DE537875}" presName="node" presStyleLbl="node1" presStyleIdx="4" presStyleCnt="5" custScaleX="913282" custScaleY="237573" custLinFactX="-300000" custLinFactY="-31892" custLinFactNeighborX="-379716" custLinFactNeighborY="-100000">
        <dgm:presLayoutVars>
          <dgm:bulletEnabled val="1"/>
        </dgm:presLayoutVars>
      </dgm:prSet>
      <dgm:spPr/>
      <dgm:t>
        <a:bodyPr/>
        <a:lstStyle/>
        <a:p>
          <a:endParaRPr lang="pl-PL"/>
        </a:p>
      </dgm:t>
    </dgm:pt>
  </dgm:ptLst>
  <dgm:cxnLst>
    <dgm:cxn modelId="{AB7FE098-ECE7-45A4-B200-7E801958FC9C}" srcId="{CDF30DDD-7AB8-46C3-B1B3-D833E9B2CC54}" destId="{F2903AAE-5CD9-4678-93F0-622C5DE9B5DD}" srcOrd="3" destOrd="0" parTransId="{6C69880B-A05B-40A8-BE12-1B18681F85F3}" sibTransId="{89049A5B-2BE7-45F1-B760-44E20D7C6F33}"/>
    <dgm:cxn modelId="{6243B0CD-1612-4ED7-824C-591B8C75D44E}" srcId="{CDF30DDD-7AB8-46C3-B1B3-D833E9B2CC54}" destId="{A610F26A-8496-4E28-808A-D437DE537875}" srcOrd="4" destOrd="0" parTransId="{B9AD23AD-A0A9-47BB-86D4-465D980689B7}" sibTransId="{BF3B13E3-8830-4079-BB16-434B7BD349D6}"/>
    <dgm:cxn modelId="{F2776698-548E-4BDA-A286-DE6C3B07B2A0}" type="presOf" srcId="{F2903AAE-5CD9-4678-93F0-622C5DE9B5DD}" destId="{59FA6E5D-5C08-4785-94C4-67CFF1D15BBE}" srcOrd="0" destOrd="0" presId="urn:microsoft.com/office/officeart/2005/8/layout/default"/>
    <dgm:cxn modelId="{FE793599-B6D9-4EC3-9339-4CE139C422A4}" type="presOf" srcId="{144E572B-B20E-4B9E-9697-41CDA1FDFE4D}" destId="{D28F3622-8546-4E1C-AA6C-38161E81831E}" srcOrd="0" destOrd="0" presId="urn:microsoft.com/office/officeart/2005/8/layout/default"/>
    <dgm:cxn modelId="{8883504E-D94F-442C-AE66-651053EFF312}" type="presOf" srcId="{888DBA0B-B4B0-4EE1-9BD7-D3409142E622}" destId="{FF989348-583D-4CFF-A07B-1E855BAE85F7}" srcOrd="0" destOrd="0" presId="urn:microsoft.com/office/officeart/2005/8/layout/default"/>
    <dgm:cxn modelId="{C7FA6251-C0E1-4665-A6AE-0FF187E07161}" srcId="{CDF30DDD-7AB8-46C3-B1B3-D833E9B2CC54}" destId="{888DBA0B-B4B0-4EE1-9BD7-D3409142E622}" srcOrd="1" destOrd="0" parTransId="{0E505EE3-FF78-41F0-8E85-C9DA915E0301}" sibTransId="{4F86DBF6-5D0A-41A2-AD25-06E5C8F6DE47}"/>
    <dgm:cxn modelId="{C2C19A3C-8C2B-4287-80A5-8E7E40839760}" type="presOf" srcId="{3499A22C-A8D8-40A5-B05F-56458234FF33}" destId="{43A84AAF-1F0C-4888-845D-61A6E9520B80}" srcOrd="0" destOrd="0" presId="urn:microsoft.com/office/officeart/2005/8/layout/default"/>
    <dgm:cxn modelId="{B89924D0-6F44-4891-A852-22FFAF89DA78}" type="presOf" srcId="{A610F26A-8496-4E28-808A-D437DE537875}" destId="{159710EC-FE8F-4CAD-AE48-C08F2EBD9577}" srcOrd="0" destOrd="0" presId="urn:microsoft.com/office/officeart/2005/8/layout/default"/>
    <dgm:cxn modelId="{1E3E7F2C-883B-4AC0-A9AC-DEDC09ECBE00}" srcId="{CDF30DDD-7AB8-46C3-B1B3-D833E9B2CC54}" destId="{144E572B-B20E-4B9E-9697-41CDA1FDFE4D}" srcOrd="0" destOrd="0" parTransId="{0CE7F14E-9F1B-4D55-B9A7-96BF453C74F9}" sibTransId="{D74DE803-05EB-4293-8A97-604AF273B503}"/>
    <dgm:cxn modelId="{E680C964-3A3D-4E5C-82B3-781246A8655E}" type="presOf" srcId="{CDF30DDD-7AB8-46C3-B1B3-D833E9B2CC54}" destId="{0EAC11E9-6729-494A-BB65-93B0F9AB94FF}" srcOrd="0" destOrd="0" presId="urn:microsoft.com/office/officeart/2005/8/layout/default"/>
    <dgm:cxn modelId="{7E6FD141-A8CF-4847-B533-8650EB85AF46}" srcId="{CDF30DDD-7AB8-46C3-B1B3-D833E9B2CC54}" destId="{3499A22C-A8D8-40A5-B05F-56458234FF33}" srcOrd="2" destOrd="0" parTransId="{ACA2C6A7-687F-451F-9E86-FBCBD38B48DD}" sibTransId="{D31D2A53-1CF3-4CF2-BFBF-CA42A906F12F}"/>
    <dgm:cxn modelId="{1761F390-EBAC-45C8-9FD1-ABA44D0483D6}" type="presParOf" srcId="{0EAC11E9-6729-494A-BB65-93B0F9AB94FF}" destId="{D28F3622-8546-4E1C-AA6C-38161E81831E}" srcOrd="0" destOrd="0" presId="urn:microsoft.com/office/officeart/2005/8/layout/default"/>
    <dgm:cxn modelId="{00483604-C3DF-420E-8EC0-F72A30D5207B}" type="presParOf" srcId="{0EAC11E9-6729-494A-BB65-93B0F9AB94FF}" destId="{F6CD5163-2505-4157-9B40-E7998A6AB57F}" srcOrd="1" destOrd="0" presId="urn:microsoft.com/office/officeart/2005/8/layout/default"/>
    <dgm:cxn modelId="{AF1766AE-5180-4418-9AEE-A49D2DBB76FF}" type="presParOf" srcId="{0EAC11E9-6729-494A-BB65-93B0F9AB94FF}" destId="{FF989348-583D-4CFF-A07B-1E855BAE85F7}" srcOrd="2" destOrd="0" presId="urn:microsoft.com/office/officeart/2005/8/layout/default"/>
    <dgm:cxn modelId="{BA05EE18-8B78-4C1F-B6E4-7B9982D759F4}" type="presParOf" srcId="{0EAC11E9-6729-494A-BB65-93B0F9AB94FF}" destId="{E5936D44-3C80-4A75-9705-9EF9982F81D5}" srcOrd="3" destOrd="0" presId="urn:microsoft.com/office/officeart/2005/8/layout/default"/>
    <dgm:cxn modelId="{853DC02E-B72F-498C-94E0-00D8B45F4B5A}" type="presParOf" srcId="{0EAC11E9-6729-494A-BB65-93B0F9AB94FF}" destId="{43A84AAF-1F0C-4888-845D-61A6E9520B80}" srcOrd="4" destOrd="0" presId="urn:microsoft.com/office/officeart/2005/8/layout/default"/>
    <dgm:cxn modelId="{42414B1C-6A60-4F7E-81EC-8DAAF6BD4939}" type="presParOf" srcId="{0EAC11E9-6729-494A-BB65-93B0F9AB94FF}" destId="{9242917B-F88F-459F-9740-FCDD2C1E0CBE}" srcOrd="5" destOrd="0" presId="urn:microsoft.com/office/officeart/2005/8/layout/default"/>
    <dgm:cxn modelId="{20B70C32-7FEC-4FDE-8CD3-60C791A637D2}" type="presParOf" srcId="{0EAC11E9-6729-494A-BB65-93B0F9AB94FF}" destId="{59FA6E5D-5C08-4785-94C4-67CFF1D15BBE}" srcOrd="6" destOrd="0" presId="urn:microsoft.com/office/officeart/2005/8/layout/default"/>
    <dgm:cxn modelId="{9456B132-68AF-4405-A4CB-6ABCB5C95C00}" type="presParOf" srcId="{0EAC11E9-6729-494A-BB65-93B0F9AB94FF}" destId="{45F5A0B8-F206-4452-8936-EDA7D92BE68D}" srcOrd="7" destOrd="0" presId="urn:microsoft.com/office/officeart/2005/8/layout/default"/>
    <dgm:cxn modelId="{7F492EDC-DD2F-4399-9605-1DD52430989A}" type="presParOf" srcId="{0EAC11E9-6729-494A-BB65-93B0F9AB94FF}" destId="{159710EC-FE8F-4CAD-AE48-C08F2EBD957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A58061-CEAC-4022-91CF-AE24A469E1E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DB6C35C2-E426-4582-A8DD-09D9B74128F3}">
      <dgm:prSet custT="1"/>
      <dgm:spPr/>
      <dgm:t>
        <a:bodyPr/>
        <a:lstStyle/>
        <a:p>
          <a:pPr marL="342900" indent="-342900" defTabSz="914400" rtl="0" eaLnBrk="1" latinLnBrk="0" hangingPunct="1">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kern="1200" dirty="0">
              <a:latin typeface="+mn-lt"/>
              <a:ea typeface="+mn-ea"/>
              <a:cs typeface="Arial" panose="020B0604020202020204" pitchFamily="34" charset="0"/>
            </a:rPr>
            <a:t>There are </a:t>
          </a:r>
          <a:r>
            <a:rPr lang="fr-FR" sz="2200" kern="1200" dirty="0" err="1">
              <a:latin typeface="+mn-lt"/>
              <a:ea typeface="+mn-ea"/>
              <a:cs typeface="Arial" panose="020B0604020202020204" pitchFamily="34" charset="0"/>
            </a:rPr>
            <a:t>two</a:t>
          </a:r>
          <a:r>
            <a:rPr lang="fr-FR" sz="2200" kern="1200" dirty="0">
              <a:latin typeface="+mn-lt"/>
              <a:ea typeface="+mn-ea"/>
              <a:cs typeface="Arial" panose="020B0604020202020204" pitchFamily="34" charset="0"/>
            </a:rPr>
            <a:t> types of </a:t>
          </a:r>
          <a:r>
            <a:rPr lang="fr-FR" sz="2200" kern="1200" dirty="0" err="1">
              <a:latin typeface="+mn-lt"/>
              <a:ea typeface="+mn-ea"/>
              <a:cs typeface="Arial" panose="020B0604020202020204" pitchFamily="34" charset="0"/>
            </a:rPr>
            <a:t>beliefs</a:t>
          </a:r>
          <a:r>
            <a:rPr lang="fr-FR" sz="2200" kern="1200" dirty="0">
              <a:latin typeface="+mn-lt"/>
              <a:ea typeface="+mn-ea"/>
              <a:cs typeface="Arial" panose="020B0604020202020204" pitchFamily="34" charset="0"/>
            </a:rPr>
            <a:t>:</a:t>
          </a:r>
          <a:endParaRPr lang="en-US" sz="2200" kern="1200" dirty="0">
            <a:latin typeface="+mn-lt"/>
            <a:ea typeface="+mn-ea"/>
            <a:cs typeface="Arial" panose="020B0604020202020204" pitchFamily="34" charset="0"/>
          </a:endParaRPr>
        </a:p>
      </dgm:t>
    </dgm:pt>
    <dgm:pt modelId="{7674CF1D-5930-49FC-9793-454A9B7C7200}" type="parTrans" cxnId="{1B06FFF6-C0FA-4556-B0DF-AC1BFF3CAB31}">
      <dgm:prSet/>
      <dgm:spPr/>
      <dgm:t>
        <a:bodyPr/>
        <a:lstStyle/>
        <a:p>
          <a:endParaRPr lang="en-US" sz="2200"/>
        </a:p>
      </dgm:t>
    </dgm:pt>
    <dgm:pt modelId="{85B05D90-BEAB-4936-96D4-D437C755DE61}" type="sibTrans" cxnId="{1B06FFF6-C0FA-4556-B0DF-AC1BFF3CAB31}">
      <dgm:prSet/>
      <dgm:spPr/>
      <dgm:t>
        <a:bodyPr/>
        <a:lstStyle/>
        <a:p>
          <a:endParaRPr lang="en-US" sz="2200"/>
        </a:p>
      </dgm:t>
    </dgm:pt>
    <dgm:pt modelId="{EBD928BF-CDA3-4861-81CB-FFA9D6DC75FC}">
      <dgm:prSet custT="1"/>
      <dgm:spPr/>
      <dgm:t>
        <a:bodyPr/>
        <a:lstStyle/>
        <a:p>
          <a:pPr marL="342900" indent="-342900" defTabSz="914400" rtl="0" eaLnBrk="1" latinLnBrk="0" hangingPunct="1">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kern="1200" dirty="0">
              <a:latin typeface="+mn-lt"/>
              <a:ea typeface="+mn-ea"/>
              <a:cs typeface="Arial" panose="020B0604020202020204" pitchFamily="34" charset="0"/>
            </a:rPr>
            <a:t>A = B, </a:t>
          </a:r>
          <a:r>
            <a:rPr lang="fr-FR" sz="2200" kern="1200" dirty="0" err="1">
              <a:latin typeface="+mn-lt"/>
              <a:ea typeface="+mn-ea"/>
              <a:cs typeface="Arial" panose="020B0604020202020204" pitchFamily="34" charset="0"/>
            </a:rPr>
            <a:t>equality</a:t>
          </a:r>
          <a:r>
            <a:rPr lang="fr-FR" sz="2200" kern="1200" dirty="0">
              <a:latin typeface="+mn-lt"/>
              <a:ea typeface="+mn-ea"/>
              <a:cs typeface="Arial" panose="020B0604020202020204" pitchFamily="34" charset="0"/>
            </a:rPr>
            <a:t> </a:t>
          </a:r>
          <a:r>
            <a:rPr lang="fr-FR" sz="2200" kern="1200" dirty="0" err="1">
              <a:latin typeface="+mn-lt"/>
              <a:ea typeface="+mn-ea"/>
              <a:cs typeface="Arial" panose="020B0604020202020204" pitchFamily="34" charset="0"/>
            </a:rPr>
            <a:t>beliefs</a:t>
          </a:r>
          <a:r>
            <a:rPr lang="fr-FR" sz="2200" kern="1200" dirty="0">
              <a:latin typeface="+mn-lt"/>
              <a:ea typeface="+mn-ea"/>
              <a:cs typeface="Arial" panose="020B0604020202020204" pitchFamily="34" charset="0"/>
            </a:rPr>
            <a:t> </a:t>
          </a:r>
          <a:endParaRPr lang="en-US" sz="2200" kern="1200" dirty="0">
            <a:latin typeface="+mn-lt"/>
            <a:ea typeface="+mn-ea"/>
            <a:cs typeface="Arial" panose="020B0604020202020204" pitchFamily="34" charset="0"/>
          </a:endParaRPr>
        </a:p>
      </dgm:t>
    </dgm:pt>
    <dgm:pt modelId="{16A8252C-5F1B-419E-9998-E8099A6FD741}" type="parTrans" cxnId="{718722FB-EDD2-48D7-B1D8-80F092CD7C31}">
      <dgm:prSet/>
      <dgm:spPr/>
      <dgm:t>
        <a:bodyPr/>
        <a:lstStyle/>
        <a:p>
          <a:endParaRPr lang="en-US" sz="2200"/>
        </a:p>
      </dgm:t>
    </dgm:pt>
    <dgm:pt modelId="{AC44C188-C1A3-4A10-97EA-4777DB85FB69}" type="sibTrans" cxnId="{718722FB-EDD2-48D7-B1D8-80F092CD7C31}">
      <dgm:prSet/>
      <dgm:spPr/>
      <dgm:t>
        <a:bodyPr/>
        <a:lstStyle/>
        <a:p>
          <a:endParaRPr lang="en-US" sz="2200"/>
        </a:p>
      </dgm:t>
    </dgm:pt>
    <dgm:pt modelId="{9809C745-49D6-4B9D-B353-53A6F1CEC992}">
      <dgm:prSet custT="1"/>
      <dgm:spPr/>
      <dgm:t>
        <a:bodyPr/>
        <a:lstStyle/>
        <a:p>
          <a:pPr marL="342900" indent="-342900" defTabSz="914400" rtl="0" eaLnBrk="1" latinLnBrk="0" hangingPunct="1">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kern="1200" dirty="0">
              <a:latin typeface="+mn-lt"/>
              <a:ea typeface="+mn-ea"/>
              <a:cs typeface="Arial" panose="020B0604020202020204" pitchFamily="34" charset="0"/>
            </a:rPr>
            <a:t>and</a:t>
          </a:r>
          <a:endParaRPr lang="en-US" sz="2200" kern="1200" dirty="0">
            <a:latin typeface="+mn-lt"/>
            <a:ea typeface="+mn-ea"/>
            <a:cs typeface="Arial" panose="020B0604020202020204" pitchFamily="34" charset="0"/>
          </a:endParaRPr>
        </a:p>
      </dgm:t>
    </dgm:pt>
    <dgm:pt modelId="{568CDA1C-BFE7-472D-BA97-586B42FB454C}" type="parTrans" cxnId="{2ED6E5E0-2097-457C-99CF-CEDC0DCF4CAF}">
      <dgm:prSet/>
      <dgm:spPr/>
      <dgm:t>
        <a:bodyPr/>
        <a:lstStyle/>
        <a:p>
          <a:endParaRPr lang="en-US" sz="2200"/>
        </a:p>
      </dgm:t>
    </dgm:pt>
    <dgm:pt modelId="{C25C7199-FD74-4298-AF46-5D4C828A0609}" type="sibTrans" cxnId="{2ED6E5E0-2097-457C-99CF-CEDC0DCF4CAF}">
      <dgm:prSet/>
      <dgm:spPr/>
      <dgm:t>
        <a:bodyPr/>
        <a:lstStyle/>
        <a:p>
          <a:endParaRPr lang="en-US" sz="2200"/>
        </a:p>
      </dgm:t>
    </dgm:pt>
    <dgm:pt modelId="{C5C90EAE-A6D1-455C-BBEE-E4AA77B21B2B}">
      <dgm:prSet custT="1"/>
      <dgm:spPr/>
      <dgm:t>
        <a:bodyPr/>
        <a:lstStyle/>
        <a:p>
          <a:pPr marL="342900" indent="-342900" defTabSz="914400" rtl="0" eaLnBrk="1" latinLnBrk="0" hangingPunct="1">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kern="1200" dirty="0">
              <a:latin typeface="+mn-lt"/>
              <a:ea typeface="+mn-ea"/>
              <a:cs typeface="Arial" panose="020B0604020202020204" pitchFamily="34" charset="0"/>
            </a:rPr>
            <a:t>A =&gt; B, </a:t>
          </a:r>
          <a:r>
            <a:rPr lang="fr-FR" sz="2200" kern="1200" dirty="0" err="1">
              <a:latin typeface="+mn-lt"/>
              <a:ea typeface="+mn-ea"/>
              <a:cs typeface="Arial" panose="020B0604020202020204" pitchFamily="34" charset="0"/>
            </a:rPr>
            <a:t>limiting</a:t>
          </a:r>
          <a:r>
            <a:rPr lang="fr-FR" sz="2200" kern="1200" dirty="0">
              <a:latin typeface="+mn-lt"/>
              <a:ea typeface="+mn-ea"/>
              <a:cs typeface="Arial" panose="020B0604020202020204" pitchFamily="34" charset="0"/>
            </a:rPr>
            <a:t> </a:t>
          </a:r>
          <a:r>
            <a:rPr lang="fr-FR" sz="2200" kern="1200" dirty="0" err="1">
              <a:latin typeface="+mn-lt"/>
              <a:ea typeface="+mn-ea"/>
              <a:cs typeface="Arial" panose="020B0604020202020204" pitchFamily="34" charset="0"/>
            </a:rPr>
            <a:t>beliefs</a:t>
          </a:r>
          <a:endParaRPr lang="en-US" sz="2200" kern="1200" dirty="0">
            <a:latin typeface="+mn-lt"/>
            <a:ea typeface="+mn-ea"/>
            <a:cs typeface="Arial" panose="020B0604020202020204" pitchFamily="34" charset="0"/>
          </a:endParaRPr>
        </a:p>
      </dgm:t>
    </dgm:pt>
    <dgm:pt modelId="{16BFE220-9DDA-471B-B667-E51D568A5197}" type="parTrans" cxnId="{BD17D53E-85CB-4E09-856E-1D6ED83D934C}">
      <dgm:prSet/>
      <dgm:spPr/>
      <dgm:t>
        <a:bodyPr/>
        <a:lstStyle/>
        <a:p>
          <a:endParaRPr lang="en-US" sz="2200"/>
        </a:p>
      </dgm:t>
    </dgm:pt>
    <dgm:pt modelId="{C5EDF57F-E9E8-4137-81F1-25D1584BDD4E}" type="sibTrans" cxnId="{BD17D53E-85CB-4E09-856E-1D6ED83D934C}">
      <dgm:prSet/>
      <dgm:spPr/>
      <dgm:t>
        <a:bodyPr/>
        <a:lstStyle/>
        <a:p>
          <a:endParaRPr lang="en-US" sz="2200"/>
        </a:p>
      </dgm:t>
    </dgm:pt>
    <dgm:pt modelId="{003039DD-2134-4188-AE7C-E666A4CB8C55}" type="pres">
      <dgm:prSet presAssocID="{22A58061-CEAC-4022-91CF-AE24A469E1EA}" presName="linear" presStyleCnt="0">
        <dgm:presLayoutVars>
          <dgm:animLvl val="lvl"/>
          <dgm:resizeHandles val="exact"/>
        </dgm:presLayoutVars>
      </dgm:prSet>
      <dgm:spPr/>
      <dgm:t>
        <a:bodyPr/>
        <a:lstStyle/>
        <a:p>
          <a:endParaRPr lang="pl-PL"/>
        </a:p>
      </dgm:t>
    </dgm:pt>
    <dgm:pt modelId="{FDD20408-137F-48E6-8B97-76C7DC79E429}" type="pres">
      <dgm:prSet presAssocID="{DB6C35C2-E426-4582-A8DD-09D9B74128F3}" presName="parentText" presStyleLbl="node1" presStyleIdx="0" presStyleCnt="4">
        <dgm:presLayoutVars>
          <dgm:chMax val="0"/>
          <dgm:bulletEnabled val="1"/>
        </dgm:presLayoutVars>
      </dgm:prSet>
      <dgm:spPr/>
      <dgm:t>
        <a:bodyPr/>
        <a:lstStyle/>
        <a:p>
          <a:endParaRPr lang="pl-PL"/>
        </a:p>
      </dgm:t>
    </dgm:pt>
    <dgm:pt modelId="{487BB898-ABB0-4ABA-A019-6D2E69803E3C}" type="pres">
      <dgm:prSet presAssocID="{85B05D90-BEAB-4936-96D4-D437C755DE61}" presName="spacer" presStyleCnt="0"/>
      <dgm:spPr/>
    </dgm:pt>
    <dgm:pt modelId="{46CE3C0B-FDBA-4250-A06F-A6302D67293B}" type="pres">
      <dgm:prSet presAssocID="{EBD928BF-CDA3-4861-81CB-FFA9D6DC75FC}" presName="parentText" presStyleLbl="node1" presStyleIdx="1" presStyleCnt="4">
        <dgm:presLayoutVars>
          <dgm:chMax val="0"/>
          <dgm:bulletEnabled val="1"/>
        </dgm:presLayoutVars>
      </dgm:prSet>
      <dgm:spPr/>
      <dgm:t>
        <a:bodyPr/>
        <a:lstStyle/>
        <a:p>
          <a:endParaRPr lang="pl-PL"/>
        </a:p>
      </dgm:t>
    </dgm:pt>
    <dgm:pt modelId="{8544D415-9F3A-473B-A56C-027D99B25AE4}" type="pres">
      <dgm:prSet presAssocID="{AC44C188-C1A3-4A10-97EA-4777DB85FB69}" presName="spacer" presStyleCnt="0"/>
      <dgm:spPr/>
    </dgm:pt>
    <dgm:pt modelId="{9B82BE09-FB57-47D6-B8CB-24F9DB90B575}" type="pres">
      <dgm:prSet presAssocID="{9809C745-49D6-4B9D-B353-53A6F1CEC992}" presName="parentText" presStyleLbl="node1" presStyleIdx="2" presStyleCnt="4">
        <dgm:presLayoutVars>
          <dgm:chMax val="0"/>
          <dgm:bulletEnabled val="1"/>
        </dgm:presLayoutVars>
      </dgm:prSet>
      <dgm:spPr/>
      <dgm:t>
        <a:bodyPr/>
        <a:lstStyle/>
        <a:p>
          <a:endParaRPr lang="pl-PL"/>
        </a:p>
      </dgm:t>
    </dgm:pt>
    <dgm:pt modelId="{603867C1-FE0D-429E-B8B0-E277BA7EDFCB}" type="pres">
      <dgm:prSet presAssocID="{C25C7199-FD74-4298-AF46-5D4C828A0609}" presName="spacer" presStyleCnt="0"/>
      <dgm:spPr/>
    </dgm:pt>
    <dgm:pt modelId="{F890F491-09A5-4209-8E8B-66096CC2F129}" type="pres">
      <dgm:prSet presAssocID="{C5C90EAE-A6D1-455C-BBEE-E4AA77B21B2B}" presName="parentText" presStyleLbl="node1" presStyleIdx="3" presStyleCnt="4">
        <dgm:presLayoutVars>
          <dgm:chMax val="0"/>
          <dgm:bulletEnabled val="1"/>
        </dgm:presLayoutVars>
      </dgm:prSet>
      <dgm:spPr/>
      <dgm:t>
        <a:bodyPr/>
        <a:lstStyle/>
        <a:p>
          <a:endParaRPr lang="pl-PL"/>
        </a:p>
      </dgm:t>
    </dgm:pt>
  </dgm:ptLst>
  <dgm:cxnLst>
    <dgm:cxn modelId="{718722FB-EDD2-48D7-B1D8-80F092CD7C31}" srcId="{22A58061-CEAC-4022-91CF-AE24A469E1EA}" destId="{EBD928BF-CDA3-4861-81CB-FFA9D6DC75FC}" srcOrd="1" destOrd="0" parTransId="{16A8252C-5F1B-419E-9998-E8099A6FD741}" sibTransId="{AC44C188-C1A3-4A10-97EA-4777DB85FB69}"/>
    <dgm:cxn modelId="{B244C758-C764-4DCE-BA02-804956D241AE}" type="presOf" srcId="{C5C90EAE-A6D1-455C-BBEE-E4AA77B21B2B}" destId="{F890F491-09A5-4209-8E8B-66096CC2F129}" srcOrd="0" destOrd="0" presId="urn:microsoft.com/office/officeart/2005/8/layout/vList2"/>
    <dgm:cxn modelId="{1B06FFF6-C0FA-4556-B0DF-AC1BFF3CAB31}" srcId="{22A58061-CEAC-4022-91CF-AE24A469E1EA}" destId="{DB6C35C2-E426-4582-A8DD-09D9B74128F3}" srcOrd="0" destOrd="0" parTransId="{7674CF1D-5930-49FC-9793-454A9B7C7200}" sibTransId="{85B05D90-BEAB-4936-96D4-D437C755DE61}"/>
    <dgm:cxn modelId="{2ED6E5E0-2097-457C-99CF-CEDC0DCF4CAF}" srcId="{22A58061-CEAC-4022-91CF-AE24A469E1EA}" destId="{9809C745-49D6-4B9D-B353-53A6F1CEC992}" srcOrd="2" destOrd="0" parTransId="{568CDA1C-BFE7-472D-BA97-586B42FB454C}" sibTransId="{C25C7199-FD74-4298-AF46-5D4C828A0609}"/>
    <dgm:cxn modelId="{BD17D53E-85CB-4E09-856E-1D6ED83D934C}" srcId="{22A58061-CEAC-4022-91CF-AE24A469E1EA}" destId="{C5C90EAE-A6D1-455C-BBEE-E4AA77B21B2B}" srcOrd="3" destOrd="0" parTransId="{16BFE220-9DDA-471B-B667-E51D568A5197}" sibTransId="{C5EDF57F-E9E8-4137-81F1-25D1584BDD4E}"/>
    <dgm:cxn modelId="{2C82B442-8104-4484-88E2-2109FE4909A2}" type="presOf" srcId="{DB6C35C2-E426-4582-A8DD-09D9B74128F3}" destId="{FDD20408-137F-48E6-8B97-76C7DC79E429}" srcOrd="0" destOrd="0" presId="urn:microsoft.com/office/officeart/2005/8/layout/vList2"/>
    <dgm:cxn modelId="{4E8433E6-135C-4291-9BE1-2DDB8D6BEC92}" type="presOf" srcId="{22A58061-CEAC-4022-91CF-AE24A469E1EA}" destId="{003039DD-2134-4188-AE7C-E666A4CB8C55}" srcOrd="0" destOrd="0" presId="urn:microsoft.com/office/officeart/2005/8/layout/vList2"/>
    <dgm:cxn modelId="{1F4CE065-C251-4C8F-A451-32757798E81D}" type="presOf" srcId="{EBD928BF-CDA3-4861-81CB-FFA9D6DC75FC}" destId="{46CE3C0B-FDBA-4250-A06F-A6302D67293B}" srcOrd="0" destOrd="0" presId="urn:microsoft.com/office/officeart/2005/8/layout/vList2"/>
    <dgm:cxn modelId="{802936A0-363B-4D07-A538-8EC129741D1B}" type="presOf" srcId="{9809C745-49D6-4B9D-B353-53A6F1CEC992}" destId="{9B82BE09-FB57-47D6-B8CB-24F9DB90B575}" srcOrd="0" destOrd="0" presId="urn:microsoft.com/office/officeart/2005/8/layout/vList2"/>
    <dgm:cxn modelId="{230A72D3-3703-4D73-93B9-D79BD3C6D74D}" type="presParOf" srcId="{003039DD-2134-4188-AE7C-E666A4CB8C55}" destId="{FDD20408-137F-48E6-8B97-76C7DC79E429}" srcOrd="0" destOrd="0" presId="urn:microsoft.com/office/officeart/2005/8/layout/vList2"/>
    <dgm:cxn modelId="{62D19921-C58F-4826-BF3B-9D33DB14BAF1}" type="presParOf" srcId="{003039DD-2134-4188-AE7C-E666A4CB8C55}" destId="{487BB898-ABB0-4ABA-A019-6D2E69803E3C}" srcOrd="1" destOrd="0" presId="urn:microsoft.com/office/officeart/2005/8/layout/vList2"/>
    <dgm:cxn modelId="{8F60D6F5-DE07-4262-A67E-F79934742ED9}" type="presParOf" srcId="{003039DD-2134-4188-AE7C-E666A4CB8C55}" destId="{46CE3C0B-FDBA-4250-A06F-A6302D67293B}" srcOrd="2" destOrd="0" presId="urn:microsoft.com/office/officeart/2005/8/layout/vList2"/>
    <dgm:cxn modelId="{5214EA5D-23C4-4FAB-9EFC-B3A9B3D05C70}" type="presParOf" srcId="{003039DD-2134-4188-AE7C-E666A4CB8C55}" destId="{8544D415-9F3A-473B-A56C-027D99B25AE4}" srcOrd="3" destOrd="0" presId="urn:microsoft.com/office/officeart/2005/8/layout/vList2"/>
    <dgm:cxn modelId="{643CAEF7-3586-4190-AC27-619126BAB5E6}" type="presParOf" srcId="{003039DD-2134-4188-AE7C-E666A4CB8C55}" destId="{9B82BE09-FB57-47D6-B8CB-24F9DB90B575}" srcOrd="4" destOrd="0" presId="urn:microsoft.com/office/officeart/2005/8/layout/vList2"/>
    <dgm:cxn modelId="{A17845BF-CA4F-403F-A638-88E10AAF18E1}" type="presParOf" srcId="{003039DD-2134-4188-AE7C-E666A4CB8C55}" destId="{603867C1-FE0D-429E-B8B0-E277BA7EDFCB}" srcOrd="5" destOrd="0" presId="urn:microsoft.com/office/officeart/2005/8/layout/vList2"/>
    <dgm:cxn modelId="{FD06DD0A-6DD6-4A57-BC42-1B8537E0FA8C}" type="presParOf" srcId="{003039DD-2134-4188-AE7C-E666A4CB8C55}" destId="{F890F491-09A5-4209-8E8B-66096CC2F12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B83D7A-44A4-4939-8BFD-A62E90A823F9}"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0B1A4947-B1D3-4168-BC41-41B5F1B6AC1F}">
      <dgm:prSet custT="1"/>
      <dgm:spPr/>
      <dgm:t>
        <a:bodyPr/>
        <a:lstStyle/>
        <a:p>
          <a:pPr marL="342900" indent="-342900" algn="l" defTabSz="914400" rtl="0" eaLnBrk="1" latinLnBrk="0" hangingPunct="1">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kern="1200" dirty="0">
              <a:latin typeface="+mn-lt"/>
              <a:ea typeface="+mn-ea"/>
              <a:cs typeface="Arial" panose="020B0604020202020204" pitchFamily="34" charset="0"/>
            </a:rPr>
            <a:t>Created at the initiative of Eric Berne (1910-1970), an American psychiatrist.</a:t>
          </a:r>
        </a:p>
      </dgm:t>
    </dgm:pt>
    <dgm:pt modelId="{41127335-C66E-443F-8344-424BB880B516}" type="parTrans" cxnId="{ADF34780-70C5-4520-8EA6-053DD70ECC7F}">
      <dgm:prSet/>
      <dgm:spPr/>
      <dgm:t>
        <a:bodyPr/>
        <a:lstStyle/>
        <a:p>
          <a:endParaRPr lang="en-US"/>
        </a:p>
      </dgm:t>
    </dgm:pt>
    <dgm:pt modelId="{6A0F6062-EFE5-4348-8205-146E4F4EFAA8}" type="sibTrans" cxnId="{ADF34780-70C5-4520-8EA6-053DD70ECC7F}">
      <dgm:prSet/>
      <dgm:spPr/>
      <dgm:t>
        <a:bodyPr/>
        <a:lstStyle/>
        <a:p>
          <a:endParaRPr lang="en-US"/>
        </a:p>
      </dgm:t>
    </dgm:pt>
    <dgm:pt modelId="{46F79EA9-E966-454C-B3CA-2927D1556DEE}">
      <dgm:prSet custT="1"/>
      <dgm:spPr/>
      <dgm:t>
        <a:bodyPr/>
        <a:lstStyle/>
        <a:p>
          <a:r>
            <a:rPr lang="en-US" sz="2400" kern="1200" dirty="0">
              <a:latin typeface="+mn-lt"/>
              <a:ea typeface="+mn-ea"/>
              <a:cs typeface="Arial" panose="020B0604020202020204" pitchFamily="34" charset="0"/>
            </a:rPr>
            <a:t>In the 1950s, Berne, inspired by Freud, distanced himself from psychoanalysis. </a:t>
          </a:r>
          <a:endParaRPr lang="en-US" sz="3000" kern="1200" dirty="0"/>
        </a:p>
      </dgm:t>
    </dgm:pt>
    <dgm:pt modelId="{651382BD-4D9F-4305-9D0C-F9F3099532E4}" type="parTrans" cxnId="{8753AA46-8A85-4AE7-9CD7-F319812CA91C}">
      <dgm:prSet/>
      <dgm:spPr/>
      <dgm:t>
        <a:bodyPr/>
        <a:lstStyle/>
        <a:p>
          <a:endParaRPr lang="en-US"/>
        </a:p>
      </dgm:t>
    </dgm:pt>
    <dgm:pt modelId="{E59EE55E-5A26-45AC-9AA2-10C106121804}" type="sibTrans" cxnId="{8753AA46-8A85-4AE7-9CD7-F319812CA91C}">
      <dgm:prSet/>
      <dgm:spPr/>
      <dgm:t>
        <a:bodyPr/>
        <a:lstStyle/>
        <a:p>
          <a:endParaRPr lang="en-US"/>
        </a:p>
      </dgm:t>
    </dgm:pt>
    <dgm:pt modelId="{EB11631F-AE74-4F00-8D55-8763E2EED7E6}">
      <dgm:prSet custT="1"/>
      <dgm:spPr/>
      <dgm:t>
        <a:bodyPr/>
        <a:lstStyle/>
        <a:p>
          <a:pPr marL="342900" indent="-342900" algn="l" defTabSz="914400" rtl="0" eaLnBrk="1" latinLnBrk="0" hangingPunct="1">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kern="1200" dirty="0">
              <a:latin typeface="+mn-lt"/>
              <a:ea typeface="+mn-ea"/>
              <a:cs typeface="Arial" panose="020B0604020202020204" pitchFamily="34" charset="0"/>
            </a:rPr>
            <a:t>It seeks to create a therapeutic tool that is effective and rapid, therefore less expensive and accessible to all. </a:t>
          </a:r>
        </a:p>
      </dgm:t>
    </dgm:pt>
    <dgm:pt modelId="{504FB009-3BA2-4107-BF36-30369F397996}" type="parTrans" cxnId="{7D4CD15A-5B5E-4E06-9936-B1019DC331DE}">
      <dgm:prSet/>
      <dgm:spPr/>
      <dgm:t>
        <a:bodyPr/>
        <a:lstStyle/>
        <a:p>
          <a:endParaRPr lang="en-US"/>
        </a:p>
      </dgm:t>
    </dgm:pt>
    <dgm:pt modelId="{45631DA4-3353-4322-856A-F96513F377D0}" type="sibTrans" cxnId="{7D4CD15A-5B5E-4E06-9936-B1019DC331DE}">
      <dgm:prSet/>
      <dgm:spPr/>
      <dgm:t>
        <a:bodyPr/>
        <a:lstStyle/>
        <a:p>
          <a:endParaRPr lang="en-US"/>
        </a:p>
      </dgm:t>
    </dgm:pt>
    <dgm:pt modelId="{17CE381E-6593-493A-962F-F2F53F8FE605}" type="pres">
      <dgm:prSet presAssocID="{62B83D7A-44A4-4939-8BFD-A62E90A823F9}" presName="linear" presStyleCnt="0">
        <dgm:presLayoutVars>
          <dgm:animLvl val="lvl"/>
          <dgm:resizeHandles val="exact"/>
        </dgm:presLayoutVars>
      </dgm:prSet>
      <dgm:spPr/>
      <dgm:t>
        <a:bodyPr/>
        <a:lstStyle/>
        <a:p>
          <a:endParaRPr lang="pl-PL"/>
        </a:p>
      </dgm:t>
    </dgm:pt>
    <dgm:pt modelId="{6286A457-4AFF-4368-B4AD-FC532D92F309}" type="pres">
      <dgm:prSet presAssocID="{0B1A4947-B1D3-4168-BC41-41B5F1B6AC1F}" presName="parentText" presStyleLbl="node1" presStyleIdx="0" presStyleCnt="3">
        <dgm:presLayoutVars>
          <dgm:chMax val="0"/>
          <dgm:bulletEnabled val="1"/>
        </dgm:presLayoutVars>
      </dgm:prSet>
      <dgm:spPr/>
      <dgm:t>
        <a:bodyPr/>
        <a:lstStyle/>
        <a:p>
          <a:endParaRPr lang="pl-PL"/>
        </a:p>
      </dgm:t>
    </dgm:pt>
    <dgm:pt modelId="{88B0E359-EA3C-4135-99BC-7FFBA7FC775C}" type="pres">
      <dgm:prSet presAssocID="{6A0F6062-EFE5-4348-8205-146E4F4EFAA8}" presName="spacer" presStyleCnt="0"/>
      <dgm:spPr/>
    </dgm:pt>
    <dgm:pt modelId="{4F39849A-216C-42C8-A07B-124BB4E27311}" type="pres">
      <dgm:prSet presAssocID="{46F79EA9-E966-454C-B3CA-2927D1556DEE}" presName="parentText" presStyleLbl="node1" presStyleIdx="1" presStyleCnt="3">
        <dgm:presLayoutVars>
          <dgm:chMax val="0"/>
          <dgm:bulletEnabled val="1"/>
        </dgm:presLayoutVars>
      </dgm:prSet>
      <dgm:spPr/>
      <dgm:t>
        <a:bodyPr/>
        <a:lstStyle/>
        <a:p>
          <a:endParaRPr lang="pl-PL"/>
        </a:p>
      </dgm:t>
    </dgm:pt>
    <dgm:pt modelId="{114CB2F1-E89F-4DB0-A812-8A6CBB371245}" type="pres">
      <dgm:prSet presAssocID="{E59EE55E-5A26-45AC-9AA2-10C106121804}" presName="spacer" presStyleCnt="0"/>
      <dgm:spPr/>
    </dgm:pt>
    <dgm:pt modelId="{0505B6DE-8B5A-4534-8EFB-02A5D0BCC26E}" type="pres">
      <dgm:prSet presAssocID="{EB11631F-AE74-4F00-8D55-8763E2EED7E6}" presName="parentText" presStyleLbl="node1" presStyleIdx="2" presStyleCnt="3">
        <dgm:presLayoutVars>
          <dgm:chMax val="0"/>
          <dgm:bulletEnabled val="1"/>
        </dgm:presLayoutVars>
      </dgm:prSet>
      <dgm:spPr/>
      <dgm:t>
        <a:bodyPr/>
        <a:lstStyle/>
        <a:p>
          <a:endParaRPr lang="pl-PL"/>
        </a:p>
      </dgm:t>
    </dgm:pt>
  </dgm:ptLst>
  <dgm:cxnLst>
    <dgm:cxn modelId="{E5A8ADB4-B99E-4114-95A4-17018371B41A}" type="presOf" srcId="{46F79EA9-E966-454C-B3CA-2927D1556DEE}" destId="{4F39849A-216C-42C8-A07B-124BB4E27311}" srcOrd="0" destOrd="0" presId="urn:microsoft.com/office/officeart/2005/8/layout/vList2"/>
    <dgm:cxn modelId="{5782A592-6E01-41F4-A89B-4E1AE335F2EA}" type="presOf" srcId="{62B83D7A-44A4-4939-8BFD-A62E90A823F9}" destId="{17CE381E-6593-493A-962F-F2F53F8FE605}" srcOrd="0" destOrd="0" presId="urn:microsoft.com/office/officeart/2005/8/layout/vList2"/>
    <dgm:cxn modelId="{C21A67B4-C7AD-4E44-87E4-256622F7B4C8}" type="presOf" srcId="{EB11631F-AE74-4F00-8D55-8763E2EED7E6}" destId="{0505B6DE-8B5A-4534-8EFB-02A5D0BCC26E}" srcOrd="0" destOrd="0" presId="urn:microsoft.com/office/officeart/2005/8/layout/vList2"/>
    <dgm:cxn modelId="{8753AA46-8A85-4AE7-9CD7-F319812CA91C}" srcId="{62B83D7A-44A4-4939-8BFD-A62E90A823F9}" destId="{46F79EA9-E966-454C-B3CA-2927D1556DEE}" srcOrd="1" destOrd="0" parTransId="{651382BD-4D9F-4305-9D0C-F9F3099532E4}" sibTransId="{E59EE55E-5A26-45AC-9AA2-10C106121804}"/>
    <dgm:cxn modelId="{7D4CD15A-5B5E-4E06-9936-B1019DC331DE}" srcId="{62B83D7A-44A4-4939-8BFD-A62E90A823F9}" destId="{EB11631F-AE74-4F00-8D55-8763E2EED7E6}" srcOrd="2" destOrd="0" parTransId="{504FB009-3BA2-4107-BF36-30369F397996}" sibTransId="{45631DA4-3353-4322-856A-F96513F377D0}"/>
    <dgm:cxn modelId="{2456C15D-ED0E-4AD9-85C3-A778ED3135DB}" type="presOf" srcId="{0B1A4947-B1D3-4168-BC41-41B5F1B6AC1F}" destId="{6286A457-4AFF-4368-B4AD-FC532D92F309}" srcOrd="0" destOrd="0" presId="urn:microsoft.com/office/officeart/2005/8/layout/vList2"/>
    <dgm:cxn modelId="{ADF34780-70C5-4520-8EA6-053DD70ECC7F}" srcId="{62B83D7A-44A4-4939-8BFD-A62E90A823F9}" destId="{0B1A4947-B1D3-4168-BC41-41B5F1B6AC1F}" srcOrd="0" destOrd="0" parTransId="{41127335-C66E-443F-8344-424BB880B516}" sibTransId="{6A0F6062-EFE5-4348-8205-146E4F4EFAA8}"/>
    <dgm:cxn modelId="{AAD24228-794C-4F59-A81B-74C41B47A252}" type="presParOf" srcId="{17CE381E-6593-493A-962F-F2F53F8FE605}" destId="{6286A457-4AFF-4368-B4AD-FC532D92F309}" srcOrd="0" destOrd="0" presId="urn:microsoft.com/office/officeart/2005/8/layout/vList2"/>
    <dgm:cxn modelId="{6972622C-CB50-4E7B-92AF-1C765A7EAA7D}" type="presParOf" srcId="{17CE381E-6593-493A-962F-F2F53F8FE605}" destId="{88B0E359-EA3C-4135-99BC-7FFBA7FC775C}" srcOrd="1" destOrd="0" presId="urn:microsoft.com/office/officeart/2005/8/layout/vList2"/>
    <dgm:cxn modelId="{F25A0B9E-BAF2-4F49-88F2-7F1B3F0A1495}" type="presParOf" srcId="{17CE381E-6593-493A-962F-F2F53F8FE605}" destId="{4F39849A-216C-42C8-A07B-124BB4E27311}" srcOrd="2" destOrd="0" presId="urn:microsoft.com/office/officeart/2005/8/layout/vList2"/>
    <dgm:cxn modelId="{C8C8AC57-42DE-40FA-B0C6-7136F9E7E1F3}" type="presParOf" srcId="{17CE381E-6593-493A-962F-F2F53F8FE605}" destId="{114CB2F1-E89F-4DB0-A812-8A6CBB371245}" srcOrd="3" destOrd="0" presId="urn:microsoft.com/office/officeart/2005/8/layout/vList2"/>
    <dgm:cxn modelId="{0BEC9EC2-3228-4644-99C8-E6B723648CE1}" type="presParOf" srcId="{17CE381E-6593-493A-962F-F2F53F8FE605}" destId="{0505B6DE-8B5A-4534-8EFB-02A5D0BCC26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0F828E-8FF9-4026-88EE-376190B8D0E6}" type="doc">
      <dgm:prSet loTypeId="urn:microsoft.com/office/officeart/2005/8/layout/pyramid1" loCatId="pyramid" qsTypeId="urn:microsoft.com/office/officeart/2005/8/quickstyle/simple1" qsCatId="simple" csTypeId="urn:microsoft.com/office/officeart/2005/8/colors/colorful4" csCatId="colorful" phldr="1"/>
      <dgm:spPr/>
    </dgm:pt>
    <dgm:pt modelId="{A7928323-0519-4FC5-B55B-474F4C4EC109}">
      <dgm:prSet phldrT="[Texte]" custT="1"/>
      <dgm:spPr/>
      <dgm:t>
        <a:bodyPr/>
        <a:lstStyle/>
        <a:p>
          <a:r>
            <a:rPr lang="fr-FR" sz="2800" b="1" dirty="0"/>
            <a:t>Membership</a:t>
          </a:r>
        </a:p>
      </dgm:t>
    </dgm:pt>
    <dgm:pt modelId="{2FA694F0-D100-443B-8075-6DD60C1E1BB0}" type="parTrans" cxnId="{47ED55A3-88E6-485A-93DA-37EB809A4892}">
      <dgm:prSet/>
      <dgm:spPr/>
      <dgm:t>
        <a:bodyPr/>
        <a:lstStyle/>
        <a:p>
          <a:endParaRPr lang="fr-FR"/>
        </a:p>
      </dgm:t>
    </dgm:pt>
    <dgm:pt modelId="{3CF1B92D-D095-40DB-8DE8-17888F93A554}" type="sibTrans" cxnId="{47ED55A3-88E6-485A-93DA-37EB809A4892}">
      <dgm:prSet/>
      <dgm:spPr/>
      <dgm:t>
        <a:bodyPr/>
        <a:lstStyle/>
        <a:p>
          <a:endParaRPr lang="fr-FR"/>
        </a:p>
      </dgm:t>
    </dgm:pt>
    <dgm:pt modelId="{AD906CE7-9E24-4D30-97A7-A40D7BE2E2B0}">
      <dgm:prSet phldrT="[Texte]" custT="1"/>
      <dgm:spPr/>
      <dgm:t>
        <a:bodyPr/>
        <a:lstStyle/>
        <a:p>
          <a:r>
            <a:rPr lang="fr-FR" sz="2800" b="1" dirty="0"/>
            <a:t>Security</a:t>
          </a:r>
        </a:p>
      </dgm:t>
    </dgm:pt>
    <dgm:pt modelId="{205AB310-DC51-4E9A-9FD1-4E5EB1E4DCDB}" type="parTrans" cxnId="{08EA7182-BAAA-4659-B024-CC58521FA4E6}">
      <dgm:prSet/>
      <dgm:spPr/>
      <dgm:t>
        <a:bodyPr/>
        <a:lstStyle/>
        <a:p>
          <a:endParaRPr lang="fr-FR"/>
        </a:p>
      </dgm:t>
    </dgm:pt>
    <dgm:pt modelId="{2D4F48F9-A8E0-480E-A2AC-F2F886DDC087}" type="sibTrans" cxnId="{08EA7182-BAAA-4659-B024-CC58521FA4E6}">
      <dgm:prSet/>
      <dgm:spPr/>
      <dgm:t>
        <a:bodyPr/>
        <a:lstStyle/>
        <a:p>
          <a:endParaRPr lang="fr-FR"/>
        </a:p>
      </dgm:t>
    </dgm:pt>
    <dgm:pt modelId="{550F0851-7C79-4121-954D-DE855265012A}">
      <dgm:prSet phldrT="[Texte]" custT="1"/>
      <dgm:spPr/>
      <dgm:t>
        <a:bodyPr/>
        <a:lstStyle/>
        <a:p>
          <a:r>
            <a:rPr lang="fr-FR" sz="2800" b="1" dirty="0"/>
            <a:t>Physiological</a:t>
          </a:r>
        </a:p>
      </dgm:t>
    </dgm:pt>
    <dgm:pt modelId="{E884A730-20E0-48F1-8793-C2E4E9A77AA5}" type="parTrans" cxnId="{C06F7116-3760-4147-ADEA-4E99F3798B72}">
      <dgm:prSet/>
      <dgm:spPr/>
      <dgm:t>
        <a:bodyPr/>
        <a:lstStyle/>
        <a:p>
          <a:endParaRPr lang="fr-FR"/>
        </a:p>
      </dgm:t>
    </dgm:pt>
    <dgm:pt modelId="{C9B3B29C-7383-4725-B6B7-44054DC57CC3}" type="sibTrans" cxnId="{C06F7116-3760-4147-ADEA-4E99F3798B72}">
      <dgm:prSet/>
      <dgm:spPr/>
      <dgm:t>
        <a:bodyPr/>
        <a:lstStyle/>
        <a:p>
          <a:endParaRPr lang="fr-FR"/>
        </a:p>
      </dgm:t>
    </dgm:pt>
    <dgm:pt modelId="{D666F9E7-5087-43D2-9494-98CA53E3CE10}">
      <dgm:prSet custT="1"/>
      <dgm:spPr/>
      <dgm:t>
        <a:bodyPr/>
        <a:lstStyle/>
        <a:p>
          <a:r>
            <a:rPr lang="fr-FR" sz="2800" b="1" dirty="0"/>
            <a:t>Self-realization</a:t>
          </a:r>
        </a:p>
      </dgm:t>
    </dgm:pt>
    <dgm:pt modelId="{3063AE2F-408E-4065-BA55-7A10F806BEE8}" type="parTrans" cxnId="{F3F35758-59E7-4683-A5B2-762179EE155C}">
      <dgm:prSet/>
      <dgm:spPr/>
      <dgm:t>
        <a:bodyPr/>
        <a:lstStyle/>
        <a:p>
          <a:endParaRPr lang="fr-FR"/>
        </a:p>
      </dgm:t>
    </dgm:pt>
    <dgm:pt modelId="{84B683E1-E9C7-4F33-A470-D9B8A854CC1B}" type="sibTrans" cxnId="{F3F35758-59E7-4683-A5B2-762179EE155C}">
      <dgm:prSet/>
      <dgm:spPr/>
      <dgm:t>
        <a:bodyPr/>
        <a:lstStyle/>
        <a:p>
          <a:endParaRPr lang="fr-FR"/>
        </a:p>
      </dgm:t>
    </dgm:pt>
    <dgm:pt modelId="{60822975-541C-4559-9A86-B4D9D3E217EF}">
      <dgm:prSet custT="1"/>
      <dgm:spPr/>
      <dgm:t>
        <a:bodyPr/>
        <a:lstStyle/>
        <a:p>
          <a:r>
            <a:rPr lang="fr-FR" sz="2800" b="1" dirty="0" err="1"/>
            <a:t>Esteem</a:t>
          </a:r>
          <a:r>
            <a:rPr lang="fr-FR" sz="5000" dirty="0"/>
            <a:t> </a:t>
          </a:r>
        </a:p>
      </dgm:t>
    </dgm:pt>
    <dgm:pt modelId="{7ED44AC1-A545-4598-BF2B-1024C6C13357}" type="parTrans" cxnId="{2BA98598-67FB-4601-B0A7-675BEEA831AE}">
      <dgm:prSet/>
      <dgm:spPr/>
      <dgm:t>
        <a:bodyPr/>
        <a:lstStyle/>
        <a:p>
          <a:endParaRPr lang="fr-FR"/>
        </a:p>
      </dgm:t>
    </dgm:pt>
    <dgm:pt modelId="{1F964CFC-624E-47BD-88EF-7577585E921B}" type="sibTrans" cxnId="{2BA98598-67FB-4601-B0A7-675BEEA831AE}">
      <dgm:prSet/>
      <dgm:spPr/>
      <dgm:t>
        <a:bodyPr/>
        <a:lstStyle/>
        <a:p>
          <a:endParaRPr lang="fr-FR"/>
        </a:p>
      </dgm:t>
    </dgm:pt>
    <dgm:pt modelId="{26537F48-1B8E-46DA-969A-E1EA919075F0}" type="pres">
      <dgm:prSet presAssocID="{4E0F828E-8FF9-4026-88EE-376190B8D0E6}" presName="Name0" presStyleCnt="0">
        <dgm:presLayoutVars>
          <dgm:dir/>
          <dgm:animLvl val="lvl"/>
          <dgm:resizeHandles val="exact"/>
        </dgm:presLayoutVars>
      </dgm:prSet>
      <dgm:spPr/>
    </dgm:pt>
    <dgm:pt modelId="{1A1B3482-BC82-4A70-8348-9FC7BB783788}" type="pres">
      <dgm:prSet presAssocID="{D666F9E7-5087-43D2-9494-98CA53E3CE10}" presName="Name8" presStyleCnt="0"/>
      <dgm:spPr/>
    </dgm:pt>
    <dgm:pt modelId="{DAB034C5-89CE-40CA-9A4A-7B8A43FF8B33}" type="pres">
      <dgm:prSet presAssocID="{D666F9E7-5087-43D2-9494-98CA53E3CE10}" presName="level" presStyleLbl="node1" presStyleIdx="0" presStyleCnt="5">
        <dgm:presLayoutVars>
          <dgm:chMax val="1"/>
          <dgm:bulletEnabled val="1"/>
        </dgm:presLayoutVars>
      </dgm:prSet>
      <dgm:spPr/>
      <dgm:t>
        <a:bodyPr/>
        <a:lstStyle/>
        <a:p>
          <a:endParaRPr lang="pl-PL"/>
        </a:p>
      </dgm:t>
    </dgm:pt>
    <dgm:pt modelId="{CC009C5D-0874-4F0E-B989-F6C05DEF2781}" type="pres">
      <dgm:prSet presAssocID="{D666F9E7-5087-43D2-9494-98CA53E3CE10}" presName="levelTx" presStyleLbl="revTx" presStyleIdx="0" presStyleCnt="0">
        <dgm:presLayoutVars>
          <dgm:chMax val="1"/>
          <dgm:bulletEnabled val="1"/>
        </dgm:presLayoutVars>
      </dgm:prSet>
      <dgm:spPr/>
      <dgm:t>
        <a:bodyPr/>
        <a:lstStyle/>
        <a:p>
          <a:endParaRPr lang="pl-PL"/>
        </a:p>
      </dgm:t>
    </dgm:pt>
    <dgm:pt modelId="{17038880-5509-4558-AD0C-9184CEA665B6}" type="pres">
      <dgm:prSet presAssocID="{60822975-541C-4559-9A86-B4D9D3E217EF}" presName="Name8" presStyleCnt="0"/>
      <dgm:spPr/>
    </dgm:pt>
    <dgm:pt modelId="{D27DDDBD-6211-4D05-9A9F-399F18884BF1}" type="pres">
      <dgm:prSet presAssocID="{60822975-541C-4559-9A86-B4D9D3E217EF}" presName="level" presStyleLbl="node1" presStyleIdx="1" presStyleCnt="5">
        <dgm:presLayoutVars>
          <dgm:chMax val="1"/>
          <dgm:bulletEnabled val="1"/>
        </dgm:presLayoutVars>
      </dgm:prSet>
      <dgm:spPr/>
      <dgm:t>
        <a:bodyPr/>
        <a:lstStyle/>
        <a:p>
          <a:endParaRPr lang="pl-PL"/>
        </a:p>
      </dgm:t>
    </dgm:pt>
    <dgm:pt modelId="{C1CB9ACB-0C21-44F7-B8EB-0E3A1697D7F3}" type="pres">
      <dgm:prSet presAssocID="{60822975-541C-4559-9A86-B4D9D3E217EF}" presName="levelTx" presStyleLbl="revTx" presStyleIdx="0" presStyleCnt="0">
        <dgm:presLayoutVars>
          <dgm:chMax val="1"/>
          <dgm:bulletEnabled val="1"/>
        </dgm:presLayoutVars>
      </dgm:prSet>
      <dgm:spPr/>
      <dgm:t>
        <a:bodyPr/>
        <a:lstStyle/>
        <a:p>
          <a:endParaRPr lang="pl-PL"/>
        </a:p>
      </dgm:t>
    </dgm:pt>
    <dgm:pt modelId="{DD657D16-3936-4405-9442-DB91D08ECAD2}" type="pres">
      <dgm:prSet presAssocID="{A7928323-0519-4FC5-B55B-474F4C4EC109}" presName="Name8" presStyleCnt="0"/>
      <dgm:spPr/>
    </dgm:pt>
    <dgm:pt modelId="{2430BCD0-127C-497A-9520-E53757F1C8D7}" type="pres">
      <dgm:prSet presAssocID="{A7928323-0519-4FC5-B55B-474F4C4EC109}" presName="level" presStyleLbl="node1" presStyleIdx="2" presStyleCnt="5">
        <dgm:presLayoutVars>
          <dgm:chMax val="1"/>
          <dgm:bulletEnabled val="1"/>
        </dgm:presLayoutVars>
      </dgm:prSet>
      <dgm:spPr/>
      <dgm:t>
        <a:bodyPr/>
        <a:lstStyle/>
        <a:p>
          <a:endParaRPr lang="pl-PL"/>
        </a:p>
      </dgm:t>
    </dgm:pt>
    <dgm:pt modelId="{13D62EB3-F7D1-4351-BD79-68AF7F3F4BD5}" type="pres">
      <dgm:prSet presAssocID="{A7928323-0519-4FC5-B55B-474F4C4EC109}" presName="levelTx" presStyleLbl="revTx" presStyleIdx="0" presStyleCnt="0">
        <dgm:presLayoutVars>
          <dgm:chMax val="1"/>
          <dgm:bulletEnabled val="1"/>
        </dgm:presLayoutVars>
      </dgm:prSet>
      <dgm:spPr/>
      <dgm:t>
        <a:bodyPr/>
        <a:lstStyle/>
        <a:p>
          <a:endParaRPr lang="pl-PL"/>
        </a:p>
      </dgm:t>
    </dgm:pt>
    <dgm:pt modelId="{6BA0BC64-1A56-4985-96BD-B60BCD34DC92}" type="pres">
      <dgm:prSet presAssocID="{AD906CE7-9E24-4D30-97A7-A40D7BE2E2B0}" presName="Name8" presStyleCnt="0"/>
      <dgm:spPr/>
    </dgm:pt>
    <dgm:pt modelId="{2D392C53-951D-4898-A455-00858638B9E8}" type="pres">
      <dgm:prSet presAssocID="{AD906CE7-9E24-4D30-97A7-A40D7BE2E2B0}" presName="level" presStyleLbl="node1" presStyleIdx="3" presStyleCnt="5">
        <dgm:presLayoutVars>
          <dgm:chMax val="1"/>
          <dgm:bulletEnabled val="1"/>
        </dgm:presLayoutVars>
      </dgm:prSet>
      <dgm:spPr/>
      <dgm:t>
        <a:bodyPr/>
        <a:lstStyle/>
        <a:p>
          <a:endParaRPr lang="pl-PL"/>
        </a:p>
      </dgm:t>
    </dgm:pt>
    <dgm:pt modelId="{7E4286FF-F0D1-418A-A525-8A4B74137356}" type="pres">
      <dgm:prSet presAssocID="{AD906CE7-9E24-4D30-97A7-A40D7BE2E2B0}" presName="levelTx" presStyleLbl="revTx" presStyleIdx="0" presStyleCnt="0">
        <dgm:presLayoutVars>
          <dgm:chMax val="1"/>
          <dgm:bulletEnabled val="1"/>
        </dgm:presLayoutVars>
      </dgm:prSet>
      <dgm:spPr/>
      <dgm:t>
        <a:bodyPr/>
        <a:lstStyle/>
        <a:p>
          <a:endParaRPr lang="pl-PL"/>
        </a:p>
      </dgm:t>
    </dgm:pt>
    <dgm:pt modelId="{B35B0D61-7F82-4A4F-9CF0-1B75499D5386}" type="pres">
      <dgm:prSet presAssocID="{550F0851-7C79-4121-954D-DE855265012A}" presName="Name8" presStyleCnt="0"/>
      <dgm:spPr/>
    </dgm:pt>
    <dgm:pt modelId="{B0B2CC8D-E356-4DD3-BD66-FCB1F13A8918}" type="pres">
      <dgm:prSet presAssocID="{550F0851-7C79-4121-954D-DE855265012A}" presName="level" presStyleLbl="node1" presStyleIdx="4" presStyleCnt="5" custLinFactNeighborY="-5353">
        <dgm:presLayoutVars>
          <dgm:chMax val="1"/>
          <dgm:bulletEnabled val="1"/>
        </dgm:presLayoutVars>
      </dgm:prSet>
      <dgm:spPr/>
      <dgm:t>
        <a:bodyPr/>
        <a:lstStyle/>
        <a:p>
          <a:endParaRPr lang="pl-PL"/>
        </a:p>
      </dgm:t>
    </dgm:pt>
    <dgm:pt modelId="{31DD111A-CA36-4F83-8DB6-258C160D082B}" type="pres">
      <dgm:prSet presAssocID="{550F0851-7C79-4121-954D-DE855265012A}" presName="levelTx" presStyleLbl="revTx" presStyleIdx="0" presStyleCnt="0">
        <dgm:presLayoutVars>
          <dgm:chMax val="1"/>
          <dgm:bulletEnabled val="1"/>
        </dgm:presLayoutVars>
      </dgm:prSet>
      <dgm:spPr/>
      <dgm:t>
        <a:bodyPr/>
        <a:lstStyle/>
        <a:p>
          <a:endParaRPr lang="pl-PL"/>
        </a:p>
      </dgm:t>
    </dgm:pt>
  </dgm:ptLst>
  <dgm:cxnLst>
    <dgm:cxn modelId="{08EA7182-BAAA-4659-B024-CC58521FA4E6}" srcId="{4E0F828E-8FF9-4026-88EE-376190B8D0E6}" destId="{AD906CE7-9E24-4D30-97A7-A40D7BE2E2B0}" srcOrd="3" destOrd="0" parTransId="{205AB310-DC51-4E9A-9FD1-4E5EB1E4DCDB}" sibTransId="{2D4F48F9-A8E0-480E-A2AC-F2F886DDC087}"/>
    <dgm:cxn modelId="{2BA98598-67FB-4601-B0A7-675BEEA831AE}" srcId="{4E0F828E-8FF9-4026-88EE-376190B8D0E6}" destId="{60822975-541C-4559-9A86-B4D9D3E217EF}" srcOrd="1" destOrd="0" parTransId="{7ED44AC1-A545-4598-BF2B-1024C6C13357}" sibTransId="{1F964CFC-624E-47BD-88EF-7577585E921B}"/>
    <dgm:cxn modelId="{E374477B-8733-4FA5-9E4D-E91210CFA3D1}" type="presOf" srcId="{A7928323-0519-4FC5-B55B-474F4C4EC109}" destId="{2430BCD0-127C-497A-9520-E53757F1C8D7}" srcOrd="0" destOrd="0" presId="urn:microsoft.com/office/officeart/2005/8/layout/pyramid1"/>
    <dgm:cxn modelId="{2EA37886-EF71-476A-A432-57B1A807E05A}" type="presOf" srcId="{AD906CE7-9E24-4D30-97A7-A40D7BE2E2B0}" destId="{7E4286FF-F0D1-418A-A525-8A4B74137356}" srcOrd="1" destOrd="0" presId="urn:microsoft.com/office/officeart/2005/8/layout/pyramid1"/>
    <dgm:cxn modelId="{64B0DA98-7ADB-4415-9979-417F48CD671C}" type="presOf" srcId="{60822975-541C-4559-9A86-B4D9D3E217EF}" destId="{D27DDDBD-6211-4D05-9A9F-399F18884BF1}" srcOrd="0" destOrd="0" presId="urn:microsoft.com/office/officeart/2005/8/layout/pyramid1"/>
    <dgm:cxn modelId="{DD633F57-45C9-48D3-B8C7-1FFA84C6699B}" type="presOf" srcId="{D666F9E7-5087-43D2-9494-98CA53E3CE10}" destId="{DAB034C5-89CE-40CA-9A4A-7B8A43FF8B33}" srcOrd="0" destOrd="0" presId="urn:microsoft.com/office/officeart/2005/8/layout/pyramid1"/>
    <dgm:cxn modelId="{40CAEDBB-9B01-40BA-94E5-01E01C467CD2}" type="presOf" srcId="{AD906CE7-9E24-4D30-97A7-A40D7BE2E2B0}" destId="{2D392C53-951D-4898-A455-00858638B9E8}" srcOrd="0" destOrd="0" presId="urn:microsoft.com/office/officeart/2005/8/layout/pyramid1"/>
    <dgm:cxn modelId="{DC33DB1C-21DD-4377-8904-04769179E42A}" type="presOf" srcId="{550F0851-7C79-4121-954D-DE855265012A}" destId="{31DD111A-CA36-4F83-8DB6-258C160D082B}" srcOrd="1" destOrd="0" presId="urn:microsoft.com/office/officeart/2005/8/layout/pyramid1"/>
    <dgm:cxn modelId="{F3F35758-59E7-4683-A5B2-762179EE155C}" srcId="{4E0F828E-8FF9-4026-88EE-376190B8D0E6}" destId="{D666F9E7-5087-43D2-9494-98CA53E3CE10}" srcOrd="0" destOrd="0" parTransId="{3063AE2F-408E-4065-BA55-7A10F806BEE8}" sibTransId="{84B683E1-E9C7-4F33-A470-D9B8A854CC1B}"/>
    <dgm:cxn modelId="{3B4CB9FF-D8D4-4F4F-9837-E08E32E3C294}" type="presOf" srcId="{A7928323-0519-4FC5-B55B-474F4C4EC109}" destId="{13D62EB3-F7D1-4351-BD79-68AF7F3F4BD5}" srcOrd="1" destOrd="0" presId="urn:microsoft.com/office/officeart/2005/8/layout/pyramid1"/>
    <dgm:cxn modelId="{13416D2B-8070-4CD0-A92A-0563D7AE8FB9}" type="presOf" srcId="{D666F9E7-5087-43D2-9494-98CA53E3CE10}" destId="{CC009C5D-0874-4F0E-B989-F6C05DEF2781}" srcOrd="1" destOrd="0" presId="urn:microsoft.com/office/officeart/2005/8/layout/pyramid1"/>
    <dgm:cxn modelId="{4AFCCFEA-E839-4EAA-8EB6-59611546BE53}" type="presOf" srcId="{4E0F828E-8FF9-4026-88EE-376190B8D0E6}" destId="{26537F48-1B8E-46DA-969A-E1EA919075F0}" srcOrd="0" destOrd="0" presId="urn:microsoft.com/office/officeart/2005/8/layout/pyramid1"/>
    <dgm:cxn modelId="{47ED55A3-88E6-485A-93DA-37EB809A4892}" srcId="{4E0F828E-8FF9-4026-88EE-376190B8D0E6}" destId="{A7928323-0519-4FC5-B55B-474F4C4EC109}" srcOrd="2" destOrd="0" parTransId="{2FA694F0-D100-443B-8075-6DD60C1E1BB0}" sibTransId="{3CF1B92D-D095-40DB-8DE8-17888F93A554}"/>
    <dgm:cxn modelId="{8835F89B-1DBC-4247-A186-A979F0A10743}" type="presOf" srcId="{60822975-541C-4559-9A86-B4D9D3E217EF}" destId="{C1CB9ACB-0C21-44F7-B8EB-0E3A1697D7F3}" srcOrd="1" destOrd="0" presId="urn:microsoft.com/office/officeart/2005/8/layout/pyramid1"/>
    <dgm:cxn modelId="{C06F7116-3760-4147-ADEA-4E99F3798B72}" srcId="{4E0F828E-8FF9-4026-88EE-376190B8D0E6}" destId="{550F0851-7C79-4121-954D-DE855265012A}" srcOrd="4" destOrd="0" parTransId="{E884A730-20E0-48F1-8793-C2E4E9A77AA5}" sibTransId="{C9B3B29C-7383-4725-B6B7-44054DC57CC3}"/>
    <dgm:cxn modelId="{0F05FF2F-DD02-477A-B771-A81A77190518}" type="presOf" srcId="{550F0851-7C79-4121-954D-DE855265012A}" destId="{B0B2CC8D-E356-4DD3-BD66-FCB1F13A8918}" srcOrd="0" destOrd="0" presId="urn:microsoft.com/office/officeart/2005/8/layout/pyramid1"/>
    <dgm:cxn modelId="{18FF9237-F4E6-4341-9E9B-9138456666F1}" type="presParOf" srcId="{26537F48-1B8E-46DA-969A-E1EA919075F0}" destId="{1A1B3482-BC82-4A70-8348-9FC7BB783788}" srcOrd="0" destOrd="0" presId="urn:microsoft.com/office/officeart/2005/8/layout/pyramid1"/>
    <dgm:cxn modelId="{BFD30CE0-89E1-45E7-8A1F-09436D6BFC5A}" type="presParOf" srcId="{1A1B3482-BC82-4A70-8348-9FC7BB783788}" destId="{DAB034C5-89CE-40CA-9A4A-7B8A43FF8B33}" srcOrd="0" destOrd="0" presId="urn:microsoft.com/office/officeart/2005/8/layout/pyramid1"/>
    <dgm:cxn modelId="{6D448516-259D-4BBA-A683-970EBEA448C4}" type="presParOf" srcId="{1A1B3482-BC82-4A70-8348-9FC7BB783788}" destId="{CC009C5D-0874-4F0E-B989-F6C05DEF2781}" srcOrd="1" destOrd="0" presId="urn:microsoft.com/office/officeart/2005/8/layout/pyramid1"/>
    <dgm:cxn modelId="{085EF7B8-D167-472C-98AC-CC33A5C0ECC4}" type="presParOf" srcId="{26537F48-1B8E-46DA-969A-E1EA919075F0}" destId="{17038880-5509-4558-AD0C-9184CEA665B6}" srcOrd="1" destOrd="0" presId="urn:microsoft.com/office/officeart/2005/8/layout/pyramid1"/>
    <dgm:cxn modelId="{98A2007E-8479-4FFF-B154-44F759C4C13F}" type="presParOf" srcId="{17038880-5509-4558-AD0C-9184CEA665B6}" destId="{D27DDDBD-6211-4D05-9A9F-399F18884BF1}" srcOrd="0" destOrd="0" presId="urn:microsoft.com/office/officeart/2005/8/layout/pyramid1"/>
    <dgm:cxn modelId="{676C979E-EB23-4482-A4AB-2DED7EA3A974}" type="presParOf" srcId="{17038880-5509-4558-AD0C-9184CEA665B6}" destId="{C1CB9ACB-0C21-44F7-B8EB-0E3A1697D7F3}" srcOrd="1" destOrd="0" presId="urn:microsoft.com/office/officeart/2005/8/layout/pyramid1"/>
    <dgm:cxn modelId="{C2AC4D03-3CBF-4BF3-B3A3-06665521824D}" type="presParOf" srcId="{26537F48-1B8E-46DA-969A-E1EA919075F0}" destId="{DD657D16-3936-4405-9442-DB91D08ECAD2}" srcOrd="2" destOrd="0" presId="urn:microsoft.com/office/officeart/2005/8/layout/pyramid1"/>
    <dgm:cxn modelId="{3F2F84FE-9E5C-4B91-A5DD-FBF5705292E0}" type="presParOf" srcId="{DD657D16-3936-4405-9442-DB91D08ECAD2}" destId="{2430BCD0-127C-497A-9520-E53757F1C8D7}" srcOrd="0" destOrd="0" presId="urn:microsoft.com/office/officeart/2005/8/layout/pyramid1"/>
    <dgm:cxn modelId="{D2AE7950-0B45-4F16-A3AC-99EEF21223B2}" type="presParOf" srcId="{DD657D16-3936-4405-9442-DB91D08ECAD2}" destId="{13D62EB3-F7D1-4351-BD79-68AF7F3F4BD5}" srcOrd="1" destOrd="0" presId="urn:microsoft.com/office/officeart/2005/8/layout/pyramid1"/>
    <dgm:cxn modelId="{CB5463BD-CA67-4658-A106-509E12EAF23A}" type="presParOf" srcId="{26537F48-1B8E-46DA-969A-E1EA919075F0}" destId="{6BA0BC64-1A56-4985-96BD-B60BCD34DC92}" srcOrd="3" destOrd="0" presId="urn:microsoft.com/office/officeart/2005/8/layout/pyramid1"/>
    <dgm:cxn modelId="{B69F639D-4F70-45E5-9D9A-4A7F8544FF67}" type="presParOf" srcId="{6BA0BC64-1A56-4985-96BD-B60BCD34DC92}" destId="{2D392C53-951D-4898-A455-00858638B9E8}" srcOrd="0" destOrd="0" presId="urn:microsoft.com/office/officeart/2005/8/layout/pyramid1"/>
    <dgm:cxn modelId="{26DF0367-4C6B-48DC-A0CD-6004725DD460}" type="presParOf" srcId="{6BA0BC64-1A56-4985-96BD-B60BCD34DC92}" destId="{7E4286FF-F0D1-418A-A525-8A4B74137356}" srcOrd="1" destOrd="0" presId="urn:microsoft.com/office/officeart/2005/8/layout/pyramid1"/>
    <dgm:cxn modelId="{474561D5-40B0-4AAD-B2D1-BB97C109E6F3}" type="presParOf" srcId="{26537F48-1B8E-46DA-969A-E1EA919075F0}" destId="{B35B0D61-7F82-4A4F-9CF0-1B75499D5386}" srcOrd="4" destOrd="0" presId="urn:microsoft.com/office/officeart/2005/8/layout/pyramid1"/>
    <dgm:cxn modelId="{53788F00-F231-4296-9E89-98C8045C5FB3}" type="presParOf" srcId="{B35B0D61-7F82-4A4F-9CF0-1B75499D5386}" destId="{B0B2CC8D-E356-4DD3-BD66-FCB1F13A8918}" srcOrd="0" destOrd="0" presId="urn:microsoft.com/office/officeart/2005/8/layout/pyramid1"/>
    <dgm:cxn modelId="{8D0C7631-104F-4448-8BD5-42CC20BC2634}" type="presParOf" srcId="{B35B0D61-7F82-4A4F-9CF0-1B75499D5386}" destId="{31DD111A-CA36-4F83-8DB6-258C160D082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B61E77-E7EF-4A1D-BC65-8DD7112FCF5D}" type="doc">
      <dgm:prSet loTypeId="urn:microsoft.com/office/officeart/2005/8/layout/pyramid2" loCatId="pyramid" qsTypeId="urn:microsoft.com/office/officeart/2005/8/quickstyle/simple1" qsCatId="simple" csTypeId="urn:microsoft.com/office/officeart/2005/8/colors/colorful2" csCatId="colorful" phldr="1"/>
      <dgm:spPr/>
    </dgm:pt>
    <dgm:pt modelId="{C8AD4438-681D-4557-9439-CF36BC341562}">
      <dgm:prSet phldrT="[Texte]" custT="1"/>
      <dgm:spPr/>
      <dgm:t>
        <a:bodyPr/>
        <a:lstStyle/>
        <a:p>
          <a:r>
            <a:rPr lang="fr-FR" sz="2200" dirty="0"/>
            <a:t>Taking a holiday</a:t>
          </a:r>
        </a:p>
      </dgm:t>
    </dgm:pt>
    <dgm:pt modelId="{0AA6F640-90B2-4546-BEA3-EE529805797C}" type="parTrans" cxnId="{D3DEE6C2-4166-4D54-88F1-31497F02A584}">
      <dgm:prSet/>
      <dgm:spPr/>
      <dgm:t>
        <a:bodyPr/>
        <a:lstStyle/>
        <a:p>
          <a:endParaRPr lang="fr-FR"/>
        </a:p>
      </dgm:t>
    </dgm:pt>
    <dgm:pt modelId="{BDB3FBCC-4B7C-4797-8386-7F537E04B82D}" type="sibTrans" cxnId="{D3DEE6C2-4166-4D54-88F1-31497F02A584}">
      <dgm:prSet/>
      <dgm:spPr/>
      <dgm:t>
        <a:bodyPr/>
        <a:lstStyle/>
        <a:p>
          <a:endParaRPr lang="fr-FR"/>
        </a:p>
      </dgm:t>
    </dgm:pt>
    <dgm:pt modelId="{77BD5780-7642-4076-9B1C-B88250BE2FD6}">
      <dgm:prSet phldrT="[Texte]" custT="1"/>
      <dgm:spPr/>
      <dgm:t>
        <a:bodyPr/>
        <a:lstStyle/>
        <a:p>
          <a:pPr marL="0" lvl="0" indent="0" algn="ctr" defTabSz="977900">
            <a:lnSpc>
              <a:spcPct val="90000"/>
            </a:lnSpc>
            <a:spcBef>
              <a:spcPct val="0"/>
            </a:spcBef>
            <a:spcAft>
              <a:spcPct val="35000"/>
            </a:spcAft>
            <a:buNone/>
          </a:pPr>
          <a:r>
            <a:rPr lang="fr-FR" sz="2200" kern="1200">
              <a:latin typeface="Franklin Gothic Book" panose="020B0503020102020204"/>
              <a:ea typeface="+mn-ea"/>
              <a:cs typeface="+mn-cs"/>
            </a:rPr>
            <a:t>Give the report back to my boss</a:t>
          </a:r>
          <a:endParaRPr lang="fr-FR" sz="2200" kern="1200" dirty="0">
            <a:latin typeface="Franklin Gothic Book" panose="020B0503020102020204"/>
            <a:ea typeface="+mn-ea"/>
            <a:cs typeface="+mn-cs"/>
          </a:endParaRPr>
        </a:p>
      </dgm:t>
    </dgm:pt>
    <dgm:pt modelId="{A57F23A7-2933-497B-AD16-2DC1F2E9098E}" type="parTrans" cxnId="{F91AF243-1F13-4D08-926A-9A5CAC9BC957}">
      <dgm:prSet/>
      <dgm:spPr/>
      <dgm:t>
        <a:bodyPr/>
        <a:lstStyle/>
        <a:p>
          <a:endParaRPr lang="fr-FR"/>
        </a:p>
      </dgm:t>
    </dgm:pt>
    <dgm:pt modelId="{60E1BE48-3330-4046-A2B0-8CC7AC067139}" type="sibTrans" cxnId="{F91AF243-1F13-4D08-926A-9A5CAC9BC957}">
      <dgm:prSet/>
      <dgm:spPr/>
      <dgm:t>
        <a:bodyPr/>
        <a:lstStyle/>
        <a:p>
          <a:endParaRPr lang="fr-FR"/>
        </a:p>
      </dgm:t>
    </dgm:pt>
    <dgm:pt modelId="{C3BEAC4F-795A-40FB-85FB-E521FF06FCF7}">
      <dgm:prSet phldrT="[Texte]" custT="1"/>
      <dgm:spPr/>
      <dgm:t>
        <a:bodyPr/>
        <a:lstStyle/>
        <a:p>
          <a:pPr marL="0" lvl="0" indent="0" algn="ctr" defTabSz="977900">
            <a:lnSpc>
              <a:spcPct val="90000"/>
            </a:lnSpc>
            <a:spcBef>
              <a:spcPct val="0"/>
            </a:spcBef>
            <a:spcAft>
              <a:spcPct val="35000"/>
            </a:spcAft>
            <a:buNone/>
          </a:pPr>
          <a:r>
            <a:rPr lang="fr-FR" sz="2200" kern="1200" dirty="0">
              <a:latin typeface="Franklin Gothic Book" panose="020B0503020102020204"/>
              <a:ea typeface="+mn-ea"/>
              <a:cs typeface="+mn-cs"/>
            </a:rPr>
            <a:t>Make an appointment with your hairdresser</a:t>
          </a:r>
        </a:p>
      </dgm:t>
    </dgm:pt>
    <dgm:pt modelId="{CDCA606A-3EE1-4E76-BA7F-BAE66BFD3A15}" type="parTrans" cxnId="{DED3449E-FFB3-4A26-9F3B-BCB20B9AEB88}">
      <dgm:prSet/>
      <dgm:spPr/>
      <dgm:t>
        <a:bodyPr/>
        <a:lstStyle/>
        <a:p>
          <a:endParaRPr lang="fr-FR"/>
        </a:p>
      </dgm:t>
    </dgm:pt>
    <dgm:pt modelId="{F67934A8-A9AD-409A-ACA6-6B3FD097EFD5}" type="sibTrans" cxnId="{DED3449E-FFB3-4A26-9F3B-BCB20B9AEB88}">
      <dgm:prSet/>
      <dgm:spPr/>
      <dgm:t>
        <a:bodyPr/>
        <a:lstStyle/>
        <a:p>
          <a:endParaRPr lang="fr-FR"/>
        </a:p>
      </dgm:t>
    </dgm:pt>
    <dgm:pt modelId="{512B21A8-4514-45DE-98A3-F3D0834BA8B7}" type="pres">
      <dgm:prSet presAssocID="{29B61E77-E7EF-4A1D-BC65-8DD7112FCF5D}" presName="compositeShape" presStyleCnt="0">
        <dgm:presLayoutVars>
          <dgm:dir/>
          <dgm:resizeHandles/>
        </dgm:presLayoutVars>
      </dgm:prSet>
      <dgm:spPr/>
    </dgm:pt>
    <dgm:pt modelId="{9F4E87CA-5B89-494F-9717-0435FB60E2F1}" type="pres">
      <dgm:prSet presAssocID="{29B61E77-E7EF-4A1D-BC65-8DD7112FCF5D}" presName="pyramid" presStyleLbl="node1" presStyleIdx="0" presStyleCnt="1"/>
      <dgm:spPr/>
    </dgm:pt>
    <dgm:pt modelId="{B8318A40-3AC9-404D-AC4C-4A49968E8D02}" type="pres">
      <dgm:prSet presAssocID="{29B61E77-E7EF-4A1D-BC65-8DD7112FCF5D}" presName="theList" presStyleCnt="0"/>
      <dgm:spPr/>
    </dgm:pt>
    <dgm:pt modelId="{2B2EA951-3A6D-4132-BA22-4C439099950A}" type="pres">
      <dgm:prSet presAssocID="{C8AD4438-681D-4557-9439-CF36BC341562}" presName="aNode" presStyleLbl="fgAcc1" presStyleIdx="0" presStyleCnt="3">
        <dgm:presLayoutVars>
          <dgm:bulletEnabled val="1"/>
        </dgm:presLayoutVars>
      </dgm:prSet>
      <dgm:spPr/>
      <dgm:t>
        <a:bodyPr/>
        <a:lstStyle/>
        <a:p>
          <a:endParaRPr lang="pl-PL"/>
        </a:p>
      </dgm:t>
    </dgm:pt>
    <dgm:pt modelId="{63FF0443-017C-4BF2-B52E-02187A3620D7}" type="pres">
      <dgm:prSet presAssocID="{C8AD4438-681D-4557-9439-CF36BC341562}" presName="aSpace" presStyleCnt="0"/>
      <dgm:spPr/>
    </dgm:pt>
    <dgm:pt modelId="{40F2E4DA-FAC7-46BE-9EDC-D3CA7AB19149}" type="pres">
      <dgm:prSet presAssocID="{77BD5780-7642-4076-9B1C-B88250BE2FD6}" presName="aNode" presStyleLbl="fgAcc1" presStyleIdx="1" presStyleCnt="3">
        <dgm:presLayoutVars>
          <dgm:bulletEnabled val="1"/>
        </dgm:presLayoutVars>
      </dgm:prSet>
      <dgm:spPr/>
      <dgm:t>
        <a:bodyPr/>
        <a:lstStyle/>
        <a:p>
          <a:endParaRPr lang="pl-PL"/>
        </a:p>
      </dgm:t>
    </dgm:pt>
    <dgm:pt modelId="{C4C7B386-F4BC-48C5-9E73-D1485E5EE265}" type="pres">
      <dgm:prSet presAssocID="{77BD5780-7642-4076-9B1C-B88250BE2FD6}" presName="aSpace" presStyleCnt="0"/>
      <dgm:spPr/>
    </dgm:pt>
    <dgm:pt modelId="{AC9FEAC3-92D0-4535-ACD9-29B662B2EBAF}" type="pres">
      <dgm:prSet presAssocID="{C3BEAC4F-795A-40FB-85FB-E521FF06FCF7}" presName="aNode" presStyleLbl="fgAcc1" presStyleIdx="2" presStyleCnt="3">
        <dgm:presLayoutVars>
          <dgm:bulletEnabled val="1"/>
        </dgm:presLayoutVars>
      </dgm:prSet>
      <dgm:spPr/>
      <dgm:t>
        <a:bodyPr/>
        <a:lstStyle/>
        <a:p>
          <a:endParaRPr lang="pl-PL"/>
        </a:p>
      </dgm:t>
    </dgm:pt>
    <dgm:pt modelId="{E816EE87-050A-4C0B-8212-31ECFF5202A7}" type="pres">
      <dgm:prSet presAssocID="{C3BEAC4F-795A-40FB-85FB-E521FF06FCF7}" presName="aSpace" presStyleCnt="0"/>
      <dgm:spPr/>
    </dgm:pt>
  </dgm:ptLst>
  <dgm:cxnLst>
    <dgm:cxn modelId="{E0C906BC-9E24-4D39-AD5F-FCD47D3EA790}" type="presOf" srcId="{77BD5780-7642-4076-9B1C-B88250BE2FD6}" destId="{40F2E4DA-FAC7-46BE-9EDC-D3CA7AB19149}" srcOrd="0" destOrd="0" presId="urn:microsoft.com/office/officeart/2005/8/layout/pyramid2"/>
    <dgm:cxn modelId="{6AD0FEE4-3E49-43A2-8739-C06611EBB00A}" type="presOf" srcId="{C8AD4438-681D-4557-9439-CF36BC341562}" destId="{2B2EA951-3A6D-4132-BA22-4C439099950A}" srcOrd="0" destOrd="0" presId="urn:microsoft.com/office/officeart/2005/8/layout/pyramid2"/>
    <dgm:cxn modelId="{DED3449E-FFB3-4A26-9F3B-BCB20B9AEB88}" srcId="{29B61E77-E7EF-4A1D-BC65-8DD7112FCF5D}" destId="{C3BEAC4F-795A-40FB-85FB-E521FF06FCF7}" srcOrd="2" destOrd="0" parTransId="{CDCA606A-3EE1-4E76-BA7F-BAE66BFD3A15}" sibTransId="{F67934A8-A9AD-409A-ACA6-6B3FD097EFD5}"/>
    <dgm:cxn modelId="{F91AF243-1F13-4D08-926A-9A5CAC9BC957}" srcId="{29B61E77-E7EF-4A1D-BC65-8DD7112FCF5D}" destId="{77BD5780-7642-4076-9B1C-B88250BE2FD6}" srcOrd="1" destOrd="0" parTransId="{A57F23A7-2933-497B-AD16-2DC1F2E9098E}" sibTransId="{60E1BE48-3330-4046-A2B0-8CC7AC067139}"/>
    <dgm:cxn modelId="{47737AC4-FCAE-41FD-8557-FB1174840043}" type="presOf" srcId="{C3BEAC4F-795A-40FB-85FB-E521FF06FCF7}" destId="{AC9FEAC3-92D0-4535-ACD9-29B662B2EBAF}" srcOrd="0" destOrd="0" presId="urn:microsoft.com/office/officeart/2005/8/layout/pyramid2"/>
    <dgm:cxn modelId="{04C62F0F-4C5B-4DAF-BD5D-1C1DEF333ED0}" type="presOf" srcId="{29B61E77-E7EF-4A1D-BC65-8DD7112FCF5D}" destId="{512B21A8-4514-45DE-98A3-F3D0834BA8B7}" srcOrd="0" destOrd="0" presId="urn:microsoft.com/office/officeart/2005/8/layout/pyramid2"/>
    <dgm:cxn modelId="{D3DEE6C2-4166-4D54-88F1-31497F02A584}" srcId="{29B61E77-E7EF-4A1D-BC65-8DD7112FCF5D}" destId="{C8AD4438-681D-4557-9439-CF36BC341562}" srcOrd="0" destOrd="0" parTransId="{0AA6F640-90B2-4546-BEA3-EE529805797C}" sibTransId="{BDB3FBCC-4B7C-4797-8386-7F537E04B82D}"/>
    <dgm:cxn modelId="{63677AB3-5C66-44FB-932F-59646E6898D2}" type="presParOf" srcId="{512B21A8-4514-45DE-98A3-F3D0834BA8B7}" destId="{9F4E87CA-5B89-494F-9717-0435FB60E2F1}" srcOrd="0" destOrd="0" presId="urn:microsoft.com/office/officeart/2005/8/layout/pyramid2"/>
    <dgm:cxn modelId="{F9C7B672-68A4-463C-9D17-7D0F6BBBE6E6}" type="presParOf" srcId="{512B21A8-4514-45DE-98A3-F3D0834BA8B7}" destId="{B8318A40-3AC9-404D-AC4C-4A49968E8D02}" srcOrd="1" destOrd="0" presId="urn:microsoft.com/office/officeart/2005/8/layout/pyramid2"/>
    <dgm:cxn modelId="{77A87127-B707-40EB-AAF8-56CE28B77D1F}" type="presParOf" srcId="{B8318A40-3AC9-404D-AC4C-4A49968E8D02}" destId="{2B2EA951-3A6D-4132-BA22-4C439099950A}" srcOrd="0" destOrd="0" presId="urn:microsoft.com/office/officeart/2005/8/layout/pyramid2"/>
    <dgm:cxn modelId="{27A67CA0-37BF-4EFE-A006-A28CD33ED7E1}" type="presParOf" srcId="{B8318A40-3AC9-404D-AC4C-4A49968E8D02}" destId="{63FF0443-017C-4BF2-B52E-02187A3620D7}" srcOrd="1" destOrd="0" presId="urn:microsoft.com/office/officeart/2005/8/layout/pyramid2"/>
    <dgm:cxn modelId="{4BD53C58-5D1E-4195-A82B-C36AFD03EE72}" type="presParOf" srcId="{B8318A40-3AC9-404D-AC4C-4A49968E8D02}" destId="{40F2E4DA-FAC7-46BE-9EDC-D3CA7AB19149}" srcOrd="2" destOrd="0" presId="urn:microsoft.com/office/officeart/2005/8/layout/pyramid2"/>
    <dgm:cxn modelId="{3ECF053B-7D85-4449-A8E4-C3A846DF4F3C}" type="presParOf" srcId="{B8318A40-3AC9-404D-AC4C-4A49968E8D02}" destId="{C4C7B386-F4BC-48C5-9E73-D1485E5EE265}" srcOrd="3" destOrd="0" presId="urn:microsoft.com/office/officeart/2005/8/layout/pyramid2"/>
    <dgm:cxn modelId="{0A069D07-BD63-4D1D-A9A3-C51309260F3E}" type="presParOf" srcId="{B8318A40-3AC9-404D-AC4C-4A49968E8D02}" destId="{AC9FEAC3-92D0-4535-ACD9-29B662B2EBAF}" srcOrd="4" destOrd="0" presId="urn:microsoft.com/office/officeart/2005/8/layout/pyramid2"/>
    <dgm:cxn modelId="{EEDD8806-7CF4-4458-8173-5BAEB09C7C63}" type="presParOf" srcId="{B8318A40-3AC9-404D-AC4C-4A49968E8D02}" destId="{E816EE87-050A-4C0B-8212-31ECFF5202A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C38E6A-F5DE-4EA0-A178-7ACF0D2CBD2C}" type="doc">
      <dgm:prSet loTypeId="urn:microsoft.com/office/officeart/2005/8/layout/radial2" loCatId="relationship" qsTypeId="urn:microsoft.com/office/officeart/2005/8/quickstyle/simple3" qsCatId="simple" csTypeId="urn:microsoft.com/office/officeart/2005/8/colors/colorful5" csCatId="colorful" phldr="1"/>
      <dgm:spPr/>
      <dgm:t>
        <a:bodyPr/>
        <a:lstStyle/>
        <a:p>
          <a:endParaRPr lang="fr-FR"/>
        </a:p>
      </dgm:t>
    </dgm:pt>
    <dgm:pt modelId="{0ADF263B-C259-461C-96F9-BB733B2E41B1}">
      <dgm:prSet phldrT="[Texte]"/>
      <dgm:spPr/>
      <dgm:t>
        <a:bodyPr/>
        <a:lstStyle/>
        <a:p>
          <a:r>
            <a:rPr lang="fr-FR" dirty="0"/>
            <a:t>Latent or latent conflict</a:t>
          </a:r>
        </a:p>
      </dgm:t>
    </dgm:pt>
    <dgm:pt modelId="{6F0E1153-62C3-4442-8554-6890B4FE3731}" type="parTrans" cxnId="{100042E8-81FE-4576-B83A-807F8190287D}">
      <dgm:prSet/>
      <dgm:spPr/>
      <dgm:t>
        <a:bodyPr/>
        <a:lstStyle/>
        <a:p>
          <a:endParaRPr lang="fr-FR"/>
        </a:p>
      </dgm:t>
    </dgm:pt>
    <dgm:pt modelId="{F7FD5230-88AA-4380-A071-3C264CBA7CD6}" type="sibTrans" cxnId="{100042E8-81FE-4576-B83A-807F8190287D}">
      <dgm:prSet/>
      <dgm:spPr/>
      <dgm:t>
        <a:bodyPr/>
        <a:lstStyle/>
        <a:p>
          <a:endParaRPr lang="fr-FR"/>
        </a:p>
      </dgm:t>
    </dgm:pt>
    <dgm:pt modelId="{DAD984CA-5B2F-46D4-A5A8-3A80C10659B5}">
      <dgm:prSet phldrT="[Texte]" custT="1"/>
      <dgm:spPr/>
      <dgm:t>
        <a:bodyPr/>
        <a:lstStyle/>
        <a:p>
          <a:r>
            <a:rPr lang="fr-FR" sz="2200" dirty="0"/>
            <a:t>Choked</a:t>
          </a:r>
        </a:p>
      </dgm:t>
    </dgm:pt>
    <dgm:pt modelId="{8C42B900-50CC-4A08-8446-B530AA8E0CFE}" type="parTrans" cxnId="{EDCB3AAB-7D71-4ADA-A724-3475D5B21226}">
      <dgm:prSet/>
      <dgm:spPr/>
      <dgm:t>
        <a:bodyPr/>
        <a:lstStyle/>
        <a:p>
          <a:endParaRPr lang="fr-FR"/>
        </a:p>
      </dgm:t>
    </dgm:pt>
    <dgm:pt modelId="{865D45C3-E5F6-4C8E-87E5-7F8DDFFEE901}" type="sibTrans" cxnId="{EDCB3AAB-7D71-4ADA-A724-3475D5B21226}">
      <dgm:prSet/>
      <dgm:spPr/>
      <dgm:t>
        <a:bodyPr/>
        <a:lstStyle/>
        <a:p>
          <a:endParaRPr lang="fr-FR"/>
        </a:p>
      </dgm:t>
    </dgm:pt>
    <dgm:pt modelId="{FA16596E-1B49-488B-A9F4-AE5246556573}">
      <dgm:prSet phldrT="[Texte]" custT="1"/>
      <dgm:spPr/>
      <dgm:t>
        <a:bodyPr/>
        <a:lstStyle/>
        <a:p>
          <a:r>
            <a:rPr lang="fr-FR" sz="2200" dirty="0"/>
            <a:t>Fear</a:t>
          </a:r>
        </a:p>
      </dgm:t>
    </dgm:pt>
    <dgm:pt modelId="{EE42F0A8-8095-450A-95A0-8C13D5B51732}" type="parTrans" cxnId="{59AF813A-C1C7-40F6-A56C-D463D903E9B2}">
      <dgm:prSet/>
      <dgm:spPr/>
      <dgm:t>
        <a:bodyPr/>
        <a:lstStyle/>
        <a:p>
          <a:endParaRPr lang="fr-FR"/>
        </a:p>
      </dgm:t>
    </dgm:pt>
    <dgm:pt modelId="{5B13D68A-518A-49DC-AF03-99AE67530BB1}" type="sibTrans" cxnId="{59AF813A-C1C7-40F6-A56C-D463D903E9B2}">
      <dgm:prSet/>
      <dgm:spPr/>
      <dgm:t>
        <a:bodyPr/>
        <a:lstStyle/>
        <a:p>
          <a:endParaRPr lang="fr-FR"/>
        </a:p>
      </dgm:t>
    </dgm:pt>
    <dgm:pt modelId="{7ADEE597-495D-4A87-93E3-E8BEB9FACB50}">
      <dgm:prSet phldrT="[Texte]"/>
      <dgm:spPr/>
      <dgm:t>
        <a:bodyPr/>
        <a:lstStyle/>
        <a:p>
          <a:r>
            <a:rPr lang="fr-FR" dirty="0"/>
            <a:t>Repressed conflict</a:t>
          </a:r>
        </a:p>
      </dgm:t>
    </dgm:pt>
    <dgm:pt modelId="{8D8CE95F-0039-4AD5-A511-EA9EB2C7C21E}" type="parTrans" cxnId="{F520D407-1D7B-4433-A489-2F9FA0FE5BB2}">
      <dgm:prSet/>
      <dgm:spPr/>
      <dgm:t>
        <a:bodyPr/>
        <a:lstStyle/>
        <a:p>
          <a:endParaRPr lang="fr-FR"/>
        </a:p>
      </dgm:t>
    </dgm:pt>
    <dgm:pt modelId="{827079D0-2DE1-48C4-88FF-4D10CA849CA9}" type="sibTrans" cxnId="{F520D407-1D7B-4433-A489-2F9FA0FE5BB2}">
      <dgm:prSet/>
      <dgm:spPr/>
      <dgm:t>
        <a:bodyPr/>
        <a:lstStyle/>
        <a:p>
          <a:endParaRPr lang="fr-FR"/>
        </a:p>
      </dgm:t>
    </dgm:pt>
    <dgm:pt modelId="{41EAF0E5-5E09-4D14-A47B-2493383DC4F1}">
      <dgm:prSet phldrT="[Texte]" custT="1"/>
      <dgm:spPr/>
      <dgm:t>
        <a:bodyPr/>
        <a:lstStyle/>
        <a:p>
          <a:pPr marL="228600" lvl="1" indent="-228600" algn="l" defTabSz="977900">
            <a:lnSpc>
              <a:spcPct val="90000"/>
            </a:lnSpc>
            <a:spcBef>
              <a:spcPct val="0"/>
            </a:spcBef>
            <a:spcAft>
              <a:spcPct val="15000"/>
            </a:spcAft>
            <a:buChar char="•"/>
          </a:pPr>
          <a:r>
            <a:rPr lang="fr-FR" sz="2200" kern="1200" dirty="0">
              <a:solidFill>
                <a:prstClr val="black">
                  <a:hueOff val="0"/>
                  <a:satOff val="0"/>
                  <a:lumOff val="0"/>
                  <a:alphaOff val="0"/>
                </a:prstClr>
              </a:solidFill>
              <a:latin typeface="Franklin Gothic Book" panose="020B0503020102020204"/>
              <a:ea typeface="+mn-ea"/>
              <a:cs typeface="+mn-cs"/>
            </a:rPr>
            <a:t>Former conflict</a:t>
          </a:r>
        </a:p>
      </dgm:t>
    </dgm:pt>
    <dgm:pt modelId="{54CB9F8A-A56D-41F3-8599-C77C23E2595F}" type="parTrans" cxnId="{E171AC56-0F38-45C8-9E82-ADD0266A8FF0}">
      <dgm:prSet/>
      <dgm:spPr/>
      <dgm:t>
        <a:bodyPr/>
        <a:lstStyle/>
        <a:p>
          <a:endParaRPr lang="fr-FR"/>
        </a:p>
      </dgm:t>
    </dgm:pt>
    <dgm:pt modelId="{E5A71916-225F-4BA9-AE32-64F94AFDBB13}" type="sibTrans" cxnId="{E171AC56-0F38-45C8-9E82-ADD0266A8FF0}">
      <dgm:prSet/>
      <dgm:spPr/>
      <dgm:t>
        <a:bodyPr/>
        <a:lstStyle/>
        <a:p>
          <a:endParaRPr lang="fr-FR"/>
        </a:p>
      </dgm:t>
    </dgm:pt>
    <dgm:pt modelId="{9F49513C-183C-4E10-856C-BD652283CDF6}">
      <dgm:prSet phldrT="[Texte]" custT="1"/>
      <dgm:spPr/>
      <dgm:t>
        <a:bodyPr/>
        <a:lstStyle/>
        <a:p>
          <a:pPr marL="228600" lvl="1" indent="-228600" algn="l" defTabSz="977900">
            <a:lnSpc>
              <a:spcPct val="90000"/>
            </a:lnSpc>
            <a:spcBef>
              <a:spcPct val="0"/>
            </a:spcBef>
            <a:spcAft>
              <a:spcPct val="15000"/>
            </a:spcAft>
            <a:buChar char="•"/>
          </a:pPr>
          <a:r>
            <a:rPr lang="fr-FR" sz="2200" kern="1200" dirty="0">
              <a:solidFill>
                <a:prstClr val="black">
                  <a:hueOff val="0"/>
                  <a:satOff val="0"/>
                  <a:lumOff val="0"/>
                  <a:alphaOff val="0"/>
                </a:prstClr>
              </a:solidFill>
              <a:latin typeface="Franklin Gothic Book" panose="020B0503020102020204"/>
              <a:ea typeface="+mn-ea"/>
              <a:cs typeface="+mn-cs"/>
            </a:rPr>
            <a:t>Not accepted</a:t>
          </a:r>
        </a:p>
      </dgm:t>
    </dgm:pt>
    <dgm:pt modelId="{45851F32-B424-4646-A43D-C28269877BF7}" type="parTrans" cxnId="{A0159AC0-1165-4D19-9981-4558A4E77ECD}">
      <dgm:prSet/>
      <dgm:spPr/>
      <dgm:t>
        <a:bodyPr/>
        <a:lstStyle/>
        <a:p>
          <a:endParaRPr lang="fr-FR"/>
        </a:p>
      </dgm:t>
    </dgm:pt>
    <dgm:pt modelId="{28907058-58CF-434A-AF0F-815F278B9438}" type="sibTrans" cxnId="{A0159AC0-1165-4D19-9981-4558A4E77ECD}">
      <dgm:prSet/>
      <dgm:spPr/>
      <dgm:t>
        <a:bodyPr/>
        <a:lstStyle/>
        <a:p>
          <a:endParaRPr lang="fr-FR"/>
        </a:p>
      </dgm:t>
    </dgm:pt>
    <dgm:pt modelId="{913D50AF-BCA8-430E-8E00-5675150F32D5}">
      <dgm:prSet phldrT="[Texte]"/>
      <dgm:spPr/>
      <dgm:t>
        <a:bodyPr/>
        <a:lstStyle/>
        <a:p>
          <a:r>
            <a:rPr lang="fr-FR" dirty="0"/>
            <a:t>Declared conflict</a:t>
          </a:r>
        </a:p>
      </dgm:t>
    </dgm:pt>
    <dgm:pt modelId="{4B349F43-2CA6-47EA-A0CF-8313B22A0E05}" type="parTrans" cxnId="{80BD2155-46F6-4860-B1C5-7303460B6B55}">
      <dgm:prSet/>
      <dgm:spPr/>
      <dgm:t>
        <a:bodyPr/>
        <a:lstStyle/>
        <a:p>
          <a:endParaRPr lang="fr-FR"/>
        </a:p>
      </dgm:t>
    </dgm:pt>
    <dgm:pt modelId="{D6279463-D362-49D1-9692-B931011B2145}" type="sibTrans" cxnId="{80BD2155-46F6-4860-B1C5-7303460B6B55}">
      <dgm:prSet/>
      <dgm:spPr/>
      <dgm:t>
        <a:bodyPr/>
        <a:lstStyle/>
        <a:p>
          <a:endParaRPr lang="fr-FR"/>
        </a:p>
      </dgm:t>
    </dgm:pt>
    <dgm:pt modelId="{0F290832-732B-4F9B-916A-ACE6C803DD32}">
      <dgm:prSet phldrT="[Texte]" custT="1"/>
      <dgm:spPr/>
      <dgm:t>
        <a:bodyPr/>
        <a:lstStyle/>
        <a:p>
          <a:pPr marL="228600" lvl="1" indent="-228600" algn="l" defTabSz="977900">
            <a:lnSpc>
              <a:spcPct val="90000"/>
            </a:lnSpc>
            <a:spcBef>
              <a:spcPct val="0"/>
            </a:spcBef>
            <a:spcAft>
              <a:spcPct val="15000"/>
            </a:spcAft>
            <a:buChar char="•"/>
          </a:pPr>
          <a:r>
            <a:rPr lang="fr-FR" sz="2200" kern="1200" dirty="0">
              <a:solidFill>
                <a:prstClr val="black">
                  <a:hueOff val="0"/>
                  <a:satOff val="0"/>
                  <a:lumOff val="0"/>
                  <a:alphaOff val="0"/>
                </a:prstClr>
              </a:solidFill>
              <a:latin typeface="Franklin Gothic Book" panose="020B0503020102020204"/>
              <a:ea typeface="+mn-ea"/>
              <a:cs typeface="+mn-cs"/>
            </a:rPr>
            <a:t>Clair</a:t>
          </a:r>
        </a:p>
      </dgm:t>
    </dgm:pt>
    <dgm:pt modelId="{44297CD3-FD57-45F5-A966-23C4C2ECC0AC}" type="parTrans" cxnId="{935B6965-63F7-4E21-B0EA-2D9BFFF1FC36}">
      <dgm:prSet/>
      <dgm:spPr/>
      <dgm:t>
        <a:bodyPr/>
        <a:lstStyle/>
        <a:p>
          <a:endParaRPr lang="fr-FR"/>
        </a:p>
      </dgm:t>
    </dgm:pt>
    <dgm:pt modelId="{FA08F317-FC0F-4C36-A402-0067EA05A946}" type="sibTrans" cxnId="{935B6965-63F7-4E21-B0EA-2D9BFFF1FC36}">
      <dgm:prSet/>
      <dgm:spPr/>
      <dgm:t>
        <a:bodyPr/>
        <a:lstStyle/>
        <a:p>
          <a:endParaRPr lang="fr-FR"/>
        </a:p>
      </dgm:t>
    </dgm:pt>
    <dgm:pt modelId="{042F1854-7D3D-4A79-BC74-A700BFAC4FEE}">
      <dgm:prSet phldrT="[Texte]" custT="1"/>
      <dgm:spPr/>
      <dgm:t>
        <a:bodyPr/>
        <a:lstStyle/>
        <a:p>
          <a:pPr marL="228600" lvl="1" indent="-228600" algn="l" defTabSz="977900">
            <a:lnSpc>
              <a:spcPct val="90000"/>
            </a:lnSpc>
            <a:spcBef>
              <a:spcPct val="0"/>
            </a:spcBef>
            <a:spcAft>
              <a:spcPct val="15000"/>
            </a:spcAft>
            <a:buChar char="•"/>
          </a:pPr>
          <a:r>
            <a:rPr lang="fr-FR" sz="2200" kern="1200" dirty="0">
              <a:solidFill>
                <a:prstClr val="black">
                  <a:hueOff val="0"/>
                  <a:satOff val="0"/>
                  <a:lumOff val="0"/>
                  <a:alphaOff val="0"/>
                </a:prstClr>
              </a:solidFill>
              <a:latin typeface="Franklin Gothic Book" panose="020B0503020102020204"/>
              <a:ea typeface="+mn-ea"/>
              <a:cs typeface="+mn-cs"/>
            </a:rPr>
            <a:t>Aggression</a:t>
          </a:r>
        </a:p>
      </dgm:t>
    </dgm:pt>
    <dgm:pt modelId="{3166F703-BF09-4C3B-AABD-6F84E6AA721A}" type="parTrans" cxnId="{5AA2D44E-F8BE-4D56-B76C-77B5175C9F86}">
      <dgm:prSet/>
      <dgm:spPr/>
      <dgm:t>
        <a:bodyPr/>
        <a:lstStyle/>
        <a:p>
          <a:endParaRPr lang="fr-FR"/>
        </a:p>
      </dgm:t>
    </dgm:pt>
    <dgm:pt modelId="{72FF5862-D039-4B42-8C84-D44941D62478}" type="sibTrans" cxnId="{5AA2D44E-F8BE-4D56-B76C-77B5175C9F86}">
      <dgm:prSet/>
      <dgm:spPr/>
      <dgm:t>
        <a:bodyPr/>
        <a:lstStyle/>
        <a:p>
          <a:endParaRPr lang="fr-FR"/>
        </a:p>
      </dgm:t>
    </dgm:pt>
    <dgm:pt modelId="{DFBBDAA1-A976-4024-B216-F4CC576D0B0F}" type="pres">
      <dgm:prSet presAssocID="{58C38E6A-F5DE-4EA0-A178-7ACF0D2CBD2C}" presName="composite" presStyleCnt="0">
        <dgm:presLayoutVars>
          <dgm:chMax val="5"/>
          <dgm:dir/>
          <dgm:animLvl val="ctr"/>
          <dgm:resizeHandles val="exact"/>
        </dgm:presLayoutVars>
      </dgm:prSet>
      <dgm:spPr/>
      <dgm:t>
        <a:bodyPr/>
        <a:lstStyle/>
        <a:p>
          <a:endParaRPr lang="pl-PL"/>
        </a:p>
      </dgm:t>
    </dgm:pt>
    <dgm:pt modelId="{2C6BE5E7-52AC-4DE2-A7F1-698605BB1C32}" type="pres">
      <dgm:prSet presAssocID="{58C38E6A-F5DE-4EA0-A178-7ACF0D2CBD2C}" presName="cycle" presStyleCnt="0"/>
      <dgm:spPr/>
    </dgm:pt>
    <dgm:pt modelId="{6B6EC2DA-5026-4A1E-87E6-2C29B75511B4}" type="pres">
      <dgm:prSet presAssocID="{58C38E6A-F5DE-4EA0-A178-7ACF0D2CBD2C}" presName="centerShape" presStyleCnt="0"/>
      <dgm:spPr/>
    </dgm:pt>
    <dgm:pt modelId="{7F32A269-A9B4-40A8-BECC-F977D481F269}" type="pres">
      <dgm:prSet presAssocID="{58C38E6A-F5DE-4EA0-A178-7ACF0D2CBD2C}" presName="connSite" presStyleLbl="node1" presStyleIdx="0" presStyleCnt="4"/>
      <dgm:spPr/>
    </dgm:pt>
    <dgm:pt modelId="{8250DC23-D13A-4C1F-A5F1-550AD1BF10EA}" type="pres">
      <dgm:prSet presAssocID="{58C38E6A-F5DE-4EA0-A178-7ACF0D2CBD2C}" presName="visible" presStyleLbl="node1" presStyleIdx="0" presStyleCnt="4" custScaleY="97497"/>
      <dgm:spPr>
        <a:blipFill rotWithShape="0">
          <a:blip xmlns:r="http://schemas.openxmlformats.org/officeDocument/2006/relationships" r:embed="rId1"/>
          <a:stretch>
            <a:fillRect/>
          </a:stretch>
        </a:blipFill>
      </dgm:spPr>
    </dgm:pt>
    <dgm:pt modelId="{DD5F9EE3-D10C-4415-8107-ED41DEB9F2F2}" type="pres">
      <dgm:prSet presAssocID="{6F0E1153-62C3-4442-8554-6890B4FE3731}" presName="Name25" presStyleLbl="parChTrans1D1" presStyleIdx="0" presStyleCnt="3"/>
      <dgm:spPr/>
      <dgm:t>
        <a:bodyPr/>
        <a:lstStyle/>
        <a:p>
          <a:endParaRPr lang="pl-PL"/>
        </a:p>
      </dgm:t>
    </dgm:pt>
    <dgm:pt modelId="{96612BBF-E2C8-4461-95EB-B47640BDACEB}" type="pres">
      <dgm:prSet presAssocID="{0ADF263B-C259-461C-96F9-BB733B2E41B1}" presName="node" presStyleCnt="0"/>
      <dgm:spPr/>
    </dgm:pt>
    <dgm:pt modelId="{F409D550-9469-4973-B0AE-2F45EBA638D3}" type="pres">
      <dgm:prSet presAssocID="{0ADF263B-C259-461C-96F9-BB733B2E41B1}" presName="parentNode" presStyleLbl="node1" presStyleIdx="1" presStyleCnt="4">
        <dgm:presLayoutVars>
          <dgm:chMax val="1"/>
          <dgm:bulletEnabled val="1"/>
        </dgm:presLayoutVars>
      </dgm:prSet>
      <dgm:spPr/>
      <dgm:t>
        <a:bodyPr/>
        <a:lstStyle/>
        <a:p>
          <a:endParaRPr lang="pl-PL"/>
        </a:p>
      </dgm:t>
    </dgm:pt>
    <dgm:pt modelId="{3DD1CFB8-0EFF-4CE4-A216-FAAC8E0BF764}" type="pres">
      <dgm:prSet presAssocID="{0ADF263B-C259-461C-96F9-BB733B2E41B1}" presName="childNode" presStyleLbl="revTx" presStyleIdx="0" presStyleCnt="3">
        <dgm:presLayoutVars>
          <dgm:bulletEnabled val="1"/>
        </dgm:presLayoutVars>
      </dgm:prSet>
      <dgm:spPr/>
      <dgm:t>
        <a:bodyPr/>
        <a:lstStyle/>
        <a:p>
          <a:endParaRPr lang="pl-PL"/>
        </a:p>
      </dgm:t>
    </dgm:pt>
    <dgm:pt modelId="{DAD85C3C-1BEB-4439-8011-CCFC041C49E1}" type="pres">
      <dgm:prSet presAssocID="{8D8CE95F-0039-4AD5-A511-EA9EB2C7C21E}" presName="Name25" presStyleLbl="parChTrans1D1" presStyleIdx="1" presStyleCnt="3"/>
      <dgm:spPr/>
      <dgm:t>
        <a:bodyPr/>
        <a:lstStyle/>
        <a:p>
          <a:endParaRPr lang="pl-PL"/>
        </a:p>
      </dgm:t>
    </dgm:pt>
    <dgm:pt modelId="{A882588A-77F4-4922-8B29-4478C9D73120}" type="pres">
      <dgm:prSet presAssocID="{7ADEE597-495D-4A87-93E3-E8BEB9FACB50}" presName="node" presStyleCnt="0"/>
      <dgm:spPr/>
    </dgm:pt>
    <dgm:pt modelId="{B9B2984E-7A34-4F56-846C-659E9DF012A2}" type="pres">
      <dgm:prSet presAssocID="{7ADEE597-495D-4A87-93E3-E8BEB9FACB50}" presName="parentNode" presStyleLbl="node1" presStyleIdx="2" presStyleCnt="4">
        <dgm:presLayoutVars>
          <dgm:chMax val="1"/>
          <dgm:bulletEnabled val="1"/>
        </dgm:presLayoutVars>
      </dgm:prSet>
      <dgm:spPr/>
      <dgm:t>
        <a:bodyPr/>
        <a:lstStyle/>
        <a:p>
          <a:endParaRPr lang="pl-PL"/>
        </a:p>
      </dgm:t>
    </dgm:pt>
    <dgm:pt modelId="{AC8FABD6-FE04-4F7F-B8A3-691089E32BD9}" type="pres">
      <dgm:prSet presAssocID="{7ADEE597-495D-4A87-93E3-E8BEB9FACB50}" presName="childNode" presStyleLbl="revTx" presStyleIdx="1" presStyleCnt="3">
        <dgm:presLayoutVars>
          <dgm:bulletEnabled val="1"/>
        </dgm:presLayoutVars>
      </dgm:prSet>
      <dgm:spPr/>
      <dgm:t>
        <a:bodyPr/>
        <a:lstStyle/>
        <a:p>
          <a:endParaRPr lang="pl-PL"/>
        </a:p>
      </dgm:t>
    </dgm:pt>
    <dgm:pt modelId="{99E3A3DA-AB66-4488-9AFD-A523D62BD11D}" type="pres">
      <dgm:prSet presAssocID="{4B349F43-2CA6-47EA-A0CF-8313B22A0E05}" presName="Name25" presStyleLbl="parChTrans1D1" presStyleIdx="2" presStyleCnt="3"/>
      <dgm:spPr/>
      <dgm:t>
        <a:bodyPr/>
        <a:lstStyle/>
        <a:p>
          <a:endParaRPr lang="pl-PL"/>
        </a:p>
      </dgm:t>
    </dgm:pt>
    <dgm:pt modelId="{7E91F3C0-2707-46F8-93C4-34764772FA86}" type="pres">
      <dgm:prSet presAssocID="{913D50AF-BCA8-430E-8E00-5675150F32D5}" presName="node" presStyleCnt="0"/>
      <dgm:spPr/>
    </dgm:pt>
    <dgm:pt modelId="{F2AFDA18-0E40-4FF6-B8AD-E4F69E3A858F}" type="pres">
      <dgm:prSet presAssocID="{913D50AF-BCA8-430E-8E00-5675150F32D5}" presName="parentNode" presStyleLbl="node1" presStyleIdx="3" presStyleCnt="4">
        <dgm:presLayoutVars>
          <dgm:chMax val="1"/>
          <dgm:bulletEnabled val="1"/>
        </dgm:presLayoutVars>
      </dgm:prSet>
      <dgm:spPr/>
      <dgm:t>
        <a:bodyPr/>
        <a:lstStyle/>
        <a:p>
          <a:endParaRPr lang="pl-PL"/>
        </a:p>
      </dgm:t>
    </dgm:pt>
    <dgm:pt modelId="{179FEAFA-84ED-4E2E-8CC4-610897042102}" type="pres">
      <dgm:prSet presAssocID="{913D50AF-BCA8-430E-8E00-5675150F32D5}" presName="childNode" presStyleLbl="revTx" presStyleIdx="2" presStyleCnt="3">
        <dgm:presLayoutVars>
          <dgm:bulletEnabled val="1"/>
        </dgm:presLayoutVars>
      </dgm:prSet>
      <dgm:spPr/>
      <dgm:t>
        <a:bodyPr/>
        <a:lstStyle/>
        <a:p>
          <a:endParaRPr lang="pl-PL"/>
        </a:p>
      </dgm:t>
    </dgm:pt>
  </dgm:ptLst>
  <dgm:cxnLst>
    <dgm:cxn modelId="{59AF813A-C1C7-40F6-A56C-D463D903E9B2}" srcId="{0ADF263B-C259-461C-96F9-BB733B2E41B1}" destId="{FA16596E-1B49-488B-A9F4-AE5246556573}" srcOrd="1" destOrd="0" parTransId="{EE42F0A8-8095-450A-95A0-8C13D5B51732}" sibTransId="{5B13D68A-518A-49DC-AF03-99AE67530BB1}"/>
    <dgm:cxn modelId="{EDCB3AAB-7D71-4ADA-A724-3475D5B21226}" srcId="{0ADF263B-C259-461C-96F9-BB733B2E41B1}" destId="{DAD984CA-5B2F-46D4-A5A8-3A80C10659B5}" srcOrd="0" destOrd="0" parTransId="{8C42B900-50CC-4A08-8446-B530AA8E0CFE}" sibTransId="{865D45C3-E5F6-4C8E-87E5-7F8DDFFEE901}"/>
    <dgm:cxn modelId="{2F46DAEA-CA0A-4A63-A4A0-4971245DD852}" type="presOf" srcId="{0ADF263B-C259-461C-96F9-BB733B2E41B1}" destId="{F409D550-9469-4973-B0AE-2F45EBA638D3}" srcOrd="0" destOrd="0" presId="urn:microsoft.com/office/officeart/2005/8/layout/radial2"/>
    <dgm:cxn modelId="{80BD2155-46F6-4860-B1C5-7303460B6B55}" srcId="{58C38E6A-F5DE-4EA0-A178-7ACF0D2CBD2C}" destId="{913D50AF-BCA8-430E-8E00-5675150F32D5}" srcOrd="2" destOrd="0" parTransId="{4B349F43-2CA6-47EA-A0CF-8313B22A0E05}" sibTransId="{D6279463-D362-49D1-9692-B931011B2145}"/>
    <dgm:cxn modelId="{4EF04AFB-703A-487A-BBB9-DD34ACEE17E6}" type="presOf" srcId="{FA16596E-1B49-488B-A9F4-AE5246556573}" destId="{3DD1CFB8-0EFF-4CE4-A216-FAAC8E0BF764}" srcOrd="0" destOrd="1" presId="urn:microsoft.com/office/officeart/2005/8/layout/radial2"/>
    <dgm:cxn modelId="{13173CBF-86CA-468E-88D7-4DE702BE0A09}" type="presOf" srcId="{913D50AF-BCA8-430E-8E00-5675150F32D5}" destId="{F2AFDA18-0E40-4FF6-B8AD-E4F69E3A858F}" srcOrd="0" destOrd="0" presId="urn:microsoft.com/office/officeart/2005/8/layout/radial2"/>
    <dgm:cxn modelId="{5AA2D44E-F8BE-4D56-B76C-77B5175C9F86}" srcId="{913D50AF-BCA8-430E-8E00-5675150F32D5}" destId="{042F1854-7D3D-4A79-BC74-A700BFAC4FEE}" srcOrd="1" destOrd="0" parTransId="{3166F703-BF09-4C3B-AABD-6F84E6AA721A}" sibTransId="{72FF5862-D039-4B42-8C84-D44941D62478}"/>
    <dgm:cxn modelId="{044DBBC5-BAAA-4820-A716-740D73332C09}" type="presOf" srcId="{DAD984CA-5B2F-46D4-A5A8-3A80C10659B5}" destId="{3DD1CFB8-0EFF-4CE4-A216-FAAC8E0BF764}" srcOrd="0" destOrd="0" presId="urn:microsoft.com/office/officeart/2005/8/layout/radial2"/>
    <dgm:cxn modelId="{F07EDFC7-14A5-4CD1-A7AA-F4CCDC59AB6C}" type="presOf" srcId="{042F1854-7D3D-4A79-BC74-A700BFAC4FEE}" destId="{179FEAFA-84ED-4E2E-8CC4-610897042102}" srcOrd="0" destOrd="1" presId="urn:microsoft.com/office/officeart/2005/8/layout/radial2"/>
    <dgm:cxn modelId="{100042E8-81FE-4576-B83A-807F8190287D}" srcId="{58C38E6A-F5DE-4EA0-A178-7ACF0D2CBD2C}" destId="{0ADF263B-C259-461C-96F9-BB733B2E41B1}" srcOrd="0" destOrd="0" parTransId="{6F0E1153-62C3-4442-8554-6890B4FE3731}" sibTransId="{F7FD5230-88AA-4380-A071-3C264CBA7CD6}"/>
    <dgm:cxn modelId="{F5A28B69-8420-4144-AF7A-E17A345EFA01}" type="presOf" srcId="{8D8CE95F-0039-4AD5-A511-EA9EB2C7C21E}" destId="{DAD85C3C-1BEB-4439-8011-CCFC041C49E1}" srcOrd="0" destOrd="0" presId="urn:microsoft.com/office/officeart/2005/8/layout/radial2"/>
    <dgm:cxn modelId="{A0159AC0-1165-4D19-9981-4558A4E77ECD}" srcId="{7ADEE597-495D-4A87-93E3-E8BEB9FACB50}" destId="{9F49513C-183C-4E10-856C-BD652283CDF6}" srcOrd="1" destOrd="0" parTransId="{45851F32-B424-4646-A43D-C28269877BF7}" sibTransId="{28907058-58CF-434A-AF0F-815F278B9438}"/>
    <dgm:cxn modelId="{36BA0DFD-4BC6-4159-BA3F-FAB65CE72002}" type="presOf" srcId="{6F0E1153-62C3-4442-8554-6890B4FE3731}" destId="{DD5F9EE3-D10C-4415-8107-ED41DEB9F2F2}" srcOrd="0" destOrd="0" presId="urn:microsoft.com/office/officeart/2005/8/layout/radial2"/>
    <dgm:cxn modelId="{92148FC3-0083-493A-89A5-6B0DDD387E47}" type="presOf" srcId="{58C38E6A-F5DE-4EA0-A178-7ACF0D2CBD2C}" destId="{DFBBDAA1-A976-4024-B216-F4CC576D0B0F}" srcOrd="0" destOrd="0" presId="urn:microsoft.com/office/officeart/2005/8/layout/radial2"/>
    <dgm:cxn modelId="{935B6965-63F7-4E21-B0EA-2D9BFFF1FC36}" srcId="{913D50AF-BCA8-430E-8E00-5675150F32D5}" destId="{0F290832-732B-4F9B-916A-ACE6C803DD32}" srcOrd="0" destOrd="0" parTransId="{44297CD3-FD57-45F5-A966-23C4C2ECC0AC}" sibTransId="{FA08F317-FC0F-4C36-A402-0067EA05A946}"/>
    <dgm:cxn modelId="{70EBFE68-D392-4F75-8E65-EF620B2D455D}" type="presOf" srcId="{9F49513C-183C-4E10-856C-BD652283CDF6}" destId="{AC8FABD6-FE04-4F7F-B8A3-691089E32BD9}" srcOrd="0" destOrd="1" presId="urn:microsoft.com/office/officeart/2005/8/layout/radial2"/>
    <dgm:cxn modelId="{E171AC56-0F38-45C8-9E82-ADD0266A8FF0}" srcId="{7ADEE597-495D-4A87-93E3-E8BEB9FACB50}" destId="{41EAF0E5-5E09-4D14-A47B-2493383DC4F1}" srcOrd="0" destOrd="0" parTransId="{54CB9F8A-A56D-41F3-8599-C77C23E2595F}" sibTransId="{E5A71916-225F-4BA9-AE32-64F94AFDBB13}"/>
    <dgm:cxn modelId="{F520D407-1D7B-4433-A489-2F9FA0FE5BB2}" srcId="{58C38E6A-F5DE-4EA0-A178-7ACF0D2CBD2C}" destId="{7ADEE597-495D-4A87-93E3-E8BEB9FACB50}" srcOrd="1" destOrd="0" parTransId="{8D8CE95F-0039-4AD5-A511-EA9EB2C7C21E}" sibTransId="{827079D0-2DE1-48C4-88FF-4D10CA849CA9}"/>
    <dgm:cxn modelId="{8DDDEF16-4A10-43EC-94CC-B1DD404928FF}" type="presOf" srcId="{0F290832-732B-4F9B-916A-ACE6C803DD32}" destId="{179FEAFA-84ED-4E2E-8CC4-610897042102}" srcOrd="0" destOrd="0" presId="urn:microsoft.com/office/officeart/2005/8/layout/radial2"/>
    <dgm:cxn modelId="{BF945C51-6D34-4FE3-8BEB-E0D53E9AE927}" type="presOf" srcId="{41EAF0E5-5E09-4D14-A47B-2493383DC4F1}" destId="{AC8FABD6-FE04-4F7F-B8A3-691089E32BD9}" srcOrd="0" destOrd="0" presId="urn:microsoft.com/office/officeart/2005/8/layout/radial2"/>
    <dgm:cxn modelId="{2AF0A888-7F61-4118-9351-5EE9B8CE9982}" type="presOf" srcId="{4B349F43-2CA6-47EA-A0CF-8313B22A0E05}" destId="{99E3A3DA-AB66-4488-9AFD-A523D62BD11D}" srcOrd="0" destOrd="0" presId="urn:microsoft.com/office/officeart/2005/8/layout/radial2"/>
    <dgm:cxn modelId="{C5461E6C-35EE-4A6E-BA3F-1E3E15D8C27C}" type="presOf" srcId="{7ADEE597-495D-4A87-93E3-E8BEB9FACB50}" destId="{B9B2984E-7A34-4F56-846C-659E9DF012A2}" srcOrd="0" destOrd="0" presId="urn:microsoft.com/office/officeart/2005/8/layout/radial2"/>
    <dgm:cxn modelId="{3B258F5B-4F7F-4741-9E3F-B1924A184D95}" type="presParOf" srcId="{DFBBDAA1-A976-4024-B216-F4CC576D0B0F}" destId="{2C6BE5E7-52AC-4DE2-A7F1-698605BB1C32}" srcOrd="0" destOrd="0" presId="urn:microsoft.com/office/officeart/2005/8/layout/radial2"/>
    <dgm:cxn modelId="{8CC98659-2EB5-4EF5-AA58-9B18C04A78F0}" type="presParOf" srcId="{2C6BE5E7-52AC-4DE2-A7F1-698605BB1C32}" destId="{6B6EC2DA-5026-4A1E-87E6-2C29B75511B4}" srcOrd="0" destOrd="0" presId="urn:microsoft.com/office/officeart/2005/8/layout/radial2"/>
    <dgm:cxn modelId="{8B0C032E-D365-4F3E-B2D6-FB0581246D35}" type="presParOf" srcId="{6B6EC2DA-5026-4A1E-87E6-2C29B75511B4}" destId="{7F32A269-A9B4-40A8-BECC-F977D481F269}" srcOrd="0" destOrd="0" presId="urn:microsoft.com/office/officeart/2005/8/layout/radial2"/>
    <dgm:cxn modelId="{2C0A2050-CE96-4018-92ED-A80BD5029FB6}" type="presParOf" srcId="{6B6EC2DA-5026-4A1E-87E6-2C29B75511B4}" destId="{8250DC23-D13A-4C1F-A5F1-550AD1BF10EA}" srcOrd="1" destOrd="0" presId="urn:microsoft.com/office/officeart/2005/8/layout/radial2"/>
    <dgm:cxn modelId="{61F991CE-954C-45F6-AADD-80303F3122BA}" type="presParOf" srcId="{2C6BE5E7-52AC-4DE2-A7F1-698605BB1C32}" destId="{DD5F9EE3-D10C-4415-8107-ED41DEB9F2F2}" srcOrd="1" destOrd="0" presId="urn:microsoft.com/office/officeart/2005/8/layout/radial2"/>
    <dgm:cxn modelId="{73679066-DACD-47E8-84D7-DD0B92B14F06}" type="presParOf" srcId="{2C6BE5E7-52AC-4DE2-A7F1-698605BB1C32}" destId="{96612BBF-E2C8-4461-95EB-B47640BDACEB}" srcOrd="2" destOrd="0" presId="urn:microsoft.com/office/officeart/2005/8/layout/radial2"/>
    <dgm:cxn modelId="{D8B08FC9-2697-45D1-9A8B-E00F7580EF6B}" type="presParOf" srcId="{96612BBF-E2C8-4461-95EB-B47640BDACEB}" destId="{F409D550-9469-4973-B0AE-2F45EBA638D3}" srcOrd="0" destOrd="0" presId="urn:microsoft.com/office/officeart/2005/8/layout/radial2"/>
    <dgm:cxn modelId="{3E625552-BEDF-46F9-A428-8500149D0BE4}" type="presParOf" srcId="{96612BBF-E2C8-4461-95EB-B47640BDACEB}" destId="{3DD1CFB8-0EFF-4CE4-A216-FAAC8E0BF764}" srcOrd="1" destOrd="0" presId="urn:microsoft.com/office/officeart/2005/8/layout/radial2"/>
    <dgm:cxn modelId="{32DCBE31-AA13-4C8F-8003-BD624EFD3B95}" type="presParOf" srcId="{2C6BE5E7-52AC-4DE2-A7F1-698605BB1C32}" destId="{DAD85C3C-1BEB-4439-8011-CCFC041C49E1}" srcOrd="3" destOrd="0" presId="urn:microsoft.com/office/officeart/2005/8/layout/radial2"/>
    <dgm:cxn modelId="{C158C32E-BD96-428B-B601-75FB2CABC1EA}" type="presParOf" srcId="{2C6BE5E7-52AC-4DE2-A7F1-698605BB1C32}" destId="{A882588A-77F4-4922-8B29-4478C9D73120}" srcOrd="4" destOrd="0" presId="urn:microsoft.com/office/officeart/2005/8/layout/radial2"/>
    <dgm:cxn modelId="{BDDD3C74-B587-41F4-9517-2115B8D7B134}" type="presParOf" srcId="{A882588A-77F4-4922-8B29-4478C9D73120}" destId="{B9B2984E-7A34-4F56-846C-659E9DF012A2}" srcOrd="0" destOrd="0" presId="urn:microsoft.com/office/officeart/2005/8/layout/radial2"/>
    <dgm:cxn modelId="{A1E06BD3-7CA3-4E65-89F3-7EFEE8714F80}" type="presParOf" srcId="{A882588A-77F4-4922-8B29-4478C9D73120}" destId="{AC8FABD6-FE04-4F7F-B8A3-691089E32BD9}" srcOrd="1" destOrd="0" presId="urn:microsoft.com/office/officeart/2005/8/layout/radial2"/>
    <dgm:cxn modelId="{6152D335-5BAD-4F26-A943-C8FB41D471B9}" type="presParOf" srcId="{2C6BE5E7-52AC-4DE2-A7F1-698605BB1C32}" destId="{99E3A3DA-AB66-4488-9AFD-A523D62BD11D}" srcOrd="5" destOrd="0" presId="urn:microsoft.com/office/officeart/2005/8/layout/radial2"/>
    <dgm:cxn modelId="{DB85A0E6-213E-4C06-B356-83AC3D0B51A2}" type="presParOf" srcId="{2C6BE5E7-52AC-4DE2-A7F1-698605BB1C32}" destId="{7E91F3C0-2707-46F8-93C4-34764772FA86}" srcOrd="6" destOrd="0" presId="urn:microsoft.com/office/officeart/2005/8/layout/radial2"/>
    <dgm:cxn modelId="{4BFF85A7-38BF-4B0E-9E05-0F979ECBFF61}" type="presParOf" srcId="{7E91F3C0-2707-46F8-93C4-34764772FA86}" destId="{F2AFDA18-0E40-4FF6-B8AD-E4F69E3A858F}" srcOrd="0" destOrd="0" presId="urn:microsoft.com/office/officeart/2005/8/layout/radial2"/>
    <dgm:cxn modelId="{78659A81-D201-4292-A626-E9AEE838EA81}" type="presParOf" srcId="{7E91F3C0-2707-46F8-93C4-34764772FA86}" destId="{179FEAFA-84ED-4E2E-8CC4-610897042102}"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6D5C89D9-1802-AA03-791E-F67EBE820C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xmlns="" id="{44D43671-BC23-7BB9-1F53-0302871293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C24EB5-0A7A-4D91-B070-4088C1366716}" type="datetimeFigureOut">
              <a:rPr lang="fr-FR" smtClean="0"/>
              <a:t>15/09/2023</a:t>
            </a:fld>
            <a:endParaRPr lang="fr-FR"/>
          </a:p>
        </p:txBody>
      </p:sp>
      <p:sp>
        <p:nvSpPr>
          <p:cNvPr id="4" name="Espace réservé du pied de page 3">
            <a:extLst>
              <a:ext uri="{FF2B5EF4-FFF2-40B4-BE49-F238E27FC236}">
                <a16:creationId xmlns:a16="http://schemas.microsoft.com/office/drawing/2014/main" xmlns="" id="{D394064F-F27D-CF09-0AA2-E926E52C0F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414281CF-8B5A-6E99-023C-86F4865C34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3EE36B-57F3-4D48-9F08-81BFC01EB78E}" type="slidenum">
              <a:rPr lang="fr-FR" smtClean="0"/>
              <a:t>‹#›</a:t>
            </a:fld>
            <a:endParaRPr lang="fr-FR"/>
          </a:p>
        </p:txBody>
      </p:sp>
      <p:pic>
        <p:nvPicPr>
          <p:cNvPr id="6" name="Obraz 3" descr="C:\Users\FFI\Desktop\nowe projekty 2021\DEINDE\Erasmus+ 2021\co-funded_en\Horizontal\JPEG\EN Co-funded by the EU_POS.jpg">
            <a:extLst>
              <a:ext uri="{FF2B5EF4-FFF2-40B4-BE49-F238E27FC236}">
                <a16:creationId xmlns:a16="http://schemas.microsoft.com/office/drawing/2014/main" xmlns="" id="{8EAE95F4-07EB-6421-6CC2-F4C300647F23}"/>
              </a:ext>
            </a:extLst>
          </p:cNvPr>
          <p:cNvPicPr/>
          <p:nvPr/>
        </p:nvPicPr>
        <p:blipFill>
          <a:blip r:embed="rId2"/>
          <a:srcRect/>
          <a:stretch>
            <a:fillRect/>
          </a:stretch>
        </p:blipFill>
        <p:spPr>
          <a:xfrm>
            <a:off x="228111" y="1"/>
            <a:ext cx="2357927" cy="458787"/>
          </a:xfrm>
          <a:prstGeom prst="rect">
            <a:avLst/>
          </a:prstGeom>
          <a:noFill/>
          <a:ln>
            <a:noFill/>
            <a:prstDash/>
          </a:ln>
        </p:spPr>
      </p:pic>
      <p:pic>
        <p:nvPicPr>
          <p:cNvPr id="7" name="Image 1">
            <a:extLst>
              <a:ext uri="{FF2B5EF4-FFF2-40B4-BE49-F238E27FC236}">
                <a16:creationId xmlns:a16="http://schemas.microsoft.com/office/drawing/2014/main" xmlns="" id="{8C7502E5-3F2A-3CDA-D4C5-12EC5EE46E62}"/>
              </a:ext>
            </a:extLst>
          </p:cNvPr>
          <p:cNvPicPr/>
          <p:nvPr/>
        </p:nvPicPr>
        <p:blipFill>
          <a:blip r:embed="rId3"/>
          <a:srcRect/>
          <a:stretch>
            <a:fillRect/>
          </a:stretch>
        </p:blipFill>
        <p:spPr>
          <a:xfrm>
            <a:off x="5036844" y="0"/>
            <a:ext cx="667338" cy="611291"/>
          </a:xfrm>
          <a:prstGeom prst="rect">
            <a:avLst/>
          </a:prstGeom>
          <a:noFill/>
          <a:ln>
            <a:noFill/>
            <a:prstDash/>
          </a:ln>
        </p:spPr>
      </p:pic>
    </p:spTree>
    <p:extLst>
      <p:ext uri="{BB962C8B-B14F-4D97-AF65-F5344CB8AC3E}">
        <p14:creationId xmlns:p14="http://schemas.microsoft.com/office/powerpoint/2010/main" val="1973567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B3456-C61D-49FF-A4C1-4DA246F56105}" type="datetimeFigureOut">
              <a:rPr lang="pl-PL" smtClean="0"/>
              <a:t>2023-09-15</a:t>
            </a:fld>
            <a:endParaRPr lang="pl-PL" dirty="0"/>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6D442-872C-440A-AB25-4C7EC2600B2D}" type="slidenum">
              <a:rPr lang="pl-PL" smtClean="0"/>
              <a:t>‹#›</a:t>
            </a:fld>
            <a:endParaRPr lang="pl-PL" dirty="0"/>
          </a:p>
        </p:txBody>
      </p:sp>
    </p:spTree>
    <p:extLst>
      <p:ext uri="{BB962C8B-B14F-4D97-AF65-F5344CB8AC3E}">
        <p14:creationId xmlns:p14="http://schemas.microsoft.com/office/powerpoint/2010/main" val="227541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r>
              <a:rPr lang="fr-FR" altLang="fr-FR">
                <a:latin typeface="Arial" panose="020B0604020202020204" pitchFamily="34" charset="0"/>
              </a:rPr>
              <a:t>Test </a:t>
            </a:r>
          </a:p>
        </p:txBody>
      </p:sp>
      <p:sp>
        <p:nvSpPr>
          <p:cNvPr id="942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792FDF7-D639-42FC-954F-B8C5B725BD8E}" type="slidenum">
              <a:rPr lang="fr-FR" altLang="fr-FR"/>
              <a:pPr eaLnBrk="1" hangingPunct="1">
                <a:spcBef>
                  <a:spcPct val="0"/>
                </a:spcBef>
              </a:pPr>
              <a:t>18</a:t>
            </a:fld>
            <a:endParaRPr lang="fr-FR" altLang="fr-FR"/>
          </a:p>
        </p:txBody>
      </p:sp>
    </p:spTree>
    <p:extLst>
      <p:ext uri="{BB962C8B-B14F-4D97-AF65-F5344CB8AC3E}">
        <p14:creationId xmlns:p14="http://schemas.microsoft.com/office/powerpoint/2010/main" val="2323616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3D2ACF2B-05BE-4AD2-BC34-CB8E757FE48E}" type="slidenum">
              <a:rPr lang="fr-FR"/>
              <a:pPr/>
              <a:t>81</a:t>
            </a:fld>
            <a:endParaRPr lang="fr-FR"/>
          </a:p>
        </p:txBody>
      </p:sp>
      <p:sp>
        <p:nvSpPr>
          <p:cNvPr id="16387" name="Rectangle 2"/>
          <p:cNvSpPr>
            <a:spLocks noGrp="1" noRot="1" noChangeAspect="1" noChangeArrowheads="1" noTextEdit="1"/>
          </p:cNvSpPr>
          <p:nvPr>
            <p:ph type="sldImg"/>
          </p:nvPr>
        </p:nvSpPr>
        <p:spPr>
          <a:xfrm>
            <a:off x="139700" y="768350"/>
            <a:ext cx="6819900" cy="3836988"/>
          </a:xfrm>
          <a:ln/>
        </p:spPr>
      </p:sp>
      <p:sp>
        <p:nvSpPr>
          <p:cNvPr id="1638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70571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9ED99E60-B96D-431F-ABD6-E9DCC59F4A5F}" type="slidenum">
              <a:rPr lang="fr-FR"/>
              <a:pPr/>
              <a:t>85</a:t>
            </a:fld>
            <a:endParaRPr lang="fr-FR"/>
          </a:p>
        </p:txBody>
      </p:sp>
      <p:sp>
        <p:nvSpPr>
          <p:cNvPr id="38915" name="Rectangle 2"/>
          <p:cNvSpPr>
            <a:spLocks noGrp="1" noRot="1" noChangeAspect="1" noChangeArrowheads="1" noTextEdit="1"/>
          </p:cNvSpPr>
          <p:nvPr>
            <p:ph type="sldImg"/>
          </p:nvPr>
        </p:nvSpPr>
        <p:spPr>
          <a:xfrm>
            <a:off x="139700" y="768350"/>
            <a:ext cx="6819900" cy="3836988"/>
          </a:xfrm>
          <a:ln/>
        </p:spPr>
      </p:sp>
      <p:sp>
        <p:nvSpPr>
          <p:cNvPr id="3891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44334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9ED99E60-B96D-431F-ABD6-E9DCC59F4A5F}" type="slidenum">
              <a:rPr lang="fr-FR"/>
              <a:pPr/>
              <a:t>86</a:t>
            </a:fld>
            <a:endParaRPr lang="fr-FR"/>
          </a:p>
        </p:txBody>
      </p:sp>
      <p:sp>
        <p:nvSpPr>
          <p:cNvPr id="38915" name="Rectangle 2"/>
          <p:cNvSpPr>
            <a:spLocks noGrp="1" noRot="1" noChangeAspect="1" noChangeArrowheads="1" noTextEdit="1"/>
          </p:cNvSpPr>
          <p:nvPr>
            <p:ph type="sldImg"/>
          </p:nvPr>
        </p:nvSpPr>
        <p:spPr>
          <a:xfrm>
            <a:off x="139700" y="768350"/>
            <a:ext cx="6819900" cy="3836988"/>
          </a:xfrm>
          <a:ln/>
        </p:spPr>
      </p:sp>
      <p:sp>
        <p:nvSpPr>
          <p:cNvPr id="3891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51769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9ED99E60-B96D-431F-ABD6-E9DCC59F4A5F}" type="slidenum">
              <a:rPr lang="fr-FR"/>
              <a:pPr/>
              <a:t>87</a:t>
            </a:fld>
            <a:endParaRPr lang="fr-FR"/>
          </a:p>
        </p:txBody>
      </p:sp>
      <p:sp>
        <p:nvSpPr>
          <p:cNvPr id="38915" name="Rectangle 2"/>
          <p:cNvSpPr>
            <a:spLocks noGrp="1" noRot="1" noChangeAspect="1" noChangeArrowheads="1" noTextEdit="1"/>
          </p:cNvSpPr>
          <p:nvPr>
            <p:ph type="sldImg"/>
          </p:nvPr>
        </p:nvSpPr>
        <p:spPr>
          <a:xfrm>
            <a:off x="139700" y="768350"/>
            <a:ext cx="6819900" cy="3836988"/>
          </a:xfrm>
          <a:ln/>
        </p:spPr>
      </p:sp>
      <p:sp>
        <p:nvSpPr>
          <p:cNvPr id="3891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19445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3F82B581-25F4-4DAA-9492-C275369DDA48}" type="slidenum">
              <a:rPr lang="fr-FR"/>
              <a:pPr/>
              <a:t>91</a:t>
            </a:fld>
            <a:endParaRPr lang="fr-FR"/>
          </a:p>
        </p:txBody>
      </p:sp>
      <p:sp>
        <p:nvSpPr>
          <p:cNvPr id="26627" name="Rectangle 2"/>
          <p:cNvSpPr>
            <a:spLocks noGrp="1" noRot="1" noChangeAspect="1" noChangeArrowheads="1" noTextEdit="1"/>
          </p:cNvSpPr>
          <p:nvPr>
            <p:ph type="sldImg"/>
          </p:nvPr>
        </p:nvSpPr>
        <p:spPr>
          <a:xfrm>
            <a:off x="139700" y="768350"/>
            <a:ext cx="6819900" cy="3836988"/>
          </a:xfrm>
          <a:ln/>
        </p:spPr>
      </p:sp>
      <p:sp>
        <p:nvSpPr>
          <p:cNvPr id="2662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55387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DD2203-22BA-43AF-B911-6D216AD3D4FF}" type="slidenum">
              <a:rPr lang="fr-FR" altLang="fr-FR" smtClean="0"/>
              <a:t>93</a:t>
            </a:fld>
            <a:endParaRPr lang="fr-FR" altLang="fr-F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fr-FR" altLang="fr-FR"/>
          </a:p>
        </p:txBody>
      </p:sp>
    </p:spTree>
    <p:extLst>
      <p:ext uri="{BB962C8B-B14F-4D97-AF65-F5344CB8AC3E}">
        <p14:creationId xmlns:p14="http://schemas.microsoft.com/office/powerpoint/2010/main" val="3645806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ECF8EE-D67A-4AC2-A87F-391EFD989AF4}" type="slidenum">
              <a:rPr lang="fr-FR" altLang="fr-FR" smtClean="0"/>
              <a:t>94</a:t>
            </a:fld>
            <a:endParaRPr lang="fr-FR" alt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fr-FR" altLang="fr-FR"/>
          </a:p>
        </p:txBody>
      </p:sp>
    </p:spTree>
    <p:extLst>
      <p:ext uri="{BB962C8B-B14F-4D97-AF65-F5344CB8AC3E}">
        <p14:creationId xmlns:p14="http://schemas.microsoft.com/office/powerpoint/2010/main" val="4130615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994EFF-897F-4CF2-A932-6A5E834C988A}" type="slidenum">
              <a:rPr lang="fr-FR" altLang="fr-FR" smtClean="0"/>
              <a:t>95</a:t>
            </a:fld>
            <a:endParaRPr lang="fr-FR" alt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fr-FR" altLang="fr-FR"/>
          </a:p>
        </p:txBody>
      </p:sp>
    </p:spTree>
    <p:extLst>
      <p:ext uri="{BB962C8B-B14F-4D97-AF65-F5344CB8AC3E}">
        <p14:creationId xmlns:p14="http://schemas.microsoft.com/office/powerpoint/2010/main" val="1382079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17D473-66CE-43A6-BC04-9CEFD617EBEA}" type="slidenum">
              <a:rPr lang="fr-FR" altLang="fr-FR" smtClean="0"/>
              <a:t>96</a:t>
            </a:fld>
            <a:endParaRPr lang="fr-FR" alt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fr-FR" altLang="fr-FR"/>
          </a:p>
        </p:txBody>
      </p:sp>
    </p:spTree>
    <p:extLst>
      <p:ext uri="{BB962C8B-B14F-4D97-AF65-F5344CB8AC3E}">
        <p14:creationId xmlns:p14="http://schemas.microsoft.com/office/powerpoint/2010/main" val="3925157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E184D8-67CD-4597-945D-6E387243D642}" type="slidenum">
              <a:rPr lang="fr-FR" altLang="fr-FR" smtClean="0"/>
              <a:t>97</a:t>
            </a:fld>
            <a:endParaRPr lang="fr-FR" alt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fr-FR" altLang="fr-FR"/>
          </a:p>
        </p:txBody>
      </p:sp>
    </p:spTree>
    <p:extLst>
      <p:ext uri="{BB962C8B-B14F-4D97-AF65-F5344CB8AC3E}">
        <p14:creationId xmlns:p14="http://schemas.microsoft.com/office/powerpoint/2010/main" val="16368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a:ln/>
        </p:spPr>
      </p:sp>
      <p:sp>
        <p:nvSpPr>
          <p:cNvPr id="9523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test</a:t>
            </a:r>
          </a:p>
        </p:txBody>
      </p:sp>
      <p:sp>
        <p:nvSpPr>
          <p:cNvPr id="9523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FA813DE-485F-4DA3-BFC9-016A65B6EC66}" type="slidenum">
              <a:rPr lang="fr-FR" altLang="fr-FR">
                <a:cs typeface="Arial" panose="020B0604020202020204" pitchFamily="34" charset="0"/>
              </a:rPr>
              <a:pPr eaLnBrk="1" hangingPunct="1">
                <a:spcBef>
                  <a:spcPct val="0"/>
                </a:spcBef>
              </a:pPr>
              <a:t>23</a:t>
            </a:fld>
            <a:endParaRPr lang="fr-FR" altLang="fr-FR">
              <a:cs typeface="Arial" panose="020B0604020202020204" pitchFamily="34" charset="0"/>
            </a:endParaRPr>
          </a:p>
        </p:txBody>
      </p:sp>
    </p:spTree>
    <p:extLst>
      <p:ext uri="{BB962C8B-B14F-4D97-AF65-F5344CB8AC3E}">
        <p14:creationId xmlns:p14="http://schemas.microsoft.com/office/powerpoint/2010/main" val="363612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5E9435B2-41A6-4231-8081-6DC7C96B62CA}" type="slidenum">
              <a:rPr lang="fr-FR"/>
              <a:t>99</a:t>
            </a:fld>
            <a:endParaRPr lang="fr-FR"/>
          </a:p>
        </p:txBody>
      </p:sp>
      <p:sp>
        <p:nvSpPr>
          <p:cNvPr id="47107" name="Rectangle 2"/>
          <p:cNvSpPr>
            <a:spLocks noGrp="1" noRot="1" noChangeAspect="1" noChangeArrowheads="1" noTextEdit="1"/>
          </p:cNvSpPr>
          <p:nvPr>
            <p:ph type="sldImg"/>
          </p:nvPr>
        </p:nvSpPr>
        <p:spPr>
          <a:xfrm>
            <a:off x="139700" y="768350"/>
            <a:ext cx="6819900" cy="3836988"/>
          </a:xfrm>
          <a:ln/>
        </p:spPr>
      </p:sp>
      <p:sp>
        <p:nvSpPr>
          <p:cNvPr id="4710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2064616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E284FE96-CBB2-4BCC-9219-1FA05EA4DCE1}" type="slidenum">
              <a:rPr lang="fr-FR"/>
              <a:t>100</a:t>
            </a:fld>
            <a:endParaRPr lang="fr-FR"/>
          </a:p>
        </p:txBody>
      </p:sp>
      <p:sp>
        <p:nvSpPr>
          <p:cNvPr id="49155" name="Rectangle 2"/>
          <p:cNvSpPr>
            <a:spLocks noGrp="1" noRot="1" noChangeAspect="1" noChangeArrowheads="1" noTextEdit="1"/>
          </p:cNvSpPr>
          <p:nvPr>
            <p:ph type="sldImg"/>
          </p:nvPr>
        </p:nvSpPr>
        <p:spPr>
          <a:xfrm>
            <a:off x="139700" y="768350"/>
            <a:ext cx="6819900" cy="3836988"/>
          </a:xfrm>
          <a:ln/>
        </p:spPr>
      </p:sp>
      <p:sp>
        <p:nvSpPr>
          <p:cNvPr id="4915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547151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BB7EE6DD-AC39-4EF6-B7A8-B5320957E7EB}" type="slidenum">
              <a:rPr lang="fr-FR"/>
              <a:t>101</a:t>
            </a:fld>
            <a:endParaRPr lang="fr-FR"/>
          </a:p>
        </p:txBody>
      </p:sp>
      <p:sp>
        <p:nvSpPr>
          <p:cNvPr id="51203" name="Rectangle 2"/>
          <p:cNvSpPr>
            <a:spLocks noGrp="1" noRot="1" noChangeAspect="1" noChangeArrowheads="1" noTextEdit="1"/>
          </p:cNvSpPr>
          <p:nvPr>
            <p:ph type="sldImg"/>
          </p:nvPr>
        </p:nvSpPr>
        <p:spPr>
          <a:xfrm>
            <a:off x="139700" y="768350"/>
            <a:ext cx="6819900" cy="3836988"/>
          </a:xfrm>
          <a:ln/>
        </p:spPr>
      </p:sp>
      <p:sp>
        <p:nvSpPr>
          <p:cNvPr id="51204"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73718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B4F4A318-FB5D-4915-BFB5-DDA6DA481970}" type="slidenum">
              <a:rPr lang="fr-FR"/>
              <a:t>102</a:t>
            </a:fld>
            <a:endParaRPr lang="fr-FR"/>
          </a:p>
        </p:txBody>
      </p:sp>
      <p:sp>
        <p:nvSpPr>
          <p:cNvPr id="53251" name="Rectangle 2"/>
          <p:cNvSpPr>
            <a:spLocks noGrp="1" noRot="1" noChangeAspect="1" noChangeArrowheads="1" noTextEdit="1"/>
          </p:cNvSpPr>
          <p:nvPr>
            <p:ph type="sldImg"/>
          </p:nvPr>
        </p:nvSpPr>
        <p:spPr>
          <a:xfrm>
            <a:off x="139700" y="768350"/>
            <a:ext cx="6819900" cy="3836988"/>
          </a:xfrm>
          <a:ln/>
        </p:spPr>
      </p:sp>
      <p:sp>
        <p:nvSpPr>
          <p:cNvPr id="5325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889885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0964B9B9-EE06-4C5A-BF4A-2BC2542649F5}" type="slidenum">
              <a:rPr lang="fr-FR"/>
              <a:t>103</a:t>
            </a:fld>
            <a:endParaRPr lang="fr-FR"/>
          </a:p>
        </p:txBody>
      </p:sp>
      <p:sp>
        <p:nvSpPr>
          <p:cNvPr id="55299" name="Rectangle 2"/>
          <p:cNvSpPr>
            <a:spLocks noGrp="1" noRot="1" noChangeAspect="1" noChangeArrowheads="1" noTextEdit="1"/>
          </p:cNvSpPr>
          <p:nvPr>
            <p:ph type="sldImg"/>
          </p:nvPr>
        </p:nvSpPr>
        <p:spPr>
          <a:xfrm>
            <a:off x="139700" y="768350"/>
            <a:ext cx="6819900" cy="3836988"/>
          </a:xfrm>
          <a:ln/>
        </p:spPr>
      </p:sp>
      <p:sp>
        <p:nvSpPr>
          <p:cNvPr id="55300"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2620745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2C6E7593-4DF1-44B0-91F3-FEC984FA2330}" type="slidenum">
              <a:rPr lang="fr-FR"/>
              <a:t>104</a:t>
            </a:fld>
            <a:endParaRPr lang="fr-FR"/>
          </a:p>
        </p:txBody>
      </p:sp>
      <p:sp>
        <p:nvSpPr>
          <p:cNvPr id="57347" name="Rectangle 2"/>
          <p:cNvSpPr>
            <a:spLocks noGrp="1" noRot="1" noChangeAspect="1" noChangeArrowheads="1" noTextEdit="1"/>
          </p:cNvSpPr>
          <p:nvPr>
            <p:ph type="sldImg"/>
          </p:nvPr>
        </p:nvSpPr>
        <p:spPr>
          <a:xfrm>
            <a:off x="139700" y="768350"/>
            <a:ext cx="6819900" cy="3836988"/>
          </a:xfrm>
          <a:ln/>
        </p:spPr>
      </p:sp>
      <p:sp>
        <p:nvSpPr>
          <p:cNvPr id="5734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149371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F539C654-D265-453F-B90E-C46BD252264F}" type="slidenum">
              <a:rPr lang="fr-FR"/>
              <a:t>105</a:t>
            </a:fld>
            <a:endParaRPr lang="fr-FR"/>
          </a:p>
        </p:txBody>
      </p:sp>
      <p:sp>
        <p:nvSpPr>
          <p:cNvPr id="59395" name="Rectangle 2"/>
          <p:cNvSpPr>
            <a:spLocks noGrp="1" noRot="1" noChangeAspect="1" noChangeArrowheads="1" noTextEdit="1"/>
          </p:cNvSpPr>
          <p:nvPr>
            <p:ph type="sldImg"/>
          </p:nvPr>
        </p:nvSpPr>
        <p:spPr>
          <a:xfrm>
            <a:off x="139700" y="768350"/>
            <a:ext cx="6819900" cy="3836988"/>
          </a:xfrm>
          <a:ln/>
        </p:spPr>
      </p:sp>
      <p:sp>
        <p:nvSpPr>
          <p:cNvPr id="5939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789545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49576F68-4D93-49E3-AB02-DB2F1444295D}" type="slidenum">
              <a:rPr lang="fr-FR"/>
              <a:t>106</a:t>
            </a:fld>
            <a:endParaRPr lang="fr-FR"/>
          </a:p>
        </p:txBody>
      </p:sp>
      <p:sp>
        <p:nvSpPr>
          <p:cNvPr id="61443" name="Rectangle 2"/>
          <p:cNvSpPr>
            <a:spLocks noGrp="1" noRot="1" noChangeAspect="1" noChangeArrowheads="1" noTextEdit="1"/>
          </p:cNvSpPr>
          <p:nvPr>
            <p:ph type="sldImg"/>
          </p:nvPr>
        </p:nvSpPr>
        <p:spPr>
          <a:xfrm>
            <a:off x="139700" y="768350"/>
            <a:ext cx="6819900" cy="3836988"/>
          </a:xfrm>
          <a:ln/>
        </p:spPr>
      </p:sp>
      <p:sp>
        <p:nvSpPr>
          <p:cNvPr id="61444"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74568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7FB5E1DD-2AB0-4644-855B-EFF3C61DC98C}" type="slidenum">
              <a:rPr lang="fr-FR"/>
              <a:t>107</a:t>
            </a:fld>
            <a:endParaRPr lang="fr-FR"/>
          </a:p>
        </p:txBody>
      </p:sp>
      <p:sp>
        <p:nvSpPr>
          <p:cNvPr id="63491" name="Rectangle 2"/>
          <p:cNvSpPr>
            <a:spLocks noGrp="1" noRot="1" noChangeAspect="1" noChangeArrowheads="1" noTextEdit="1"/>
          </p:cNvSpPr>
          <p:nvPr>
            <p:ph type="sldImg"/>
          </p:nvPr>
        </p:nvSpPr>
        <p:spPr>
          <a:xfrm>
            <a:off x="139700" y="768350"/>
            <a:ext cx="6819900" cy="3836988"/>
          </a:xfrm>
          <a:ln/>
        </p:spPr>
      </p:sp>
      <p:sp>
        <p:nvSpPr>
          <p:cNvPr id="6349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54052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0ED3AB94-75E7-43F7-A397-356D760AACA1}" type="slidenum">
              <a:rPr lang="fr-FR"/>
              <a:t>108</a:t>
            </a:fld>
            <a:endParaRPr lang="fr-FR"/>
          </a:p>
        </p:txBody>
      </p:sp>
      <p:sp>
        <p:nvSpPr>
          <p:cNvPr id="65539" name="Rectangle 2"/>
          <p:cNvSpPr>
            <a:spLocks noGrp="1" noRot="1" noChangeAspect="1" noChangeArrowheads="1" noTextEdit="1"/>
          </p:cNvSpPr>
          <p:nvPr>
            <p:ph type="sldImg"/>
          </p:nvPr>
        </p:nvSpPr>
        <p:spPr>
          <a:xfrm>
            <a:off x="139700" y="768350"/>
            <a:ext cx="6819900" cy="3836988"/>
          </a:xfrm>
          <a:ln/>
        </p:spPr>
      </p:sp>
      <p:sp>
        <p:nvSpPr>
          <p:cNvPr id="65540"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401946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9">
            <a:extLst>
              <a:ext uri="{FF2B5EF4-FFF2-40B4-BE49-F238E27FC236}">
                <a16:creationId xmlns:a16="http://schemas.microsoft.com/office/drawing/2014/main" xmlns="" id="{C58A8A6B-CDBF-6E3E-2684-06F33A40B77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9pPr>
          </a:lstStyle>
          <a:p>
            <a:pPr>
              <a:buClrTx/>
              <a:buFontTx/>
              <a:buNone/>
            </a:pPr>
            <a:fld id="{F16E79D5-7174-44E6-ABD9-53E22DC1097E}" type="slidenum">
              <a:rPr lang="fr-FR" altLang="fr-FR">
                <a:solidFill>
                  <a:srgbClr val="000000"/>
                </a:solidFill>
                <a:latin typeface="Tahoma" panose="020B0604030504040204" pitchFamily="34" charset="0"/>
              </a:rPr>
              <a:pPr>
                <a:buClrTx/>
                <a:buFontTx/>
                <a:buNone/>
              </a:pPr>
              <a:t>49</a:t>
            </a:fld>
            <a:endParaRPr lang="fr-FR" altLang="fr-FR">
              <a:solidFill>
                <a:srgbClr val="000000"/>
              </a:solidFill>
              <a:latin typeface="Tahoma" panose="020B0604030504040204" pitchFamily="34" charset="0"/>
            </a:endParaRPr>
          </a:p>
        </p:txBody>
      </p:sp>
      <p:sp>
        <p:nvSpPr>
          <p:cNvPr id="31747" name="Text Box 1">
            <a:extLst>
              <a:ext uri="{FF2B5EF4-FFF2-40B4-BE49-F238E27FC236}">
                <a16:creationId xmlns:a16="http://schemas.microsoft.com/office/drawing/2014/main" xmlns="" id="{0C805BB2-3340-7DB8-EBA0-D19DA4624342}"/>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F65B4778-7EED-40E8-BB65-DC2366961061}" type="slidenum">
              <a:rPr lang="fr-FR" altLang="fr-FR" sz="1200">
                <a:solidFill>
                  <a:srgbClr val="000000"/>
                </a:solidFill>
                <a:latin typeface="Tahoma" panose="020B0604030504040204" pitchFamily="34" charset="0"/>
              </a:rPr>
              <a:pPr algn="r" eaLnBrk="1" hangingPunct="1">
                <a:buClrTx/>
                <a:buFontTx/>
                <a:buNone/>
              </a:pPr>
              <a:t>49</a:t>
            </a:fld>
            <a:endParaRPr lang="fr-FR" altLang="fr-FR" sz="1200">
              <a:solidFill>
                <a:srgbClr val="000000"/>
              </a:solidFill>
              <a:latin typeface="Tahoma" panose="020B0604030504040204" pitchFamily="34" charset="0"/>
            </a:endParaRPr>
          </a:p>
        </p:txBody>
      </p:sp>
      <p:sp>
        <p:nvSpPr>
          <p:cNvPr id="31748" name="Rectangle 2">
            <a:extLst>
              <a:ext uri="{FF2B5EF4-FFF2-40B4-BE49-F238E27FC236}">
                <a16:creationId xmlns:a16="http://schemas.microsoft.com/office/drawing/2014/main" xmlns="" id="{FED2986F-8C7F-C8FA-B0E6-35E2185CFC3D}"/>
              </a:ext>
            </a:extLst>
          </p:cNvPr>
          <p:cNvSpPr txBox="1">
            <a:spLocks noGrp="1" noRot="1" noChangeAspect="1" noChangeArrowheads="1" noTextEdit="1"/>
          </p:cNvSpPr>
          <p:nvPr>
            <p:ph type="sldImg"/>
          </p:nvPr>
        </p:nvSpPr>
        <p:spPr>
          <a:xfrm>
            <a:off x="384175" y="687388"/>
            <a:ext cx="6089650" cy="34258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9" name="Text Box 3">
            <a:extLst>
              <a:ext uri="{FF2B5EF4-FFF2-40B4-BE49-F238E27FC236}">
                <a16:creationId xmlns:a16="http://schemas.microsoft.com/office/drawing/2014/main" xmlns="" id="{ACEF6CFC-5FD3-65DE-AF2D-2451F88F0E75}"/>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Tree>
    <p:extLst>
      <p:ext uri="{BB962C8B-B14F-4D97-AF65-F5344CB8AC3E}">
        <p14:creationId xmlns:p14="http://schemas.microsoft.com/office/powerpoint/2010/main" val="668432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81654065-2F29-42A0-880A-863AF054C007}" type="slidenum">
              <a:rPr lang="fr-FR"/>
              <a:t>109</a:t>
            </a:fld>
            <a:endParaRPr lang="fr-FR"/>
          </a:p>
        </p:txBody>
      </p:sp>
      <p:sp>
        <p:nvSpPr>
          <p:cNvPr id="67587" name="Rectangle 2"/>
          <p:cNvSpPr>
            <a:spLocks noGrp="1" noRot="1" noChangeAspect="1" noChangeArrowheads="1" noTextEdit="1"/>
          </p:cNvSpPr>
          <p:nvPr>
            <p:ph type="sldImg"/>
          </p:nvPr>
        </p:nvSpPr>
        <p:spPr>
          <a:xfrm>
            <a:off x="139700" y="768350"/>
            <a:ext cx="6819900" cy="3836988"/>
          </a:xfrm>
          <a:ln/>
        </p:spPr>
      </p:sp>
      <p:sp>
        <p:nvSpPr>
          <p:cNvPr id="6758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2411294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a:ln/>
        </p:spPr>
      </p:sp>
      <p:sp>
        <p:nvSpPr>
          <p:cNvPr id="96259" name="Espace réservé des commentaires 2"/>
          <p:cNvSpPr>
            <a:spLocks noGrp="1"/>
          </p:cNvSpPr>
          <p:nvPr>
            <p:ph type="body" idx="1"/>
          </p:nvPr>
        </p:nvSpPr>
        <p:spPr>
          <a:noFill/>
        </p:spPr>
        <p:txBody>
          <a:bodyPr/>
          <a:lstStyle/>
          <a:p>
            <a:endParaRPr lang="fr-FR" altLang="fr-FR">
              <a:latin typeface="Arial" panose="020B0604020202020204" pitchFamily="34" charset="0"/>
            </a:endParaRPr>
          </a:p>
        </p:txBody>
      </p:sp>
      <p:sp>
        <p:nvSpPr>
          <p:cNvPr id="96260" name="Espace réservé du numéro de diapositive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5069BAA-22CD-4DDF-BBB2-251856AAFB34}" type="slidenum">
              <a:rPr lang="fr-FR" altLang="fr-FR"/>
              <a:t>145</a:t>
            </a:fld>
            <a:endParaRPr lang="fr-FR" altLang="fr-FR"/>
          </a:p>
        </p:txBody>
      </p:sp>
    </p:spTree>
    <p:extLst>
      <p:ext uri="{BB962C8B-B14F-4D97-AF65-F5344CB8AC3E}">
        <p14:creationId xmlns:p14="http://schemas.microsoft.com/office/powerpoint/2010/main" val="907420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D789ACE1-CE41-4234-AA1B-289F5C328D41}" type="slidenum">
              <a:rPr lang="fr-FR"/>
              <a:t>146</a:t>
            </a:fld>
            <a:endParaRPr lang="fr-FR"/>
          </a:p>
        </p:txBody>
      </p:sp>
      <p:sp>
        <p:nvSpPr>
          <p:cNvPr id="98307" name="Rectangle 2"/>
          <p:cNvSpPr>
            <a:spLocks noGrp="1" noRot="1" noChangeAspect="1" noChangeArrowheads="1" noTextEdit="1"/>
          </p:cNvSpPr>
          <p:nvPr>
            <p:ph type="sldImg"/>
          </p:nvPr>
        </p:nvSpPr>
        <p:spPr>
          <a:xfrm>
            <a:off x="139700" y="768350"/>
            <a:ext cx="6819900" cy="3836988"/>
          </a:xfrm>
          <a:ln/>
        </p:spPr>
      </p:sp>
      <p:sp>
        <p:nvSpPr>
          <p:cNvPr id="9830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479990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9DDA5BEE-7921-44DB-BE8D-AD8A1503B22E}" type="slidenum">
              <a:rPr lang="fr-FR"/>
              <a:t>147</a:t>
            </a:fld>
            <a:endParaRPr lang="fr-FR"/>
          </a:p>
        </p:txBody>
      </p:sp>
      <p:sp>
        <p:nvSpPr>
          <p:cNvPr id="102403" name="Rectangle 2"/>
          <p:cNvSpPr>
            <a:spLocks noGrp="1" noRot="1" noChangeAspect="1" noChangeArrowheads="1" noTextEdit="1"/>
          </p:cNvSpPr>
          <p:nvPr>
            <p:ph type="sldImg"/>
          </p:nvPr>
        </p:nvSpPr>
        <p:spPr>
          <a:xfrm>
            <a:off x="139700" y="768350"/>
            <a:ext cx="6819900" cy="3836988"/>
          </a:xfrm>
          <a:ln/>
        </p:spPr>
      </p:sp>
      <p:sp>
        <p:nvSpPr>
          <p:cNvPr id="102404"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526992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206A9909-8020-4944-ABCE-FD4C4843749E}" type="slidenum">
              <a:rPr lang="fr-FR"/>
              <a:t>148</a:t>
            </a:fld>
            <a:endParaRPr lang="fr-FR"/>
          </a:p>
        </p:txBody>
      </p:sp>
      <p:sp>
        <p:nvSpPr>
          <p:cNvPr id="104451" name="Rectangle 2"/>
          <p:cNvSpPr>
            <a:spLocks noGrp="1" noRot="1" noChangeAspect="1" noChangeArrowheads="1" noTextEdit="1"/>
          </p:cNvSpPr>
          <p:nvPr>
            <p:ph type="sldImg"/>
          </p:nvPr>
        </p:nvSpPr>
        <p:spPr>
          <a:xfrm>
            <a:off x="139700" y="768350"/>
            <a:ext cx="6819900" cy="3836988"/>
          </a:xfrm>
          <a:ln/>
        </p:spPr>
      </p:sp>
      <p:sp>
        <p:nvSpPr>
          <p:cNvPr id="10445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572165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Testing the binding messages</a:t>
            </a:r>
          </a:p>
        </p:txBody>
      </p:sp>
      <p:sp>
        <p:nvSpPr>
          <p:cNvPr id="4" name="Espace réservé du numéro de diapositive 3"/>
          <p:cNvSpPr>
            <a:spLocks noGrp="1"/>
          </p:cNvSpPr>
          <p:nvPr>
            <p:ph type="sldNum" sz="quarter" idx="10"/>
          </p:nvPr>
        </p:nvSpPr>
        <p:spPr/>
        <p:txBody>
          <a:bodyPr/>
          <a:lstStyle/>
          <a:p>
            <a:fld id="{D31B5CD8-6A61-404C-8B76-650ADC95D036}" type="slidenum">
              <a:rPr lang="fr-FR" smtClean="0"/>
              <a:t>150</a:t>
            </a:fld>
            <a:endParaRPr lang="fr-FR"/>
          </a:p>
        </p:txBody>
      </p:sp>
      <p:sp>
        <p:nvSpPr>
          <p:cNvPr id="5" name="Espace réservé de la date 4"/>
          <p:cNvSpPr>
            <a:spLocks noGrp="1"/>
          </p:cNvSpPr>
          <p:nvPr>
            <p:ph type="dt" idx="11"/>
          </p:nvPr>
        </p:nvSpPr>
        <p:spPr/>
        <p:txBody>
          <a:bodyPr/>
          <a:lstStyle/>
          <a:p>
            <a:endParaRPr lang="fr-FR"/>
          </a:p>
        </p:txBody>
      </p:sp>
    </p:spTree>
    <p:extLst>
      <p:ext uri="{BB962C8B-B14F-4D97-AF65-F5344CB8AC3E}">
        <p14:creationId xmlns:p14="http://schemas.microsoft.com/office/powerpoint/2010/main" val="27357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None/>
            </a:pPr>
            <a:r>
              <a:rPr lang="fr-FR" dirty="0"/>
              <a:t>When the level of stress becomes too high, persists and you feel you have no resources to cope with it, then it can cause an imbalance in your life and become harmful. Symptoms can then manifest themselves at the physiological, psychological (emotions and cognitions) and behavioural levels. A first step, and a central part of good stress management, is to recognise your body's warning signals when they occur. </a:t>
            </a:r>
          </a:p>
          <a:p>
            <a:pPr>
              <a:buNone/>
            </a:pPr>
            <a:r>
              <a:rPr lang="fr-FR" dirty="0"/>
              <a:t/>
            </a:r>
            <a:br>
              <a:rPr lang="fr-FR" dirty="0"/>
            </a:br>
            <a:r>
              <a:rPr lang="fr-FR" dirty="0"/>
              <a:t>The assessment of your stress level depends on the number and permanence of the manifestations you feel, as their occasional presence is quite normal. The table below can give you some indication. </a:t>
            </a:r>
          </a:p>
          <a:p>
            <a:pPr>
              <a:buNone/>
            </a:pP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25FEA6D6-3F46-405D-9CD5-4BA7C1D1C5A0}" type="slidenum">
              <a:rPr lang="fr-FR" smtClean="0"/>
              <a:t>160</a:t>
            </a:fld>
            <a:endParaRPr lang="fr-FR"/>
          </a:p>
        </p:txBody>
      </p:sp>
      <p:sp>
        <p:nvSpPr>
          <p:cNvPr id="5" name="Espace réservé de la date 4"/>
          <p:cNvSpPr>
            <a:spLocks noGrp="1"/>
          </p:cNvSpPr>
          <p:nvPr>
            <p:ph type="dt" idx="11"/>
          </p:nvPr>
        </p:nvSpPr>
        <p:spPr/>
        <p:txBody>
          <a:bodyPr/>
          <a:lstStyle/>
          <a:p>
            <a:endParaRPr lang="fr-FR"/>
          </a:p>
        </p:txBody>
      </p:sp>
    </p:spTree>
    <p:extLst>
      <p:ext uri="{BB962C8B-B14F-4D97-AF65-F5344CB8AC3E}">
        <p14:creationId xmlns:p14="http://schemas.microsoft.com/office/powerpoint/2010/main" val="2421401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tests</a:t>
            </a:r>
          </a:p>
        </p:txBody>
      </p:sp>
      <p:sp>
        <p:nvSpPr>
          <p:cNvPr id="4" name="Espace réservé du numéro de diapositive 3"/>
          <p:cNvSpPr>
            <a:spLocks noGrp="1"/>
          </p:cNvSpPr>
          <p:nvPr>
            <p:ph type="sldNum" sz="quarter" idx="10"/>
          </p:nvPr>
        </p:nvSpPr>
        <p:spPr/>
        <p:txBody>
          <a:bodyPr/>
          <a:lstStyle/>
          <a:p>
            <a:fld id="{D31B5CD8-6A61-404C-8B76-650ADC95D036}" type="slidenum">
              <a:rPr lang="fr-FR" smtClean="0"/>
              <a:t>167</a:t>
            </a:fld>
            <a:endParaRPr lang="fr-FR"/>
          </a:p>
        </p:txBody>
      </p:sp>
      <p:sp>
        <p:nvSpPr>
          <p:cNvPr id="5" name="Espace réservé de la date 4"/>
          <p:cNvSpPr>
            <a:spLocks noGrp="1"/>
          </p:cNvSpPr>
          <p:nvPr>
            <p:ph type="dt" idx="11"/>
          </p:nvPr>
        </p:nvSpPr>
        <p:spPr/>
        <p:txBody>
          <a:bodyPr/>
          <a:lstStyle/>
          <a:p>
            <a:endParaRPr lang="fr-FR"/>
          </a:p>
        </p:txBody>
      </p:sp>
    </p:spTree>
    <p:extLst>
      <p:ext uri="{BB962C8B-B14F-4D97-AF65-F5344CB8AC3E}">
        <p14:creationId xmlns:p14="http://schemas.microsoft.com/office/powerpoint/2010/main" val="2264687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test</a:t>
            </a:r>
          </a:p>
        </p:txBody>
      </p:sp>
      <p:sp>
        <p:nvSpPr>
          <p:cNvPr id="4" name="Espace réservé du numéro de diapositive 3"/>
          <p:cNvSpPr>
            <a:spLocks noGrp="1"/>
          </p:cNvSpPr>
          <p:nvPr>
            <p:ph type="sldNum" sz="quarter" idx="10"/>
          </p:nvPr>
        </p:nvSpPr>
        <p:spPr/>
        <p:txBody>
          <a:bodyPr/>
          <a:lstStyle/>
          <a:p>
            <a:fld id="{25FEA6D6-3F46-405D-9CD5-4BA7C1D1C5A0}" type="slidenum">
              <a:rPr lang="fr-FR" smtClean="0"/>
              <a:t>169</a:t>
            </a:fld>
            <a:endParaRPr lang="fr-FR"/>
          </a:p>
        </p:txBody>
      </p:sp>
      <p:sp>
        <p:nvSpPr>
          <p:cNvPr id="5" name="Espace réservé de la date 4"/>
          <p:cNvSpPr>
            <a:spLocks noGrp="1"/>
          </p:cNvSpPr>
          <p:nvPr>
            <p:ph type="dt" idx="11"/>
          </p:nvPr>
        </p:nvSpPr>
        <p:spPr/>
        <p:txBody>
          <a:bodyPr/>
          <a:lstStyle/>
          <a:p>
            <a:endParaRPr lang="fr-FR"/>
          </a:p>
        </p:txBody>
      </p:sp>
    </p:spTree>
    <p:extLst>
      <p:ext uri="{BB962C8B-B14F-4D97-AF65-F5344CB8AC3E}">
        <p14:creationId xmlns:p14="http://schemas.microsoft.com/office/powerpoint/2010/main" val="2142459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test</a:t>
            </a:r>
          </a:p>
        </p:txBody>
      </p:sp>
      <p:sp>
        <p:nvSpPr>
          <p:cNvPr id="4" name="Espace réservé du numéro de diapositive 3"/>
          <p:cNvSpPr>
            <a:spLocks noGrp="1"/>
          </p:cNvSpPr>
          <p:nvPr>
            <p:ph type="sldNum" sz="quarter" idx="10"/>
          </p:nvPr>
        </p:nvSpPr>
        <p:spPr/>
        <p:txBody>
          <a:bodyPr/>
          <a:lstStyle/>
          <a:p>
            <a:fld id="{D31B5CD8-6A61-404C-8B76-650ADC95D036}" type="slidenum">
              <a:rPr lang="fr-FR" smtClean="0"/>
              <a:t>170</a:t>
            </a:fld>
            <a:endParaRPr lang="fr-FR"/>
          </a:p>
        </p:txBody>
      </p:sp>
      <p:sp>
        <p:nvSpPr>
          <p:cNvPr id="5" name="Espace réservé de la date 4"/>
          <p:cNvSpPr>
            <a:spLocks noGrp="1"/>
          </p:cNvSpPr>
          <p:nvPr>
            <p:ph type="dt" idx="11"/>
          </p:nvPr>
        </p:nvSpPr>
        <p:spPr/>
        <p:txBody>
          <a:bodyPr/>
          <a:lstStyle/>
          <a:p>
            <a:endParaRPr lang="fr-FR"/>
          </a:p>
        </p:txBody>
      </p:sp>
    </p:spTree>
    <p:extLst>
      <p:ext uri="{BB962C8B-B14F-4D97-AF65-F5344CB8AC3E}">
        <p14:creationId xmlns:p14="http://schemas.microsoft.com/office/powerpoint/2010/main" val="308997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9">
            <a:extLst>
              <a:ext uri="{FF2B5EF4-FFF2-40B4-BE49-F238E27FC236}">
                <a16:creationId xmlns:a16="http://schemas.microsoft.com/office/drawing/2014/main" xmlns="" id="{7910CFD2-3C5B-2EAF-7C11-8D981B897FC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9pPr>
          </a:lstStyle>
          <a:p>
            <a:pPr>
              <a:buClrTx/>
              <a:buFontTx/>
              <a:buNone/>
            </a:pPr>
            <a:fld id="{4B572E74-6E21-4EEF-A053-6622BAD230DE}" type="slidenum">
              <a:rPr lang="fr-FR" altLang="fr-FR">
                <a:solidFill>
                  <a:srgbClr val="000000"/>
                </a:solidFill>
                <a:latin typeface="Tahoma" panose="020B0604030504040204" pitchFamily="34" charset="0"/>
              </a:rPr>
              <a:pPr>
                <a:buClrTx/>
                <a:buFontTx/>
                <a:buNone/>
              </a:pPr>
              <a:t>50</a:t>
            </a:fld>
            <a:endParaRPr lang="fr-FR" altLang="fr-FR">
              <a:solidFill>
                <a:srgbClr val="000000"/>
              </a:solidFill>
              <a:latin typeface="Tahoma" panose="020B0604030504040204" pitchFamily="34" charset="0"/>
            </a:endParaRPr>
          </a:p>
        </p:txBody>
      </p:sp>
      <p:sp>
        <p:nvSpPr>
          <p:cNvPr id="9219" name="Rectangle 1">
            <a:extLst>
              <a:ext uri="{FF2B5EF4-FFF2-40B4-BE49-F238E27FC236}">
                <a16:creationId xmlns:a16="http://schemas.microsoft.com/office/drawing/2014/main" xmlns="" id="{09A403A4-7862-945F-AB80-63ABB7380A7F}"/>
              </a:ext>
            </a:extLst>
          </p:cNvPr>
          <p:cNvSpPr txBox="1">
            <a:spLocks noGrp="1" noRot="1" noChangeAspect="1" noChangeArrowheads="1" noTextEdit="1"/>
          </p:cNvSpPr>
          <p:nvPr>
            <p:ph type="sldImg"/>
          </p:nvPr>
        </p:nvSpPr>
        <p:spPr>
          <a:xfrm>
            <a:off x="384175" y="687388"/>
            <a:ext cx="6089650" cy="34258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Text Box 2">
            <a:extLst>
              <a:ext uri="{FF2B5EF4-FFF2-40B4-BE49-F238E27FC236}">
                <a16:creationId xmlns:a16="http://schemas.microsoft.com/office/drawing/2014/main" xmlns="" id="{4A39E9BA-5245-F0AC-A851-DC39AFA00C6F}"/>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Tree>
    <p:extLst>
      <p:ext uri="{BB962C8B-B14F-4D97-AF65-F5344CB8AC3E}">
        <p14:creationId xmlns:p14="http://schemas.microsoft.com/office/powerpoint/2010/main" val="2304984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None/>
            </a:pPr>
            <a:r>
              <a:rPr lang="fr-FR" dirty="0"/>
              <a:t>La gestion du temps », c’est un ensemble d’outils efficaces pour exécuter vos tâches dans un délai imparti. Dans ce contexte, </a:t>
            </a:r>
            <a:r>
              <a:rPr lang="fr-FR" dirty="0" err="1"/>
              <a:t>Vilfredo</a:t>
            </a:r>
            <a:r>
              <a:rPr lang="fr-FR" dirty="0"/>
              <a:t> Pareto (1848 – 1923) a énoncé un principe universel qui porte son nom, </a:t>
            </a:r>
            <a:r>
              <a:rPr lang="fr-FR" b="1" dirty="0"/>
              <a:t>la loi 80-20 ou loi de Pareto</a:t>
            </a:r>
            <a:r>
              <a:rPr lang="fr-FR" dirty="0"/>
              <a:t>.</a:t>
            </a:r>
          </a:p>
          <a:p>
            <a:pPr>
              <a:buNone/>
            </a:pPr>
            <a:r>
              <a:rPr lang="fr-FR" b="1" dirty="0"/>
              <a:t>Origine</a:t>
            </a:r>
            <a:r>
              <a:rPr lang="fr-FR" dirty="0"/>
              <a:t/>
            </a:r>
            <a:br>
              <a:rPr lang="fr-FR" dirty="0"/>
            </a:br>
            <a:r>
              <a:rPr lang="fr-FR" dirty="0"/>
              <a:t>La loi trouve ses racines au début du 20° siècle: Pareto en tant qu’économiste travaille sur la recherche de l’explication des disparités économiques dans le monde. Sa théorie est soutenue par divers spécialistes de cette époque. L’un d’eux était le Dr Joseph </a:t>
            </a:r>
            <a:r>
              <a:rPr lang="fr-FR" dirty="0" err="1"/>
              <a:t>Juran</a:t>
            </a:r>
            <a:r>
              <a:rPr lang="fr-FR" dirty="0"/>
              <a:t> qui a observé qu’elle peut être appliquée non seulement à un domaine particulier, mais aussi que ce principe a valeur « universelle ».</a:t>
            </a:r>
          </a:p>
          <a:p>
            <a:endParaRPr lang="fr-FR" dirty="0"/>
          </a:p>
        </p:txBody>
      </p:sp>
      <p:sp>
        <p:nvSpPr>
          <p:cNvPr id="4" name="Espace réservé du numéro de diapositive 3"/>
          <p:cNvSpPr>
            <a:spLocks noGrp="1"/>
          </p:cNvSpPr>
          <p:nvPr>
            <p:ph type="sldNum" sz="quarter" idx="10"/>
          </p:nvPr>
        </p:nvSpPr>
        <p:spPr/>
        <p:txBody>
          <a:bodyPr/>
          <a:lstStyle/>
          <a:p>
            <a:fld id="{25FEA6D6-3F46-405D-9CD5-4BA7C1D1C5A0}" type="slidenum">
              <a:rPr lang="fr-FR" smtClean="0"/>
              <a:pPr/>
              <a:t>185</a:t>
            </a:fld>
            <a:endParaRPr lang="fr-FR"/>
          </a:p>
        </p:txBody>
      </p:sp>
      <p:sp>
        <p:nvSpPr>
          <p:cNvPr id="5" name="Espace réservé de la date 4"/>
          <p:cNvSpPr>
            <a:spLocks noGrp="1"/>
          </p:cNvSpPr>
          <p:nvPr>
            <p:ph type="dt" idx="11"/>
          </p:nvPr>
        </p:nvSpPr>
        <p:spPr/>
        <p:txBody>
          <a:bodyPr/>
          <a:lstStyle/>
          <a:p>
            <a:endParaRPr lang="fr-FR"/>
          </a:p>
        </p:txBody>
      </p:sp>
    </p:spTree>
    <p:extLst>
      <p:ext uri="{BB962C8B-B14F-4D97-AF65-F5344CB8AC3E}">
        <p14:creationId xmlns:p14="http://schemas.microsoft.com/office/powerpoint/2010/main" val="841161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25281">
              <a:defRPr/>
            </a:pPr>
            <a:r>
              <a:rPr lang="fr-FR" dirty="0"/>
              <a:t>La loi de Pareto s’applique également au temps : vous pouvez observer sur votre vie cet effet en mesurant le temps consommé à réaliser vos travaux les plus utiles et productifs, et le comparer au temps globalement passé dans une journée ou une semaine.</a:t>
            </a:r>
          </a:p>
          <a:p>
            <a:endParaRPr lang="fr-FR" dirty="0"/>
          </a:p>
        </p:txBody>
      </p:sp>
      <p:sp>
        <p:nvSpPr>
          <p:cNvPr id="4" name="Espace réservé du numéro de diapositive 3"/>
          <p:cNvSpPr>
            <a:spLocks noGrp="1"/>
          </p:cNvSpPr>
          <p:nvPr>
            <p:ph type="sldNum" sz="quarter" idx="10"/>
          </p:nvPr>
        </p:nvSpPr>
        <p:spPr/>
        <p:txBody>
          <a:bodyPr/>
          <a:lstStyle/>
          <a:p>
            <a:fld id="{25FEA6D6-3F46-405D-9CD5-4BA7C1D1C5A0}" type="slidenum">
              <a:rPr lang="fr-FR" smtClean="0"/>
              <a:pPr/>
              <a:t>187</a:t>
            </a:fld>
            <a:endParaRPr lang="fr-FR"/>
          </a:p>
        </p:txBody>
      </p:sp>
      <p:sp>
        <p:nvSpPr>
          <p:cNvPr id="5" name="Espace réservé de la date 4"/>
          <p:cNvSpPr>
            <a:spLocks noGrp="1"/>
          </p:cNvSpPr>
          <p:nvPr>
            <p:ph type="dt" idx="11"/>
          </p:nvPr>
        </p:nvSpPr>
        <p:spPr/>
        <p:txBody>
          <a:bodyPr/>
          <a:lstStyle/>
          <a:p>
            <a:endParaRPr lang="fr-FR"/>
          </a:p>
        </p:txBody>
      </p:sp>
    </p:spTree>
    <p:extLst>
      <p:ext uri="{BB962C8B-B14F-4D97-AF65-F5344CB8AC3E}">
        <p14:creationId xmlns:p14="http://schemas.microsoft.com/office/powerpoint/2010/main" val="3004062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Time </a:t>
            </a:r>
            <a:r>
              <a:rPr lang="fr-FR" baseline="0" dirty="0"/>
              <a:t>is a concept in relation to the country.</a:t>
            </a:r>
            <a:endParaRPr lang="fr-FR" dirty="0"/>
          </a:p>
        </p:txBody>
      </p:sp>
      <p:sp>
        <p:nvSpPr>
          <p:cNvPr id="4" name="Espace réservé du numéro de diapositive 3"/>
          <p:cNvSpPr>
            <a:spLocks noGrp="1"/>
          </p:cNvSpPr>
          <p:nvPr>
            <p:ph type="sldNum" sz="quarter" idx="10"/>
          </p:nvPr>
        </p:nvSpPr>
        <p:spPr/>
        <p:txBody>
          <a:bodyPr/>
          <a:lstStyle/>
          <a:p>
            <a:fld id="{25FEA6D6-3F46-405D-9CD5-4BA7C1D1C5A0}" type="slidenum">
              <a:rPr lang="fr-FR" smtClean="0"/>
              <a:t>198</a:t>
            </a:fld>
            <a:endParaRPr lang="fr-FR"/>
          </a:p>
        </p:txBody>
      </p:sp>
      <p:sp>
        <p:nvSpPr>
          <p:cNvPr id="5" name="Espace réservé de la date 4"/>
          <p:cNvSpPr>
            <a:spLocks noGrp="1"/>
          </p:cNvSpPr>
          <p:nvPr>
            <p:ph type="dt" idx="11"/>
          </p:nvPr>
        </p:nvSpPr>
        <p:spPr/>
        <p:txBody>
          <a:bodyPr/>
          <a:lstStyle/>
          <a:p>
            <a:endParaRPr lang="fr-FR"/>
          </a:p>
        </p:txBody>
      </p:sp>
    </p:spTree>
    <p:extLst>
      <p:ext uri="{BB962C8B-B14F-4D97-AF65-F5344CB8AC3E}">
        <p14:creationId xmlns:p14="http://schemas.microsoft.com/office/powerpoint/2010/main" val="1943767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xmlns="" id="{47F60DA6-6551-D8F9-4E44-C8B1543C0512}"/>
              </a:ext>
            </a:extLst>
          </p:cNvPr>
          <p:cNvSpPr>
            <a:spLocks noGrp="1" noRot="1" noChangeAspect="1" noTextEdit="1"/>
          </p:cNvSpPr>
          <p:nvPr>
            <p:ph type="sldImg"/>
          </p:nvPr>
        </p:nvSpPr>
        <p:spPr/>
      </p:sp>
      <p:sp>
        <p:nvSpPr>
          <p:cNvPr id="67587" name="Notes Placeholder 2">
            <a:extLst>
              <a:ext uri="{FF2B5EF4-FFF2-40B4-BE49-F238E27FC236}">
                <a16:creationId xmlns:a16="http://schemas.microsoft.com/office/drawing/2014/main" xmlns="" id="{968C17E9-01D4-432C-607A-F49504FD54BB}"/>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anose="02020603050405020304" pitchFamily="18" charset="0"/>
              </a:rPr>
              <a:t>Testing the role of each</a:t>
            </a:r>
          </a:p>
        </p:txBody>
      </p:sp>
    </p:spTree>
    <p:extLst>
      <p:ext uri="{BB962C8B-B14F-4D97-AF65-F5344CB8AC3E}">
        <p14:creationId xmlns:p14="http://schemas.microsoft.com/office/powerpoint/2010/main" val="3721056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a:extLst>
              <a:ext uri="{FF2B5EF4-FFF2-40B4-BE49-F238E27FC236}">
                <a16:creationId xmlns:a16="http://schemas.microsoft.com/office/drawing/2014/main" xmlns="" id="{6BE6983C-9F2A-665C-F329-230FDBC8F85D}"/>
              </a:ext>
            </a:extLst>
          </p:cNvPr>
          <p:cNvSpPr>
            <a:spLocks noGrp="1" noRot="1" noChangeAspect="1" noTextEdit="1"/>
          </p:cNvSpPr>
          <p:nvPr>
            <p:ph type="sldImg"/>
          </p:nvPr>
        </p:nvSpPr>
        <p:spPr/>
      </p:sp>
      <p:sp>
        <p:nvSpPr>
          <p:cNvPr id="69635" name="Espace réservé des commentaires 2">
            <a:extLst>
              <a:ext uri="{FF2B5EF4-FFF2-40B4-BE49-F238E27FC236}">
                <a16:creationId xmlns:a16="http://schemas.microsoft.com/office/drawing/2014/main" xmlns="" id="{B607CE46-43F1-8907-534A-40E181EDA772}"/>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ndParaRPr>
          </a:p>
        </p:txBody>
      </p:sp>
      <p:sp>
        <p:nvSpPr>
          <p:cNvPr id="69636" name="Espace réservé du numéro de diapositive 3">
            <a:extLst>
              <a:ext uri="{FF2B5EF4-FFF2-40B4-BE49-F238E27FC236}">
                <a16:creationId xmlns:a16="http://schemas.microsoft.com/office/drawing/2014/main" xmlns="" id="{5C46261F-76BA-C0FC-5A11-207C62613A3A}"/>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rgbClr val="000000"/>
                </a:solidFill>
                <a:latin typeface="Times New Roman" panose="02020603050405020304" pitchFamily="18" charset="0"/>
              </a:defRPr>
            </a:lvl1pPr>
            <a:lvl2pPr>
              <a:spcBef>
                <a:spcPct val="30000"/>
              </a:spcBef>
              <a:defRPr sz="1200">
                <a:solidFill>
                  <a:srgbClr val="000000"/>
                </a:solidFill>
                <a:latin typeface="Times New Roman" panose="02020603050405020304" pitchFamily="18" charset="0"/>
              </a:defRPr>
            </a:lvl2pPr>
            <a:lvl3pPr>
              <a:spcBef>
                <a:spcPct val="30000"/>
              </a:spcBef>
              <a:defRPr sz="1200">
                <a:solidFill>
                  <a:srgbClr val="000000"/>
                </a:solidFill>
                <a:latin typeface="Times New Roman" panose="02020603050405020304" pitchFamily="18" charset="0"/>
              </a:defRPr>
            </a:lvl3pPr>
            <a:lvl4pPr>
              <a:spcBef>
                <a:spcPct val="30000"/>
              </a:spcBef>
              <a:defRPr sz="1200">
                <a:solidFill>
                  <a:srgbClr val="000000"/>
                </a:solidFill>
                <a:latin typeface="Times New Roman" panose="02020603050405020304" pitchFamily="18" charset="0"/>
              </a:defRPr>
            </a:lvl4pPr>
            <a:lvl5pPr>
              <a:spcBef>
                <a:spcPct val="30000"/>
              </a:spcBef>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pPr>
            <a:fld id="{E427F53F-7928-4E30-8401-D18907F6E9F8}" type="slidenum">
              <a:rPr lang="fr-FR" altLang="fr-FR">
                <a:solidFill>
                  <a:schemeClr val="tx1"/>
                </a:solidFill>
                <a:latin typeface="Arial" panose="020B0604020202020204" pitchFamily="34" charset="0"/>
              </a:rPr>
              <a:pPr eaLnBrk="1" hangingPunct="1">
                <a:spcBef>
                  <a:spcPct val="0"/>
                </a:spcBef>
              </a:pPr>
              <a:t>217</a:t>
            </a:fld>
            <a:endParaRPr lang="fr-FR" altLang="fr-FR">
              <a:solidFill>
                <a:schemeClr val="tx1"/>
              </a:solidFill>
              <a:latin typeface="Arial" panose="020B0604020202020204" pitchFamily="34" charset="0"/>
            </a:endParaRPr>
          </a:p>
        </p:txBody>
      </p:sp>
    </p:spTree>
    <p:extLst>
      <p:ext uri="{BB962C8B-B14F-4D97-AF65-F5344CB8AC3E}">
        <p14:creationId xmlns:p14="http://schemas.microsoft.com/office/powerpoint/2010/main" val="765107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xmlns="" id="{99833F01-BC09-BAA2-47A5-CD3C40604D4F}"/>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rgbClr val="000000"/>
                </a:solidFill>
                <a:latin typeface="Times New Roman" panose="02020603050405020304" pitchFamily="18" charset="0"/>
              </a:defRPr>
            </a:lvl1pPr>
            <a:lvl2pPr>
              <a:spcBef>
                <a:spcPct val="30000"/>
              </a:spcBef>
              <a:defRPr sz="1200">
                <a:solidFill>
                  <a:srgbClr val="000000"/>
                </a:solidFill>
                <a:latin typeface="Times New Roman" panose="02020603050405020304" pitchFamily="18" charset="0"/>
              </a:defRPr>
            </a:lvl2pPr>
            <a:lvl3pPr>
              <a:spcBef>
                <a:spcPct val="30000"/>
              </a:spcBef>
              <a:defRPr sz="1200">
                <a:solidFill>
                  <a:srgbClr val="000000"/>
                </a:solidFill>
                <a:latin typeface="Times New Roman" panose="02020603050405020304" pitchFamily="18" charset="0"/>
              </a:defRPr>
            </a:lvl3pPr>
            <a:lvl4pPr>
              <a:spcBef>
                <a:spcPct val="30000"/>
              </a:spcBef>
              <a:defRPr sz="1200">
                <a:solidFill>
                  <a:srgbClr val="000000"/>
                </a:solidFill>
                <a:latin typeface="Times New Roman" panose="02020603050405020304" pitchFamily="18" charset="0"/>
              </a:defRPr>
            </a:lvl4pPr>
            <a:lvl5pPr>
              <a:spcBef>
                <a:spcPct val="30000"/>
              </a:spcBef>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pPr>
            <a:fld id="{050724EA-C536-4A6D-A0BA-362952445CED}" type="slidenum">
              <a:rPr lang="fr-CH" altLang="fr-FR">
                <a:solidFill>
                  <a:schemeClr val="tx1"/>
                </a:solidFill>
              </a:rPr>
              <a:t>224</a:t>
            </a:fld>
            <a:endParaRPr lang="fr-CH" altLang="fr-FR">
              <a:solidFill>
                <a:schemeClr val="tx1"/>
              </a:solidFill>
            </a:endParaRPr>
          </a:p>
        </p:txBody>
      </p:sp>
      <p:sp>
        <p:nvSpPr>
          <p:cNvPr id="70659" name="Rectangle 2">
            <a:extLst>
              <a:ext uri="{FF2B5EF4-FFF2-40B4-BE49-F238E27FC236}">
                <a16:creationId xmlns:a16="http://schemas.microsoft.com/office/drawing/2014/main" xmlns="" id="{D965373E-D2A3-4523-3864-D21811F70CA4}"/>
              </a:ext>
            </a:extLst>
          </p:cNvPr>
          <p:cNvSpPr>
            <a:spLocks noGrp="1" noRot="1" noChangeAspect="1" noChangeArrowheads="1" noTextEdit="1"/>
          </p:cNvSpPr>
          <p:nvPr>
            <p:ph type="sldImg"/>
          </p:nvPr>
        </p:nvSpPr>
        <p:spPr/>
      </p:sp>
      <p:sp>
        <p:nvSpPr>
          <p:cNvPr id="70660" name="Rectangle 3">
            <a:extLst>
              <a:ext uri="{FF2B5EF4-FFF2-40B4-BE49-F238E27FC236}">
                <a16:creationId xmlns:a16="http://schemas.microsoft.com/office/drawing/2014/main" xmlns="" id="{CF21183E-614E-30E3-93D2-23F40A137B07}"/>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ndParaRPr>
          </a:p>
        </p:txBody>
      </p:sp>
    </p:spTree>
    <p:extLst>
      <p:ext uri="{BB962C8B-B14F-4D97-AF65-F5344CB8AC3E}">
        <p14:creationId xmlns:p14="http://schemas.microsoft.com/office/powerpoint/2010/main" val="3669026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xmlns="" id="{490C932B-47D0-96F6-D001-6A29BB15279A}"/>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rgbClr val="000000"/>
                </a:solidFill>
                <a:latin typeface="Times New Roman" panose="02020603050405020304" pitchFamily="18" charset="0"/>
              </a:defRPr>
            </a:lvl1pPr>
            <a:lvl2pPr>
              <a:spcBef>
                <a:spcPct val="30000"/>
              </a:spcBef>
              <a:defRPr sz="1200">
                <a:solidFill>
                  <a:srgbClr val="000000"/>
                </a:solidFill>
                <a:latin typeface="Times New Roman" panose="02020603050405020304" pitchFamily="18" charset="0"/>
              </a:defRPr>
            </a:lvl2pPr>
            <a:lvl3pPr>
              <a:spcBef>
                <a:spcPct val="30000"/>
              </a:spcBef>
              <a:defRPr sz="1200">
                <a:solidFill>
                  <a:srgbClr val="000000"/>
                </a:solidFill>
                <a:latin typeface="Times New Roman" panose="02020603050405020304" pitchFamily="18" charset="0"/>
              </a:defRPr>
            </a:lvl3pPr>
            <a:lvl4pPr>
              <a:spcBef>
                <a:spcPct val="30000"/>
              </a:spcBef>
              <a:defRPr sz="1200">
                <a:solidFill>
                  <a:srgbClr val="000000"/>
                </a:solidFill>
                <a:latin typeface="Times New Roman" panose="02020603050405020304" pitchFamily="18" charset="0"/>
              </a:defRPr>
            </a:lvl4pPr>
            <a:lvl5pPr>
              <a:spcBef>
                <a:spcPct val="30000"/>
              </a:spcBef>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pPr>
            <a:fld id="{6CD10191-3487-49AB-89D1-523F17B8B597}" type="slidenum">
              <a:rPr lang="fr-CH" altLang="fr-FR">
                <a:solidFill>
                  <a:schemeClr val="tx1"/>
                </a:solidFill>
              </a:rPr>
              <a:t>225</a:t>
            </a:fld>
            <a:endParaRPr lang="fr-CH" altLang="fr-FR">
              <a:solidFill>
                <a:schemeClr val="tx1"/>
              </a:solidFill>
            </a:endParaRPr>
          </a:p>
        </p:txBody>
      </p:sp>
      <p:sp>
        <p:nvSpPr>
          <p:cNvPr id="72707" name="Rectangle 2">
            <a:extLst>
              <a:ext uri="{FF2B5EF4-FFF2-40B4-BE49-F238E27FC236}">
                <a16:creationId xmlns:a16="http://schemas.microsoft.com/office/drawing/2014/main" xmlns="" id="{F50B231F-24D0-B00E-EF59-E812BD7EF252}"/>
              </a:ext>
            </a:extLst>
          </p:cNvPr>
          <p:cNvSpPr>
            <a:spLocks noGrp="1" noRot="1" noChangeAspect="1" noChangeArrowheads="1" noTextEdit="1"/>
          </p:cNvSpPr>
          <p:nvPr>
            <p:ph type="sldImg"/>
          </p:nvPr>
        </p:nvSpPr>
        <p:spPr/>
      </p:sp>
      <p:sp>
        <p:nvSpPr>
          <p:cNvPr id="72708" name="Rectangle 3">
            <a:extLst>
              <a:ext uri="{FF2B5EF4-FFF2-40B4-BE49-F238E27FC236}">
                <a16:creationId xmlns:a16="http://schemas.microsoft.com/office/drawing/2014/main" xmlns="" id="{291DB30B-EAE6-E2A2-A5E1-3249DE8E37A9}"/>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ndParaRPr>
          </a:p>
        </p:txBody>
      </p:sp>
    </p:spTree>
    <p:extLst>
      <p:ext uri="{BB962C8B-B14F-4D97-AF65-F5344CB8AC3E}">
        <p14:creationId xmlns:p14="http://schemas.microsoft.com/office/powerpoint/2010/main" val="120617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9">
            <a:extLst>
              <a:ext uri="{FF2B5EF4-FFF2-40B4-BE49-F238E27FC236}">
                <a16:creationId xmlns:a16="http://schemas.microsoft.com/office/drawing/2014/main" xmlns="" id="{E72CD21C-A10B-D146-C4ED-D5DF10A0B0D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9pPr>
          </a:lstStyle>
          <a:p>
            <a:pPr>
              <a:buClrTx/>
              <a:buFontTx/>
              <a:buNone/>
            </a:pPr>
            <a:fld id="{96B45CFE-3735-4E1D-B88F-E88C40DBB6D6}" type="slidenum">
              <a:rPr lang="fr-FR" altLang="fr-FR">
                <a:solidFill>
                  <a:srgbClr val="000000"/>
                </a:solidFill>
                <a:latin typeface="Tahoma" panose="020B0604030504040204" pitchFamily="34" charset="0"/>
              </a:rPr>
              <a:pPr>
                <a:buClrTx/>
                <a:buFontTx/>
                <a:buNone/>
              </a:pPr>
              <a:t>51</a:t>
            </a:fld>
            <a:endParaRPr lang="fr-FR" altLang="fr-FR">
              <a:solidFill>
                <a:srgbClr val="000000"/>
              </a:solidFill>
              <a:latin typeface="Tahoma" panose="020B0604030504040204" pitchFamily="34" charset="0"/>
            </a:endParaRPr>
          </a:p>
        </p:txBody>
      </p:sp>
      <p:sp>
        <p:nvSpPr>
          <p:cNvPr id="33795" name="Text Box 1">
            <a:extLst>
              <a:ext uri="{FF2B5EF4-FFF2-40B4-BE49-F238E27FC236}">
                <a16:creationId xmlns:a16="http://schemas.microsoft.com/office/drawing/2014/main" xmlns="" id="{01E97D7B-D2CB-E759-1ED2-6C99DB351B25}"/>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55887A3A-0DF7-4414-8BCA-FD62637A0D10}" type="slidenum">
              <a:rPr lang="fr-FR" altLang="fr-FR" sz="1200">
                <a:solidFill>
                  <a:srgbClr val="000000"/>
                </a:solidFill>
                <a:latin typeface="Tahoma" panose="020B0604030504040204" pitchFamily="34" charset="0"/>
              </a:rPr>
              <a:pPr algn="r" eaLnBrk="1" hangingPunct="1">
                <a:buClrTx/>
                <a:buFontTx/>
                <a:buNone/>
              </a:pPr>
              <a:t>51</a:t>
            </a:fld>
            <a:endParaRPr lang="fr-FR" altLang="fr-FR" sz="1200">
              <a:solidFill>
                <a:srgbClr val="000000"/>
              </a:solidFill>
              <a:latin typeface="Tahoma" panose="020B0604030504040204" pitchFamily="34" charset="0"/>
            </a:endParaRPr>
          </a:p>
        </p:txBody>
      </p:sp>
      <p:sp>
        <p:nvSpPr>
          <p:cNvPr id="33796" name="Rectangle 2">
            <a:extLst>
              <a:ext uri="{FF2B5EF4-FFF2-40B4-BE49-F238E27FC236}">
                <a16:creationId xmlns:a16="http://schemas.microsoft.com/office/drawing/2014/main" xmlns="" id="{F0957556-4FD2-04E3-595E-8B80E657E1F5}"/>
              </a:ext>
            </a:extLst>
          </p:cNvPr>
          <p:cNvSpPr txBox="1">
            <a:spLocks noGrp="1" noRot="1" noChangeAspect="1" noChangeArrowheads="1" noTextEdit="1"/>
          </p:cNvSpPr>
          <p:nvPr>
            <p:ph type="sldImg"/>
          </p:nvPr>
        </p:nvSpPr>
        <p:spPr>
          <a:xfrm>
            <a:off x="384175" y="687388"/>
            <a:ext cx="6089650" cy="34258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7" name="Text Box 3">
            <a:extLst>
              <a:ext uri="{FF2B5EF4-FFF2-40B4-BE49-F238E27FC236}">
                <a16:creationId xmlns:a16="http://schemas.microsoft.com/office/drawing/2014/main" xmlns="" id="{9F4FB751-3A9B-90DA-A190-F4495E44F17C}"/>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Tree>
    <p:extLst>
      <p:ext uri="{BB962C8B-B14F-4D97-AF65-F5344CB8AC3E}">
        <p14:creationId xmlns:p14="http://schemas.microsoft.com/office/powerpoint/2010/main" val="1258174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a:extLst>
              <a:ext uri="{FF2B5EF4-FFF2-40B4-BE49-F238E27FC236}">
                <a16:creationId xmlns:a16="http://schemas.microsoft.com/office/drawing/2014/main" xmlns="" id="{2B4B2F5A-EE10-5892-7B78-E8C24644886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9pPr>
          </a:lstStyle>
          <a:p>
            <a:pPr>
              <a:buClrTx/>
              <a:buFontTx/>
              <a:buNone/>
            </a:pPr>
            <a:fld id="{CDBF83F0-864F-4A6C-87EC-1FCAE125068F}" type="slidenum">
              <a:rPr lang="fr-FR" altLang="fr-FR">
                <a:solidFill>
                  <a:srgbClr val="000000"/>
                </a:solidFill>
                <a:latin typeface="Tahoma" panose="020B0604030504040204" pitchFamily="34" charset="0"/>
              </a:rPr>
              <a:pPr>
                <a:buClrTx/>
                <a:buFontTx/>
                <a:buNone/>
              </a:pPr>
              <a:t>54</a:t>
            </a:fld>
            <a:endParaRPr lang="fr-FR" altLang="fr-FR">
              <a:solidFill>
                <a:srgbClr val="000000"/>
              </a:solidFill>
              <a:latin typeface="Tahoma" panose="020B0604030504040204" pitchFamily="34" charset="0"/>
            </a:endParaRPr>
          </a:p>
        </p:txBody>
      </p:sp>
      <p:sp>
        <p:nvSpPr>
          <p:cNvPr id="54275" name="Text Box 1">
            <a:extLst>
              <a:ext uri="{FF2B5EF4-FFF2-40B4-BE49-F238E27FC236}">
                <a16:creationId xmlns:a16="http://schemas.microsoft.com/office/drawing/2014/main" xmlns="" id="{84CDB425-7C27-8FE8-ED57-D955B0535E8B}"/>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4B027B14-01D0-4770-93DC-E97B25F1932A}" type="slidenum">
              <a:rPr lang="fr-FR" altLang="fr-FR" sz="1200">
                <a:solidFill>
                  <a:srgbClr val="000000"/>
                </a:solidFill>
                <a:latin typeface="Tahoma" panose="020B0604030504040204" pitchFamily="34" charset="0"/>
              </a:rPr>
              <a:pPr algn="r" eaLnBrk="1" hangingPunct="1">
                <a:buClrTx/>
                <a:buFontTx/>
                <a:buNone/>
              </a:pPr>
              <a:t>54</a:t>
            </a:fld>
            <a:endParaRPr lang="fr-FR" altLang="fr-FR" sz="1200">
              <a:solidFill>
                <a:srgbClr val="000000"/>
              </a:solidFill>
              <a:latin typeface="Tahoma" panose="020B0604030504040204" pitchFamily="34" charset="0"/>
            </a:endParaRPr>
          </a:p>
        </p:txBody>
      </p:sp>
      <p:sp>
        <p:nvSpPr>
          <p:cNvPr id="54276" name="Rectangle 2">
            <a:extLst>
              <a:ext uri="{FF2B5EF4-FFF2-40B4-BE49-F238E27FC236}">
                <a16:creationId xmlns:a16="http://schemas.microsoft.com/office/drawing/2014/main" xmlns="" id="{5A1EC66B-08EA-EFE4-03CB-BE120E9983E1}"/>
              </a:ext>
            </a:extLst>
          </p:cNvPr>
          <p:cNvSpPr txBox="1">
            <a:spLocks noGrp="1" noRot="1" noChangeAspect="1" noChangeArrowheads="1" noTextEdit="1"/>
          </p:cNvSpPr>
          <p:nvPr>
            <p:ph type="sldImg"/>
          </p:nvPr>
        </p:nvSpPr>
        <p:spPr>
          <a:xfrm>
            <a:off x="384175" y="687388"/>
            <a:ext cx="6089650" cy="34258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7" name="Text Box 3">
            <a:extLst>
              <a:ext uri="{FF2B5EF4-FFF2-40B4-BE49-F238E27FC236}">
                <a16:creationId xmlns:a16="http://schemas.microsoft.com/office/drawing/2014/main" xmlns="" id="{7A10E08E-9434-CA13-8E7C-B1541B0583D9}"/>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Tree>
    <p:extLst>
      <p:ext uri="{BB962C8B-B14F-4D97-AF65-F5344CB8AC3E}">
        <p14:creationId xmlns:p14="http://schemas.microsoft.com/office/powerpoint/2010/main" val="326628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a:extLst>
              <a:ext uri="{FF2B5EF4-FFF2-40B4-BE49-F238E27FC236}">
                <a16:creationId xmlns:a16="http://schemas.microsoft.com/office/drawing/2014/main" xmlns="" id="{6E35BAE8-1639-16C2-E242-C9A6EBC7868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9pPr>
          </a:lstStyle>
          <a:p>
            <a:pPr>
              <a:buClrTx/>
              <a:buFontTx/>
              <a:buNone/>
            </a:pPr>
            <a:fld id="{72EBB54F-7344-492E-B03F-59DAD61FAFD1}" type="slidenum">
              <a:rPr lang="fr-FR" altLang="fr-FR">
                <a:solidFill>
                  <a:srgbClr val="000000"/>
                </a:solidFill>
                <a:latin typeface="Tahoma" panose="020B0604030504040204" pitchFamily="34" charset="0"/>
              </a:rPr>
              <a:pPr>
                <a:buClrTx/>
                <a:buFontTx/>
                <a:buNone/>
              </a:pPr>
              <a:t>55</a:t>
            </a:fld>
            <a:endParaRPr lang="fr-FR" altLang="fr-FR">
              <a:solidFill>
                <a:srgbClr val="000000"/>
              </a:solidFill>
              <a:latin typeface="Tahoma" panose="020B0604030504040204" pitchFamily="34" charset="0"/>
            </a:endParaRPr>
          </a:p>
        </p:txBody>
      </p:sp>
      <p:sp>
        <p:nvSpPr>
          <p:cNvPr id="56323" name="Text Box 1">
            <a:extLst>
              <a:ext uri="{FF2B5EF4-FFF2-40B4-BE49-F238E27FC236}">
                <a16:creationId xmlns:a16="http://schemas.microsoft.com/office/drawing/2014/main" xmlns="" id="{BAC0E39C-8F4A-7361-ED64-6444EC6472B6}"/>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77BED6BA-3568-4304-8A18-AEFD3522C373}" type="slidenum">
              <a:rPr lang="fr-FR" altLang="fr-FR" sz="1200">
                <a:solidFill>
                  <a:srgbClr val="000000"/>
                </a:solidFill>
                <a:latin typeface="Tahoma" panose="020B0604030504040204" pitchFamily="34" charset="0"/>
              </a:rPr>
              <a:pPr algn="r" eaLnBrk="1" hangingPunct="1">
                <a:buClrTx/>
                <a:buFontTx/>
                <a:buNone/>
              </a:pPr>
              <a:t>55</a:t>
            </a:fld>
            <a:endParaRPr lang="fr-FR" altLang="fr-FR" sz="1200">
              <a:solidFill>
                <a:srgbClr val="000000"/>
              </a:solidFill>
              <a:latin typeface="Tahoma" panose="020B0604030504040204" pitchFamily="34" charset="0"/>
            </a:endParaRPr>
          </a:p>
        </p:txBody>
      </p:sp>
      <p:sp>
        <p:nvSpPr>
          <p:cNvPr id="56324" name="Rectangle 2">
            <a:extLst>
              <a:ext uri="{FF2B5EF4-FFF2-40B4-BE49-F238E27FC236}">
                <a16:creationId xmlns:a16="http://schemas.microsoft.com/office/drawing/2014/main" xmlns="" id="{1D42A7E3-4642-3CBB-827B-B57CCAA348EE}"/>
              </a:ext>
            </a:extLst>
          </p:cNvPr>
          <p:cNvSpPr txBox="1">
            <a:spLocks noGrp="1" noRot="1" noChangeAspect="1" noChangeArrowheads="1" noTextEdit="1"/>
          </p:cNvSpPr>
          <p:nvPr>
            <p:ph type="sldImg"/>
          </p:nvPr>
        </p:nvSpPr>
        <p:spPr>
          <a:xfrm>
            <a:off x="384175" y="687388"/>
            <a:ext cx="6089650" cy="34258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5" name="Text Box 3">
            <a:extLst>
              <a:ext uri="{FF2B5EF4-FFF2-40B4-BE49-F238E27FC236}">
                <a16:creationId xmlns:a16="http://schemas.microsoft.com/office/drawing/2014/main" xmlns="" id="{CE4C6C0E-F95A-6EC3-6BF8-10E55B712B32}"/>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Tree>
    <p:extLst>
      <p:ext uri="{BB962C8B-B14F-4D97-AF65-F5344CB8AC3E}">
        <p14:creationId xmlns:p14="http://schemas.microsoft.com/office/powerpoint/2010/main" val="57661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9">
            <a:extLst>
              <a:ext uri="{FF2B5EF4-FFF2-40B4-BE49-F238E27FC236}">
                <a16:creationId xmlns:a16="http://schemas.microsoft.com/office/drawing/2014/main" xmlns="" id="{E63714ED-06E9-A3A1-FE63-9D3F31E2086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chemeClr val="bg1"/>
                </a:solidFill>
                <a:latin typeface="Arial" panose="020B0604020202020204" pitchFamily="34" charset="0"/>
                <a:cs typeface="Arial" panose="020B0604020202020204" pitchFamily="34" charset="0"/>
              </a:defRPr>
            </a:lvl9pPr>
          </a:lstStyle>
          <a:p>
            <a:pPr>
              <a:buClrTx/>
              <a:buFontTx/>
              <a:buNone/>
            </a:pPr>
            <a:fld id="{319A29DD-C4D6-4CB3-89C2-C3FC1BF52EC6}" type="slidenum">
              <a:rPr lang="fr-FR" altLang="fr-FR">
                <a:solidFill>
                  <a:srgbClr val="000000"/>
                </a:solidFill>
                <a:latin typeface="Tahoma" panose="020B0604030504040204" pitchFamily="34" charset="0"/>
              </a:rPr>
              <a:pPr>
                <a:buClrTx/>
                <a:buFontTx/>
                <a:buNone/>
              </a:pPr>
              <a:t>56</a:t>
            </a:fld>
            <a:endParaRPr lang="fr-FR" altLang="fr-FR">
              <a:solidFill>
                <a:srgbClr val="000000"/>
              </a:solidFill>
              <a:latin typeface="Tahoma" panose="020B0604030504040204" pitchFamily="34" charset="0"/>
            </a:endParaRPr>
          </a:p>
        </p:txBody>
      </p:sp>
      <p:sp>
        <p:nvSpPr>
          <p:cNvPr id="74755" name="Rectangle 1">
            <a:extLst>
              <a:ext uri="{FF2B5EF4-FFF2-40B4-BE49-F238E27FC236}">
                <a16:creationId xmlns:a16="http://schemas.microsoft.com/office/drawing/2014/main" xmlns="" id="{FD224B2E-D948-212B-D279-D57806D0B90D}"/>
              </a:ext>
            </a:extLst>
          </p:cNvPr>
          <p:cNvSpPr txBox="1">
            <a:spLocks noGrp="1" noRot="1" noChangeAspect="1" noChangeArrowheads="1" noTextEdit="1"/>
          </p:cNvSpPr>
          <p:nvPr>
            <p:ph type="sldImg"/>
          </p:nvPr>
        </p:nvSpPr>
        <p:spPr>
          <a:xfrm>
            <a:off x="384175" y="687388"/>
            <a:ext cx="6089650" cy="34258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Text Box 2">
            <a:extLst>
              <a:ext uri="{FF2B5EF4-FFF2-40B4-BE49-F238E27FC236}">
                <a16:creationId xmlns:a16="http://schemas.microsoft.com/office/drawing/2014/main" xmlns="" id="{FF33E6F2-5A5B-8D9D-FAC3-88E3F746D7D5}"/>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Tree>
    <p:extLst>
      <p:ext uri="{BB962C8B-B14F-4D97-AF65-F5344CB8AC3E}">
        <p14:creationId xmlns:p14="http://schemas.microsoft.com/office/powerpoint/2010/main" val="28933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defRPr>
            </a:lvl1pPr>
            <a:lvl2pPr marL="742950" indent="-285750" defTabSz="990600">
              <a:defRPr>
                <a:solidFill>
                  <a:schemeClr val="tx1"/>
                </a:solidFill>
                <a:latin typeface="Verdana" panose="020B0604030504040204" pitchFamily="34" charset="0"/>
              </a:defRPr>
            </a:lvl2pPr>
            <a:lvl3pPr marL="1143000" indent="-228600" defTabSz="990600">
              <a:defRPr>
                <a:solidFill>
                  <a:schemeClr val="tx1"/>
                </a:solidFill>
                <a:latin typeface="Verdana" panose="020B0604030504040204" pitchFamily="34" charset="0"/>
              </a:defRPr>
            </a:lvl3pPr>
            <a:lvl4pPr marL="1600200" indent="-228600" defTabSz="990600">
              <a:defRPr>
                <a:solidFill>
                  <a:schemeClr val="tx1"/>
                </a:solidFill>
                <a:latin typeface="Verdana" panose="020B0604030504040204" pitchFamily="34" charset="0"/>
              </a:defRPr>
            </a:lvl4pPr>
            <a:lvl5pPr marL="2057400" indent="-228600" defTabSz="990600">
              <a:defRPr>
                <a:solidFill>
                  <a:schemeClr val="tx1"/>
                </a:solidFill>
                <a:latin typeface="Verdana" panose="020B060403050404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defRPr>
            </a:lvl9pPr>
          </a:lstStyle>
          <a:p>
            <a:fld id="{2B919C8C-096E-471A-8E84-525595E9F948}" type="slidenum">
              <a:rPr lang="fr-FR"/>
              <a:pPr/>
              <a:t>80</a:t>
            </a:fld>
            <a:endParaRPr lang="fr-FR"/>
          </a:p>
        </p:txBody>
      </p:sp>
      <p:sp>
        <p:nvSpPr>
          <p:cNvPr id="12291" name="Rectangle 2"/>
          <p:cNvSpPr>
            <a:spLocks noGrp="1" noRot="1" noChangeAspect="1" noChangeArrowheads="1" noTextEdit="1"/>
          </p:cNvSpPr>
          <p:nvPr>
            <p:ph type="sldImg"/>
          </p:nvPr>
        </p:nvSpPr>
        <p:spPr>
          <a:xfrm>
            <a:off x="139700" y="768350"/>
            <a:ext cx="6819900" cy="3836988"/>
          </a:xfrm>
          <a:ln/>
        </p:spPr>
      </p:sp>
      <p:sp>
        <p:nvSpPr>
          <p:cNvPr id="1229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421674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a:t>Kliknij, aby edytować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72616ED-44AA-4090-93E7-C44BD0300CD7}" type="datetimeFigureOut">
              <a:rPr lang="pl-PL" smtClean="0"/>
              <a:t>2023-09-15</a:t>
            </a:fld>
            <a:endParaRPr lang="pl-PL"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pl-PL"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702201E7-4A14-42B5-BE89-6EF24852E0AA}" type="slidenum">
              <a:rPr lang="pl-PL" smtClean="0"/>
              <a:t>‹#›</a:t>
            </a:fld>
            <a:endParaRPr lang="pl-PL"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920780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72616ED-44AA-4090-93E7-C44BD0300CD7}" type="datetimeFigureOut">
              <a:rPr lang="pl-PL" smtClean="0"/>
              <a:t>2023-09-15</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113909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72616ED-44AA-4090-93E7-C44BD0300CD7}" type="datetimeFigureOut">
              <a:rPr lang="pl-PL" smtClean="0"/>
              <a:t>2023-09-15</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2979820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914400" y="609600"/>
            <a:ext cx="10363200" cy="1143000"/>
          </a:xfrm>
        </p:spPr>
        <p:txBody>
          <a:bodyPr/>
          <a:lstStyle/>
          <a:p>
            <a:r>
              <a:rPr lang="fr-FR"/>
              <a:t>Modifiez le style du titre</a:t>
            </a:r>
          </a:p>
        </p:txBody>
      </p:sp>
      <p:sp>
        <p:nvSpPr>
          <p:cNvPr id="3" name="Espace réservé de l'image en ligne 2"/>
          <p:cNvSpPr>
            <a:spLocks noGrp="1"/>
          </p:cNvSpPr>
          <p:nvPr>
            <p:ph type="clipArt" sz="half" idx="1"/>
          </p:nvPr>
        </p:nvSpPr>
        <p:spPr>
          <a:xfrm>
            <a:off x="914400" y="1981200"/>
            <a:ext cx="5080000" cy="4114800"/>
          </a:xfrm>
        </p:spPr>
        <p:txBody>
          <a:bodyPr/>
          <a:lstStyle/>
          <a:p>
            <a:pPr lvl="0"/>
            <a:endParaRPr lang="fr-FR" noProof="0"/>
          </a:p>
        </p:txBody>
      </p:sp>
      <p:sp>
        <p:nvSpPr>
          <p:cNvPr id="4" name="Espace réservé du texte 3"/>
          <p:cNvSpPr>
            <a:spLocks noGrp="1"/>
          </p:cNvSpPr>
          <p:nvPr>
            <p:ph type="body" sz="half" idx="2"/>
          </p:nvPr>
        </p:nvSpPr>
        <p:spPr>
          <a:xfrm>
            <a:off x="61976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4B6AA78-ECA1-426C-A439-D01855033307}" type="slidenum">
              <a:rPr lang="fr-FR"/>
              <a:pPr>
                <a:defRPr/>
              </a:pPr>
              <a:t>‹#›</a:t>
            </a:fld>
            <a:endParaRPr lang="fr-FR"/>
          </a:p>
        </p:txBody>
      </p:sp>
    </p:spTree>
    <p:extLst>
      <p:ext uri="{BB962C8B-B14F-4D97-AF65-F5344CB8AC3E}">
        <p14:creationId xmlns:p14="http://schemas.microsoft.com/office/powerpoint/2010/main" val="140888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3D7B589D-7904-4538-B01A-B17506AB0F65}" type="datetime1">
              <a:rPr lang="fr-FR"/>
              <a:pPr>
                <a:defRPr/>
              </a:pPr>
              <a:t>15/09/2023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CAFB46EB-8C81-4872-8774-DE2E59C91630}" type="slidenum">
              <a:rPr lang="fr-FR"/>
              <a:pPr/>
              <a:t>‹#›</a:t>
            </a:fld>
            <a:endParaRPr lang="fr-FR"/>
          </a:p>
        </p:txBody>
      </p:sp>
    </p:spTree>
    <p:extLst>
      <p:ext uri="{BB962C8B-B14F-4D97-AF65-F5344CB8AC3E}">
        <p14:creationId xmlns:p14="http://schemas.microsoft.com/office/powerpoint/2010/main" val="1812828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1828800" y="533400"/>
            <a:ext cx="10058400" cy="1143000"/>
          </a:xfrm>
        </p:spPr>
        <p:txBody>
          <a:bodyPr/>
          <a:lstStyle/>
          <a:p>
            <a:r>
              <a:rPr lang="fr-FR"/>
              <a:t>Modifiez le style du titre</a:t>
            </a:r>
          </a:p>
        </p:txBody>
      </p:sp>
      <p:sp>
        <p:nvSpPr>
          <p:cNvPr id="3" name="Espace réservé du tableau 2"/>
          <p:cNvSpPr>
            <a:spLocks noGrp="1"/>
          </p:cNvSpPr>
          <p:nvPr>
            <p:ph type="tbl" idx="1"/>
          </p:nvPr>
        </p:nvSpPr>
        <p:spPr>
          <a:xfrm>
            <a:off x="1828800" y="1981200"/>
            <a:ext cx="10160000" cy="4114800"/>
          </a:xfrm>
        </p:spPr>
        <p:txBody>
          <a:bodyPr/>
          <a:lstStyle/>
          <a:p>
            <a:pPr lvl="0"/>
            <a:endParaRPr lang="fr-FR" noProof="0"/>
          </a:p>
        </p:txBody>
      </p:sp>
      <p:sp>
        <p:nvSpPr>
          <p:cNvPr id="4" name="Rectangle 7"/>
          <p:cNvSpPr>
            <a:spLocks noGrp="1" noChangeArrowheads="1"/>
          </p:cNvSpPr>
          <p:nvPr>
            <p:ph type="dt" sz="half" idx="10"/>
          </p:nvPr>
        </p:nvSpPr>
        <p:spPr>
          <a:ln/>
        </p:spPr>
        <p:txBody>
          <a:bodyPr/>
          <a:lstStyle>
            <a:lvl1pPr>
              <a:defRPr/>
            </a:lvl1pPr>
          </a:lstStyle>
          <a:p>
            <a:pPr>
              <a:defRPr/>
            </a:pPr>
            <a:endParaRPr lang="fr-FR"/>
          </a:p>
        </p:txBody>
      </p:sp>
      <p:sp>
        <p:nvSpPr>
          <p:cNvPr id="5" name="Rectangle 8"/>
          <p:cNvSpPr>
            <a:spLocks noGrp="1" noChangeArrowheads="1"/>
          </p:cNvSpPr>
          <p:nvPr>
            <p:ph type="ftr" sz="quarter" idx="11"/>
          </p:nvPr>
        </p:nvSpPr>
        <p:spPr>
          <a:ln/>
        </p:spPr>
        <p:txBody>
          <a:bodyPr/>
          <a:lstStyle>
            <a:lvl1pPr>
              <a:defRPr/>
            </a:lvl1pPr>
          </a:lstStyle>
          <a:p>
            <a:pPr>
              <a:defRPr/>
            </a:pPr>
            <a:r>
              <a:rPr lang="fr-FR"/>
              <a:t>La communication interpersonnelle                  </a:t>
            </a:r>
          </a:p>
        </p:txBody>
      </p:sp>
      <p:sp>
        <p:nvSpPr>
          <p:cNvPr id="6" name="Rectangle 9"/>
          <p:cNvSpPr>
            <a:spLocks noGrp="1" noChangeArrowheads="1"/>
          </p:cNvSpPr>
          <p:nvPr>
            <p:ph type="sldNum" sz="quarter" idx="12"/>
          </p:nvPr>
        </p:nvSpPr>
        <p:spPr>
          <a:ln/>
        </p:spPr>
        <p:txBody>
          <a:bodyPr/>
          <a:lstStyle>
            <a:lvl1pPr>
              <a:defRPr/>
            </a:lvl1pPr>
          </a:lstStyle>
          <a:p>
            <a:pPr>
              <a:defRPr/>
            </a:pPr>
            <a:fld id="{3877F33B-6CAA-4BB2-8FC0-75D23034A0A3}" type="slidenum">
              <a:rPr lang="fr-FR"/>
              <a:pPr>
                <a:defRPr/>
              </a:pPr>
              <a:t>‹#›</a:t>
            </a:fld>
            <a:endParaRPr lang="fr-FR"/>
          </a:p>
        </p:txBody>
      </p:sp>
    </p:spTree>
    <p:extLst>
      <p:ext uri="{BB962C8B-B14F-4D97-AF65-F5344CB8AC3E}">
        <p14:creationId xmlns:p14="http://schemas.microsoft.com/office/powerpoint/2010/main" val="1403963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837C52-68D4-D126-0C14-8BA52DE6A02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13CF78D8-AEE0-5A8F-A0A4-87292AB0A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7690DF66-79DB-5846-B222-B228DD82353C}"/>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9080C49F-4E5D-2069-B815-80ED22F2D3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16691682-E5C7-A14C-1AB9-5CFF46333C17}"/>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3538619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609F30C-E54E-105B-9A7E-BB9A03155D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487327EA-CF30-94DC-E494-62873081AE3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6213817D-011F-82A3-F857-310F0CA002C6}"/>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1D502AAB-6B38-59F8-405D-F0ACD9EF67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D96799A6-EE65-243A-6B6A-81E242F2D1FE}"/>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2461643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2EDFAB6-9D78-0DE3-A457-72EF3ECDF80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49869D7B-8EE2-A9CE-AC96-A4AAF06649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C237CAA9-4046-9915-29F7-34BF425126C1}"/>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61608E15-E8AC-CA93-5D62-D5E08A7A93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8A90FCB-650F-18A6-E163-DACA013415E6}"/>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18203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CECD705-F41E-F2E9-8E74-41F0B9918E2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396F50DA-78F1-F271-FF6B-4F237C5E2F1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3CE9B26A-7C35-0258-AC5E-EF2597FACD0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52EA4DBB-1735-9802-6C0A-D0A42017926D}"/>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6" name="Espace réservé du pied de page 5">
            <a:extLst>
              <a:ext uri="{FF2B5EF4-FFF2-40B4-BE49-F238E27FC236}">
                <a16:creationId xmlns:a16="http://schemas.microsoft.com/office/drawing/2014/main" xmlns="" id="{E82C6D41-A257-E0E3-AB32-108430EF9DD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D726D6F9-FFE6-1CA4-CCB4-E7CE80B26328}"/>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463667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80CE9B8-5DED-BE1F-CB6B-4887B31300D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97BEC76B-B43F-AA10-8D93-AD9ED3FA5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DA3C309B-926B-66FF-F6CD-BF14A4D7812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916D51DF-C4F7-76AD-D9FD-FFAAF7D89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333400B4-B3F7-8765-63FC-38B2E2B6E06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D308A24E-E98D-7517-8D65-BD5EC77F5609}"/>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8" name="Espace réservé du pied de page 7">
            <a:extLst>
              <a:ext uri="{FF2B5EF4-FFF2-40B4-BE49-F238E27FC236}">
                <a16:creationId xmlns:a16="http://schemas.microsoft.com/office/drawing/2014/main" xmlns="" id="{0BEE1837-DCC4-EE35-F143-5DDA2E35AFC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9A757AD3-7358-C597-E824-25FF2B973323}"/>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176561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72616ED-44AA-4090-93E7-C44BD0300CD7}" type="datetimeFigureOut">
              <a:rPr lang="pl-PL" smtClean="0"/>
              <a:t>2023-09-15</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2346744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C7A99A0-6360-B47B-7925-D2365C94BBA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478F32AA-87CD-5CAA-107F-91AC4AEA0DEF}"/>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4" name="Espace réservé du pied de page 3">
            <a:extLst>
              <a:ext uri="{FF2B5EF4-FFF2-40B4-BE49-F238E27FC236}">
                <a16:creationId xmlns:a16="http://schemas.microsoft.com/office/drawing/2014/main" xmlns="" id="{DC0452D2-FB13-5C89-64B9-74C46687AAC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F366B80B-110D-5D43-5094-2C4CF5B8B5A5}"/>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3727598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9494C3AB-85B2-6E8D-6FE7-522152C1F2A7}"/>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3" name="Espace réservé du pied de page 2">
            <a:extLst>
              <a:ext uri="{FF2B5EF4-FFF2-40B4-BE49-F238E27FC236}">
                <a16:creationId xmlns:a16="http://schemas.microsoft.com/office/drawing/2014/main" xmlns="" id="{1654D1B0-6F30-2234-04B2-89768A9CCB8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E4C5E83B-07D4-4022-9B4E-5A58B7161785}"/>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485985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9CE2163-09E8-6A2C-5058-2E74BB498AF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9C03378A-AB8F-75B8-59A7-9691308F27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36D4A64A-9FA9-BAEE-6A86-7E2FEB9E59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E80CF6EC-65CE-599C-83D5-D1F350859814}"/>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6" name="Espace réservé du pied de page 5">
            <a:extLst>
              <a:ext uri="{FF2B5EF4-FFF2-40B4-BE49-F238E27FC236}">
                <a16:creationId xmlns:a16="http://schemas.microsoft.com/office/drawing/2014/main" xmlns="" id="{B0A0A851-651F-99ED-5ED2-438E7FBB74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082B516A-C935-FB12-CB2D-1A6D09582BD8}"/>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537471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EB5A877-4AB7-19CE-1745-86F45EE9B8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9BC2D96A-5A2A-5958-6478-035256BC17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C4E8F028-30FA-8E15-9DA3-815149B12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3E12FD0C-7965-BEEF-FB12-D8760F39BA61}"/>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6" name="Espace réservé du pied de page 5">
            <a:extLst>
              <a:ext uri="{FF2B5EF4-FFF2-40B4-BE49-F238E27FC236}">
                <a16:creationId xmlns:a16="http://schemas.microsoft.com/office/drawing/2014/main" xmlns="" id="{1810AD1A-EA61-23E6-98C8-20E9A84C81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3EA7E544-B519-D0BE-E8C0-1EBEECF7AFAC}"/>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1416271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6175615-DB7C-21D0-C4EC-5303FF4CAC3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B4CC9515-C105-B6BA-2C58-0D804CA557E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0B16959-D207-8181-76E9-2DDB8F29CD75}"/>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F8EB6F6B-2A30-1ED2-CAA7-17E570E622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F622E6D6-DB8B-3579-19E8-1AD2E09A1C38}"/>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2166006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9908AF08-AE1E-D2BA-6A78-28DF4348273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CA5935C9-6579-C53B-CCDD-44C1B011FFC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14AA45C-B12E-A9EC-A625-B966A1A1A45F}"/>
              </a:ext>
            </a:extLst>
          </p:cNvPr>
          <p:cNvSpPr>
            <a:spLocks noGrp="1"/>
          </p:cNvSpPr>
          <p:nvPr>
            <p:ph type="dt" sz="half" idx="10"/>
          </p:nvPr>
        </p:nvSpPr>
        <p:spPr/>
        <p:txBody>
          <a:bodyPr/>
          <a:lstStyle/>
          <a:p>
            <a:fld id="{3C0E92DC-C9EC-434E-B6AC-59511003BD94}"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CEE736D8-6BAF-18AE-550F-5F4D3272FB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450D9FB9-F9B9-CAD0-1C12-FF4D061163AC}"/>
              </a:ext>
            </a:extLst>
          </p:cNvPr>
          <p:cNvSpPr>
            <a:spLocks noGrp="1"/>
          </p:cNvSpPr>
          <p:nvPr>
            <p:ph type="sldNum" sz="quarter" idx="12"/>
          </p:nvPr>
        </p:nvSpPr>
        <p:spPr/>
        <p:txBody>
          <a:bodyPr/>
          <a:lstStyle/>
          <a:p>
            <a:fld id="{8A51735A-520C-4D80-9B32-95F90D942C15}" type="slidenum">
              <a:rPr lang="fr-FR" smtClean="0"/>
              <a:t>‹#›</a:t>
            </a:fld>
            <a:endParaRPr lang="fr-FR"/>
          </a:p>
        </p:txBody>
      </p:sp>
    </p:spTree>
    <p:extLst>
      <p:ext uri="{BB962C8B-B14F-4D97-AF65-F5344CB8AC3E}">
        <p14:creationId xmlns:p14="http://schemas.microsoft.com/office/powerpoint/2010/main" val="358062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8C6310E-AC57-AFCD-C5C2-DA6B4C80287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4B3FD02C-A998-DB6B-4A9B-316ACDC0C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1EA5BF4F-7229-8995-8FF1-DDAE19013CDE}"/>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2AC5F8A6-62A7-B8B9-516F-E88F1CA9B6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993842E4-052E-C8EB-8F71-F63D1DE76204}"/>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3423420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5A4AEC-6957-C31C-964D-BE91CC30B0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17C2FDE0-BA99-060E-04B6-6EA9DF7D09A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7764504E-FED9-31B1-7A8F-E8A526A61735}"/>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346BFE82-B9AD-67E6-2781-E1B5F36336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696E9C37-AB4A-B538-C95A-C5B2FE90940A}"/>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3957228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251099D-0C03-710E-504F-665F88F1B64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9E68138B-1A21-34AC-9AEF-BCB2613B2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08B51797-9F37-2E41-7DBB-872574B27BF2}"/>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89992DB5-CD30-C28E-E0B7-6D6F44DF86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E003C064-9EE4-95F4-FB9F-AFBF8F9D27D4}"/>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2126265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8EE515B-8E7A-157E-32BE-D94029E2F8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326BCAF3-AB43-C6A9-3AFD-3A2653B80AE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38085373-0A13-C869-8A15-8EC5D04EB29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F6AE7EAB-CB19-1059-ACED-88EF4BF08874}"/>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6" name="Espace réservé du pied de page 5">
            <a:extLst>
              <a:ext uri="{FF2B5EF4-FFF2-40B4-BE49-F238E27FC236}">
                <a16:creationId xmlns:a16="http://schemas.microsoft.com/office/drawing/2014/main" xmlns="" id="{91F25AE5-7DBF-730A-E66A-E2329CCE56E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077EA5F0-A60A-4B65-C07C-3AF043EBF50B}"/>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9130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72616ED-44AA-4090-93E7-C44BD0300CD7}" type="datetimeFigureOut">
              <a:rPr lang="pl-PL" smtClean="0"/>
              <a:t>2023-09-15</a:t>
            </a:fld>
            <a:endParaRPr lang="pl-PL"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pl-PL"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702201E7-4A14-42B5-BE89-6EF24852E0AA}" type="slidenum">
              <a:rPr lang="pl-PL" smtClean="0"/>
              <a:t>‹#›</a:t>
            </a:fld>
            <a:endParaRPr lang="pl-PL"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87083578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58ADBE9-1D13-3E38-505D-782BA8D638D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5EFEA234-F974-FCDD-69E3-F8E76FE27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DC48F759-D1AE-0703-A982-68E0047CEAB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7D2ED8CF-605F-7F7A-81C1-64794ABD71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11D8F3C1-697B-D92C-F98B-220AF7A8F77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0EC5BBC7-4276-9E2E-AB44-62432A2AD646}"/>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8" name="Espace réservé du pied de page 7">
            <a:extLst>
              <a:ext uri="{FF2B5EF4-FFF2-40B4-BE49-F238E27FC236}">
                <a16:creationId xmlns:a16="http://schemas.microsoft.com/office/drawing/2014/main" xmlns="" id="{CCA3FF9B-2268-F009-9A1C-A70DEE6A821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BA471BDC-5FE8-8E3D-6C32-272E1643EF74}"/>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2752420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79E529D-B0CF-0D28-6BAA-9E37DD5AF9E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D13F1AA5-65FF-6A78-D7FB-67C9C5F47590}"/>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4" name="Espace réservé du pied de page 3">
            <a:extLst>
              <a:ext uri="{FF2B5EF4-FFF2-40B4-BE49-F238E27FC236}">
                <a16:creationId xmlns:a16="http://schemas.microsoft.com/office/drawing/2014/main" xmlns="" id="{429D48CA-C20F-3048-879C-3F208BD2EC6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EAC9DE1F-B622-374B-C4DF-842BE56B70B0}"/>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2225279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F91AC9E0-A642-2787-14F0-B898D8DA1CBA}"/>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3" name="Espace réservé du pied de page 2">
            <a:extLst>
              <a:ext uri="{FF2B5EF4-FFF2-40B4-BE49-F238E27FC236}">
                <a16:creationId xmlns:a16="http://schemas.microsoft.com/office/drawing/2014/main" xmlns="" id="{C095D63D-CD17-22FF-FB76-EFD772BD3C1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19DFDC09-5450-EBD3-6937-3B724B09BCAC}"/>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807071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1734325-69E1-30A2-465D-D285D81A93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4705B72D-6278-5CD5-435F-DDEE10E4F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719B5730-EC3A-AC36-D77A-0F9979FDD7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ECAEF5B5-3E8F-8BB0-1ECC-9B31F120EC71}"/>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6" name="Espace réservé du pied de page 5">
            <a:extLst>
              <a:ext uri="{FF2B5EF4-FFF2-40B4-BE49-F238E27FC236}">
                <a16:creationId xmlns:a16="http://schemas.microsoft.com/office/drawing/2014/main" xmlns="" id="{F97F86FB-A670-CAA5-42D5-8EC879BD997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3133E807-3E9E-6434-9CA5-6327C00C4B85}"/>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3938691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02A2D20-55FA-E17F-1C89-CDD53C5F58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C464BEF1-F5D7-08C8-9C3C-AE073F711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A29B5B1C-5A58-192E-F06D-8A69FADC0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C5543C6B-266E-1ABF-6A87-5DCC7BAE2651}"/>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6" name="Espace réservé du pied de page 5">
            <a:extLst>
              <a:ext uri="{FF2B5EF4-FFF2-40B4-BE49-F238E27FC236}">
                <a16:creationId xmlns:a16="http://schemas.microsoft.com/office/drawing/2014/main" xmlns="" id="{FF4A1555-F56F-95BC-993C-D18AC78122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7372EEF4-9216-79E9-BCBD-D34F1662A9B6}"/>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2284811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BB1217F-140F-4979-5A90-5D9BEB2E5DE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582F4885-F7A0-124A-D1F1-1EFBD75B9D4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BA863AED-27BE-2556-E9C0-8245EA84F98C}"/>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B834D080-A92E-9675-153A-840F707E2A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DFF17CE1-701E-2428-89B9-39FF7B7B7240}"/>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3912503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9D67BFE8-BDDC-1AE3-B84F-1A88A59BCFB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EA38ECC9-3A90-E4E0-7792-9E6383639FB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359E37F4-8397-2E01-7228-A35BC42ED607}"/>
              </a:ext>
            </a:extLst>
          </p:cNvPr>
          <p:cNvSpPr>
            <a:spLocks noGrp="1"/>
          </p:cNvSpPr>
          <p:nvPr>
            <p:ph type="dt" sz="half" idx="10"/>
          </p:nvPr>
        </p:nvSpPr>
        <p:spPr/>
        <p:txBody>
          <a:bodyPr/>
          <a:lstStyle/>
          <a:p>
            <a:fld id="{B91B1A74-C265-41D2-8716-BA5FE3A601F9}"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50BBCA0D-6592-AD88-7518-28D8D50F61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489740F2-B35A-48EF-3C5B-1E8E0C586E42}"/>
              </a:ext>
            </a:extLst>
          </p:cNvPr>
          <p:cNvSpPr>
            <a:spLocks noGrp="1"/>
          </p:cNvSpPr>
          <p:nvPr>
            <p:ph type="sldNum" sz="quarter" idx="12"/>
          </p:nvPr>
        </p:nvSpPr>
        <p:spPr/>
        <p:txBody>
          <a:bodyPr/>
          <a:lstStyle/>
          <a:p>
            <a:fld id="{CB301E60-ABF7-4A55-A616-F713E50AB522}" type="slidenum">
              <a:rPr lang="fr-FR" smtClean="0"/>
              <a:t>‹#›</a:t>
            </a:fld>
            <a:endParaRPr lang="fr-FR"/>
          </a:p>
        </p:txBody>
      </p:sp>
    </p:spTree>
    <p:extLst>
      <p:ext uri="{BB962C8B-B14F-4D97-AF65-F5344CB8AC3E}">
        <p14:creationId xmlns:p14="http://schemas.microsoft.com/office/powerpoint/2010/main" val="393915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l-PL"/>
              <a:t>Kliknij, aby edytować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C72616ED-44AA-4090-93E7-C44BD0300CD7}" type="datetimeFigureOut">
              <a:rPr lang="pl-PL" smtClean="0"/>
              <a:t>2023-09-15</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395758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C72616ED-44AA-4090-93E7-C44BD0300CD7}" type="datetimeFigureOut">
              <a:rPr lang="pl-PL" smtClean="0"/>
              <a:t>2023-09-15</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401716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C72616ED-44AA-4090-93E7-C44BD0300CD7}" type="datetimeFigureOut">
              <a:rPr lang="pl-PL" smtClean="0"/>
              <a:t>2023-09-15</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1582156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2616ED-44AA-4090-93E7-C44BD0300CD7}" type="datetimeFigureOut">
              <a:rPr lang="pl-PL" smtClean="0"/>
              <a:t>2023-09-15</a:t>
            </a:fld>
            <a:endParaRPr lang="pl-PL" dirty="0"/>
          </a:p>
        </p:txBody>
      </p:sp>
      <p:sp>
        <p:nvSpPr>
          <p:cNvPr id="3" name="Footer Placeholder 2"/>
          <p:cNvSpPr>
            <a:spLocks noGrp="1"/>
          </p:cNvSpPr>
          <p:nvPr>
            <p:ph type="ftr" sz="quarter" idx="11"/>
          </p:nvPr>
        </p:nvSpPr>
        <p:spPr/>
        <p:txBody>
          <a:bodyPr/>
          <a:lstStyle/>
          <a:p>
            <a:endParaRPr lang="pl-PL" dirty="0"/>
          </a:p>
        </p:txBody>
      </p:sp>
      <p:sp>
        <p:nvSpPr>
          <p:cNvPr id="4" name="Slide Number Placeholder 3"/>
          <p:cNvSpPr>
            <a:spLocks noGrp="1"/>
          </p:cNvSpPr>
          <p:nvPr>
            <p:ph type="sldNum" sz="quarter" idx="12"/>
          </p:nvPr>
        </p:nvSpPr>
        <p:spPr/>
        <p:txBody>
          <a:bodyPr/>
          <a:lstStyle/>
          <a:p>
            <a:fld id="{702201E7-4A14-42B5-BE89-6EF24852E0AA}" type="slidenum">
              <a:rPr lang="pl-PL" smtClean="0"/>
              <a:t>‹#›</a:t>
            </a:fld>
            <a:endParaRPr lang="pl-PL" dirty="0"/>
          </a:p>
        </p:txBody>
      </p:sp>
    </p:spTree>
    <p:extLst>
      <p:ext uri="{BB962C8B-B14F-4D97-AF65-F5344CB8AC3E}">
        <p14:creationId xmlns:p14="http://schemas.microsoft.com/office/powerpoint/2010/main" val="411850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l-PL"/>
              <a:t>Kliknij, aby edytować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72616ED-44AA-4090-93E7-C44BD0300CD7}" type="datetimeFigureOut">
              <a:rPr lang="pl-PL" smtClean="0"/>
              <a:t>2023-09-15</a:t>
            </a:fld>
            <a:endParaRPr lang="pl-P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pl-PL"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02201E7-4A14-42B5-BE89-6EF24852E0AA}" type="slidenum">
              <a:rPr lang="pl-PL" smtClean="0"/>
              <a:t>‹#›</a:t>
            </a:fld>
            <a:endParaRPr lang="pl-P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148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l-PL"/>
              <a:t>Kliknij, aby edytować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72616ED-44AA-4090-93E7-C44BD0300CD7}" type="datetimeFigureOut">
              <a:rPr lang="pl-PL" smtClean="0"/>
              <a:t>2023-09-15</a:t>
            </a:fld>
            <a:endParaRPr lang="pl-P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02201E7-4A14-42B5-BE89-6EF24852E0AA}" type="slidenum">
              <a:rPr lang="pl-PL" smtClean="0"/>
              <a:t>‹#›</a:t>
            </a:fld>
            <a:endParaRPr lang="pl-P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06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72616ED-44AA-4090-93E7-C44BD0300CD7}" type="datetimeFigureOut">
              <a:rPr lang="pl-PL" smtClean="0"/>
              <a:t>2023-09-15</a:t>
            </a:fld>
            <a:endParaRPr lang="pl-PL"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pl-PL"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02201E7-4A14-42B5-BE89-6EF24852E0AA}" type="slidenum">
              <a:rPr lang="pl-PL" smtClean="0"/>
              <a:t>‹#›</a:t>
            </a:fld>
            <a:endParaRPr lang="pl-PL"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539316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7" r:id="rId12"/>
    <p:sldLayoutId id="2147483859" r:id="rId13"/>
    <p:sldLayoutId id="2147483860" r:id="rId14"/>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28FEA767-C0F8-7ABD-3F8E-E9C95C12B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A64EF6C7-908C-7723-49ED-4AB4FD538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7EDE3631-00F2-CA57-9E1D-B337A15CE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E92DC-C9EC-434E-B6AC-59511003BD94}"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BA63B468-7508-39F8-0DBB-B6361B9F81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ACEF0A6D-AC1B-505B-075B-83F21185D5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1735A-520C-4D80-9B32-95F90D942C15}" type="slidenum">
              <a:rPr lang="fr-FR" smtClean="0"/>
              <a:t>‹#›</a:t>
            </a:fld>
            <a:endParaRPr lang="fr-FR"/>
          </a:p>
        </p:txBody>
      </p:sp>
    </p:spTree>
    <p:extLst>
      <p:ext uri="{BB962C8B-B14F-4D97-AF65-F5344CB8AC3E}">
        <p14:creationId xmlns:p14="http://schemas.microsoft.com/office/powerpoint/2010/main" val="76918009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E2CC78D2-F502-88DF-C686-F93C4BFCE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A88B52B5-31F4-FAA0-CDA8-E1C315A53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FFB1B22-8230-A3B7-41DB-B56770855C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B1A74-C265-41D2-8716-BA5FE3A601F9}" type="datetimeFigureOut">
              <a:rPr lang="fr-FR" smtClean="0"/>
              <a:t>15/09/2023</a:t>
            </a:fld>
            <a:endParaRPr lang="fr-FR"/>
          </a:p>
        </p:txBody>
      </p:sp>
      <p:sp>
        <p:nvSpPr>
          <p:cNvPr id="5" name="Espace réservé du pied de page 4">
            <a:extLst>
              <a:ext uri="{FF2B5EF4-FFF2-40B4-BE49-F238E27FC236}">
                <a16:creationId xmlns:a16="http://schemas.microsoft.com/office/drawing/2014/main" xmlns="" id="{7BAE87BD-CC8C-2CF0-421E-D21F6E7A5E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4A958DE9-9800-2171-58D4-23AB71BD3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01E60-ABF7-4A55-A616-F713E50AB522}" type="slidenum">
              <a:rPr lang="fr-FR" smtClean="0"/>
              <a:t>‹#›</a:t>
            </a:fld>
            <a:endParaRPr lang="fr-FR"/>
          </a:p>
        </p:txBody>
      </p:sp>
    </p:spTree>
    <p:extLst>
      <p:ext uri="{BB962C8B-B14F-4D97-AF65-F5344CB8AC3E}">
        <p14:creationId xmlns:p14="http://schemas.microsoft.com/office/powerpoint/2010/main" val="254568112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hyperlink" Target="https://youtu.be/tT89OZ7TNwc"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en.wikipedia.org/wiki/Parkinson's_law#cite_note-original-1"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04.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13.pn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19.png"/><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4.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20.png"/><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1Evwgu369Jw"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0.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hyperlink" Target="https://www.eclecticenergies.com/francais/enneagramme/dotest"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78511CAE-6AAD-4026-90B0-6917258C1C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3" name="Podtytuł 2"/>
          <p:cNvSpPr>
            <a:spLocks noGrp="1"/>
          </p:cNvSpPr>
          <p:nvPr>
            <p:ph type="subTitle" idx="1"/>
          </p:nvPr>
        </p:nvSpPr>
        <p:spPr>
          <a:xfrm>
            <a:off x="8154186" y="4436462"/>
            <a:ext cx="3355942" cy="1794656"/>
          </a:xfrm>
        </p:spPr>
        <p:txBody>
          <a:bodyPr vert="horz" lIns="91440" tIns="45720" rIns="91440" bIns="45720" rtlCol="0">
            <a:normAutofit/>
          </a:bodyPr>
          <a:lstStyle/>
          <a:p>
            <a:pPr>
              <a:spcAft>
                <a:spcPts val="600"/>
              </a:spcAft>
            </a:pPr>
            <a:r>
              <a:rPr lang="en-US" sz="2800" b="1" dirty="0"/>
              <a:t>Key competences for people 50+</a:t>
            </a:r>
          </a:p>
          <a:p>
            <a:pPr>
              <a:spcAft>
                <a:spcPts val="600"/>
              </a:spcAft>
            </a:pPr>
            <a:endParaRPr lang="en-US" b="1" dirty="0"/>
          </a:p>
        </p:txBody>
      </p:sp>
      <p:sp>
        <p:nvSpPr>
          <p:cNvPr id="22" name="Freeform 6">
            <a:extLst>
              <a:ext uri="{FF2B5EF4-FFF2-40B4-BE49-F238E27FC236}">
                <a16:creationId xmlns:a16="http://schemas.microsoft.com/office/drawing/2014/main" xmlns="" id="{7388763A-4025-4433-A72C-457FC3763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6" name="Image 5">
            <a:extLst>
              <a:ext uri="{FF2B5EF4-FFF2-40B4-BE49-F238E27FC236}">
                <a16:creationId xmlns:a16="http://schemas.microsoft.com/office/drawing/2014/main" xmlns="" id="{E5D8AF33-C514-FC55-4A94-17DE24228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845" y="3968291"/>
            <a:ext cx="1907322" cy="1118618"/>
          </a:xfrm>
          <a:prstGeom prst="rect">
            <a:avLst/>
          </a:prstGeom>
        </p:spPr>
      </p:pic>
      <p:sp>
        <p:nvSpPr>
          <p:cNvPr id="24" name="Freeform 6">
            <a:extLst>
              <a:ext uri="{FF2B5EF4-FFF2-40B4-BE49-F238E27FC236}">
                <a16:creationId xmlns:a16="http://schemas.microsoft.com/office/drawing/2014/main" xmlns="" id="{8A2DFE20-1EAE-45A9-AD16-D4DBD0ABB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Image 1"/>
          <p:cNvPicPr/>
          <p:nvPr/>
        </p:nvPicPr>
        <p:blipFill>
          <a:blip r:embed="rId3"/>
          <a:stretch>
            <a:fillRect/>
          </a:stretch>
        </p:blipFill>
        <p:spPr>
          <a:xfrm>
            <a:off x="5796576" y="4527600"/>
            <a:ext cx="1243373" cy="1239188"/>
          </a:xfrm>
          <a:prstGeom prst="rect">
            <a:avLst/>
          </a:prstGeom>
          <a:noFill/>
        </p:spPr>
      </p:pic>
      <p:sp>
        <p:nvSpPr>
          <p:cNvPr id="8" name="ZoneTexte 7">
            <a:extLst>
              <a:ext uri="{FF2B5EF4-FFF2-40B4-BE49-F238E27FC236}">
                <a16:creationId xmlns:a16="http://schemas.microsoft.com/office/drawing/2014/main" xmlns="" id="{48B30BC3-D3C1-BD36-DAC9-AB33E7489475}"/>
              </a:ext>
            </a:extLst>
          </p:cNvPr>
          <p:cNvSpPr txBox="1"/>
          <p:nvPr/>
        </p:nvSpPr>
        <p:spPr>
          <a:xfrm>
            <a:off x="4029740" y="209213"/>
            <a:ext cx="7804297" cy="1416798"/>
          </a:xfrm>
          <a:prstGeom prst="rect">
            <a:avLst/>
          </a:prstGeom>
          <a:noFill/>
        </p:spPr>
        <p:txBody>
          <a:bodyPr wrap="square">
            <a:spAutoFit/>
          </a:bodyPr>
          <a:lstStyle/>
          <a:p>
            <a:pPr algn="ctr">
              <a:lnSpc>
                <a:spcPct val="112000"/>
              </a:lnSpc>
              <a:spcAft>
                <a:spcPts val="600"/>
              </a:spcAft>
            </a:pPr>
            <a:r>
              <a:rPr lang="fr-FR" sz="4000" b="1" dirty="0" err="1">
                <a:solidFill>
                  <a:schemeClr val="tx2"/>
                </a:solidFill>
              </a:rPr>
              <a:t>Personal</a:t>
            </a:r>
            <a:r>
              <a:rPr lang="fr-FR" sz="4000" b="1" dirty="0">
                <a:solidFill>
                  <a:schemeClr val="tx2"/>
                </a:solidFill>
              </a:rPr>
              <a:t>, social and </a:t>
            </a:r>
            <a:r>
              <a:rPr lang="fr-FR" sz="4000" b="1" dirty="0" err="1">
                <a:solidFill>
                  <a:schemeClr val="tx2"/>
                </a:solidFill>
              </a:rPr>
              <a:t>learning</a:t>
            </a:r>
            <a:r>
              <a:rPr lang="fr-FR" sz="4000" b="1" dirty="0">
                <a:solidFill>
                  <a:schemeClr val="tx2"/>
                </a:solidFill>
              </a:rPr>
              <a:t> to </a:t>
            </a:r>
            <a:r>
              <a:rPr lang="fr-FR" sz="4000" b="1" dirty="0" err="1">
                <a:solidFill>
                  <a:schemeClr val="tx2"/>
                </a:solidFill>
              </a:rPr>
              <a:t>learn</a:t>
            </a:r>
            <a:r>
              <a:rPr lang="fr-FR" sz="4000" b="1" dirty="0">
                <a:solidFill>
                  <a:schemeClr val="tx2"/>
                </a:solidFill>
              </a:rPr>
              <a:t> </a:t>
            </a:r>
            <a:r>
              <a:rPr lang="fr-FR" sz="4000" b="1" dirty="0" err="1">
                <a:solidFill>
                  <a:schemeClr val="tx2"/>
                </a:solidFill>
              </a:rPr>
              <a:t>competence</a:t>
            </a:r>
            <a:endParaRPr lang="pl-PL" sz="4000" b="1" dirty="0">
              <a:solidFill>
                <a:schemeClr val="tx2"/>
              </a:solidFill>
            </a:endParaRPr>
          </a:p>
        </p:txBody>
      </p:sp>
      <p:pic>
        <p:nvPicPr>
          <p:cNvPr id="10" name="Obraz 9" descr="C:\Users\FFI\Desktop\nowe projekty 2021\DEINDE\Erasmus+ 2021\co-funded_en\Horizontal\JPEG\EN Co-funded by the EU_POS.jpg"/>
          <p:cNvPicPr/>
          <p:nvPr/>
        </p:nvPicPr>
        <p:blipFill>
          <a:blip r:embed="rId4"/>
          <a:srcRect/>
          <a:stretch>
            <a:fillRect/>
          </a:stretch>
        </p:blipFill>
        <p:spPr>
          <a:xfrm>
            <a:off x="1757026" y="2201257"/>
            <a:ext cx="4375150" cy="915035"/>
          </a:xfrm>
          <a:prstGeom prst="rect">
            <a:avLst/>
          </a:prstGeom>
          <a:noFill/>
          <a:ln>
            <a:noFill/>
            <a:prstDash/>
          </a:ln>
        </p:spPr>
      </p:pic>
    </p:spTree>
    <p:extLst>
      <p:ext uri="{BB962C8B-B14F-4D97-AF65-F5344CB8AC3E}">
        <p14:creationId xmlns:p14="http://schemas.microsoft.com/office/powerpoint/2010/main" val="1836898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784743" y="760228"/>
            <a:ext cx="7264104" cy="855921"/>
          </a:xfrm>
        </p:spPr>
        <p:txBody>
          <a:bodyPr>
            <a:normAutofit/>
          </a:bodyPr>
          <a:lstStyle/>
          <a:p>
            <a:pPr>
              <a:defRPr/>
            </a:pPr>
            <a:r>
              <a:rPr lang="fr-FR" sz="3200" b="1" dirty="0" err="1"/>
              <a:t>Did</a:t>
            </a:r>
            <a:r>
              <a:rPr lang="fr-FR" sz="3200" b="1" dirty="0"/>
              <a:t> </a:t>
            </a:r>
            <a:r>
              <a:rPr lang="fr-FR" sz="3200" b="1" dirty="0" err="1"/>
              <a:t>you</a:t>
            </a:r>
            <a:r>
              <a:rPr lang="fr-FR" sz="3200" b="1" dirty="0"/>
              <a:t> </a:t>
            </a:r>
            <a:r>
              <a:rPr lang="fr-FR" sz="3200" b="1" dirty="0" err="1"/>
              <a:t>say</a:t>
            </a:r>
            <a:r>
              <a:rPr lang="fr-FR" sz="3200" b="1" dirty="0"/>
              <a:t>: </a:t>
            </a:r>
            <a:r>
              <a:rPr lang="fr-FR" sz="3200" b="1" dirty="0" err="1"/>
              <a:t>communicate</a:t>
            </a:r>
            <a:r>
              <a:rPr lang="fr-FR" sz="3200" b="1" dirty="0"/>
              <a:t>?</a:t>
            </a:r>
          </a:p>
        </p:txBody>
      </p:sp>
      <p:sp>
        <p:nvSpPr>
          <p:cNvPr id="133123" name="Rectangle 3"/>
          <p:cNvSpPr>
            <a:spLocks noGrp="1" noChangeArrowheads="1"/>
          </p:cNvSpPr>
          <p:nvPr>
            <p:ph idx="1"/>
          </p:nvPr>
        </p:nvSpPr>
        <p:spPr>
          <a:xfrm>
            <a:off x="784743" y="2286000"/>
            <a:ext cx="5793475" cy="3581400"/>
          </a:xfrm>
          <a:extLst>
            <a:ext uri="{AF507438-7753-43E0-B8FC-AC1667EBCBE1}">
              <a14:hiddenEffects xmlns:a14="http://schemas.microsoft.com/office/drawing/2010/main">
                <a:effectLst>
                  <a:outerShdw dist="107763" dir="18900000" algn="ctr" rotWithShape="0">
                    <a:schemeClr val="bg2"/>
                  </a:outerShdw>
                </a:effectLst>
              </a14:hiddenEffects>
            </a:ext>
          </a:extLst>
        </p:spPr>
        <p:txBody>
          <a:bodyPr>
            <a:normAutofit/>
          </a:bodyPr>
          <a:lstStyle/>
          <a:p>
            <a:pPr eaLnBrk="1" hangingPunct="1">
              <a:buFontTx/>
              <a:buNone/>
              <a:defRPr/>
            </a:pPr>
            <a:r>
              <a:rPr lang="fr-BE" dirty="0"/>
              <a:t> </a:t>
            </a:r>
          </a:p>
          <a:p>
            <a:pPr>
              <a:buNone/>
              <a:defRPr/>
            </a:pPr>
            <a:r>
              <a:rPr lang="fr-BE" i="1" dirty="0">
                <a:effectLst>
                  <a:outerShdw blurRad="38100" dist="38100" dir="2700000" algn="tl">
                    <a:srgbClr val="000000"/>
                  </a:outerShdw>
                </a:effectLst>
              </a:rPr>
              <a:t>«</a:t>
            </a:r>
            <a:r>
              <a:rPr lang="fr-BE" sz="2400" dirty="0"/>
              <a:t>  You </a:t>
            </a:r>
            <a:r>
              <a:rPr lang="fr-BE" sz="2400" dirty="0" err="1"/>
              <a:t>can't</a:t>
            </a:r>
            <a:r>
              <a:rPr lang="fr-BE" sz="2400" dirty="0"/>
              <a:t> not </a:t>
            </a:r>
            <a:r>
              <a:rPr lang="fr-BE" sz="2400" dirty="0" err="1"/>
              <a:t>communicate</a:t>
            </a:r>
            <a:r>
              <a:rPr lang="fr-BE" sz="2400" dirty="0"/>
              <a:t> … »</a:t>
            </a:r>
          </a:p>
          <a:p>
            <a:pPr eaLnBrk="1" hangingPunct="1">
              <a:buFontTx/>
              <a:buNone/>
              <a:defRPr/>
            </a:pPr>
            <a:r>
              <a:rPr lang="fr-BE" sz="2400" dirty="0"/>
              <a:t> </a:t>
            </a:r>
          </a:p>
          <a:p>
            <a:pPr>
              <a:buNone/>
              <a:defRPr/>
            </a:pPr>
            <a:r>
              <a:rPr lang="fr-BE" sz="2400" dirty="0"/>
              <a:t>Palo Alto</a:t>
            </a:r>
            <a:endParaRPr lang="fr-FR" sz="2400" dirty="0"/>
          </a:p>
          <a:p>
            <a:pPr eaLnBrk="1" hangingPunct="1">
              <a:buFontTx/>
              <a:buNone/>
              <a:defRPr/>
            </a:pPr>
            <a:endParaRPr lang="fr-BE" sz="2400" dirty="0"/>
          </a:p>
          <a:p>
            <a:pPr eaLnBrk="1" hangingPunct="1">
              <a:buFontTx/>
              <a:buNone/>
              <a:defRPr/>
            </a:pPr>
            <a:endParaRPr lang="fr-BE" sz="2400" dirty="0"/>
          </a:p>
          <a:p>
            <a:pPr eaLnBrk="1" hangingPunct="1">
              <a:buFontTx/>
              <a:buNone/>
              <a:defRPr/>
            </a:pPr>
            <a:r>
              <a:rPr lang="fr-BE" sz="2400" dirty="0"/>
              <a:t>But……</a:t>
            </a:r>
          </a:p>
          <a:p>
            <a:pPr eaLnBrk="1" hangingPunct="1">
              <a:buFontTx/>
              <a:buNone/>
              <a:defRPr/>
            </a:pPr>
            <a:endParaRPr lang="fr-BE" dirty="0"/>
          </a:p>
          <a:p>
            <a:pPr eaLnBrk="1" hangingPunct="1">
              <a:buFontTx/>
              <a:buNone/>
              <a:defRPr/>
            </a:pPr>
            <a:endParaRPr lang="fr-BE" dirty="0"/>
          </a:p>
          <a:p>
            <a:pPr eaLnBrk="1" hangingPunct="1">
              <a:buFontTx/>
              <a:buNone/>
              <a:defRPr/>
            </a:pPr>
            <a:endParaRPr lang="fr-BE" dirty="0"/>
          </a:p>
        </p:txBody>
      </p:sp>
      <p:pic>
        <p:nvPicPr>
          <p:cNvPr id="2" name="Image 1">
            <a:extLst>
              <a:ext uri="{FF2B5EF4-FFF2-40B4-BE49-F238E27FC236}">
                <a16:creationId xmlns:a16="http://schemas.microsoft.com/office/drawing/2014/main" xmlns="" id="{F8C5669F-A92C-DA3C-B568-FD05669704C1}"/>
              </a:ext>
            </a:extLst>
          </p:cNvPr>
          <p:cNvPicPr>
            <a:picLocks noChangeAspect="1"/>
          </p:cNvPicPr>
          <p:nvPr/>
        </p:nvPicPr>
        <p:blipFill rotWithShape="1">
          <a:blip r:embed="rId2"/>
          <a:srcRect l="4893" r="28327"/>
          <a:stretch/>
        </p:blipFill>
        <p:spPr>
          <a:xfrm>
            <a:off x="7612260" y="10"/>
            <a:ext cx="4579739" cy="6857990"/>
          </a:xfrm>
          <a:prstGeom prst="rect">
            <a:avLst/>
          </a:prstGeom>
        </p:spPr>
      </p:pic>
      <p:sp>
        <p:nvSpPr>
          <p:cNvPr id="5122" name="Espace réservé du numéro de diapositive 5"/>
          <p:cNvSpPr>
            <a:spLocks noGrp="1"/>
          </p:cNvSpPr>
          <p:nvPr>
            <p:ph type="sldNum" sz="quarter" idx="12"/>
          </p:nvPr>
        </p:nvSpPr>
        <p:spPr>
          <a:xfrm>
            <a:off x="9472736" y="6453386"/>
            <a:ext cx="1596292" cy="404614"/>
          </a:xfrm>
        </p:spPr>
        <p:txBody>
          <a:bodyP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fld id="{360FE180-7943-4BA0-B5B8-E35EDE51688F}" type="slidenum">
              <a:rPr lang="fr-FR" sz="2200">
                <a:solidFill>
                  <a:srgbClr val="FFFFFF"/>
                </a:solidFill>
              </a:rPr>
              <a:pPr>
                <a:lnSpc>
                  <a:spcPct val="90000"/>
                </a:lnSpc>
                <a:spcAft>
                  <a:spcPts val="600"/>
                </a:spcAft>
              </a:pPr>
              <a:t>10</a:t>
            </a:fld>
            <a:endParaRPr lang="fr-FR" sz="2200">
              <a:solidFill>
                <a:srgbClr val="FFFFFF"/>
              </a:solidFill>
            </a:endParaRPr>
          </a:p>
        </p:txBody>
      </p:sp>
    </p:spTree>
    <p:extLst>
      <p:ext uri="{BB962C8B-B14F-4D97-AF65-F5344CB8AC3E}">
        <p14:creationId xmlns:p14="http://schemas.microsoft.com/office/powerpoint/2010/main" val="26567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23">
                                            <p:txEl>
                                              <p:pRg st="1" end="1"/>
                                            </p:txEl>
                                          </p:spTgt>
                                        </p:tgtEl>
                                        <p:attrNameLst>
                                          <p:attrName>style.visibility</p:attrName>
                                        </p:attrNameLst>
                                      </p:cBhvr>
                                      <p:to>
                                        <p:strVal val="visible"/>
                                      </p:to>
                                    </p:set>
                                    <p:anim calcmode="lin" valueType="num">
                                      <p:cBhvr additive="base">
                                        <p:cTn id="7" dur="500" fill="hold"/>
                                        <p:tgtEl>
                                          <p:spTgt spid="1331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23">
                                            <p:txEl>
                                              <p:pRg st="3" end="3"/>
                                            </p:txEl>
                                          </p:spTgt>
                                        </p:tgtEl>
                                        <p:attrNameLst>
                                          <p:attrName>style.visibility</p:attrName>
                                        </p:attrNameLst>
                                      </p:cBhvr>
                                      <p:to>
                                        <p:strVal val="visible"/>
                                      </p:to>
                                    </p:set>
                                    <p:anim calcmode="lin" valueType="num">
                                      <p:cBhvr additive="base">
                                        <p:cTn id="13" dur="500" fill="hold"/>
                                        <p:tgtEl>
                                          <p:spTgt spid="13312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23">
                                            <p:txEl>
                                              <p:pRg st="6" end="6"/>
                                            </p:txEl>
                                          </p:spTgt>
                                        </p:tgtEl>
                                        <p:attrNameLst>
                                          <p:attrName>style.visibility</p:attrName>
                                        </p:attrNameLst>
                                      </p:cBhvr>
                                      <p:to>
                                        <p:strVal val="visible"/>
                                      </p:to>
                                    </p:set>
                                    <p:anim calcmode="lin" valueType="num">
                                      <p:cBhvr additive="base">
                                        <p:cTn id="19" dur="500" fill="hold"/>
                                        <p:tgtEl>
                                          <p:spTgt spid="13312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r>
              <a:rPr lang="fr-FR" sz="2800" b="1"/>
              <a:t>Transactional analysis: </a:t>
            </a:r>
            <a:br>
              <a:rPr lang="fr-FR" sz="2800" b="1"/>
            </a:br>
            <a:r>
              <a:rPr lang="fr-FR" sz="2800"/>
              <a:t>Transactions</a:t>
            </a:r>
          </a:p>
        </p:txBody>
      </p:sp>
      <p:pic>
        <p:nvPicPr>
          <p:cNvPr id="135174" name="Picture 6" descr="AT-etats_du_moi-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52888" y="2228851"/>
            <a:ext cx="424815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7" name="Rectangle 9"/>
          <p:cNvSpPr>
            <a:spLocks noChangeArrowheads="1"/>
          </p:cNvSpPr>
          <p:nvPr/>
        </p:nvSpPr>
        <p:spPr bwMode="auto">
          <a:xfrm>
            <a:off x="1919289" y="5661025"/>
            <a:ext cx="8497887" cy="431800"/>
          </a:xfrm>
          <a:prstGeom prst="rect">
            <a:avLst/>
          </a:prstGeom>
          <a:noFill/>
          <a:ln w="9525">
            <a:no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1200" b="1"/>
              <a:t>A transaction is a unit of exchange between two or more natural or legal persons</a:t>
            </a:r>
          </a:p>
        </p:txBody>
      </p:sp>
    </p:spTree>
    <p:extLst>
      <p:ext uri="{BB962C8B-B14F-4D97-AF65-F5344CB8AC3E}">
        <p14:creationId xmlns:p14="http://schemas.microsoft.com/office/powerpoint/2010/main" val="4266517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5177"/>
                                        </p:tgtEl>
                                        <p:attrNameLst>
                                          <p:attrName>style.visibility</p:attrName>
                                        </p:attrNameLst>
                                      </p:cBhvr>
                                      <p:to>
                                        <p:strVal val="visible"/>
                                      </p:to>
                                    </p:set>
                                    <p:animEffect transition="in" filter="blinds(horizontal)">
                                      <p:cBhvr>
                                        <p:cTn id="7" dur="500"/>
                                        <p:tgtEl>
                                          <p:spTgt spid="1351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35174"/>
                                        </p:tgtEl>
                                        <p:attrNameLst>
                                          <p:attrName>style.visibility</p:attrName>
                                        </p:attrNameLst>
                                      </p:cBhvr>
                                      <p:to>
                                        <p:strVal val="visible"/>
                                      </p:to>
                                    </p:set>
                                    <p:animEffect transition="in" filter="diamond(in)">
                                      <p:cBhvr>
                                        <p:cTn id="12" dur="20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371600" y="685800"/>
            <a:ext cx="3282695" cy="1485900"/>
          </a:xfrm>
        </p:spPr>
        <p:txBody>
          <a:bodyPr vert="horz" lIns="91440" tIns="45720" rIns="91440" bIns="45720" numCol="1" rtlCol="0" anchorCtr="0" compatLnSpc="1">
            <a:prstTxWarp prst="textNoShape">
              <a:avLst/>
            </a:prstTxWarp>
            <a:normAutofit/>
          </a:bodyPr>
          <a:lstStyle/>
          <a:p>
            <a:pPr eaLnBrk="1" hangingPunct="1"/>
            <a:r>
              <a:rPr lang="fr-FR"/>
              <a:t>Parallel transactions</a:t>
            </a:r>
          </a:p>
        </p:txBody>
      </p:sp>
      <p:sp>
        <p:nvSpPr>
          <p:cNvPr id="50179" name="Rectangle 3"/>
          <p:cNvSpPr>
            <a:spLocks noGrp="1" noChangeArrowheads="1"/>
          </p:cNvSpPr>
          <p:nvPr>
            <p:ph idx="1"/>
          </p:nvPr>
        </p:nvSpPr>
        <p:spPr bwMode="auto">
          <a:xfrm>
            <a:off x="1371600" y="2286000"/>
            <a:ext cx="5220586" cy="2400301"/>
          </a:xfrm>
        </p:spPr>
        <p:txBody>
          <a:bodyPr vert="horz" lIns="91440" tIns="45720" rIns="91440" bIns="45720" numCol="1" rtlCol="0" anchorCtr="0" compatLnSpc="1">
            <a:prstTxWarp prst="textNoShape">
              <a:avLst/>
            </a:prstTxWarp>
            <a:noAutofit/>
          </a:bodyPr>
          <a:lstStyle/>
          <a:p>
            <a:pPr marL="0" indent="0" fontAlgn="base">
              <a:spcBef>
                <a:spcPts val="600"/>
              </a:spcBef>
              <a:spcAft>
                <a:spcPct val="0"/>
              </a:spcAft>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a:cs typeface="Arial" panose="020B0604020202020204" pitchFamily="34" charset="0"/>
              </a:rPr>
              <a:t>Parallel transactions are potentially the most effective communication in most cases in business, </a:t>
            </a:r>
          </a:p>
          <a:p>
            <a:pPr marL="0" indent="0" fontAlgn="base">
              <a:spcBef>
                <a:spcPts val="600"/>
              </a:spcBef>
              <a:spcAft>
                <a:spcPct val="0"/>
              </a:spcAft>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fr-FR" sz="2200" dirty="0">
              <a:cs typeface="Arial" panose="020B0604020202020204" pitchFamily="34" charset="0"/>
            </a:endParaRPr>
          </a:p>
          <a:p>
            <a:pPr marL="0" indent="0" fontAlgn="base">
              <a:spcBef>
                <a:spcPts val="600"/>
              </a:spcBef>
              <a:spcAft>
                <a:spcPct val="0"/>
              </a:spcAft>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a:cs typeface="Arial" panose="020B0604020202020204" pitchFamily="34" charset="0"/>
              </a:rPr>
              <a:t>Other types of transactions can be more or less trapped...and a source of communication difficulties </a:t>
            </a:r>
          </a:p>
        </p:txBody>
      </p:sp>
      <p:pic>
        <p:nvPicPr>
          <p:cNvPr id="2" name="Image 1">
            <a:extLst>
              <a:ext uri="{FF2B5EF4-FFF2-40B4-BE49-F238E27FC236}">
                <a16:creationId xmlns:a16="http://schemas.microsoft.com/office/drawing/2014/main" xmlns="" id="{782EB751-2468-26A6-E265-72593B8063D6}"/>
              </a:ext>
            </a:extLst>
          </p:cNvPr>
          <p:cNvPicPr>
            <a:picLocks noChangeAspect="1"/>
          </p:cNvPicPr>
          <p:nvPr/>
        </p:nvPicPr>
        <p:blipFill>
          <a:blip r:embed="rId3"/>
          <a:stretch>
            <a:fillRect/>
          </a:stretch>
        </p:blipFill>
        <p:spPr>
          <a:xfrm>
            <a:off x="6754788" y="685800"/>
            <a:ext cx="5384292" cy="3809386"/>
          </a:xfrm>
          <a:prstGeom prst="rect">
            <a:avLst/>
          </a:prstGeom>
        </p:spPr>
      </p:pic>
    </p:spTree>
    <p:extLst>
      <p:ext uri="{BB962C8B-B14F-4D97-AF65-F5344CB8AC3E}">
        <p14:creationId xmlns:p14="http://schemas.microsoft.com/office/powerpoint/2010/main" val="1722731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r>
              <a:rPr lang="fr-FR" sz="2800" b="1"/>
              <a:t>Transactional analysis: </a:t>
            </a:r>
            <a:br>
              <a:rPr lang="fr-FR" sz="2800" b="1"/>
            </a:br>
            <a:r>
              <a:rPr lang="fr-FR" sz="2800"/>
              <a:t>Examples of parallel </a:t>
            </a:r>
            <a:r>
              <a:rPr lang="fr-FR" sz="1800"/>
              <a:t>(complementary) </a:t>
            </a:r>
            <a:r>
              <a:rPr lang="fr-FR" sz="2800"/>
              <a:t>transactions</a:t>
            </a:r>
          </a:p>
        </p:txBody>
      </p:sp>
      <p:sp>
        <p:nvSpPr>
          <p:cNvPr id="52227" name="Oval 3"/>
          <p:cNvSpPr>
            <a:spLocks noChangeArrowheads="1"/>
          </p:cNvSpPr>
          <p:nvPr/>
        </p:nvSpPr>
        <p:spPr bwMode="auto">
          <a:xfrm>
            <a:off x="4008439" y="2276476"/>
            <a:ext cx="865187"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52228" name="Oval 4"/>
          <p:cNvSpPr>
            <a:spLocks noChangeArrowheads="1"/>
          </p:cNvSpPr>
          <p:nvPr/>
        </p:nvSpPr>
        <p:spPr bwMode="auto">
          <a:xfrm>
            <a:off x="4079875" y="33575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52229" name="Oval 5"/>
          <p:cNvSpPr>
            <a:spLocks noChangeArrowheads="1"/>
          </p:cNvSpPr>
          <p:nvPr/>
        </p:nvSpPr>
        <p:spPr bwMode="auto">
          <a:xfrm>
            <a:off x="4079875" y="44370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52230" name="Oval 6"/>
          <p:cNvSpPr>
            <a:spLocks noChangeArrowheads="1"/>
          </p:cNvSpPr>
          <p:nvPr/>
        </p:nvSpPr>
        <p:spPr bwMode="auto">
          <a:xfrm>
            <a:off x="6816725" y="436562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52231" name="Oval 7"/>
          <p:cNvSpPr>
            <a:spLocks noChangeArrowheads="1"/>
          </p:cNvSpPr>
          <p:nvPr/>
        </p:nvSpPr>
        <p:spPr bwMode="auto">
          <a:xfrm>
            <a:off x="6743700" y="3284538"/>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52232" name="Oval 8"/>
          <p:cNvSpPr>
            <a:spLocks noChangeArrowheads="1"/>
          </p:cNvSpPr>
          <p:nvPr/>
        </p:nvSpPr>
        <p:spPr bwMode="auto">
          <a:xfrm>
            <a:off x="6743700" y="227647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52233" name="Line 9"/>
          <p:cNvSpPr>
            <a:spLocks noChangeShapeType="1"/>
          </p:cNvSpPr>
          <p:nvPr/>
        </p:nvSpPr>
        <p:spPr bwMode="auto">
          <a:xfrm>
            <a:off x="4943476" y="3644900"/>
            <a:ext cx="1800225"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4" name="Line 10"/>
          <p:cNvSpPr>
            <a:spLocks noChangeShapeType="1"/>
          </p:cNvSpPr>
          <p:nvPr/>
        </p:nvSpPr>
        <p:spPr bwMode="auto">
          <a:xfrm flipH="1">
            <a:off x="4943476" y="3789363"/>
            <a:ext cx="1800225"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5" name="Line 11"/>
          <p:cNvSpPr>
            <a:spLocks noChangeShapeType="1"/>
          </p:cNvSpPr>
          <p:nvPr/>
        </p:nvSpPr>
        <p:spPr bwMode="auto">
          <a:xfrm>
            <a:off x="4943476" y="2565400"/>
            <a:ext cx="18002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6" name="Line 12"/>
          <p:cNvSpPr>
            <a:spLocks noChangeShapeType="1"/>
          </p:cNvSpPr>
          <p:nvPr/>
        </p:nvSpPr>
        <p:spPr bwMode="auto">
          <a:xfrm>
            <a:off x="4943476" y="4652963"/>
            <a:ext cx="1800225" cy="0"/>
          </a:xfrm>
          <a:prstGeom prst="line">
            <a:avLst/>
          </a:prstGeom>
          <a:noFill/>
          <a:ln w="38100">
            <a:solidFill>
              <a:srgbClr val="84E08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7" name="Line 13"/>
          <p:cNvSpPr>
            <a:spLocks noChangeShapeType="1"/>
          </p:cNvSpPr>
          <p:nvPr/>
        </p:nvSpPr>
        <p:spPr bwMode="auto">
          <a:xfrm flipH="1">
            <a:off x="4943476" y="2708275"/>
            <a:ext cx="18002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8" name="Line 14"/>
          <p:cNvSpPr>
            <a:spLocks noChangeShapeType="1"/>
          </p:cNvSpPr>
          <p:nvPr/>
        </p:nvSpPr>
        <p:spPr bwMode="auto">
          <a:xfrm flipH="1">
            <a:off x="4943476" y="4797425"/>
            <a:ext cx="1800225" cy="0"/>
          </a:xfrm>
          <a:prstGeom prst="line">
            <a:avLst/>
          </a:prstGeom>
          <a:noFill/>
          <a:ln w="38100">
            <a:solidFill>
              <a:srgbClr val="84E08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39" name="Rectangle 15"/>
          <p:cNvSpPr>
            <a:spLocks noChangeArrowheads="1"/>
          </p:cNvSpPr>
          <p:nvPr/>
        </p:nvSpPr>
        <p:spPr bwMode="auto">
          <a:xfrm rot="1101080">
            <a:off x="7926389" y="2424114"/>
            <a:ext cx="2378075" cy="22447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fr-FR" b="1" i="1">
              <a:solidFill>
                <a:schemeClr val="accent2"/>
              </a:solidFill>
            </a:endParaRPr>
          </a:p>
          <a:p>
            <a:pPr algn="ctr" eaLnBrk="1" hangingPunct="1"/>
            <a:r>
              <a:rPr lang="fr-FR" b="1" i="1">
                <a:solidFill>
                  <a:schemeClr val="accent2"/>
                </a:solidFill>
              </a:rPr>
              <a:t>Communication,</a:t>
            </a:r>
          </a:p>
          <a:p>
            <a:pPr algn="ctr" eaLnBrk="1" hangingPunct="1"/>
            <a:r>
              <a:rPr lang="fr-FR" b="1" i="1">
                <a:solidFill>
                  <a:schemeClr val="accent2"/>
                </a:solidFill>
              </a:rPr>
              <a:t> the relationship </a:t>
            </a:r>
          </a:p>
          <a:p>
            <a:pPr algn="ctr" eaLnBrk="1" hangingPunct="1"/>
            <a:endParaRPr lang="fr-FR" b="1" i="1">
              <a:solidFill>
                <a:schemeClr val="accent2"/>
              </a:solidFill>
            </a:endParaRPr>
          </a:p>
          <a:p>
            <a:pPr algn="ctr" eaLnBrk="1" hangingPunct="1"/>
            <a:r>
              <a:rPr lang="fr-FR" b="1" i="1">
                <a:solidFill>
                  <a:schemeClr val="accent2"/>
                </a:solidFill>
              </a:rPr>
              <a:t>proposed </a:t>
            </a:r>
          </a:p>
          <a:p>
            <a:pPr algn="ctr" eaLnBrk="1" hangingPunct="1"/>
            <a:endParaRPr lang="fr-FR" b="1" i="1">
              <a:solidFill>
                <a:schemeClr val="accent2"/>
              </a:solidFill>
            </a:endParaRPr>
          </a:p>
          <a:p>
            <a:pPr algn="ctr" eaLnBrk="1" hangingPunct="1"/>
            <a:r>
              <a:rPr lang="fr-FR" sz="2400" b="1" i="1">
                <a:solidFill>
                  <a:schemeClr val="accent2"/>
                </a:solidFill>
              </a:rPr>
              <a:t>is accepted</a:t>
            </a:r>
          </a:p>
          <a:p>
            <a:pPr algn="ctr" eaLnBrk="1" hangingPunct="1"/>
            <a:endParaRPr lang="fr-FR" b="1" i="1">
              <a:solidFill>
                <a:schemeClr val="folHlink"/>
              </a:solidFill>
            </a:endParaRPr>
          </a:p>
          <a:p>
            <a:pPr algn="ctr" eaLnBrk="1" hangingPunct="1"/>
            <a:endParaRPr lang="fr-FR" sz="1400"/>
          </a:p>
        </p:txBody>
      </p:sp>
      <p:sp>
        <p:nvSpPr>
          <p:cNvPr id="52240" name="Line 16"/>
          <p:cNvSpPr>
            <a:spLocks noChangeShapeType="1"/>
          </p:cNvSpPr>
          <p:nvPr/>
        </p:nvSpPr>
        <p:spPr bwMode="auto">
          <a:xfrm>
            <a:off x="4872039" y="2636839"/>
            <a:ext cx="2016125" cy="194468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41" name="Line 18"/>
          <p:cNvSpPr>
            <a:spLocks noChangeShapeType="1"/>
          </p:cNvSpPr>
          <p:nvPr/>
        </p:nvSpPr>
        <p:spPr bwMode="auto">
          <a:xfrm flipH="1" flipV="1">
            <a:off x="4800600" y="2781301"/>
            <a:ext cx="1944688" cy="1871663"/>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242" name="Text Box 19"/>
          <p:cNvSpPr txBox="1">
            <a:spLocks noChangeArrowheads="1"/>
          </p:cNvSpPr>
          <p:nvPr/>
        </p:nvSpPr>
        <p:spPr bwMode="auto">
          <a:xfrm>
            <a:off x="2279650" y="5373688"/>
            <a:ext cx="78486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lnSpc>
                <a:spcPct val="90000"/>
              </a:lnSpc>
              <a:spcBef>
                <a:spcPts val="600"/>
              </a:spcBef>
              <a:spcAft>
                <a:spcPct val="0"/>
              </a:spcAft>
              <a:buClr>
                <a:srgbClr val="290701"/>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a:solidFill>
                  <a:srgbClr val="000000"/>
                </a:solidFill>
                <a:latin typeface="+mn-lt"/>
                <a:cs typeface="Arial" panose="020B0604020202020204" pitchFamily="34" charset="0"/>
              </a:rPr>
              <a:t>During a parallel transaction, the outward and return journey is done by the same channel, the same way. There is no intervention of other ego states in the return (the response).  </a:t>
            </a:r>
          </a:p>
        </p:txBody>
      </p:sp>
    </p:spTree>
    <p:extLst>
      <p:ext uri="{BB962C8B-B14F-4D97-AF65-F5344CB8AC3E}">
        <p14:creationId xmlns:p14="http://schemas.microsoft.com/office/powerpoint/2010/main" val="34860205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r>
              <a:rPr lang="fr-FR" sz="2800" b="1"/>
              <a:t>Transactional analysis: </a:t>
            </a:r>
            <a:br>
              <a:rPr lang="fr-FR" sz="2800" b="1"/>
            </a:br>
            <a:r>
              <a:rPr lang="fr-FR" sz="2800"/>
              <a:t>Examples of parallel </a:t>
            </a:r>
            <a:r>
              <a:rPr lang="fr-FR" sz="1800"/>
              <a:t>(complementary) </a:t>
            </a:r>
            <a:r>
              <a:rPr lang="fr-FR" sz="2800"/>
              <a:t>transactions</a:t>
            </a:r>
          </a:p>
        </p:txBody>
      </p:sp>
      <p:sp>
        <p:nvSpPr>
          <p:cNvPr id="54275" name="Oval 3"/>
          <p:cNvSpPr>
            <a:spLocks noChangeArrowheads="1"/>
          </p:cNvSpPr>
          <p:nvPr/>
        </p:nvSpPr>
        <p:spPr bwMode="auto">
          <a:xfrm>
            <a:off x="4008439" y="2276476"/>
            <a:ext cx="865187"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54276" name="Oval 4"/>
          <p:cNvSpPr>
            <a:spLocks noChangeArrowheads="1"/>
          </p:cNvSpPr>
          <p:nvPr/>
        </p:nvSpPr>
        <p:spPr bwMode="auto">
          <a:xfrm>
            <a:off x="4079875" y="33575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54277" name="Oval 5"/>
          <p:cNvSpPr>
            <a:spLocks noChangeArrowheads="1"/>
          </p:cNvSpPr>
          <p:nvPr/>
        </p:nvSpPr>
        <p:spPr bwMode="auto">
          <a:xfrm>
            <a:off x="4079875" y="44370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54278" name="Oval 6"/>
          <p:cNvSpPr>
            <a:spLocks noChangeArrowheads="1"/>
          </p:cNvSpPr>
          <p:nvPr/>
        </p:nvSpPr>
        <p:spPr bwMode="auto">
          <a:xfrm>
            <a:off x="6816725" y="436562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54279" name="Oval 7"/>
          <p:cNvSpPr>
            <a:spLocks noChangeArrowheads="1"/>
          </p:cNvSpPr>
          <p:nvPr/>
        </p:nvSpPr>
        <p:spPr bwMode="auto">
          <a:xfrm>
            <a:off x="6743700" y="3284538"/>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54280" name="Oval 8"/>
          <p:cNvSpPr>
            <a:spLocks noChangeArrowheads="1"/>
          </p:cNvSpPr>
          <p:nvPr/>
        </p:nvSpPr>
        <p:spPr bwMode="auto">
          <a:xfrm>
            <a:off x="6743700" y="227647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228361" name="Line 9"/>
          <p:cNvSpPr>
            <a:spLocks noChangeShapeType="1"/>
          </p:cNvSpPr>
          <p:nvPr/>
        </p:nvSpPr>
        <p:spPr bwMode="auto">
          <a:xfrm>
            <a:off x="4943476" y="3573463"/>
            <a:ext cx="18002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8362" name="Line 10"/>
          <p:cNvSpPr>
            <a:spLocks noChangeShapeType="1"/>
          </p:cNvSpPr>
          <p:nvPr/>
        </p:nvSpPr>
        <p:spPr bwMode="auto">
          <a:xfrm flipH="1">
            <a:off x="4943476" y="3860800"/>
            <a:ext cx="1800225"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8371" name="AutoShape 19"/>
          <p:cNvSpPr>
            <a:spLocks noChangeArrowheads="1"/>
          </p:cNvSpPr>
          <p:nvPr/>
        </p:nvSpPr>
        <p:spPr bwMode="auto">
          <a:xfrm>
            <a:off x="7680326" y="2708275"/>
            <a:ext cx="2419349" cy="865188"/>
          </a:xfrm>
          <a:prstGeom prst="wedgeEllipseCallout">
            <a:avLst>
              <a:gd name="adj1" fmla="val -43750"/>
              <a:gd name="adj2" fmla="val 70000"/>
            </a:avLst>
          </a:prstGeom>
          <a:solidFill>
            <a:schemeClr val="accent5">
              <a:lumMod val="75000"/>
            </a:schemeClr>
          </a:solidFill>
          <a:ln w="9525">
            <a:solidFill>
              <a:schemeClr val="tx1"/>
            </a:solidFill>
            <a:miter lim="800000"/>
            <a:headEnd/>
            <a:tailEnd/>
          </a:ln>
          <a:effec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200" dirty="0">
                <a:solidFill>
                  <a:schemeClr val="bg1"/>
                </a:solidFill>
                <a:latin typeface="+mn-lt"/>
              </a:rPr>
              <a:t>8000 euros</a:t>
            </a:r>
          </a:p>
        </p:txBody>
      </p:sp>
      <p:sp>
        <p:nvSpPr>
          <p:cNvPr id="228372" name="AutoShape 20"/>
          <p:cNvSpPr>
            <a:spLocks/>
          </p:cNvSpPr>
          <p:nvPr/>
        </p:nvSpPr>
        <p:spPr bwMode="auto">
          <a:xfrm>
            <a:off x="1743741" y="3716337"/>
            <a:ext cx="1688436" cy="1216025"/>
          </a:xfrm>
          <a:prstGeom prst="accentCallout3">
            <a:avLst>
              <a:gd name="adj1" fmla="val 18750"/>
              <a:gd name="adj2" fmla="val 105037"/>
              <a:gd name="adj3" fmla="val 18750"/>
              <a:gd name="adj4" fmla="val 134102"/>
              <a:gd name="adj5" fmla="val 1042"/>
              <a:gd name="adj6" fmla="val 134102"/>
              <a:gd name="adj7" fmla="val -16667"/>
              <a:gd name="adj8" fmla="val 128542"/>
            </a:avLst>
          </a:prstGeom>
          <a:solidFill>
            <a:schemeClr val="accent5">
              <a:lumMod val="75000"/>
            </a:schemeClr>
          </a:solidFill>
          <a:ln w="9525">
            <a:solidFill>
              <a:schemeClr val="tx1"/>
            </a:solidFill>
            <a:miter lim="800000"/>
            <a:headEnd/>
            <a:tailEnd/>
          </a:ln>
          <a:effec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dirty="0">
                <a:solidFill>
                  <a:schemeClr val="bg1"/>
                </a:solidFill>
                <a:latin typeface="+mn-lt"/>
              </a:rPr>
              <a:t>What is the budget?</a:t>
            </a:r>
          </a:p>
        </p:txBody>
      </p:sp>
    </p:spTree>
    <p:extLst>
      <p:ext uri="{BB962C8B-B14F-4D97-AF65-F5344CB8AC3E}">
        <p14:creationId xmlns:p14="http://schemas.microsoft.com/office/powerpoint/2010/main" val="2765687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8372"/>
                                        </p:tgtEl>
                                        <p:attrNameLst>
                                          <p:attrName>style.visibility</p:attrName>
                                        </p:attrNameLst>
                                      </p:cBhvr>
                                      <p:to>
                                        <p:strVal val="visible"/>
                                      </p:to>
                                    </p:set>
                                    <p:animEffect transition="in" filter="checkerboard(across)">
                                      <p:cBhvr>
                                        <p:cTn id="7" dur="500"/>
                                        <p:tgtEl>
                                          <p:spTgt spid="22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8361"/>
                                        </p:tgtEl>
                                        <p:attrNameLst>
                                          <p:attrName>style.visibility</p:attrName>
                                        </p:attrNameLst>
                                      </p:cBhvr>
                                      <p:to>
                                        <p:strVal val="visible"/>
                                      </p:to>
                                    </p:set>
                                    <p:anim calcmode="lin" valueType="num">
                                      <p:cBhvr additive="base">
                                        <p:cTn id="12" dur="500" fill="hold"/>
                                        <p:tgtEl>
                                          <p:spTgt spid="228361"/>
                                        </p:tgtEl>
                                        <p:attrNameLst>
                                          <p:attrName>ppt_x</p:attrName>
                                        </p:attrNameLst>
                                      </p:cBhvr>
                                      <p:tavLst>
                                        <p:tav tm="0">
                                          <p:val>
                                            <p:strVal val="#ppt_x"/>
                                          </p:val>
                                        </p:tav>
                                        <p:tav tm="100000">
                                          <p:val>
                                            <p:strVal val="#ppt_x"/>
                                          </p:val>
                                        </p:tav>
                                      </p:tavLst>
                                    </p:anim>
                                    <p:anim calcmode="lin" valueType="num">
                                      <p:cBhvr additive="base">
                                        <p:cTn id="13" dur="500" fill="hold"/>
                                        <p:tgtEl>
                                          <p:spTgt spid="22836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8362"/>
                                        </p:tgtEl>
                                        <p:attrNameLst>
                                          <p:attrName>style.visibility</p:attrName>
                                        </p:attrNameLst>
                                      </p:cBhvr>
                                      <p:to>
                                        <p:strVal val="visible"/>
                                      </p:to>
                                    </p:set>
                                    <p:anim calcmode="lin" valueType="num">
                                      <p:cBhvr additive="base">
                                        <p:cTn id="18" dur="500" fill="hold"/>
                                        <p:tgtEl>
                                          <p:spTgt spid="228362"/>
                                        </p:tgtEl>
                                        <p:attrNameLst>
                                          <p:attrName>ppt_x</p:attrName>
                                        </p:attrNameLst>
                                      </p:cBhvr>
                                      <p:tavLst>
                                        <p:tav tm="0">
                                          <p:val>
                                            <p:strVal val="#ppt_x"/>
                                          </p:val>
                                        </p:tav>
                                        <p:tav tm="100000">
                                          <p:val>
                                            <p:strVal val="#ppt_x"/>
                                          </p:val>
                                        </p:tav>
                                      </p:tavLst>
                                    </p:anim>
                                    <p:anim calcmode="lin" valueType="num">
                                      <p:cBhvr additive="base">
                                        <p:cTn id="19" dur="500" fill="hold"/>
                                        <p:tgtEl>
                                          <p:spTgt spid="22836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28371"/>
                                        </p:tgtEl>
                                        <p:attrNameLst>
                                          <p:attrName>style.visibility</p:attrName>
                                        </p:attrNameLst>
                                      </p:cBhvr>
                                      <p:to>
                                        <p:strVal val="visible"/>
                                      </p:to>
                                    </p:set>
                                    <p:animEffect transition="in" filter="checkerboard(across)">
                                      <p:cBhvr>
                                        <p:cTn id="24" dur="500"/>
                                        <p:tgtEl>
                                          <p:spTgt spid="22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61" grpId="0" animBg="1"/>
      <p:bldP spid="228362" grpId="0" animBg="1"/>
      <p:bldP spid="228371" grpId="0" animBg="1"/>
      <p:bldP spid="22837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r>
              <a:rPr lang="fr-FR" sz="2800" b="1"/>
              <a:t>Transactional analysis: </a:t>
            </a:r>
            <a:br>
              <a:rPr lang="fr-FR" sz="2800" b="1"/>
            </a:br>
            <a:r>
              <a:rPr lang="fr-FR" sz="2800"/>
              <a:t>Examples of parallel </a:t>
            </a:r>
            <a:r>
              <a:rPr lang="fr-FR" sz="1800"/>
              <a:t>(complementary) </a:t>
            </a:r>
            <a:r>
              <a:rPr lang="fr-FR" sz="2800"/>
              <a:t>transactions</a:t>
            </a:r>
          </a:p>
        </p:txBody>
      </p:sp>
      <p:sp>
        <p:nvSpPr>
          <p:cNvPr id="56323" name="Oval 3"/>
          <p:cNvSpPr>
            <a:spLocks noChangeArrowheads="1"/>
          </p:cNvSpPr>
          <p:nvPr/>
        </p:nvSpPr>
        <p:spPr bwMode="auto">
          <a:xfrm>
            <a:off x="4008439" y="2276476"/>
            <a:ext cx="865187"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56324" name="Oval 4"/>
          <p:cNvSpPr>
            <a:spLocks noChangeArrowheads="1"/>
          </p:cNvSpPr>
          <p:nvPr/>
        </p:nvSpPr>
        <p:spPr bwMode="auto">
          <a:xfrm>
            <a:off x="4079875" y="33575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56325" name="Oval 5"/>
          <p:cNvSpPr>
            <a:spLocks noChangeArrowheads="1"/>
          </p:cNvSpPr>
          <p:nvPr/>
        </p:nvSpPr>
        <p:spPr bwMode="auto">
          <a:xfrm>
            <a:off x="4079875" y="44370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56326" name="Oval 6"/>
          <p:cNvSpPr>
            <a:spLocks noChangeArrowheads="1"/>
          </p:cNvSpPr>
          <p:nvPr/>
        </p:nvSpPr>
        <p:spPr bwMode="auto">
          <a:xfrm>
            <a:off x="6816725" y="436562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56327" name="Oval 7"/>
          <p:cNvSpPr>
            <a:spLocks noChangeArrowheads="1"/>
          </p:cNvSpPr>
          <p:nvPr/>
        </p:nvSpPr>
        <p:spPr bwMode="auto">
          <a:xfrm>
            <a:off x="6743700" y="3284538"/>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56328" name="Oval 8"/>
          <p:cNvSpPr>
            <a:spLocks noChangeArrowheads="1"/>
          </p:cNvSpPr>
          <p:nvPr/>
        </p:nvSpPr>
        <p:spPr bwMode="auto">
          <a:xfrm>
            <a:off x="6743700" y="227647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342025" name="Line 9"/>
          <p:cNvSpPr>
            <a:spLocks noChangeShapeType="1"/>
          </p:cNvSpPr>
          <p:nvPr/>
        </p:nvSpPr>
        <p:spPr bwMode="auto">
          <a:xfrm>
            <a:off x="4872039" y="2492375"/>
            <a:ext cx="194468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2026" name="Line 10"/>
          <p:cNvSpPr>
            <a:spLocks noChangeShapeType="1"/>
          </p:cNvSpPr>
          <p:nvPr/>
        </p:nvSpPr>
        <p:spPr bwMode="auto">
          <a:xfrm flipH="1">
            <a:off x="4872038" y="2781300"/>
            <a:ext cx="187166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2027" name="AutoShape 11"/>
          <p:cNvSpPr>
            <a:spLocks noChangeArrowheads="1"/>
          </p:cNvSpPr>
          <p:nvPr/>
        </p:nvSpPr>
        <p:spPr bwMode="auto">
          <a:xfrm>
            <a:off x="8256588" y="2133600"/>
            <a:ext cx="3130882" cy="1295400"/>
          </a:xfrm>
          <a:prstGeom prst="wedgeEllipseCallout">
            <a:avLst>
              <a:gd name="adj1" fmla="val -84296"/>
              <a:gd name="adj2" fmla="val -23852"/>
            </a:avLst>
          </a:prstGeom>
          <a:solidFill>
            <a:schemeClr val="accent2">
              <a:lumMod val="75000"/>
            </a:schemeClr>
          </a:solidFill>
          <a:ln w="9525">
            <a:solidFill>
              <a:schemeClr val="tx1"/>
            </a:solidFill>
            <a:miter lim="800000"/>
            <a:headEnd/>
            <a:tailEnd/>
          </a:ln>
          <a:effec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200" b="1" dirty="0">
                <a:latin typeface="+mj-lt"/>
              </a:rPr>
              <a:t>It wasn't like that in our time</a:t>
            </a:r>
          </a:p>
        </p:txBody>
      </p:sp>
      <p:sp>
        <p:nvSpPr>
          <p:cNvPr id="342029" name="AutoShape 13"/>
          <p:cNvSpPr>
            <a:spLocks noChangeArrowheads="1"/>
          </p:cNvSpPr>
          <p:nvPr/>
        </p:nvSpPr>
        <p:spPr bwMode="auto">
          <a:xfrm>
            <a:off x="1668462" y="1179774"/>
            <a:ext cx="2087563" cy="2376487"/>
          </a:xfrm>
          <a:prstGeom prst="wedgeEllipseCallout">
            <a:avLst>
              <a:gd name="adj1" fmla="val 54866"/>
              <a:gd name="adj2" fmla="val 10315"/>
            </a:avLst>
          </a:prstGeom>
          <a:solidFill>
            <a:schemeClr val="accent2">
              <a:lumMod val="75000"/>
            </a:schemeClr>
          </a:solidFill>
          <a:ln w="9525">
            <a:solidFill>
              <a:schemeClr val="tx1"/>
            </a:solidFill>
            <a:miter lim="800000"/>
            <a:headEnd/>
            <a:tailEnd/>
          </a:ln>
          <a:effec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000" b="1" dirty="0">
                <a:latin typeface="+mn-lt"/>
              </a:rPr>
              <a:t>Nowadays, children are poorly educated</a:t>
            </a:r>
          </a:p>
        </p:txBody>
      </p:sp>
    </p:spTree>
    <p:extLst>
      <p:ext uri="{BB962C8B-B14F-4D97-AF65-F5344CB8AC3E}">
        <p14:creationId xmlns:p14="http://schemas.microsoft.com/office/powerpoint/2010/main" val="257721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025"/>
                                        </p:tgtEl>
                                        <p:attrNameLst>
                                          <p:attrName>style.visibility</p:attrName>
                                        </p:attrNameLst>
                                      </p:cBhvr>
                                      <p:to>
                                        <p:strVal val="visible"/>
                                      </p:to>
                                    </p:set>
                                    <p:anim calcmode="lin" valueType="num">
                                      <p:cBhvr additive="base">
                                        <p:cTn id="7" dur="500" fill="hold"/>
                                        <p:tgtEl>
                                          <p:spTgt spid="342025"/>
                                        </p:tgtEl>
                                        <p:attrNameLst>
                                          <p:attrName>ppt_x</p:attrName>
                                        </p:attrNameLst>
                                      </p:cBhvr>
                                      <p:tavLst>
                                        <p:tav tm="0">
                                          <p:val>
                                            <p:strVal val="#ppt_x"/>
                                          </p:val>
                                        </p:tav>
                                        <p:tav tm="100000">
                                          <p:val>
                                            <p:strVal val="#ppt_x"/>
                                          </p:val>
                                        </p:tav>
                                      </p:tavLst>
                                    </p:anim>
                                    <p:anim calcmode="lin" valueType="num">
                                      <p:cBhvr additive="base">
                                        <p:cTn id="8" dur="500" fill="hold"/>
                                        <p:tgtEl>
                                          <p:spTgt spid="3420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2026"/>
                                        </p:tgtEl>
                                        <p:attrNameLst>
                                          <p:attrName>style.visibility</p:attrName>
                                        </p:attrNameLst>
                                      </p:cBhvr>
                                      <p:to>
                                        <p:strVal val="visible"/>
                                      </p:to>
                                    </p:set>
                                    <p:anim calcmode="lin" valueType="num">
                                      <p:cBhvr additive="base">
                                        <p:cTn id="13" dur="500" fill="hold"/>
                                        <p:tgtEl>
                                          <p:spTgt spid="342026"/>
                                        </p:tgtEl>
                                        <p:attrNameLst>
                                          <p:attrName>ppt_x</p:attrName>
                                        </p:attrNameLst>
                                      </p:cBhvr>
                                      <p:tavLst>
                                        <p:tav tm="0">
                                          <p:val>
                                            <p:strVal val="#ppt_x"/>
                                          </p:val>
                                        </p:tav>
                                        <p:tav tm="100000">
                                          <p:val>
                                            <p:strVal val="#ppt_x"/>
                                          </p:val>
                                        </p:tav>
                                      </p:tavLst>
                                    </p:anim>
                                    <p:anim calcmode="lin" valueType="num">
                                      <p:cBhvr additive="base">
                                        <p:cTn id="14" dur="500" fill="hold"/>
                                        <p:tgtEl>
                                          <p:spTgt spid="34202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42027"/>
                                        </p:tgtEl>
                                        <p:attrNameLst>
                                          <p:attrName>style.visibility</p:attrName>
                                        </p:attrNameLst>
                                      </p:cBhvr>
                                      <p:to>
                                        <p:strVal val="visible"/>
                                      </p:to>
                                    </p:set>
                                    <p:animEffect transition="in" filter="checkerboard(across)">
                                      <p:cBhvr>
                                        <p:cTn id="19" dur="500"/>
                                        <p:tgtEl>
                                          <p:spTgt spid="34202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42029"/>
                                        </p:tgtEl>
                                        <p:attrNameLst>
                                          <p:attrName>style.visibility</p:attrName>
                                        </p:attrNameLst>
                                      </p:cBhvr>
                                      <p:to>
                                        <p:strVal val="visible"/>
                                      </p:to>
                                    </p:set>
                                    <p:animEffect transition="in" filter="checkerboard(across)">
                                      <p:cBhvr>
                                        <p:cTn id="24" dur="500"/>
                                        <p:tgtEl>
                                          <p:spTgt spid="342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5" grpId="0" animBg="1"/>
      <p:bldP spid="342026" grpId="0" animBg="1"/>
      <p:bldP spid="342027" grpId="0" animBg="1"/>
      <p:bldP spid="34202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r>
              <a:rPr lang="fr-FR" sz="3200" b="1" dirty="0"/>
              <a:t>Cross-transaction</a:t>
            </a:r>
          </a:p>
        </p:txBody>
      </p:sp>
      <p:sp>
        <p:nvSpPr>
          <p:cNvPr id="58371" name="Rectangle 3"/>
          <p:cNvSpPr>
            <a:spLocks noGrp="1" noChangeArrowheads="1"/>
          </p:cNvSpPr>
          <p:nvPr>
            <p:ph idx="1"/>
          </p:nvPr>
        </p:nvSpPr>
        <p:spPr bwMode="auto">
          <a:xfrm>
            <a:off x="2063750" y="1773238"/>
            <a:ext cx="8001000" cy="4267200"/>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r>
              <a:rPr lang="fr-FR" sz="2200" dirty="0"/>
              <a:t>Cross-transaction: another ego state (MS) than the one targeted by the first interlocutor intervenes. </a:t>
            </a:r>
          </a:p>
          <a:p>
            <a:pPr eaLnBrk="1" hangingPunct="1">
              <a:buFont typeface="Wingdings" panose="05000000000000000000" pitchFamily="2" charset="2"/>
              <a:buNone/>
            </a:pPr>
            <a:endParaRPr lang="fr-FR" sz="2200" dirty="0"/>
          </a:p>
          <a:p>
            <a:pPr eaLnBrk="1" hangingPunct="1"/>
            <a:r>
              <a:rPr lang="fr-FR" sz="2200" dirty="0"/>
              <a:t>This interfering MS affects a MS other than the one from which the transaction originated.  </a:t>
            </a:r>
          </a:p>
        </p:txBody>
      </p:sp>
    </p:spTree>
    <p:extLst>
      <p:ext uri="{BB962C8B-B14F-4D97-AF65-F5344CB8AC3E}">
        <p14:creationId xmlns:p14="http://schemas.microsoft.com/office/powerpoint/2010/main" val="1329185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r>
              <a:rPr lang="fr-FR" sz="2800" b="1"/>
              <a:t>Transactional analysis: </a:t>
            </a:r>
            <a:br>
              <a:rPr lang="fr-FR" sz="2800" b="1"/>
            </a:br>
            <a:r>
              <a:rPr lang="fr-FR" sz="2800"/>
              <a:t>Example of a cross transaction</a:t>
            </a:r>
          </a:p>
        </p:txBody>
      </p:sp>
      <p:sp>
        <p:nvSpPr>
          <p:cNvPr id="60419" name="Oval 3"/>
          <p:cNvSpPr>
            <a:spLocks noChangeArrowheads="1"/>
          </p:cNvSpPr>
          <p:nvPr/>
        </p:nvSpPr>
        <p:spPr bwMode="auto">
          <a:xfrm>
            <a:off x="4008439" y="2276476"/>
            <a:ext cx="865187"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60420" name="Oval 4"/>
          <p:cNvSpPr>
            <a:spLocks noChangeArrowheads="1"/>
          </p:cNvSpPr>
          <p:nvPr/>
        </p:nvSpPr>
        <p:spPr bwMode="auto">
          <a:xfrm>
            <a:off x="4079875" y="33575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60421" name="Oval 5"/>
          <p:cNvSpPr>
            <a:spLocks noChangeArrowheads="1"/>
          </p:cNvSpPr>
          <p:nvPr/>
        </p:nvSpPr>
        <p:spPr bwMode="auto">
          <a:xfrm>
            <a:off x="4079875" y="44370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60422" name="Oval 6"/>
          <p:cNvSpPr>
            <a:spLocks noChangeArrowheads="1"/>
          </p:cNvSpPr>
          <p:nvPr/>
        </p:nvSpPr>
        <p:spPr bwMode="auto">
          <a:xfrm>
            <a:off x="6816725" y="436562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60423" name="Oval 7"/>
          <p:cNvSpPr>
            <a:spLocks noChangeArrowheads="1"/>
          </p:cNvSpPr>
          <p:nvPr/>
        </p:nvSpPr>
        <p:spPr bwMode="auto">
          <a:xfrm>
            <a:off x="6743700" y="3284538"/>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60424" name="Oval 8"/>
          <p:cNvSpPr>
            <a:spLocks noChangeArrowheads="1"/>
          </p:cNvSpPr>
          <p:nvPr/>
        </p:nvSpPr>
        <p:spPr bwMode="auto">
          <a:xfrm>
            <a:off x="6743700" y="227647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60425" name="Line 9"/>
          <p:cNvSpPr>
            <a:spLocks noChangeShapeType="1"/>
          </p:cNvSpPr>
          <p:nvPr/>
        </p:nvSpPr>
        <p:spPr bwMode="auto">
          <a:xfrm>
            <a:off x="4943476" y="3716338"/>
            <a:ext cx="18002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6314" name="Rectangle 10"/>
          <p:cNvSpPr>
            <a:spLocks noChangeArrowheads="1"/>
          </p:cNvSpPr>
          <p:nvPr/>
        </p:nvSpPr>
        <p:spPr bwMode="auto">
          <a:xfrm>
            <a:off x="733647" y="3357563"/>
            <a:ext cx="3274791" cy="884828"/>
          </a:xfrm>
          <a:prstGeom prst="rect">
            <a:avLst/>
          </a:prstGeom>
          <a:solidFill>
            <a:schemeClr val="accent5">
              <a:lumMod val="75000"/>
            </a:schemeClr>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400" dirty="0">
                <a:solidFill>
                  <a:schemeClr val="bg1"/>
                </a:solidFill>
                <a:latin typeface="+mn-lt"/>
              </a:rPr>
              <a:t>I will work on the file </a:t>
            </a:r>
          </a:p>
          <a:p>
            <a:pPr algn="ctr"/>
            <a:r>
              <a:rPr lang="fr-FR" sz="2400" dirty="0">
                <a:solidFill>
                  <a:schemeClr val="bg1"/>
                </a:solidFill>
                <a:latin typeface="+mn-lt"/>
              </a:rPr>
              <a:t>this weekend</a:t>
            </a:r>
          </a:p>
        </p:txBody>
      </p:sp>
      <p:sp>
        <p:nvSpPr>
          <p:cNvPr id="226315" name="Rectangle 11"/>
          <p:cNvSpPr>
            <a:spLocks noChangeArrowheads="1"/>
          </p:cNvSpPr>
          <p:nvPr/>
        </p:nvSpPr>
        <p:spPr bwMode="auto">
          <a:xfrm>
            <a:off x="7824788" y="2276475"/>
            <a:ext cx="2924728" cy="792162"/>
          </a:xfrm>
          <a:prstGeom prst="rect">
            <a:avLst/>
          </a:prstGeom>
          <a:solidFill>
            <a:schemeClr val="accent2">
              <a:lumMod val="75000"/>
            </a:schemeClr>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400" dirty="0">
                <a:solidFill>
                  <a:schemeClr val="bg1"/>
                </a:solidFill>
                <a:latin typeface="+mn-lt"/>
              </a:rPr>
              <a:t>You are still waiting</a:t>
            </a:r>
          </a:p>
          <a:p>
            <a:pPr algn="ctr"/>
            <a:r>
              <a:rPr lang="fr-FR" sz="2400" dirty="0">
                <a:solidFill>
                  <a:schemeClr val="bg1"/>
                </a:solidFill>
                <a:latin typeface="+mn-lt"/>
              </a:rPr>
              <a:t> the last moment!</a:t>
            </a:r>
          </a:p>
        </p:txBody>
      </p:sp>
      <p:sp>
        <p:nvSpPr>
          <p:cNvPr id="226316" name="AutoShape 12"/>
          <p:cNvSpPr>
            <a:spLocks noChangeArrowheads="1"/>
          </p:cNvSpPr>
          <p:nvPr/>
        </p:nvSpPr>
        <p:spPr bwMode="auto">
          <a:xfrm>
            <a:off x="5087938" y="5013326"/>
            <a:ext cx="1871662" cy="792163"/>
          </a:xfrm>
          <a:prstGeom prst="cloudCallout">
            <a:avLst>
              <a:gd name="adj1" fmla="val -13954"/>
              <a:gd name="adj2" fmla="val -202505"/>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200" b="1" i="1" dirty="0">
                <a:solidFill>
                  <a:sysClr val="windowText" lastClr="000000"/>
                </a:solidFill>
                <a:latin typeface="+mj-lt"/>
              </a:rPr>
              <a:t>Voltage</a:t>
            </a:r>
          </a:p>
        </p:txBody>
      </p:sp>
      <p:sp>
        <p:nvSpPr>
          <p:cNvPr id="226317" name="Line 13"/>
          <p:cNvSpPr>
            <a:spLocks noChangeShapeType="1"/>
          </p:cNvSpPr>
          <p:nvPr/>
        </p:nvSpPr>
        <p:spPr bwMode="auto">
          <a:xfrm flipH="1">
            <a:off x="4872038" y="2708275"/>
            <a:ext cx="1871662" cy="19446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6318" name="AutoShape 14"/>
          <p:cNvSpPr>
            <a:spLocks noChangeArrowheads="1"/>
          </p:cNvSpPr>
          <p:nvPr/>
        </p:nvSpPr>
        <p:spPr bwMode="auto">
          <a:xfrm rot="-5400000">
            <a:off x="7572375" y="2816225"/>
            <a:ext cx="863600" cy="647700"/>
          </a:xfrm>
          <a:prstGeom prst="curvedUpArrow">
            <a:avLst>
              <a:gd name="adj1" fmla="val 26667"/>
              <a:gd name="adj2" fmla="val 53333"/>
              <a:gd name="adj3" fmla="val 33333"/>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Tree>
    <p:extLst>
      <p:ext uri="{BB962C8B-B14F-4D97-AF65-F5344CB8AC3E}">
        <p14:creationId xmlns:p14="http://schemas.microsoft.com/office/powerpoint/2010/main" val="2473833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14"/>
                                        </p:tgtEl>
                                        <p:attrNameLst>
                                          <p:attrName>style.visibility</p:attrName>
                                        </p:attrNameLst>
                                      </p:cBhvr>
                                      <p:to>
                                        <p:strVal val="visible"/>
                                      </p:to>
                                    </p:set>
                                    <p:animEffect transition="in" filter="checkerboard(across)">
                                      <p:cBhvr>
                                        <p:cTn id="7" dur="500"/>
                                        <p:tgtEl>
                                          <p:spTgt spid="226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6318"/>
                                        </p:tgtEl>
                                        <p:attrNameLst>
                                          <p:attrName>style.visibility</p:attrName>
                                        </p:attrNameLst>
                                      </p:cBhvr>
                                      <p:to>
                                        <p:strVal val="visible"/>
                                      </p:to>
                                    </p:set>
                                    <p:anim calcmode="lin" valueType="num">
                                      <p:cBhvr additive="base">
                                        <p:cTn id="12" dur="500" fill="hold"/>
                                        <p:tgtEl>
                                          <p:spTgt spid="226318"/>
                                        </p:tgtEl>
                                        <p:attrNameLst>
                                          <p:attrName>ppt_x</p:attrName>
                                        </p:attrNameLst>
                                      </p:cBhvr>
                                      <p:tavLst>
                                        <p:tav tm="0">
                                          <p:val>
                                            <p:strVal val="#ppt_x"/>
                                          </p:val>
                                        </p:tav>
                                        <p:tav tm="100000">
                                          <p:val>
                                            <p:strVal val="#ppt_x"/>
                                          </p:val>
                                        </p:tav>
                                      </p:tavLst>
                                    </p:anim>
                                    <p:anim calcmode="lin" valueType="num">
                                      <p:cBhvr additive="base">
                                        <p:cTn id="13" dur="500" fill="hold"/>
                                        <p:tgtEl>
                                          <p:spTgt spid="22631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26315"/>
                                        </p:tgtEl>
                                        <p:attrNameLst>
                                          <p:attrName>style.visibility</p:attrName>
                                        </p:attrNameLst>
                                      </p:cBhvr>
                                      <p:to>
                                        <p:strVal val="visible"/>
                                      </p:to>
                                    </p:set>
                                    <p:animEffect transition="in" filter="checkerboard(across)">
                                      <p:cBhvr>
                                        <p:cTn id="18" dur="500"/>
                                        <p:tgtEl>
                                          <p:spTgt spid="2263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26317"/>
                                        </p:tgtEl>
                                        <p:attrNameLst>
                                          <p:attrName>style.visibility</p:attrName>
                                        </p:attrNameLst>
                                      </p:cBhvr>
                                      <p:to>
                                        <p:strVal val="visible"/>
                                      </p:to>
                                    </p:set>
                                    <p:animEffect transition="in" filter="box(in)">
                                      <p:cBhvr>
                                        <p:cTn id="23" dur="500"/>
                                        <p:tgtEl>
                                          <p:spTgt spid="22631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26316"/>
                                        </p:tgtEl>
                                        <p:attrNameLst>
                                          <p:attrName>style.visibility</p:attrName>
                                        </p:attrNameLst>
                                      </p:cBhvr>
                                      <p:to>
                                        <p:strVal val="visible"/>
                                      </p:to>
                                    </p:set>
                                    <p:animEffect transition="in" filter="diamond(in)">
                                      <p:cBhvr>
                                        <p:cTn id="28" dur="2000"/>
                                        <p:tgtEl>
                                          <p:spTgt spid="226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4" grpId="0" animBg="1"/>
      <p:bldP spid="226315" grpId="0" animBg="1"/>
      <p:bldP spid="226316" grpId="0" animBg="1"/>
      <p:bldP spid="226317" grpId="0" animBg="1"/>
      <p:bldP spid="22631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r>
              <a:rPr lang="fr-FR" sz="2800" b="1"/>
              <a:t>Transactional analysis: </a:t>
            </a:r>
            <a:br>
              <a:rPr lang="fr-FR" sz="2800" b="1"/>
            </a:br>
            <a:r>
              <a:rPr lang="fr-FR" sz="2800"/>
              <a:t>Example of a cross transaction</a:t>
            </a:r>
          </a:p>
        </p:txBody>
      </p:sp>
      <p:sp>
        <p:nvSpPr>
          <p:cNvPr id="62467" name="Oval 3"/>
          <p:cNvSpPr>
            <a:spLocks noChangeArrowheads="1"/>
          </p:cNvSpPr>
          <p:nvPr/>
        </p:nvSpPr>
        <p:spPr bwMode="auto">
          <a:xfrm>
            <a:off x="4008439" y="2276476"/>
            <a:ext cx="865187"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62468" name="Oval 4"/>
          <p:cNvSpPr>
            <a:spLocks noChangeArrowheads="1"/>
          </p:cNvSpPr>
          <p:nvPr/>
        </p:nvSpPr>
        <p:spPr bwMode="auto">
          <a:xfrm>
            <a:off x="4079875" y="33575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62469" name="Oval 5"/>
          <p:cNvSpPr>
            <a:spLocks noChangeArrowheads="1"/>
          </p:cNvSpPr>
          <p:nvPr/>
        </p:nvSpPr>
        <p:spPr bwMode="auto">
          <a:xfrm>
            <a:off x="4079875" y="44370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62470" name="Oval 6"/>
          <p:cNvSpPr>
            <a:spLocks noChangeArrowheads="1"/>
          </p:cNvSpPr>
          <p:nvPr/>
        </p:nvSpPr>
        <p:spPr bwMode="auto">
          <a:xfrm>
            <a:off x="6816725" y="436562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62471" name="Oval 7"/>
          <p:cNvSpPr>
            <a:spLocks noChangeArrowheads="1"/>
          </p:cNvSpPr>
          <p:nvPr/>
        </p:nvSpPr>
        <p:spPr bwMode="auto">
          <a:xfrm>
            <a:off x="6743700" y="3284538"/>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62472" name="Oval 8"/>
          <p:cNvSpPr>
            <a:spLocks noChangeArrowheads="1"/>
          </p:cNvSpPr>
          <p:nvPr/>
        </p:nvSpPr>
        <p:spPr bwMode="auto">
          <a:xfrm>
            <a:off x="6743700" y="227647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230409" name="Line 9"/>
          <p:cNvSpPr>
            <a:spLocks noChangeShapeType="1"/>
          </p:cNvSpPr>
          <p:nvPr/>
        </p:nvSpPr>
        <p:spPr bwMode="auto">
          <a:xfrm>
            <a:off x="4943476" y="3716338"/>
            <a:ext cx="18002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0410" name="Rectangle 10"/>
          <p:cNvSpPr>
            <a:spLocks noChangeArrowheads="1"/>
          </p:cNvSpPr>
          <p:nvPr/>
        </p:nvSpPr>
        <p:spPr bwMode="auto">
          <a:xfrm>
            <a:off x="1254642" y="3357562"/>
            <a:ext cx="2753796" cy="1008063"/>
          </a:xfrm>
          <a:prstGeom prst="rect">
            <a:avLst/>
          </a:prstGeom>
          <a:solidFill>
            <a:srgbClr val="002060"/>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400" dirty="0">
                <a:solidFill>
                  <a:schemeClr val="bg1"/>
                </a:solidFill>
                <a:latin typeface="+mn-lt"/>
              </a:rPr>
              <a:t>Where were you this morning? </a:t>
            </a:r>
          </a:p>
          <a:p>
            <a:pPr algn="ctr"/>
            <a:r>
              <a:rPr lang="fr-FR" sz="2400" dirty="0">
                <a:solidFill>
                  <a:schemeClr val="bg1"/>
                </a:solidFill>
                <a:latin typeface="+mn-lt"/>
              </a:rPr>
              <a:t>I've been looking for you...</a:t>
            </a:r>
          </a:p>
        </p:txBody>
      </p:sp>
      <p:sp>
        <p:nvSpPr>
          <p:cNvPr id="230411" name="Rectangle 11"/>
          <p:cNvSpPr>
            <a:spLocks noChangeArrowheads="1"/>
          </p:cNvSpPr>
          <p:nvPr/>
        </p:nvSpPr>
        <p:spPr bwMode="auto">
          <a:xfrm>
            <a:off x="7896226" y="4508499"/>
            <a:ext cx="2980881" cy="988533"/>
          </a:xfrm>
          <a:prstGeom prst="rect">
            <a:avLst/>
          </a:prstGeom>
          <a:solidFill>
            <a:schemeClr val="accent6">
              <a:lumMod val="60000"/>
              <a:lumOff val="40000"/>
            </a:schemeClr>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400" dirty="0">
                <a:solidFill>
                  <a:schemeClr val="bg1"/>
                </a:solidFill>
                <a:latin typeface="+mn-lt"/>
              </a:rPr>
              <a:t>Are you from the police? </a:t>
            </a:r>
          </a:p>
          <a:p>
            <a:pPr algn="ctr"/>
            <a:r>
              <a:rPr lang="fr-FR" sz="2400" dirty="0">
                <a:solidFill>
                  <a:schemeClr val="bg1"/>
                </a:solidFill>
                <a:latin typeface="+mn-lt"/>
              </a:rPr>
              <a:t>I do what I want</a:t>
            </a:r>
            <a:r>
              <a:rPr lang="fr-FR" sz="1200" b="1" i="1" dirty="0">
                <a:solidFill>
                  <a:schemeClr val="bg1"/>
                </a:solidFill>
              </a:rPr>
              <a:t>!</a:t>
            </a:r>
          </a:p>
        </p:txBody>
      </p:sp>
      <p:sp>
        <p:nvSpPr>
          <p:cNvPr id="230412" name="AutoShape 12"/>
          <p:cNvSpPr>
            <a:spLocks noChangeArrowheads="1"/>
          </p:cNvSpPr>
          <p:nvPr/>
        </p:nvSpPr>
        <p:spPr bwMode="auto">
          <a:xfrm>
            <a:off x="5087938" y="5013326"/>
            <a:ext cx="1871662" cy="792163"/>
          </a:xfrm>
          <a:prstGeom prst="cloudCallout">
            <a:avLst>
              <a:gd name="adj1" fmla="val -13954"/>
              <a:gd name="adj2" fmla="val -202505"/>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b="1" i="1" dirty="0">
                <a:solidFill>
                  <a:sysClr val="windowText" lastClr="000000"/>
                </a:solidFill>
              </a:rPr>
              <a:t>Voltage</a:t>
            </a:r>
          </a:p>
        </p:txBody>
      </p:sp>
      <p:sp>
        <p:nvSpPr>
          <p:cNvPr id="230415" name="AutoShape 15"/>
          <p:cNvSpPr>
            <a:spLocks noChangeArrowheads="1"/>
          </p:cNvSpPr>
          <p:nvPr/>
        </p:nvSpPr>
        <p:spPr bwMode="auto">
          <a:xfrm>
            <a:off x="7608889" y="3644900"/>
            <a:ext cx="287337" cy="863600"/>
          </a:xfrm>
          <a:prstGeom prst="curvedLeftArrow">
            <a:avLst>
              <a:gd name="adj1" fmla="val 60111"/>
              <a:gd name="adj2" fmla="val 120221"/>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
        <p:nvSpPr>
          <p:cNvPr id="230416" name="Line 16"/>
          <p:cNvSpPr>
            <a:spLocks noChangeShapeType="1"/>
          </p:cNvSpPr>
          <p:nvPr/>
        </p:nvSpPr>
        <p:spPr bwMode="auto">
          <a:xfrm flipH="1" flipV="1">
            <a:off x="4872039" y="2852739"/>
            <a:ext cx="1944687" cy="172878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0417" name="AutoShape 17"/>
          <p:cNvSpPr>
            <a:spLocks noChangeArrowheads="1"/>
          </p:cNvSpPr>
          <p:nvPr/>
        </p:nvSpPr>
        <p:spPr bwMode="auto">
          <a:xfrm>
            <a:off x="8220076" y="3141663"/>
            <a:ext cx="2447925" cy="1079500"/>
          </a:xfrm>
          <a:prstGeom prst="cloudCallout">
            <a:avLst>
              <a:gd name="adj1" fmla="val -43750"/>
              <a:gd name="adj2" fmla="val 70000"/>
            </a:avLst>
          </a:prstGeom>
          <a:solidFill>
            <a:schemeClr val="tx2"/>
          </a:solidFill>
          <a:ln w="9525">
            <a:solidFill>
              <a:schemeClr val="tx1"/>
            </a:solidFill>
            <a:round/>
            <a:headEnd/>
            <a:tailEnd/>
          </a:ln>
          <a:effec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dirty="0">
                <a:solidFill>
                  <a:schemeClr val="bg1"/>
                </a:solidFill>
                <a:latin typeface="+mn-lt"/>
              </a:rPr>
              <a:t>Unexpected response</a:t>
            </a:r>
            <a:r>
              <a:rPr lang="fr-FR" b="1" dirty="0"/>
              <a:t>!</a:t>
            </a:r>
          </a:p>
        </p:txBody>
      </p:sp>
    </p:spTree>
    <p:extLst>
      <p:ext uri="{BB962C8B-B14F-4D97-AF65-F5344CB8AC3E}">
        <p14:creationId xmlns:p14="http://schemas.microsoft.com/office/powerpoint/2010/main" val="1894554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0410"/>
                                        </p:tgtEl>
                                        <p:attrNameLst>
                                          <p:attrName>style.visibility</p:attrName>
                                        </p:attrNameLst>
                                      </p:cBhvr>
                                      <p:to>
                                        <p:strVal val="visible"/>
                                      </p:to>
                                    </p:set>
                                    <p:animEffect transition="in" filter="checkerboard(across)">
                                      <p:cBhvr>
                                        <p:cTn id="7" dur="500"/>
                                        <p:tgtEl>
                                          <p:spTgt spid="230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0409"/>
                                        </p:tgtEl>
                                        <p:attrNameLst>
                                          <p:attrName>style.visibility</p:attrName>
                                        </p:attrNameLst>
                                      </p:cBhvr>
                                      <p:to>
                                        <p:strVal val="visible"/>
                                      </p:to>
                                    </p:set>
                                    <p:anim calcmode="lin" valueType="num">
                                      <p:cBhvr additive="base">
                                        <p:cTn id="12" dur="500" fill="hold"/>
                                        <p:tgtEl>
                                          <p:spTgt spid="230409"/>
                                        </p:tgtEl>
                                        <p:attrNameLst>
                                          <p:attrName>ppt_x</p:attrName>
                                        </p:attrNameLst>
                                      </p:cBhvr>
                                      <p:tavLst>
                                        <p:tav tm="0">
                                          <p:val>
                                            <p:strVal val="#ppt_x"/>
                                          </p:val>
                                        </p:tav>
                                        <p:tav tm="100000">
                                          <p:val>
                                            <p:strVal val="#ppt_x"/>
                                          </p:val>
                                        </p:tav>
                                      </p:tavLst>
                                    </p:anim>
                                    <p:anim calcmode="lin" valueType="num">
                                      <p:cBhvr additive="base">
                                        <p:cTn id="13" dur="500" fill="hold"/>
                                        <p:tgtEl>
                                          <p:spTgt spid="23040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0415"/>
                                        </p:tgtEl>
                                        <p:attrNameLst>
                                          <p:attrName>style.visibility</p:attrName>
                                        </p:attrNameLst>
                                      </p:cBhvr>
                                      <p:to>
                                        <p:strVal val="visible"/>
                                      </p:to>
                                    </p:set>
                                    <p:anim calcmode="lin" valueType="num">
                                      <p:cBhvr additive="base">
                                        <p:cTn id="18" dur="500" fill="hold"/>
                                        <p:tgtEl>
                                          <p:spTgt spid="230415"/>
                                        </p:tgtEl>
                                        <p:attrNameLst>
                                          <p:attrName>ppt_x</p:attrName>
                                        </p:attrNameLst>
                                      </p:cBhvr>
                                      <p:tavLst>
                                        <p:tav tm="0">
                                          <p:val>
                                            <p:strVal val="#ppt_x"/>
                                          </p:val>
                                        </p:tav>
                                        <p:tav tm="100000">
                                          <p:val>
                                            <p:strVal val="#ppt_x"/>
                                          </p:val>
                                        </p:tav>
                                      </p:tavLst>
                                    </p:anim>
                                    <p:anim calcmode="lin" valueType="num">
                                      <p:cBhvr additive="base">
                                        <p:cTn id="19" dur="500" fill="hold"/>
                                        <p:tgtEl>
                                          <p:spTgt spid="23041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30411"/>
                                        </p:tgtEl>
                                        <p:attrNameLst>
                                          <p:attrName>style.visibility</p:attrName>
                                        </p:attrNameLst>
                                      </p:cBhvr>
                                      <p:to>
                                        <p:strVal val="visible"/>
                                      </p:to>
                                    </p:set>
                                    <p:animEffect transition="in" filter="checkerboard(across)">
                                      <p:cBhvr>
                                        <p:cTn id="24" dur="500"/>
                                        <p:tgtEl>
                                          <p:spTgt spid="2304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0416"/>
                                        </p:tgtEl>
                                        <p:attrNameLst>
                                          <p:attrName>style.visibility</p:attrName>
                                        </p:attrNameLst>
                                      </p:cBhvr>
                                      <p:to>
                                        <p:strVal val="visible"/>
                                      </p:to>
                                    </p:set>
                                    <p:anim calcmode="lin" valueType="num">
                                      <p:cBhvr additive="base">
                                        <p:cTn id="29" dur="500" fill="hold"/>
                                        <p:tgtEl>
                                          <p:spTgt spid="230416"/>
                                        </p:tgtEl>
                                        <p:attrNameLst>
                                          <p:attrName>ppt_x</p:attrName>
                                        </p:attrNameLst>
                                      </p:cBhvr>
                                      <p:tavLst>
                                        <p:tav tm="0">
                                          <p:val>
                                            <p:strVal val="#ppt_x"/>
                                          </p:val>
                                        </p:tav>
                                        <p:tav tm="100000">
                                          <p:val>
                                            <p:strVal val="#ppt_x"/>
                                          </p:val>
                                        </p:tav>
                                      </p:tavLst>
                                    </p:anim>
                                    <p:anim calcmode="lin" valueType="num">
                                      <p:cBhvr additive="base">
                                        <p:cTn id="30" dur="500" fill="hold"/>
                                        <p:tgtEl>
                                          <p:spTgt spid="23041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30417"/>
                                        </p:tgtEl>
                                        <p:attrNameLst>
                                          <p:attrName>style.visibility</p:attrName>
                                        </p:attrNameLst>
                                      </p:cBhvr>
                                      <p:to>
                                        <p:strVal val="visible"/>
                                      </p:to>
                                    </p:set>
                                    <p:anim calcmode="lin" valueType="num">
                                      <p:cBhvr additive="base">
                                        <p:cTn id="35" dur="500" fill="hold"/>
                                        <p:tgtEl>
                                          <p:spTgt spid="230417"/>
                                        </p:tgtEl>
                                        <p:attrNameLst>
                                          <p:attrName>ppt_x</p:attrName>
                                        </p:attrNameLst>
                                      </p:cBhvr>
                                      <p:tavLst>
                                        <p:tav tm="0">
                                          <p:val>
                                            <p:strVal val="#ppt_x"/>
                                          </p:val>
                                        </p:tav>
                                        <p:tav tm="100000">
                                          <p:val>
                                            <p:strVal val="#ppt_x"/>
                                          </p:val>
                                        </p:tav>
                                      </p:tavLst>
                                    </p:anim>
                                    <p:anim calcmode="lin" valueType="num">
                                      <p:cBhvr additive="base">
                                        <p:cTn id="36" dur="500" fill="hold"/>
                                        <p:tgtEl>
                                          <p:spTgt spid="230417"/>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230412"/>
                                        </p:tgtEl>
                                        <p:attrNameLst>
                                          <p:attrName>style.visibility</p:attrName>
                                        </p:attrNameLst>
                                      </p:cBhvr>
                                      <p:to>
                                        <p:strVal val="visible"/>
                                      </p:to>
                                    </p:set>
                                    <p:animEffect transition="in" filter="diamond(in)">
                                      <p:cBhvr>
                                        <p:cTn id="41" dur="2000"/>
                                        <p:tgtEl>
                                          <p:spTgt spid="230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9" grpId="0" animBg="1"/>
      <p:bldP spid="230410" grpId="0" animBg="1"/>
      <p:bldP spid="230411" grpId="0" animBg="1"/>
      <p:bldP spid="230412" grpId="0" animBg="1"/>
      <p:bldP spid="230415" grpId="0" animBg="1"/>
      <p:bldP spid="230416" grpId="0" animBg="1"/>
      <p:bldP spid="23041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r>
              <a:rPr lang="fr-FR" sz="2800" b="1"/>
              <a:t>Transactional analysis: </a:t>
            </a:r>
            <a:br>
              <a:rPr lang="fr-FR" sz="2800" b="1"/>
            </a:br>
            <a:r>
              <a:rPr lang="fr-FR" sz="2800"/>
              <a:t>Examples of hidden (trapped) double transactions</a:t>
            </a:r>
          </a:p>
        </p:txBody>
      </p:sp>
      <p:sp>
        <p:nvSpPr>
          <p:cNvPr id="64515" name="Oval 3"/>
          <p:cNvSpPr>
            <a:spLocks noChangeArrowheads="1"/>
          </p:cNvSpPr>
          <p:nvPr/>
        </p:nvSpPr>
        <p:spPr bwMode="auto">
          <a:xfrm>
            <a:off x="4008439" y="2276476"/>
            <a:ext cx="865187"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solidFill>
                  <a:schemeClr val="bg1"/>
                </a:solidFill>
              </a:rPr>
              <a:t>P</a:t>
            </a:r>
          </a:p>
        </p:txBody>
      </p:sp>
      <p:sp>
        <p:nvSpPr>
          <p:cNvPr id="64516" name="Oval 4"/>
          <p:cNvSpPr>
            <a:spLocks noChangeArrowheads="1"/>
          </p:cNvSpPr>
          <p:nvPr/>
        </p:nvSpPr>
        <p:spPr bwMode="auto">
          <a:xfrm>
            <a:off x="4079875" y="3357563"/>
            <a:ext cx="865188" cy="7921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000" b="1"/>
              <a:t>A</a:t>
            </a:r>
          </a:p>
        </p:txBody>
      </p:sp>
      <p:sp>
        <p:nvSpPr>
          <p:cNvPr id="64517" name="Oval 5"/>
          <p:cNvSpPr>
            <a:spLocks noChangeArrowheads="1"/>
          </p:cNvSpPr>
          <p:nvPr/>
        </p:nvSpPr>
        <p:spPr bwMode="auto">
          <a:xfrm>
            <a:off x="4079875" y="4437063"/>
            <a:ext cx="865188" cy="7921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64518" name="Oval 6"/>
          <p:cNvSpPr>
            <a:spLocks noChangeArrowheads="1"/>
          </p:cNvSpPr>
          <p:nvPr/>
        </p:nvSpPr>
        <p:spPr bwMode="auto">
          <a:xfrm>
            <a:off x="6816725" y="436562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solidFill>
                  <a:schemeClr val="bg1"/>
                </a:solidFill>
              </a:rPr>
              <a:t>E</a:t>
            </a:r>
          </a:p>
        </p:txBody>
      </p:sp>
      <p:sp>
        <p:nvSpPr>
          <p:cNvPr id="64519" name="Oval 7"/>
          <p:cNvSpPr>
            <a:spLocks noChangeArrowheads="1"/>
          </p:cNvSpPr>
          <p:nvPr/>
        </p:nvSpPr>
        <p:spPr bwMode="auto">
          <a:xfrm>
            <a:off x="6743700" y="3284538"/>
            <a:ext cx="865188" cy="7921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64520" name="Oval 8"/>
          <p:cNvSpPr>
            <a:spLocks noChangeArrowheads="1"/>
          </p:cNvSpPr>
          <p:nvPr/>
        </p:nvSpPr>
        <p:spPr bwMode="auto">
          <a:xfrm>
            <a:off x="6743700" y="2276476"/>
            <a:ext cx="865188" cy="79216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64521" name="Line 9"/>
          <p:cNvSpPr>
            <a:spLocks noChangeShapeType="1"/>
          </p:cNvSpPr>
          <p:nvPr/>
        </p:nvSpPr>
        <p:spPr bwMode="auto">
          <a:xfrm>
            <a:off x="4943476" y="3789363"/>
            <a:ext cx="18002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883" name="Rectangle 11"/>
          <p:cNvSpPr>
            <a:spLocks noChangeArrowheads="1"/>
          </p:cNvSpPr>
          <p:nvPr/>
        </p:nvSpPr>
        <p:spPr bwMode="auto">
          <a:xfrm>
            <a:off x="1010094" y="3068639"/>
            <a:ext cx="2998346" cy="865187"/>
          </a:xfrm>
          <a:prstGeom prst="rect">
            <a:avLst/>
          </a:prstGeom>
          <a:solidFill>
            <a:srgbClr val="002060"/>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fr-FR" sz="1200" b="1" i="1" dirty="0">
              <a:solidFill>
                <a:schemeClr val="bg1"/>
              </a:solidFill>
            </a:endParaRPr>
          </a:p>
          <a:p>
            <a:pPr algn="ctr" eaLnBrk="1" hangingPunct="1"/>
            <a:r>
              <a:rPr lang="fr-FR" sz="2200" b="1" i="1" dirty="0">
                <a:solidFill>
                  <a:schemeClr val="bg1"/>
                </a:solidFill>
                <a:latin typeface="+mn-lt"/>
              </a:rPr>
              <a:t>You come to see my </a:t>
            </a:r>
          </a:p>
          <a:p>
            <a:pPr algn="ctr" eaLnBrk="1" hangingPunct="1"/>
            <a:r>
              <a:rPr lang="fr-FR" sz="2200" b="1" i="1" dirty="0">
                <a:solidFill>
                  <a:schemeClr val="bg1"/>
                </a:solidFill>
                <a:latin typeface="+mn-lt"/>
              </a:rPr>
              <a:t>Japanese prints?</a:t>
            </a:r>
          </a:p>
          <a:p>
            <a:pPr algn="ctr" eaLnBrk="1" hangingPunct="1"/>
            <a:endParaRPr lang="fr-FR" sz="1200" dirty="0">
              <a:solidFill>
                <a:schemeClr val="bg1"/>
              </a:solidFill>
            </a:endParaRPr>
          </a:p>
        </p:txBody>
      </p:sp>
      <p:sp>
        <p:nvSpPr>
          <p:cNvPr id="207884" name="Rectangle 12"/>
          <p:cNvSpPr>
            <a:spLocks noChangeArrowheads="1"/>
          </p:cNvSpPr>
          <p:nvPr/>
        </p:nvSpPr>
        <p:spPr bwMode="auto">
          <a:xfrm>
            <a:off x="7824788" y="3068639"/>
            <a:ext cx="2998346" cy="720725"/>
          </a:xfrm>
          <a:prstGeom prst="rect">
            <a:avLst/>
          </a:prstGeom>
          <a:solidFill>
            <a:srgbClr val="002060"/>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200" b="1" i="1" dirty="0">
                <a:solidFill>
                  <a:schemeClr val="bg1"/>
                </a:solidFill>
                <a:latin typeface="+mn-lt"/>
              </a:rPr>
              <a:t>Apparent message</a:t>
            </a:r>
          </a:p>
        </p:txBody>
      </p:sp>
      <p:sp>
        <p:nvSpPr>
          <p:cNvPr id="207885" name="Rectangle 13"/>
          <p:cNvSpPr>
            <a:spLocks noChangeArrowheads="1"/>
          </p:cNvSpPr>
          <p:nvPr/>
        </p:nvSpPr>
        <p:spPr bwMode="auto">
          <a:xfrm>
            <a:off x="1010095" y="4508501"/>
            <a:ext cx="3033270" cy="792162"/>
          </a:xfrm>
          <a:prstGeom prst="rect">
            <a:avLst/>
          </a:prstGeom>
          <a:solidFill>
            <a:schemeClr val="accent6">
              <a:lumMod val="60000"/>
              <a:lumOff val="40000"/>
            </a:schemeClr>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200" b="1" i="1" dirty="0">
                <a:latin typeface="+mn-lt"/>
              </a:rPr>
              <a:t>I want to have a good time </a:t>
            </a:r>
          </a:p>
          <a:p>
            <a:pPr algn="ctr"/>
            <a:r>
              <a:rPr lang="fr-FR" sz="2200" b="1" i="1" dirty="0">
                <a:latin typeface="+mn-lt"/>
              </a:rPr>
              <a:t>moment with you...</a:t>
            </a:r>
          </a:p>
        </p:txBody>
      </p:sp>
      <p:sp>
        <p:nvSpPr>
          <p:cNvPr id="207886" name="Rectangle 14"/>
          <p:cNvSpPr>
            <a:spLocks noChangeArrowheads="1"/>
          </p:cNvSpPr>
          <p:nvPr/>
        </p:nvSpPr>
        <p:spPr bwMode="auto">
          <a:xfrm>
            <a:off x="7941745" y="4471086"/>
            <a:ext cx="2563221" cy="485775"/>
          </a:xfrm>
          <a:prstGeom prst="rect">
            <a:avLst/>
          </a:prstGeom>
          <a:solidFill>
            <a:schemeClr val="accent6">
              <a:lumMod val="60000"/>
              <a:lumOff val="40000"/>
            </a:schemeClr>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200" b="1" i="1" dirty="0">
                <a:latin typeface="+mn-lt"/>
              </a:rPr>
              <a:t>Actual message</a:t>
            </a:r>
          </a:p>
        </p:txBody>
      </p:sp>
      <p:sp>
        <p:nvSpPr>
          <p:cNvPr id="207887" name="AutoShape 15"/>
          <p:cNvSpPr>
            <a:spLocks noChangeArrowheads="1"/>
          </p:cNvSpPr>
          <p:nvPr/>
        </p:nvSpPr>
        <p:spPr bwMode="auto">
          <a:xfrm>
            <a:off x="5591175" y="5373688"/>
            <a:ext cx="3240088" cy="792162"/>
          </a:xfrm>
          <a:prstGeom prst="cloudCallout">
            <a:avLst>
              <a:gd name="adj1" fmla="val -42259"/>
              <a:gd name="adj2" fmla="val -220542"/>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200" b="1" i="1" dirty="0">
                <a:latin typeface="+mj-lt"/>
              </a:rPr>
              <a:t>Implied</a:t>
            </a:r>
          </a:p>
        </p:txBody>
      </p:sp>
      <p:sp>
        <p:nvSpPr>
          <p:cNvPr id="64527" name="AutoShape 19"/>
          <p:cNvSpPr>
            <a:spLocks noChangeArrowheads="1"/>
          </p:cNvSpPr>
          <p:nvPr/>
        </p:nvSpPr>
        <p:spPr bwMode="auto">
          <a:xfrm>
            <a:off x="4943476" y="4508501"/>
            <a:ext cx="1800225" cy="485775"/>
          </a:xfrm>
          <a:custGeom>
            <a:avLst/>
            <a:gdLst>
              <a:gd name="T0" fmla="*/ 1350169 w 21600"/>
              <a:gd name="T1" fmla="*/ 0 h 21600"/>
              <a:gd name="T2" fmla="*/ 0 w 21600"/>
              <a:gd name="T3" fmla="*/ 242888 h 21600"/>
              <a:gd name="T4" fmla="*/ 1350169 w 21600"/>
              <a:gd name="T5" fmla="*/ 485775 h 21600"/>
              <a:gd name="T6" fmla="*/ 1800225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4528" name="Text Box 20"/>
          <p:cNvSpPr txBox="1">
            <a:spLocks noChangeArrowheads="1"/>
          </p:cNvSpPr>
          <p:nvPr/>
        </p:nvSpPr>
        <p:spPr bwMode="auto">
          <a:xfrm>
            <a:off x="3000375" y="1773238"/>
            <a:ext cx="640873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fr-FR" sz="2200" b="1" i="1" dirty="0">
                <a:latin typeface="+mn-lt"/>
              </a:rPr>
              <a:t>One transaction can hide another....</a:t>
            </a:r>
          </a:p>
        </p:txBody>
      </p:sp>
    </p:spTree>
    <p:extLst>
      <p:ext uri="{BB962C8B-B14F-4D97-AF65-F5344CB8AC3E}">
        <p14:creationId xmlns:p14="http://schemas.microsoft.com/office/powerpoint/2010/main" val="3568230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7883"/>
                                        </p:tgtEl>
                                        <p:attrNameLst>
                                          <p:attrName>style.visibility</p:attrName>
                                        </p:attrNameLst>
                                      </p:cBhvr>
                                      <p:to>
                                        <p:strVal val="visible"/>
                                      </p:to>
                                    </p:set>
                                    <p:animEffect transition="in" filter="checkerboard(across)">
                                      <p:cBhvr>
                                        <p:cTn id="7" dur="500"/>
                                        <p:tgtEl>
                                          <p:spTgt spid="207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7884"/>
                                        </p:tgtEl>
                                        <p:attrNameLst>
                                          <p:attrName>style.visibility</p:attrName>
                                        </p:attrNameLst>
                                      </p:cBhvr>
                                      <p:to>
                                        <p:strVal val="visible"/>
                                      </p:to>
                                    </p:set>
                                    <p:animEffect transition="in" filter="checkerboard(across)">
                                      <p:cBhvr>
                                        <p:cTn id="12" dur="500"/>
                                        <p:tgtEl>
                                          <p:spTgt spid="2078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7886"/>
                                        </p:tgtEl>
                                        <p:attrNameLst>
                                          <p:attrName>style.visibility</p:attrName>
                                        </p:attrNameLst>
                                      </p:cBhvr>
                                      <p:to>
                                        <p:strVal val="visible"/>
                                      </p:to>
                                    </p:set>
                                    <p:animEffect transition="in" filter="checkerboard(across)">
                                      <p:cBhvr>
                                        <p:cTn id="17" dur="500"/>
                                        <p:tgtEl>
                                          <p:spTgt spid="2078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7885"/>
                                        </p:tgtEl>
                                        <p:attrNameLst>
                                          <p:attrName>style.visibility</p:attrName>
                                        </p:attrNameLst>
                                      </p:cBhvr>
                                      <p:to>
                                        <p:strVal val="visible"/>
                                      </p:to>
                                    </p:set>
                                    <p:animEffect transition="in" filter="checkerboard(across)">
                                      <p:cBhvr>
                                        <p:cTn id="22" dur="500"/>
                                        <p:tgtEl>
                                          <p:spTgt spid="2078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07887"/>
                                        </p:tgtEl>
                                        <p:attrNameLst>
                                          <p:attrName>style.visibility</p:attrName>
                                        </p:attrNameLst>
                                      </p:cBhvr>
                                      <p:to>
                                        <p:strVal val="visible"/>
                                      </p:to>
                                    </p:set>
                                    <p:animEffect transition="in" filter="diamond(in)">
                                      <p:cBhvr>
                                        <p:cTn id="27" dur="2000"/>
                                        <p:tgtEl>
                                          <p:spTgt spid="207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3" grpId="0" animBg="1"/>
      <p:bldP spid="207884" grpId="0" animBg="1"/>
      <p:bldP spid="207885" grpId="0" animBg="1"/>
      <p:bldP spid="207886" grpId="0" animBg="1"/>
      <p:bldP spid="20788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2098675" y="304801"/>
            <a:ext cx="8001000" cy="1216025"/>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r>
              <a:rPr lang="fr-FR" sz="2800" b="1"/>
              <a:t>Transactional analysis: </a:t>
            </a:r>
            <a:br>
              <a:rPr lang="fr-FR" sz="2800" b="1"/>
            </a:br>
            <a:r>
              <a:rPr lang="fr-FR" sz="2800"/>
              <a:t>Examples of common transactions</a:t>
            </a:r>
          </a:p>
        </p:txBody>
      </p:sp>
      <p:sp>
        <p:nvSpPr>
          <p:cNvPr id="66563" name="Oval 5"/>
          <p:cNvSpPr>
            <a:spLocks noChangeArrowheads="1"/>
          </p:cNvSpPr>
          <p:nvPr/>
        </p:nvSpPr>
        <p:spPr bwMode="auto">
          <a:xfrm>
            <a:off x="4008439" y="2276476"/>
            <a:ext cx="865187"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66564" name="Oval 6"/>
          <p:cNvSpPr>
            <a:spLocks noChangeArrowheads="1"/>
          </p:cNvSpPr>
          <p:nvPr/>
        </p:nvSpPr>
        <p:spPr bwMode="auto">
          <a:xfrm>
            <a:off x="4079875" y="33575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66565" name="Oval 7"/>
          <p:cNvSpPr>
            <a:spLocks noChangeArrowheads="1"/>
          </p:cNvSpPr>
          <p:nvPr/>
        </p:nvSpPr>
        <p:spPr bwMode="auto">
          <a:xfrm>
            <a:off x="4079875" y="4437063"/>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66566" name="Oval 8"/>
          <p:cNvSpPr>
            <a:spLocks noChangeArrowheads="1"/>
          </p:cNvSpPr>
          <p:nvPr/>
        </p:nvSpPr>
        <p:spPr bwMode="auto">
          <a:xfrm>
            <a:off x="6816725" y="436562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E</a:t>
            </a:r>
          </a:p>
        </p:txBody>
      </p:sp>
      <p:sp>
        <p:nvSpPr>
          <p:cNvPr id="66567" name="Oval 9"/>
          <p:cNvSpPr>
            <a:spLocks noChangeArrowheads="1"/>
          </p:cNvSpPr>
          <p:nvPr/>
        </p:nvSpPr>
        <p:spPr bwMode="auto">
          <a:xfrm>
            <a:off x="6743700" y="3284538"/>
            <a:ext cx="865188" cy="792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A</a:t>
            </a:r>
          </a:p>
        </p:txBody>
      </p:sp>
      <p:sp>
        <p:nvSpPr>
          <p:cNvPr id="66568" name="Oval 10"/>
          <p:cNvSpPr>
            <a:spLocks noChangeArrowheads="1"/>
          </p:cNvSpPr>
          <p:nvPr/>
        </p:nvSpPr>
        <p:spPr bwMode="auto">
          <a:xfrm>
            <a:off x="6743700" y="2276476"/>
            <a:ext cx="865188"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2400" b="1"/>
              <a:t>P</a:t>
            </a:r>
          </a:p>
        </p:txBody>
      </p:sp>
      <p:sp>
        <p:nvSpPr>
          <p:cNvPr id="66569" name="Line 11"/>
          <p:cNvSpPr>
            <a:spLocks noChangeShapeType="1"/>
          </p:cNvSpPr>
          <p:nvPr/>
        </p:nvSpPr>
        <p:spPr bwMode="auto">
          <a:xfrm>
            <a:off x="4943475" y="3716338"/>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3789" name="Line 13"/>
          <p:cNvSpPr>
            <a:spLocks noChangeShapeType="1"/>
          </p:cNvSpPr>
          <p:nvPr/>
        </p:nvSpPr>
        <p:spPr bwMode="auto">
          <a:xfrm>
            <a:off x="4872038" y="2636838"/>
            <a:ext cx="2087562" cy="18716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3790" name="Line 14"/>
          <p:cNvSpPr>
            <a:spLocks noChangeShapeType="1"/>
          </p:cNvSpPr>
          <p:nvPr/>
        </p:nvSpPr>
        <p:spPr bwMode="auto">
          <a:xfrm flipH="1" flipV="1">
            <a:off x="4727576" y="2997201"/>
            <a:ext cx="2087563" cy="1800225"/>
          </a:xfrm>
          <a:prstGeom prst="line">
            <a:avLst/>
          </a:prstGeom>
          <a:noFill/>
          <a:ln w="38100">
            <a:solidFill>
              <a:schemeClr val="accent2"/>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3791" name="Rectangle 15"/>
          <p:cNvSpPr>
            <a:spLocks noChangeArrowheads="1"/>
          </p:cNvSpPr>
          <p:nvPr/>
        </p:nvSpPr>
        <p:spPr bwMode="auto">
          <a:xfrm>
            <a:off x="1992314" y="1834531"/>
            <a:ext cx="1944687" cy="863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400" dirty="0">
                <a:solidFill>
                  <a:schemeClr val="bg1"/>
                </a:solidFill>
                <a:latin typeface="+mn-lt"/>
              </a:rPr>
              <a:t>Domination</a:t>
            </a:r>
          </a:p>
        </p:txBody>
      </p:sp>
      <p:sp>
        <p:nvSpPr>
          <p:cNvPr id="203792" name="Rectangle 16"/>
          <p:cNvSpPr>
            <a:spLocks noChangeArrowheads="1"/>
          </p:cNvSpPr>
          <p:nvPr/>
        </p:nvSpPr>
        <p:spPr bwMode="auto">
          <a:xfrm>
            <a:off x="1658679" y="5972316"/>
            <a:ext cx="8686799" cy="863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fr-FR" sz="2200" b="1" dirty="0">
                <a:latin typeface="+mn-lt"/>
              </a:rPr>
              <a:t>Dependency/Counter dependency relationship</a:t>
            </a:r>
          </a:p>
        </p:txBody>
      </p:sp>
      <p:sp>
        <p:nvSpPr>
          <p:cNvPr id="66574" name="Rectangle 17"/>
          <p:cNvSpPr>
            <a:spLocks noChangeArrowheads="1"/>
          </p:cNvSpPr>
          <p:nvPr/>
        </p:nvSpPr>
        <p:spPr bwMode="auto">
          <a:xfrm>
            <a:off x="7751763" y="1773238"/>
            <a:ext cx="4231130" cy="2665412"/>
          </a:xfrm>
          <a:prstGeom prst="rect">
            <a:avLst/>
          </a:prstGeom>
          <a:noFill/>
          <a:ln w="9525">
            <a:no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fr-FR" sz="2200" b="1" dirty="0">
                <a:latin typeface="+mn-lt"/>
              </a:rPr>
              <a:t>Current representation:</a:t>
            </a:r>
          </a:p>
          <a:p>
            <a:endParaRPr lang="fr-FR" sz="2200" dirty="0">
              <a:latin typeface="+mn-lt"/>
            </a:endParaRPr>
          </a:p>
          <a:p>
            <a:r>
              <a:rPr lang="fr-FR" sz="2200" dirty="0">
                <a:latin typeface="+mn-lt"/>
              </a:rPr>
              <a:t>...of the managerial model </a:t>
            </a:r>
          </a:p>
          <a:p>
            <a:endParaRPr lang="fr-FR" sz="2200" dirty="0">
              <a:latin typeface="+mn-lt"/>
            </a:endParaRPr>
          </a:p>
          <a:p>
            <a:r>
              <a:rPr lang="fr-FR" sz="2200" dirty="0">
                <a:latin typeface="+mn-lt"/>
              </a:rPr>
              <a:t>...of the authority</a:t>
            </a:r>
          </a:p>
          <a:p>
            <a:endParaRPr lang="fr-FR" sz="2200" dirty="0">
              <a:latin typeface="+mn-lt"/>
            </a:endParaRPr>
          </a:p>
          <a:p>
            <a:r>
              <a:rPr lang="fr-FR" sz="2200" dirty="0">
                <a:latin typeface="+mn-lt"/>
              </a:rPr>
              <a:t>...of the helping relationship</a:t>
            </a:r>
          </a:p>
          <a:p>
            <a:endParaRPr lang="fr-FR" sz="2200" dirty="0">
              <a:latin typeface="+mn-lt"/>
            </a:endParaRPr>
          </a:p>
          <a:p>
            <a:r>
              <a:rPr lang="fr-FR" sz="2200" dirty="0">
                <a:latin typeface="+mn-lt"/>
              </a:rPr>
              <a:t>...of the negotiator</a:t>
            </a:r>
          </a:p>
          <a:p>
            <a:endParaRPr lang="fr-FR" sz="2200" dirty="0">
              <a:latin typeface="+mn-lt"/>
            </a:endParaRPr>
          </a:p>
          <a:p>
            <a:r>
              <a:rPr lang="fr-FR" sz="2200" dirty="0">
                <a:latin typeface="+mn-lt"/>
              </a:rPr>
              <a:t>...of the seller</a:t>
            </a:r>
          </a:p>
        </p:txBody>
      </p:sp>
      <p:sp>
        <p:nvSpPr>
          <p:cNvPr id="203796" name="Oval 20"/>
          <p:cNvSpPr>
            <a:spLocks noChangeArrowheads="1"/>
          </p:cNvSpPr>
          <p:nvPr/>
        </p:nvSpPr>
        <p:spPr bwMode="auto">
          <a:xfrm rot="2393870">
            <a:off x="3648075" y="2708276"/>
            <a:ext cx="4395788" cy="1997075"/>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
        <p:nvSpPr>
          <p:cNvPr id="203797" name="Rectangle 21"/>
          <p:cNvSpPr>
            <a:spLocks noChangeArrowheads="1"/>
          </p:cNvSpPr>
          <p:nvPr/>
        </p:nvSpPr>
        <p:spPr bwMode="auto">
          <a:xfrm>
            <a:off x="7358359" y="5157789"/>
            <a:ext cx="1944687" cy="863600"/>
          </a:xfrm>
          <a:prstGeom prst="rect">
            <a:avLst/>
          </a:prstGeom>
          <a:solidFill>
            <a:schemeClr val="accent6">
              <a:lumMod val="60000"/>
              <a:lumOff val="40000"/>
            </a:schemeClr>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fr-FR" sz="2400" dirty="0">
                <a:solidFill>
                  <a:schemeClr val="bg1"/>
                </a:solidFill>
                <a:latin typeface="+mn-lt"/>
              </a:rPr>
              <a:t>Submission</a:t>
            </a:r>
          </a:p>
        </p:txBody>
      </p:sp>
    </p:spTree>
    <p:extLst>
      <p:ext uri="{BB962C8B-B14F-4D97-AF65-F5344CB8AC3E}">
        <p14:creationId xmlns:p14="http://schemas.microsoft.com/office/powerpoint/2010/main" val="2417515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3796"/>
                                        </p:tgtEl>
                                        <p:attrNameLst>
                                          <p:attrName>style.visibility</p:attrName>
                                        </p:attrNameLst>
                                      </p:cBhvr>
                                      <p:to>
                                        <p:strVal val="visible"/>
                                      </p:to>
                                    </p:set>
                                    <p:anim calcmode="lin" valueType="num">
                                      <p:cBhvr additive="base">
                                        <p:cTn id="7" dur="500" fill="hold"/>
                                        <p:tgtEl>
                                          <p:spTgt spid="203796"/>
                                        </p:tgtEl>
                                        <p:attrNameLst>
                                          <p:attrName>ppt_x</p:attrName>
                                        </p:attrNameLst>
                                      </p:cBhvr>
                                      <p:tavLst>
                                        <p:tav tm="0">
                                          <p:val>
                                            <p:strVal val="#ppt_x"/>
                                          </p:val>
                                        </p:tav>
                                        <p:tav tm="100000">
                                          <p:val>
                                            <p:strVal val="#ppt_x"/>
                                          </p:val>
                                        </p:tav>
                                      </p:tavLst>
                                    </p:anim>
                                    <p:anim calcmode="lin" valueType="num">
                                      <p:cBhvr additive="base">
                                        <p:cTn id="8" dur="500" fill="hold"/>
                                        <p:tgtEl>
                                          <p:spTgt spid="2037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3789"/>
                                        </p:tgtEl>
                                        <p:attrNameLst>
                                          <p:attrName>style.visibility</p:attrName>
                                        </p:attrNameLst>
                                      </p:cBhvr>
                                      <p:to>
                                        <p:strVal val="visible"/>
                                      </p:to>
                                    </p:set>
                                    <p:anim calcmode="lin" valueType="num">
                                      <p:cBhvr additive="base">
                                        <p:cTn id="13" dur="500" fill="hold"/>
                                        <p:tgtEl>
                                          <p:spTgt spid="203789"/>
                                        </p:tgtEl>
                                        <p:attrNameLst>
                                          <p:attrName>ppt_x</p:attrName>
                                        </p:attrNameLst>
                                      </p:cBhvr>
                                      <p:tavLst>
                                        <p:tav tm="0">
                                          <p:val>
                                            <p:strVal val="#ppt_x"/>
                                          </p:val>
                                        </p:tav>
                                        <p:tav tm="100000">
                                          <p:val>
                                            <p:strVal val="#ppt_x"/>
                                          </p:val>
                                        </p:tav>
                                      </p:tavLst>
                                    </p:anim>
                                    <p:anim calcmode="lin" valueType="num">
                                      <p:cBhvr additive="base">
                                        <p:cTn id="14" dur="500" fill="hold"/>
                                        <p:tgtEl>
                                          <p:spTgt spid="20378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3790"/>
                                        </p:tgtEl>
                                        <p:attrNameLst>
                                          <p:attrName>style.visibility</p:attrName>
                                        </p:attrNameLst>
                                      </p:cBhvr>
                                      <p:to>
                                        <p:strVal val="visible"/>
                                      </p:to>
                                    </p:set>
                                    <p:anim calcmode="lin" valueType="num">
                                      <p:cBhvr additive="base">
                                        <p:cTn id="19" dur="500" fill="hold"/>
                                        <p:tgtEl>
                                          <p:spTgt spid="203790"/>
                                        </p:tgtEl>
                                        <p:attrNameLst>
                                          <p:attrName>ppt_x</p:attrName>
                                        </p:attrNameLst>
                                      </p:cBhvr>
                                      <p:tavLst>
                                        <p:tav tm="0">
                                          <p:val>
                                            <p:strVal val="#ppt_x"/>
                                          </p:val>
                                        </p:tav>
                                        <p:tav tm="100000">
                                          <p:val>
                                            <p:strVal val="#ppt_x"/>
                                          </p:val>
                                        </p:tav>
                                      </p:tavLst>
                                    </p:anim>
                                    <p:anim calcmode="lin" valueType="num">
                                      <p:cBhvr additive="base">
                                        <p:cTn id="20" dur="500" fill="hold"/>
                                        <p:tgtEl>
                                          <p:spTgt spid="20379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3791"/>
                                        </p:tgtEl>
                                        <p:attrNameLst>
                                          <p:attrName>style.visibility</p:attrName>
                                        </p:attrNameLst>
                                      </p:cBhvr>
                                      <p:to>
                                        <p:strVal val="visible"/>
                                      </p:to>
                                    </p:set>
                                    <p:anim calcmode="lin" valueType="num">
                                      <p:cBhvr additive="base">
                                        <p:cTn id="25" dur="500" fill="hold"/>
                                        <p:tgtEl>
                                          <p:spTgt spid="203791"/>
                                        </p:tgtEl>
                                        <p:attrNameLst>
                                          <p:attrName>ppt_x</p:attrName>
                                        </p:attrNameLst>
                                      </p:cBhvr>
                                      <p:tavLst>
                                        <p:tav tm="0">
                                          <p:val>
                                            <p:strVal val="#ppt_x"/>
                                          </p:val>
                                        </p:tav>
                                        <p:tav tm="100000">
                                          <p:val>
                                            <p:strVal val="#ppt_x"/>
                                          </p:val>
                                        </p:tav>
                                      </p:tavLst>
                                    </p:anim>
                                    <p:anim calcmode="lin" valueType="num">
                                      <p:cBhvr additive="base">
                                        <p:cTn id="26" dur="500" fill="hold"/>
                                        <p:tgtEl>
                                          <p:spTgt spid="20379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3792"/>
                                        </p:tgtEl>
                                        <p:attrNameLst>
                                          <p:attrName>style.visibility</p:attrName>
                                        </p:attrNameLst>
                                      </p:cBhvr>
                                      <p:to>
                                        <p:strVal val="visible"/>
                                      </p:to>
                                    </p:set>
                                    <p:animEffect transition="in" filter="circle(in)">
                                      <p:cBhvr>
                                        <p:cTn id="31" dur="2000"/>
                                        <p:tgtEl>
                                          <p:spTgt spid="20379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3797"/>
                                        </p:tgtEl>
                                        <p:attrNameLst>
                                          <p:attrName>style.visibility</p:attrName>
                                        </p:attrNameLst>
                                      </p:cBhvr>
                                      <p:to>
                                        <p:strVal val="visible"/>
                                      </p:to>
                                    </p:set>
                                    <p:anim calcmode="lin" valueType="num">
                                      <p:cBhvr additive="base">
                                        <p:cTn id="36" dur="500" fill="hold"/>
                                        <p:tgtEl>
                                          <p:spTgt spid="203797"/>
                                        </p:tgtEl>
                                        <p:attrNameLst>
                                          <p:attrName>ppt_x</p:attrName>
                                        </p:attrNameLst>
                                      </p:cBhvr>
                                      <p:tavLst>
                                        <p:tav tm="0">
                                          <p:val>
                                            <p:strVal val="#ppt_x"/>
                                          </p:val>
                                        </p:tav>
                                        <p:tav tm="100000">
                                          <p:val>
                                            <p:strVal val="#ppt_x"/>
                                          </p:val>
                                        </p:tav>
                                      </p:tavLst>
                                    </p:anim>
                                    <p:anim calcmode="lin" valueType="num">
                                      <p:cBhvr additive="base">
                                        <p:cTn id="37" dur="500" fill="hold"/>
                                        <p:tgtEl>
                                          <p:spTgt spid="2037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9" grpId="0" animBg="1"/>
      <p:bldP spid="203790" grpId="0" animBg="1"/>
      <p:bldP spid="203791" grpId="0" animBg="1"/>
      <p:bldP spid="203792" grpId="0" animBg="1"/>
      <p:bldP spid="203796" grpId="0" animBg="1"/>
      <p:bldP spid="2037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5100823" y="685800"/>
            <a:ext cx="6913967" cy="1485900"/>
          </a:xfrm>
        </p:spPr>
        <p:txBody>
          <a:bodyPr>
            <a:normAutofit/>
          </a:bodyPr>
          <a:lstStyle/>
          <a:p>
            <a:pPr>
              <a:defRPr/>
            </a:pPr>
            <a:r>
              <a:rPr lang="fr-FR" sz="3200" b="1" dirty="0" err="1"/>
              <a:t>Did</a:t>
            </a:r>
            <a:r>
              <a:rPr lang="fr-FR" sz="3200" b="1" dirty="0"/>
              <a:t> </a:t>
            </a:r>
            <a:r>
              <a:rPr lang="fr-FR" sz="3200" b="1" dirty="0" err="1"/>
              <a:t>you</a:t>
            </a:r>
            <a:r>
              <a:rPr lang="fr-FR" sz="3200" b="1" dirty="0"/>
              <a:t> </a:t>
            </a:r>
            <a:r>
              <a:rPr lang="fr-FR" sz="3200" b="1" dirty="0" err="1"/>
              <a:t>say</a:t>
            </a:r>
            <a:r>
              <a:rPr lang="fr-FR" sz="3200" b="1" dirty="0"/>
              <a:t>: </a:t>
            </a:r>
            <a:r>
              <a:rPr lang="fr-FR" sz="3200" b="1" dirty="0" err="1"/>
              <a:t>communicate</a:t>
            </a:r>
            <a:r>
              <a:rPr lang="fr-FR" sz="3200" b="1" dirty="0"/>
              <a:t>?</a:t>
            </a:r>
          </a:p>
        </p:txBody>
      </p:sp>
      <p:pic>
        <p:nvPicPr>
          <p:cNvPr id="1026" name="Picture 2" descr="illustrations, cliparts, dessins animés et icônes de avoir un concept de vecteur de question - je pense">
            <a:extLst>
              <a:ext uri="{FF2B5EF4-FFF2-40B4-BE49-F238E27FC236}">
                <a16:creationId xmlns:a16="http://schemas.microsoft.com/office/drawing/2014/main" xmlns="" id="{4D567F4E-0A28-F0A0-A328-6461F79DD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71" r="25856"/>
          <a:stretch/>
        </p:blipFill>
        <p:spPr bwMode="auto">
          <a:xfrm>
            <a:off x="-1" y="10"/>
            <a:ext cx="4373546" cy="6857990"/>
          </a:xfrm>
          <a:prstGeom prst="rect">
            <a:avLst/>
          </a:prstGeom>
          <a:noFill/>
          <a:extLst>
            <a:ext uri="{909E8E84-426E-40DD-AFC4-6F175D3DCCD1}">
              <a14:hiddenFill xmlns:a14="http://schemas.microsoft.com/office/drawing/2010/main">
                <a:solidFill>
                  <a:srgbClr val="FFFFFF"/>
                </a:solidFill>
              </a14:hiddenFill>
            </a:ext>
          </a:extLst>
        </p:spPr>
      </p:pic>
      <p:sp>
        <p:nvSpPr>
          <p:cNvPr id="6148" name="Rectangle 3"/>
          <p:cNvSpPr>
            <a:spLocks noGrp="1" noChangeArrowheads="1"/>
          </p:cNvSpPr>
          <p:nvPr>
            <p:ph idx="1"/>
          </p:nvPr>
        </p:nvSpPr>
        <p:spPr>
          <a:xfrm>
            <a:off x="5100823" y="2521843"/>
            <a:ext cx="6176776" cy="3581400"/>
          </a:xfrm>
        </p:spPr>
        <p:txBody>
          <a:bodyPr>
            <a:normAutofit/>
          </a:bodyPr>
          <a:lstStyle/>
          <a:p>
            <a:pPr>
              <a:buNone/>
            </a:pPr>
            <a:r>
              <a:rPr lang="en-US" sz="2200" b="1" dirty="0"/>
              <a:t>Between what I think,</a:t>
            </a:r>
          </a:p>
          <a:p>
            <a:pPr>
              <a:buNone/>
            </a:pPr>
            <a:r>
              <a:rPr lang="en-US" sz="2200" b="1" dirty="0"/>
              <a:t>What I want to say,</a:t>
            </a:r>
          </a:p>
          <a:p>
            <a:pPr>
              <a:buNone/>
            </a:pPr>
            <a:r>
              <a:rPr lang="en-US" sz="2200" b="1" dirty="0"/>
              <a:t>What I think I say,</a:t>
            </a:r>
          </a:p>
          <a:p>
            <a:pPr>
              <a:buNone/>
            </a:pPr>
            <a:r>
              <a:rPr lang="en-US" sz="2200" b="1" dirty="0"/>
              <a:t>What I say,</a:t>
            </a:r>
            <a:endParaRPr lang="fr-FR" sz="2200" b="1" dirty="0"/>
          </a:p>
        </p:txBody>
      </p:sp>
      <p:sp>
        <p:nvSpPr>
          <p:cNvPr id="6146" name="Espace réservé du numéro de diapositive 5"/>
          <p:cNvSpPr>
            <a:spLocks noGrp="1"/>
          </p:cNvSpPr>
          <p:nvPr>
            <p:ph type="sldNum" sz="quarter" idx="12"/>
          </p:nvPr>
        </p:nvSpPr>
        <p:spPr>
          <a:xfrm>
            <a:off x="9472736" y="6453386"/>
            <a:ext cx="1596292" cy="404614"/>
          </a:xfrm>
        </p:spPr>
        <p:txBody>
          <a:bodyP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fld id="{5F08ED2C-57C7-40D8-AC54-28EF4993D66F}" type="slidenum">
              <a:rPr lang="fr-FR" sz="2200"/>
              <a:pPr>
                <a:lnSpc>
                  <a:spcPct val="90000"/>
                </a:lnSpc>
                <a:spcAft>
                  <a:spcPts val="600"/>
                </a:spcAft>
              </a:pPr>
              <a:t>11</a:t>
            </a:fld>
            <a:endParaRPr lang="fr-FR" sz="2200"/>
          </a:p>
        </p:txBody>
      </p:sp>
    </p:spTree>
    <p:extLst>
      <p:ext uri="{BB962C8B-B14F-4D97-AF65-F5344CB8AC3E}">
        <p14:creationId xmlns:p14="http://schemas.microsoft.com/office/powerpoint/2010/main" val="35185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1" end="1"/>
                                            </p:txEl>
                                          </p:spTgt>
                                        </p:tgtEl>
                                        <p:attrNameLst>
                                          <p:attrName>style.visibility</p:attrName>
                                        </p:attrNameLst>
                                      </p:cBhvr>
                                      <p:to>
                                        <p:strVal val="visible"/>
                                      </p:to>
                                    </p:set>
                                    <p:anim calcmode="lin" valueType="num">
                                      <p:cBhvr additive="base">
                                        <p:cTn id="13" dur="500" fill="hold"/>
                                        <p:tgtEl>
                                          <p:spTgt spid="61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xEl>
                                              <p:pRg st="2" end="2"/>
                                            </p:txEl>
                                          </p:spTgt>
                                        </p:tgtEl>
                                        <p:attrNameLst>
                                          <p:attrName>style.visibility</p:attrName>
                                        </p:attrNameLst>
                                      </p:cBhvr>
                                      <p:to>
                                        <p:strVal val="visible"/>
                                      </p:to>
                                    </p:set>
                                    <p:anim calcmode="lin" valueType="num">
                                      <p:cBhvr additive="base">
                                        <p:cTn id="19"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8">
                                            <p:txEl>
                                              <p:pRg st="3" end="3"/>
                                            </p:txEl>
                                          </p:spTgt>
                                        </p:tgtEl>
                                        <p:attrNameLst>
                                          <p:attrName>style.visibility</p:attrName>
                                        </p:attrNameLst>
                                      </p:cBhvr>
                                      <p:to>
                                        <p:strVal val="visible"/>
                                      </p:to>
                                    </p:set>
                                    <p:anim calcmode="lin" valueType="num">
                                      <p:cBhvr additive="base">
                                        <p:cTn id="25" dur="500" fill="hold"/>
                                        <p:tgtEl>
                                          <p:spTgt spid="614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CF4F689-E34D-1FB7-F9BC-A1C977B2DC35}"/>
              </a:ext>
            </a:extLst>
          </p:cNvPr>
          <p:cNvSpPr>
            <a:spLocks noGrp="1"/>
          </p:cNvSpPr>
          <p:nvPr>
            <p:ph type="title"/>
          </p:nvPr>
        </p:nvSpPr>
        <p:spPr>
          <a:xfrm>
            <a:off x="882503" y="-62467"/>
            <a:ext cx="9601200" cy="1485900"/>
          </a:xfrm>
        </p:spPr>
        <p:txBody>
          <a:bodyPr/>
          <a:lstStyle/>
          <a:p>
            <a:pPr algn="ctr"/>
            <a:r>
              <a:rPr lang="fr-FR" b="1" dirty="0">
                <a:solidFill>
                  <a:srgbClr val="002060"/>
                </a:solidFill>
              </a:rPr>
              <a:t>Module 2: </a:t>
            </a:r>
            <a:r>
              <a:rPr lang="fr-FR" b="1" dirty="0" err="1">
                <a:solidFill>
                  <a:srgbClr val="002060"/>
                </a:solidFill>
              </a:rPr>
              <a:t>learn </a:t>
            </a:r>
            <a:r>
              <a:rPr lang="fr-FR" b="1" dirty="0">
                <a:solidFill>
                  <a:srgbClr val="002060"/>
                </a:solidFill>
              </a:rPr>
              <a:t>to </a:t>
            </a:r>
            <a:r>
              <a:rPr lang="fr-FR" b="1" dirty="0" err="1">
                <a:solidFill>
                  <a:srgbClr val="002060"/>
                </a:solidFill>
              </a:rPr>
              <a:t>learn</a:t>
            </a:r>
            <a:endParaRPr lang="fr-FR" b="1" dirty="0">
              <a:solidFill>
                <a:srgbClr val="002060"/>
              </a:solidFill>
            </a:endParaRPr>
          </a:p>
        </p:txBody>
      </p:sp>
      <p:sp>
        <p:nvSpPr>
          <p:cNvPr id="3" name="Espace réservé du contenu 2">
            <a:extLst>
              <a:ext uri="{FF2B5EF4-FFF2-40B4-BE49-F238E27FC236}">
                <a16:creationId xmlns:a16="http://schemas.microsoft.com/office/drawing/2014/main" xmlns="" id="{F9AA4277-9452-9AB0-D80F-398FBFC5C540}"/>
              </a:ext>
            </a:extLst>
          </p:cNvPr>
          <p:cNvSpPr>
            <a:spLocks noGrp="1"/>
          </p:cNvSpPr>
          <p:nvPr>
            <p:ph idx="1"/>
          </p:nvPr>
        </p:nvSpPr>
        <p:spPr>
          <a:xfrm>
            <a:off x="1295400" y="765544"/>
            <a:ext cx="9601200" cy="6007396"/>
          </a:xfrm>
        </p:spPr>
        <p:txBody>
          <a:bodyPr>
            <a:normAutofit fontScale="85000" lnSpcReduction="20000"/>
          </a:bodyPr>
          <a:lstStyle/>
          <a:p>
            <a:r>
              <a:rPr lang="fr-FR" sz="2800" dirty="0">
                <a:solidFill>
                  <a:schemeClr val="tx1">
                    <a:lumMod val="85000"/>
                  </a:schemeClr>
                </a:solidFill>
              </a:rPr>
              <a:t>The different learning styles</a:t>
            </a:r>
          </a:p>
          <a:p>
            <a:pPr lvl="1">
              <a:buFont typeface="Courier New" panose="02070309020205020404" pitchFamily="49" charset="0"/>
              <a:buChar char="o"/>
            </a:pPr>
            <a:r>
              <a:rPr lang="fr-FR" sz="2400" dirty="0"/>
              <a:t>The four learning styles (Kolb's typology)</a:t>
            </a:r>
          </a:p>
          <a:p>
            <a:pPr lvl="1">
              <a:buFont typeface="Courier New" panose="02070309020205020404" pitchFamily="49" charset="0"/>
              <a:buChar char="o"/>
            </a:pPr>
            <a:r>
              <a:rPr lang="fr-FR" sz="2400" dirty="0"/>
              <a:t>What is your learning style test</a:t>
            </a:r>
          </a:p>
          <a:p>
            <a:r>
              <a:rPr lang="fr-FR" sz="2400" b="1" dirty="0"/>
              <a:t>How to memorise? </a:t>
            </a:r>
          </a:p>
          <a:p>
            <a:pPr lvl="1">
              <a:buFont typeface="Courier New" panose="02070309020205020404" pitchFamily="49" charset="0"/>
              <a:buChar char="o"/>
            </a:pPr>
            <a:r>
              <a:rPr lang="fr-FR" sz="2400" dirty="0"/>
              <a:t>The VAKOG</a:t>
            </a:r>
          </a:p>
          <a:p>
            <a:r>
              <a:rPr lang="fr-FR" sz="2400" b="1" dirty="0"/>
              <a:t>Critical thinking </a:t>
            </a:r>
            <a:r>
              <a:rPr lang="fr-FR" sz="2400" dirty="0"/>
              <a:t>:</a:t>
            </a:r>
          </a:p>
          <a:p>
            <a:pPr lvl="1">
              <a:buFont typeface="Courier New" panose="02070309020205020404" pitchFamily="49" charset="0"/>
              <a:buChar char="o"/>
            </a:pPr>
            <a:r>
              <a:rPr lang="fr-FR" sz="2400" i="1" dirty="0"/>
              <a:t>Definition</a:t>
            </a:r>
          </a:p>
          <a:p>
            <a:pPr lvl="1">
              <a:buFont typeface="Courier New" panose="02070309020205020404" pitchFamily="49" charset="0"/>
              <a:buChar char="o"/>
            </a:pPr>
            <a:r>
              <a:rPr lang="fr-FR" sz="2400" i="1" dirty="0"/>
              <a:t>The 5 critical thinking skills</a:t>
            </a:r>
          </a:p>
          <a:p>
            <a:pPr lvl="1">
              <a:buFont typeface="Courier New" panose="02070309020205020404" pitchFamily="49" charset="0"/>
              <a:buChar char="o"/>
            </a:pPr>
            <a:r>
              <a:rPr lang="fr-FR" sz="2400" i="1" dirty="0"/>
              <a:t>How to improve critical thinking?</a:t>
            </a:r>
          </a:p>
          <a:p>
            <a:r>
              <a:rPr lang="fr-FR" sz="2400" b="1" dirty="0"/>
              <a:t>How to use the information?</a:t>
            </a:r>
          </a:p>
          <a:p>
            <a:pPr lvl="1">
              <a:buFont typeface="Courier New" panose="02070309020205020404" pitchFamily="49" charset="0"/>
              <a:buChar char="o"/>
            </a:pPr>
            <a:r>
              <a:rPr lang="fr-FR" sz="2400" i="1" dirty="0"/>
              <a:t>Where to find the information?</a:t>
            </a:r>
          </a:p>
          <a:p>
            <a:pPr lvl="1">
              <a:buFont typeface="Courier New" panose="02070309020205020404" pitchFamily="49" charset="0"/>
              <a:buChar char="o"/>
            </a:pPr>
            <a:r>
              <a:rPr lang="fr-FR" sz="2400" i="1" dirty="0"/>
              <a:t>How to summarise information</a:t>
            </a:r>
          </a:p>
          <a:p>
            <a:pPr lvl="1">
              <a:buFont typeface="Courier New" panose="02070309020205020404" pitchFamily="49" charset="0"/>
              <a:buChar char="o"/>
            </a:pPr>
            <a:r>
              <a:rPr lang="fr-FR" sz="2400" i="1" dirty="0"/>
              <a:t>How to report information</a:t>
            </a:r>
          </a:p>
          <a:p>
            <a:r>
              <a:rPr lang="fr-FR" sz="2400" b="1" dirty="0"/>
              <a:t>Developing motivation</a:t>
            </a:r>
          </a:p>
          <a:p>
            <a:pPr lvl="1">
              <a:buFont typeface="Courier New" panose="02070309020205020404" pitchFamily="49" charset="0"/>
              <a:buChar char="o"/>
            </a:pPr>
            <a:r>
              <a:rPr lang="fr-FR" sz="2400" i="1" dirty="0"/>
              <a:t>The theory of expectations (Victor </a:t>
            </a:r>
            <a:r>
              <a:rPr lang="fr-FR" sz="2400" i="1" dirty="0" err="1"/>
              <a:t>Wroom</a:t>
            </a:r>
            <a:r>
              <a:rPr lang="fr-FR" sz="2400" i="1" dirty="0"/>
              <a:t>)</a:t>
            </a:r>
          </a:p>
          <a:p>
            <a:pPr lvl="1">
              <a:buFont typeface="Courier New" panose="02070309020205020404" pitchFamily="49" charset="0"/>
              <a:buChar char="o"/>
            </a:pPr>
            <a:r>
              <a:rPr lang="fr-FR" sz="2400" i="1" dirty="0"/>
              <a:t>The needs pyramid</a:t>
            </a:r>
          </a:p>
          <a:p>
            <a:pPr lvl="1">
              <a:buFont typeface="Courier New" panose="02070309020205020404" pitchFamily="49" charset="0"/>
              <a:buChar char="o"/>
            </a:pPr>
            <a:r>
              <a:rPr lang="fr-FR" sz="2400" i="1" dirty="0"/>
              <a:t>How to find your deepest motivation</a:t>
            </a:r>
          </a:p>
          <a:p>
            <a:pPr lvl="1">
              <a:buFont typeface="Courier New" panose="02070309020205020404" pitchFamily="49" charset="0"/>
              <a:buChar char="o"/>
            </a:pPr>
            <a:endParaRPr lang="fr-FR" sz="2400" dirty="0"/>
          </a:p>
        </p:txBody>
      </p:sp>
    </p:spTree>
    <p:extLst>
      <p:ext uri="{BB962C8B-B14F-4D97-AF65-F5344CB8AC3E}">
        <p14:creationId xmlns:p14="http://schemas.microsoft.com/office/powerpoint/2010/main" val="27508079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6AC7B3C-A16A-639E-B98B-A0AE65ED442B}"/>
              </a:ext>
            </a:extLst>
          </p:cNvPr>
          <p:cNvSpPr>
            <a:spLocks noGrp="1"/>
          </p:cNvSpPr>
          <p:nvPr>
            <p:ph type="title"/>
          </p:nvPr>
        </p:nvSpPr>
        <p:spPr/>
        <p:txBody>
          <a:bodyPr/>
          <a:lstStyle/>
          <a:p>
            <a:r>
              <a:rPr lang="fr-FR" dirty="0"/>
              <a:t>The 4 learning styles</a:t>
            </a:r>
          </a:p>
        </p:txBody>
      </p:sp>
      <p:sp>
        <p:nvSpPr>
          <p:cNvPr id="3" name="Espace réservé du contenu 2">
            <a:extLst>
              <a:ext uri="{FF2B5EF4-FFF2-40B4-BE49-F238E27FC236}">
                <a16:creationId xmlns:a16="http://schemas.microsoft.com/office/drawing/2014/main" xmlns="" id="{8EB6556C-B4E6-F319-9A7D-111E32E2AECB}"/>
              </a:ext>
            </a:extLst>
          </p:cNvPr>
          <p:cNvSpPr>
            <a:spLocks noGrp="1"/>
          </p:cNvSpPr>
          <p:nvPr>
            <p:ph idx="1"/>
          </p:nvPr>
        </p:nvSpPr>
        <p:spPr>
          <a:xfrm>
            <a:off x="1446028" y="2254103"/>
            <a:ext cx="9601200" cy="3581400"/>
          </a:xfrm>
        </p:spPr>
        <p:txBody>
          <a:bodyPr/>
          <a:lstStyle/>
          <a:p>
            <a:pPr marL="0" marR="0" lvl="0" indent="0" fontAlgn="base">
              <a:lnSpc>
                <a:spcPct val="90000"/>
              </a:lnSpc>
              <a:buClrTx/>
              <a:buSzTx/>
              <a:buNone/>
              <a:tabLst/>
            </a:pPr>
            <a:r>
              <a:rPr lang="fr-FR" altLang="fr-FR" sz="2200" dirty="0"/>
              <a:t>Learning style identified from four styles resulting from the combination of two bipolar dimensions: concrete-abstract, action-reflection:</a:t>
            </a:r>
          </a:p>
          <a:p>
            <a:pPr marR="0" lvl="0" fontAlgn="base">
              <a:lnSpc>
                <a:spcPct val="90000"/>
              </a:lnSpc>
              <a:buClrTx/>
              <a:buSzTx/>
              <a:tabLst/>
            </a:pPr>
            <a:r>
              <a:rPr lang="fr-FR" altLang="fr-FR" sz="2200" dirty="0"/>
              <a:t>Convergent style (abstract-action)</a:t>
            </a:r>
          </a:p>
          <a:p>
            <a:pPr marR="0" lvl="0" fontAlgn="base">
              <a:lnSpc>
                <a:spcPct val="90000"/>
              </a:lnSpc>
              <a:buClrTx/>
              <a:buSzTx/>
              <a:tabLst/>
            </a:pPr>
            <a:r>
              <a:rPr lang="fr-FR" altLang="fr-FR" sz="2200" dirty="0"/>
              <a:t>Divergent style (concrete-reflective)</a:t>
            </a:r>
          </a:p>
          <a:p>
            <a:pPr marR="0" lvl="0" fontAlgn="base">
              <a:lnSpc>
                <a:spcPct val="90000"/>
              </a:lnSpc>
              <a:buClrTx/>
              <a:buSzTx/>
              <a:tabLst/>
            </a:pPr>
            <a:r>
              <a:rPr lang="fr-FR" altLang="fr-FR" sz="2200" dirty="0"/>
              <a:t>Assimilative style (abstract-reflective)</a:t>
            </a:r>
          </a:p>
          <a:p>
            <a:pPr marR="0" lvl="0" fontAlgn="base">
              <a:lnSpc>
                <a:spcPct val="90000"/>
              </a:lnSpc>
              <a:buClrTx/>
              <a:buSzTx/>
              <a:tabLst/>
            </a:pPr>
            <a:r>
              <a:rPr lang="fr-FR" altLang="fr-FR" sz="2200" dirty="0"/>
              <a:t>Accommodating style (concrete-action)</a:t>
            </a:r>
          </a:p>
          <a:p>
            <a:endParaRPr lang="fr-FR" dirty="0"/>
          </a:p>
        </p:txBody>
      </p:sp>
      <p:sp>
        <p:nvSpPr>
          <p:cNvPr id="4" name="Rectangle 1">
            <a:extLst>
              <a:ext uri="{FF2B5EF4-FFF2-40B4-BE49-F238E27FC236}">
                <a16:creationId xmlns:a16="http://schemas.microsoft.com/office/drawing/2014/main" xmlns="" id="{0F296585-29D8-AE95-7890-6F7CEAA803D9}"/>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5" name="Image 4">
            <a:extLst>
              <a:ext uri="{FF2B5EF4-FFF2-40B4-BE49-F238E27FC236}">
                <a16:creationId xmlns:a16="http://schemas.microsoft.com/office/drawing/2014/main" xmlns="" id="{DF51ED95-F01D-9C49-374E-D0662AE3C8EF}"/>
              </a:ext>
            </a:extLst>
          </p:cNvPr>
          <p:cNvPicPr>
            <a:picLocks noChangeAspect="1"/>
          </p:cNvPicPr>
          <p:nvPr/>
        </p:nvPicPr>
        <p:blipFill>
          <a:blip r:embed="rId2"/>
          <a:stretch>
            <a:fillRect/>
          </a:stretch>
        </p:blipFill>
        <p:spPr>
          <a:xfrm>
            <a:off x="7064376" y="3283141"/>
            <a:ext cx="4142849" cy="2634765"/>
          </a:xfrm>
          <a:prstGeom prst="rect">
            <a:avLst/>
          </a:prstGeom>
        </p:spPr>
      </p:pic>
    </p:spTree>
    <p:extLst>
      <p:ext uri="{BB962C8B-B14F-4D97-AF65-F5344CB8AC3E}">
        <p14:creationId xmlns:p14="http://schemas.microsoft.com/office/powerpoint/2010/main" val="40136595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xmlns="" id="{5B0E0F58-92C3-C51D-780E-4ACFD4A24E8A}"/>
              </a:ext>
            </a:extLst>
          </p:cNvPr>
          <p:cNvSpPr>
            <a:spLocks noGrp="1"/>
          </p:cNvSpPr>
          <p:nvPr>
            <p:ph idx="1"/>
          </p:nvPr>
        </p:nvSpPr>
        <p:spPr>
          <a:xfrm>
            <a:off x="1371600" y="595423"/>
            <a:ext cx="9601200" cy="6103089"/>
          </a:xfrm>
        </p:spPr>
        <p:txBody>
          <a:bodyPr>
            <a:normAutofit/>
          </a:bodyPr>
          <a:lstStyle/>
          <a:p>
            <a:pPr marL="0" indent="0">
              <a:lnSpc>
                <a:spcPct val="90000"/>
              </a:lnSpc>
              <a:buNone/>
            </a:pPr>
            <a:r>
              <a:rPr lang="fr-FR" sz="2200" dirty="0"/>
              <a:t>David Kolb studied learning and noted that everyone who is in a learning situation goes through a cycle of four phases. </a:t>
            </a:r>
          </a:p>
          <a:p>
            <a:pPr marL="0" indent="0">
              <a:lnSpc>
                <a:spcPct val="90000"/>
              </a:lnSpc>
              <a:buNone/>
            </a:pPr>
            <a:r>
              <a:rPr lang="fr-FR" sz="2200" dirty="0"/>
              <a:t>And, he also observed that each person generally prefers two phases of this cycle.</a:t>
            </a:r>
          </a:p>
          <a:p>
            <a:pPr marL="0" indent="0">
              <a:lnSpc>
                <a:spcPct val="90000"/>
              </a:lnSpc>
              <a:buNone/>
            </a:pPr>
            <a:r>
              <a:rPr lang="fr-FR" sz="2200" b="1" dirty="0"/>
              <a:t>The cycle of learning phases.</a:t>
            </a:r>
          </a:p>
          <a:p>
            <a:pPr marL="0" indent="0">
              <a:lnSpc>
                <a:spcPct val="90000"/>
              </a:lnSpc>
              <a:buNone/>
            </a:pPr>
            <a:r>
              <a:rPr lang="fr-FR" sz="2200" dirty="0"/>
              <a:t/>
            </a:r>
            <a:br>
              <a:rPr lang="fr-FR" sz="2200" dirty="0"/>
            </a:br>
            <a:r>
              <a:rPr lang="fr-FR" sz="2200" dirty="0"/>
              <a:t>1.   </a:t>
            </a:r>
            <a:r>
              <a:rPr lang="fr-FR" sz="2200" i="1" dirty="0">
                <a:solidFill>
                  <a:schemeClr val="tx1"/>
                </a:solidFill>
              </a:rPr>
              <a:t>Concrete experience of an action/idea (I am painting a kitchen wall).</a:t>
            </a:r>
          </a:p>
          <a:p>
            <a:pPr marL="0" indent="0">
              <a:lnSpc>
                <a:spcPct val="90000"/>
              </a:lnSpc>
              <a:buNone/>
            </a:pPr>
            <a:r>
              <a:rPr lang="fr-FR" sz="2200" i="1" dirty="0">
                <a:solidFill>
                  <a:schemeClr val="tx1"/>
                </a:solidFill>
              </a:rPr>
              <a:t/>
            </a:r>
            <a:br>
              <a:rPr lang="fr-FR" sz="2200" i="1" dirty="0">
                <a:solidFill>
                  <a:schemeClr val="tx1"/>
                </a:solidFill>
              </a:rPr>
            </a:br>
            <a:r>
              <a:rPr lang="fr-FR" sz="2200" i="1" dirty="0">
                <a:solidFill>
                  <a:schemeClr val="tx1"/>
                </a:solidFill>
              </a:rPr>
              <a:t>2.    Thoughtful and careful observation. (How does it look? Do I like it?)</a:t>
            </a:r>
          </a:p>
          <a:p>
            <a:pPr marL="0" indent="0">
              <a:lnSpc>
                <a:spcPct val="90000"/>
              </a:lnSpc>
              <a:buNone/>
            </a:pPr>
            <a:r>
              <a:rPr lang="fr-FR" sz="2200" i="1" dirty="0">
                <a:solidFill>
                  <a:schemeClr val="tx1"/>
                </a:solidFill>
              </a:rPr>
              <a:t/>
            </a:r>
            <a:br>
              <a:rPr lang="fr-FR" sz="2200" i="1" dirty="0">
                <a:solidFill>
                  <a:schemeClr val="tx1"/>
                </a:solidFill>
              </a:rPr>
            </a:br>
            <a:r>
              <a:rPr lang="fr-FR" sz="2200" i="1" dirty="0">
                <a:solidFill>
                  <a:schemeClr val="tx1"/>
                </a:solidFill>
              </a:rPr>
              <a:t>3.    Abstract and theoretical conceptualisation (Could I have used a better #method - a brush instead of a roller?)</a:t>
            </a:r>
          </a:p>
          <a:p>
            <a:pPr marL="0" indent="0">
              <a:lnSpc>
                <a:spcPct val="90000"/>
              </a:lnSpc>
              <a:buNone/>
            </a:pPr>
            <a:r>
              <a:rPr lang="fr-FR" sz="2200" i="1" dirty="0">
                <a:solidFill>
                  <a:schemeClr val="tx1"/>
                </a:solidFill>
              </a:rPr>
              <a:t/>
            </a:r>
            <a:br>
              <a:rPr lang="fr-FR" sz="2200" i="1" dirty="0">
                <a:solidFill>
                  <a:schemeClr val="tx1"/>
                </a:solidFill>
              </a:rPr>
            </a:br>
            <a:r>
              <a:rPr lang="fr-FR" sz="2200" i="1" dirty="0">
                <a:solidFill>
                  <a:schemeClr val="tx1"/>
                </a:solidFill>
              </a:rPr>
              <a:t>4.    Implementation of the idea/action based on the initial experience. (I try a different method).</a:t>
            </a:r>
          </a:p>
          <a:p>
            <a:pPr>
              <a:lnSpc>
                <a:spcPct val="90000"/>
              </a:lnSpc>
            </a:pPr>
            <a:endParaRPr lang="fr-FR" sz="2200" dirty="0"/>
          </a:p>
        </p:txBody>
      </p:sp>
    </p:spTree>
    <p:extLst>
      <p:ext uri="{BB962C8B-B14F-4D97-AF65-F5344CB8AC3E}">
        <p14:creationId xmlns:p14="http://schemas.microsoft.com/office/powerpoint/2010/main" val="9114741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BED6340-6137-54A6-9461-39626BEB2580}"/>
              </a:ext>
            </a:extLst>
          </p:cNvPr>
          <p:cNvSpPr>
            <a:spLocks noGrp="1"/>
          </p:cNvSpPr>
          <p:nvPr>
            <p:ph idx="1"/>
          </p:nvPr>
        </p:nvSpPr>
        <p:spPr>
          <a:xfrm>
            <a:off x="1024270" y="74428"/>
            <a:ext cx="10143460" cy="6602819"/>
          </a:xfrm>
        </p:spPr>
        <p:txBody>
          <a:bodyPr>
            <a:normAutofit fontScale="62500" lnSpcReduction="20000"/>
          </a:bodyPr>
          <a:lstStyle/>
          <a:p>
            <a:pPr marL="0" indent="0">
              <a:lnSpc>
                <a:spcPct val="100000"/>
              </a:lnSpc>
              <a:buNone/>
            </a:pPr>
            <a:r>
              <a:rPr lang="fr-FR" sz="3500" dirty="0"/>
              <a:t>Kolb has named the different types of learners according to their preferred phase of the learning cycle.</a:t>
            </a:r>
          </a:p>
          <a:p>
            <a:pPr marL="0" indent="0">
              <a:lnSpc>
                <a:spcPct val="100000"/>
              </a:lnSpc>
              <a:buNone/>
            </a:pPr>
            <a:r>
              <a:rPr lang="fr-FR" sz="3500" b="1" dirty="0">
                <a:solidFill>
                  <a:srgbClr val="7030A0"/>
                </a:solidFill>
              </a:rPr>
              <a:t>The divergent </a:t>
            </a:r>
            <a:r>
              <a:rPr lang="fr-FR" sz="3500" dirty="0"/>
              <a:t/>
            </a:r>
            <a:br>
              <a:rPr lang="fr-FR" sz="3500" dirty="0"/>
            </a:br>
            <a:r>
              <a:rPr lang="fr-FR" sz="3500" dirty="0"/>
              <a:t>Prefers the phases (1) concrete experience and (2) reflection on that experience. Divergers are imaginative and interested in people and emotions.</a:t>
            </a:r>
          </a:p>
          <a:p>
            <a:pPr marL="0" indent="0">
              <a:lnSpc>
                <a:spcPct val="100000"/>
              </a:lnSpc>
              <a:buNone/>
            </a:pPr>
            <a:r>
              <a:rPr lang="fr-FR" sz="3500" b="1" dirty="0">
                <a:solidFill>
                  <a:srgbClr val="FFC000"/>
                </a:solidFill>
              </a:rPr>
              <a:t>The assimilator </a:t>
            </a:r>
            <a:r>
              <a:rPr lang="fr-FR" sz="3500" dirty="0"/>
              <a:t/>
            </a:r>
            <a:br>
              <a:rPr lang="fr-FR" sz="3500" dirty="0"/>
            </a:br>
            <a:r>
              <a:rPr lang="fr-FR" sz="3500" dirty="0"/>
              <a:t>Prefers phases (2) reflection on an experience and (3) abstract and theoretical conceptualisation of an experience. Assimilators like to create theoretical models and are less interested in people and practical applications of knowledge than others.</a:t>
            </a:r>
          </a:p>
          <a:p>
            <a:pPr marL="0" indent="0">
              <a:lnSpc>
                <a:spcPct val="100000"/>
              </a:lnSpc>
              <a:buNone/>
            </a:pPr>
            <a:r>
              <a:rPr lang="fr-FR" sz="3500" b="1" dirty="0">
                <a:solidFill>
                  <a:srgbClr val="00B0F0"/>
                </a:solidFill>
              </a:rPr>
              <a:t>The converger</a:t>
            </a:r>
            <a:r>
              <a:rPr lang="fr-FR" sz="3500" dirty="0"/>
              <a:t/>
            </a:r>
            <a:br>
              <a:rPr lang="fr-FR" sz="3500" dirty="0"/>
            </a:br>
            <a:r>
              <a:rPr lang="fr-FR" sz="3500" dirty="0"/>
              <a:t>Prefers the (3) abstract, theoretical conceptualisation of experience and (4) application of the idea/action phases. Convergers like to be practical and tend to be unemotional. In addition, they prefer to deal with things rather than people.</a:t>
            </a:r>
          </a:p>
          <a:p>
            <a:pPr marL="0" indent="0">
              <a:lnSpc>
                <a:spcPct val="100000"/>
              </a:lnSpc>
              <a:buNone/>
            </a:pPr>
            <a:r>
              <a:rPr lang="fr-FR" sz="3500" b="1" dirty="0">
                <a:solidFill>
                  <a:srgbClr val="00B050"/>
                </a:solidFill>
              </a:rPr>
              <a:t>The accommodator</a:t>
            </a:r>
            <a:r>
              <a:rPr lang="fr-FR" sz="3500" dirty="0"/>
              <a:t/>
            </a:r>
            <a:br>
              <a:rPr lang="fr-FR" sz="3500" dirty="0"/>
            </a:br>
            <a:r>
              <a:rPr lang="fr-FR" sz="3500" dirty="0"/>
              <a:t>He prefers the phases (1) concrete experience and (4) implementation of the idea/action based on this experience. Accommodators adapt easily to new experiences and tend to find solutions to problems based on their intuition.</a:t>
            </a:r>
          </a:p>
          <a:p>
            <a:endParaRPr lang="fr-FR" dirty="0"/>
          </a:p>
        </p:txBody>
      </p:sp>
    </p:spTree>
    <p:extLst>
      <p:ext uri="{BB962C8B-B14F-4D97-AF65-F5344CB8AC3E}">
        <p14:creationId xmlns:p14="http://schemas.microsoft.com/office/powerpoint/2010/main" val="3260623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4425489-E3F5-14B3-33EA-D903D47D6EDF}"/>
              </a:ext>
            </a:extLst>
          </p:cNvPr>
          <p:cNvSpPr>
            <a:spLocks noGrp="1"/>
          </p:cNvSpPr>
          <p:nvPr>
            <p:ph type="title"/>
          </p:nvPr>
        </p:nvSpPr>
        <p:spPr>
          <a:xfrm>
            <a:off x="6138004" y="1480929"/>
            <a:ext cx="5607908" cy="3254321"/>
          </a:xfrm>
        </p:spPr>
        <p:txBody>
          <a:bodyPr vert="horz" lIns="91440" tIns="45720" rIns="91440" bIns="45720" rtlCol="0" anchor="b">
            <a:normAutofit/>
          </a:bodyPr>
          <a:lstStyle/>
          <a:p>
            <a:r>
              <a:rPr lang="en-US" sz="3200" b="1" dirty="0"/>
              <a:t>A </a:t>
            </a:r>
            <a:r>
              <a:rPr lang="en-US" sz="3200" b="1" dirty="0" err="1"/>
              <a:t>tool </a:t>
            </a:r>
            <a:r>
              <a:rPr lang="en-US" sz="3200" b="1" dirty="0"/>
              <a:t>for </a:t>
            </a:r>
            <a:r>
              <a:rPr lang="en-US" sz="3200" b="1" dirty="0" err="1"/>
              <a:t>better memorization</a:t>
            </a:r>
            <a:r>
              <a:rPr lang="en-US" sz="3200" b="1" dirty="0"/>
              <a:t>: the VAKOG</a:t>
            </a:r>
          </a:p>
        </p:txBody>
      </p:sp>
      <p:pic>
        <p:nvPicPr>
          <p:cNvPr id="6" name="Image 5">
            <a:extLst>
              <a:ext uri="{FF2B5EF4-FFF2-40B4-BE49-F238E27FC236}">
                <a16:creationId xmlns:a16="http://schemas.microsoft.com/office/drawing/2014/main" xmlns="" id="{016802D1-72CC-DD46-0517-89AAADC126BC}"/>
              </a:ext>
            </a:extLst>
          </p:cNvPr>
          <p:cNvPicPr>
            <a:picLocks noChangeAspect="1"/>
          </p:cNvPicPr>
          <p:nvPr/>
        </p:nvPicPr>
        <p:blipFill>
          <a:blip r:embed="rId2"/>
          <a:stretch>
            <a:fillRect/>
          </a:stretch>
        </p:blipFill>
        <p:spPr>
          <a:xfrm>
            <a:off x="1318065" y="1290218"/>
            <a:ext cx="3076918" cy="2053843"/>
          </a:xfrm>
          <a:prstGeom prst="rect">
            <a:avLst/>
          </a:prstGeom>
        </p:spPr>
      </p:pic>
      <p:pic>
        <p:nvPicPr>
          <p:cNvPr id="5" name="Image 4">
            <a:extLst>
              <a:ext uri="{FF2B5EF4-FFF2-40B4-BE49-F238E27FC236}">
                <a16:creationId xmlns:a16="http://schemas.microsoft.com/office/drawing/2014/main" xmlns="" id="{A06B2A54-5D65-6C66-29FE-0CF88E9A063B}"/>
              </a:ext>
            </a:extLst>
          </p:cNvPr>
          <p:cNvPicPr>
            <a:picLocks noChangeAspect="1"/>
          </p:cNvPicPr>
          <p:nvPr/>
        </p:nvPicPr>
        <p:blipFill>
          <a:blip r:embed="rId3"/>
          <a:stretch>
            <a:fillRect/>
          </a:stretch>
        </p:blipFill>
        <p:spPr>
          <a:xfrm>
            <a:off x="1820789" y="3504928"/>
            <a:ext cx="3088488" cy="2053845"/>
          </a:xfrm>
          <a:prstGeom prst="rect">
            <a:avLst/>
          </a:prstGeom>
        </p:spPr>
      </p:pic>
    </p:spTree>
    <p:extLst>
      <p:ext uri="{BB962C8B-B14F-4D97-AF65-F5344CB8AC3E}">
        <p14:creationId xmlns:p14="http://schemas.microsoft.com/office/powerpoint/2010/main" val="1325236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media.comprendrechoisir.com/public/image/canaux_communication-main-2515325.jpg"/>
          <p:cNvPicPr>
            <a:picLocks noChangeAspect="1" noChangeArrowheads="1"/>
          </p:cNvPicPr>
          <p:nvPr/>
        </p:nvPicPr>
        <p:blipFill>
          <a:blip r:embed="rId2">
            <a:extLst>
              <a:ext uri="{28A0092B-C50C-407E-A947-70E740481C1C}">
                <a14:useLocalDpi xmlns:a14="http://schemas.microsoft.com/office/drawing/2010/main" val="0"/>
              </a:ext>
            </a:extLst>
          </a:blip>
          <a:srcRect l="575" t="6639" r="1727"/>
          <a:stretch>
            <a:fillRect/>
          </a:stretch>
        </p:blipFill>
        <p:spPr bwMode="auto">
          <a:xfrm>
            <a:off x="1847850" y="0"/>
            <a:ext cx="8485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3099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pied de page 4"/>
          <p:cNvSpPr>
            <a:spLocks noGrp="1"/>
          </p:cNvSpPr>
          <p:nvPr>
            <p:ph type="ftr" sz="quarter" idx="11"/>
          </p:nvPr>
        </p:nvSpPr>
        <p:spPr/>
        <p:txBody>
          <a:bodyPr/>
          <a:lstStyle/>
          <a:p>
            <a:pPr>
              <a:defRPr/>
            </a:pPr>
            <a:r>
              <a:rPr lang="fr-FR"/>
              <a:t>Interpersonal communication             </a:t>
            </a:r>
          </a:p>
        </p:txBody>
      </p:sp>
      <p:sp>
        <p:nvSpPr>
          <p:cNvPr id="20" name="Espace réservé du numéro de diapositive 5"/>
          <p:cNvSpPr>
            <a:spLocks noGrp="1"/>
          </p:cNvSpPr>
          <p:nvPr>
            <p:ph type="sldNum" sz="quarter" idx="12"/>
          </p:nvPr>
        </p:nvSpPr>
        <p:spPr/>
        <p:txBody>
          <a:bodyPr/>
          <a:lstStyle/>
          <a:p>
            <a:pPr>
              <a:defRPr/>
            </a:pPr>
            <a:fld id="{382DE00A-4FD9-4387-ADF7-4507A51BBF6E}" type="slidenum">
              <a:rPr lang="fr-FR"/>
              <a:t>116</a:t>
            </a:fld>
            <a:endParaRPr lang="fr-FR"/>
          </a:p>
        </p:txBody>
      </p:sp>
      <p:sp>
        <p:nvSpPr>
          <p:cNvPr id="52228" name="Rectangle 2"/>
          <p:cNvSpPr>
            <a:spLocks noGrp="1" noChangeArrowheads="1"/>
          </p:cNvSpPr>
          <p:nvPr>
            <p:ph type="title"/>
          </p:nvPr>
        </p:nvSpPr>
        <p:spPr/>
        <p:txBody>
          <a:bodyPr/>
          <a:lstStyle/>
          <a:p>
            <a:pPr eaLnBrk="1" hangingPunct="1"/>
            <a:r>
              <a:rPr lang="fr-BE" altLang="fr-FR" b="1" i="1">
                <a:latin typeface="Arial" panose="020B0604020202020204" pitchFamily="34" charset="0"/>
              </a:rPr>
              <a:t>Information input </a:t>
            </a:r>
          </a:p>
        </p:txBody>
      </p:sp>
      <p:sp>
        <p:nvSpPr>
          <p:cNvPr id="52229" name="Rectangle 3"/>
          <p:cNvSpPr>
            <a:spLocks noChangeArrowheads="1"/>
          </p:cNvSpPr>
          <p:nvPr/>
        </p:nvSpPr>
        <p:spPr bwMode="auto">
          <a:xfrm>
            <a:off x="1524000" y="0"/>
            <a:ext cx="9144000" cy="6858000"/>
          </a:xfrm>
          <a:prstGeom prst="rect">
            <a:avLst/>
          </a:prstGeom>
          <a:solidFill>
            <a:srgbClr val="CCFFFF"/>
          </a:solidFill>
          <a:ln w="76200" cap="sq">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fr-FR" altLang="fr-FR" sz="1800">
              <a:solidFill>
                <a:schemeClr val="tx2"/>
              </a:solidFill>
              <a:cs typeface="Arial" panose="020B0604020202020204" pitchFamily="34" charset="0"/>
            </a:endParaRPr>
          </a:p>
        </p:txBody>
      </p:sp>
      <p:sp>
        <p:nvSpPr>
          <p:cNvPr id="52230" name="Rectangle 4"/>
          <p:cNvSpPr>
            <a:spLocks noChangeArrowheads="1"/>
          </p:cNvSpPr>
          <p:nvPr/>
        </p:nvSpPr>
        <p:spPr bwMode="auto">
          <a:xfrm>
            <a:off x="1524000" y="6453188"/>
            <a:ext cx="9144000" cy="360362"/>
          </a:xfrm>
          <a:prstGeom prst="rect">
            <a:avLst/>
          </a:prstGeom>
          <a:solidFill>
            <a:srgbClr val="F8F8F8"/>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b="1" i="1" u="sng">
                <a:solidFill>
                  <a:srgbClr val="0000CC"/>
                </a:solidFill>
                <a:cs typeface="Arial" panose="020B0604020202020204" pitchFamily="34" charset="0"/>
              </a:rPr>
              <a:t>Information input: the three filters</a:t>
            </a:r>
          </a:p>
        </p:txBody>
      </p:sp>
      <p:sp>
        <p:nvSpPr>
          <p:cNvPr id="52231" name="Oval 5"/>
          <p:cNvSpPr>
            <a:spLocks noChangeArrowheads="1"/>
          </p:cNvSpPr>
          <p:nvPr/>
        </p:nvSpPr>
        <p:spPr bwMode="auto">
          <a:xfrm>
            <a:off x="1631950" y="1846263"/>
            <a:ext cx="2160588" cy="2951162"/>
          </a:xfrm>
          <a:prstGeom prst="ellipse">
            <a:avLst/>
          </a:prstGeom>
          <a:solidFill>
            <a:srgbClr val="FFFF00"/>
          </a:solidFill>
          <a:ln w="76200" cap="sq" cmpd="tri">
            <a:solidFill>
              <a:srgbClr val="0000CC"/>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sz="2000" b="1">
                <a:latin typeface="Times New Roman" panose="02020603050405020304" pitchFamily="18" charset="0"/>
                <a:cs typeface="Arial" panose="020B0604020202020204" pitchFamily="34" charset="0"/>
              </a:rPr>
              <a:t>Input </a:t>
            </a:r>
          </a:p>
          <a:p>
            <a:pPr algn="ctr" eaLnBrk="1" hangingPunct="1"/>
            <a:r>
              <a:rPr lang="fr-FR" altLang="fr-FR" sz="2000" b="1">
                <a:latin typeface="Times New Roman" panose="02020603050405020304" pitchFamily="18" charset="0"/>
                <a:cs typeface="Arial" panose="020B0604020202020204" pitchFamily="34" charset="0"/>
              </a:rPr>
              <a:t>for more information:</a:t>
            </a:r>
          </a:p>
          <a:p>
            <a:pPr algn="ctr" eaLnBrk="1" hangingPunct="1"/>
            <a:r>
              <a:rPr lang="fr-FR" altLang="fr-FR" sz="2000" b="1">
                <a:latin typeface="Times New Roman" panose="02020603050405020304" pitchFamily="18" charset="0"/>
                <a:cs typeface="Arial" panose="020B0604020202020204" pitchFamily="34" charset="0"/>
              </a:rPr>
              <a:t>words or </a:t>
            </a:r>
          </a:p>
          <a:p>
            <a:pPr algn="ctr" eaLnBrk="1" hangingPunct="1"/>
            <a:r>
              <a:rPr lang="fr-FR" altLang="fr-FR" sz="2000" b="1">
                <a:latin typeface="Times New Roman" panose="02020603050405020304" pitchFamily="18" charset="0"/>
                <a:cs typeface="Arial" panose="020B0604020202020204" pitchFamily="34" charset="0"/>
              </a:rPr>
              <a:t>behaviours</a:t>
            </a:r>
          </a:p>
        </p:txBody>
      </p:sp>
      <p:sp>
        <p:nvSpPr>
          <p:cNvPr id="52232" name="AutoShape 6"/>
          <p:cNvSpPr>
            <a:spLocks noChangeArrowheads="1"/>
          </p:cNvSpPr>
          <p:nvPr/>
        </p:nvSpPr>
        <p:spPr bwMode="auto">
          <a:xfrm rot="-5400000">
            <a:off x="3899694" y="3105944"/>
            <a:ext cx="360362" cy="431800"/>
          </a:xfrm>
          <a:prstGeom prst="downArrow">
            <a:avLst>
              <a:gd name="adj1" fmla="val 50000"/>
              <a:gd name="adj2" fmla="val 29956"/>
            </a:avLst>
          </a:prstGeom>
          <a:solidFill>
            <a:srgbClr val="DADADA"/>
          </a:soli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fr-FR" altLang="fr-FR" sz="3200">
              <a:latin typeface="Times New Roman" panose="02020603050405020304" pitchFamily="18" charset="0"/>
              <a:cs typeface="Arial" panose="020B0604020202020204" pitchFamily="34" charset="0"/>
            </a:endParaRPr>
          </a:p>
        </p:txBody>
      </p:sp>
      <p:sp>
        <p:nvSpPr>
          <p:cNvPr id="52233" name="Rectangle 7"/>
          <p:cNvSpPr>
            <a:spLocks noChangeArrowheads="1"/>
          </p:cNvSpPr>
          <p:nvPr/>
        </p:nvSpPr>
        <p:spPr bwMode="auto">
          <a:xfrm>
            <a:off x="4367214" y="1484314"/>
            <a:ext cx="1944687" cy="3671887"/>
          </a:xfrm>
          <a:prstGeom prst="rect">
            <a:avLst/>
          </a:prstGeom>
          <a:gradFill rotWithShape="1">
            <a:gsLst>
              <a:gs pos="0">
                <a:srgbClr val="FFFF00"/>
              </a:gs>
              <a:gs pos="100000">
                <a:srgbClr val="FFFFFF"/>
              </a:gs>
            </a:gsLst>
            <a:path path="shape">
              <a:fillToRect l="50000" t="50000" r="50000" b="50000"/>
            </a:path>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Visual</a:t>
            </a:r>
          </a:p>
          <a:p>
            <a:pPr eaLnBrk="1" hangingPunct="1">
              <a:buFont typeface="Wingdings" panose="05000000000000000000" pitchFamily="2" charset="2"/>
              <a:buChar char="§"/>
            </a:pPr>
            <a:endParaRPr lang="fr-FR" altLang="fr-FR" sz="2000" b="1">
              <a:solidFill>
                <a:srgbClr val="0000CC"/>
              </a:solidFill>
              <a:latin typeface="Times New Roman" panose="02020603050405020304" pitchFamily="18" charset="0"/>
              <a:cs typeface="Arial" panose="020B0604020202020204" pitchFamily="34" charset="0"/>
            </a:endParaRPr>
          </a:p>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Auditory</a:t>
            </a:r>
          </a:p>
          <a:p>
            <a:pPr eaLnBrk="1" hangingPunct="1">
              <a:buFont typeface="Wingdings" panose="05000000000000000000" pitchFamily="2" charset="2"/>
              <a:buChar char="§"/>
            </a:pPr>
            <a:endParaRPr lang="fr-FR" altLang="fr-FR" sz="2000" b="1">
              <a:solidFill>
                <a:srgbClr val="0000CC"/>
              </a:solidFill>
              <a:latin typeface="Times New Roman" panose="02020603050405020304" pitchFamily="18" charset="0"/>
              <a:cs typeface="Arial" panose="020B0604020202020204" pitchFamily="34" charset="0"/>
            </a:endParaRPr>
          </a:p>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Kinesthetic</a:t>
            </a:r>
          </a:p>
          <a:p>
            <a:pPr eaLnBrk="1" hangingPunct="1">
              <a:buFont typeface="Wingdings" panose="05000000000000000000" pitchFamily="2" charset="2"/>
              <a:buChar char="§"/>
            </a:pPr>
            <a:endParaRPr lang="fr-FR" altLang="fr-FR" sz="2000" b="1">
              <a:solidFill>
                <a:srgbClr val="0000CC"/>
              </a:solidFill>
              <a:latin typeface="Times New Roman" panose="02020603050405020304" pitchFamily="18" charset="0"/>
              <a:cs typeface="Arial" panose="020B0604020202020204" pitchFamily="34" charset="0"/>
            </a:endParaRPr>
          </a:p>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Olfactory</a:t>
            </a:r>
          </a:p>
          <a:p>
            <a:pPr eaLnBrk="1" hangingPunct="1">
              <a:buFont typeface="Wingdings" panose="05000000000000000000" pitchFamily="2" charset="2"/>
              <a:buNone/>
            </a:pPr>
            <a:endParaRPr lang="fr-FR" altLang="fr-FR" sz="2000" b="1">
              <a:solidFill>
                <a:srgbClr val="0000CC"/>
              </a:solidFill>
              <a:latin typeface="Times New Roman" panose="02020603050405020304" pitchFamily="18" charset="0"/>
              <a:cs typeface="Arial" panose="020B0604020202020204" pitchFamily="34" charset="0"/>
            </a:endParaRPr>
          </a:p>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Taste </a:t>
            </a:r>
          </a:p>
        </p:txBody>
      </p:sp>
      <p:sp>
        <p:nvSpPr>
          <p:cNvPr id="52234" name="AutoShape 8"/>
          <p:cNvSpPr>
            <a:spLocks noChangeArrowheads="1"/>
          </p:cNvSpPr>
          <p:nvPr/>
        </p:nvSpPr>
        <p:spPr bwMode="auto">
          <a:xfrm rot="-5400000">
            <a:off x="6347619" y="3105944"/>
            <a:ext cx="360362" cy="431800"/>
          </a:xfrm>
          <a:prstGeom prst="downArrow">
            <a:avLst>
              <a:gd name="adj1" fmla="val 50000"/>
              <a:gd name="adj2" fmla="val 29956"/>
            </a:avLst>
          </a:prstGeom>
          <a:solidFill>
            <a:srgbClr val="DADADA"/>
          </a:soli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fr-FR" altLang="fr-FR" sz="3200">
              <a:latin typeface="Times New Roman" panose="02020603050405020304" pitchFamily="18" charset="0"/>
              <a:cs typeface="Arial" panose="020B0604020202020204" pitchFamily="34" charset="0"/>
            </a:endParaRPr>
          </a:p>
        </p:txBody>
      </p:sp>
      <p:sp>
        <p:nvSpPr>
          <p:cNvPr id="52235" name="Rectangle 9"/>
          <p:cNvSpPr>
            <a:spLocks noChangeArrowheads="1"/>
          </p:cNvSpPr>
          <p:nvPr/>
        </p:nvSpPr>
        <p:spPr bwMode="auto">
          <a:xfrm>
            <a:off x="6816725" y="1917701"/>
            <a:ext cx="1511300" cy="2879725"/>
          </a:xfrm>
          <a:prstGeom prst="rect">
            <a:avLst/>
          </a:prstGeom>
          <a:gradFill rotWithShape="1">
            <a:gsLst>
              <a:gs pos="0">
                <a:srgbClr val="FFFF00"/>
              </a:gs>
              <a:gs pos="100000">
                <a:srgbClr val="FFFFFF"/>
              </a:gs>
            </a:gsLst>
            <a:path path="shape">
              <a:fillToRect l="50000" t="50000" r="50000" b="50000"/>
            </a:path>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People</a:t>
            </a:r>
          </a:p>
          <a:p>
            <a:pPr eaLnBrk="1" hangingPunct="1">
              <a:buFont typeface="Wingdings" panose="05000000000000000000" pitchFamily="2" charset="2"/>
              <a:buChar char="§"/>
            </a:pPr>
            <a:endParaRPr lang="fr-FR" altLang="fr-FR" sz="2000" b="1">
              <a:solidFill>
                <a:srgbClr val="0000CC"/>
              </a:solidFill>
              <a:latin typeface="Times New Roman" panose="02020603050405020304" pitchFamily="18" charset="0"/>
              <a:cs typeface="Arial" panose="020B0604020202020204" pitchFamily="34" charset="0"/>
            </a:endParaRPr>
          </a:p>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Activity</a:t>
            </a:r>
          </a:p>
          <a:p>
            <a:pPr eaLnBrk="1" hangingPunct="1">
              <a:buFont typeface="Wingdings" panose="05000000000000000000" pitchFamily="2" charset="2"/>
              <a:buChar char="§"/>
            </a:pPr>
            <a:endParaRPr lang="fr-FR" altLang="fr-FR" sz="2000" b="1">
              <a:solidFill>
                <a:srgbClr val="0000CC"/>
              </a:solidFill>
              <a:latin typeface="Times New Roman" panose="02020603050405020304" pitchFamily="18" charset="0"/>
              <a:cs typeface="Arial" panose="020B0604020202020204" pitchFamily="34" charset="0"/>
            </a:endParaRPr>
          </a:p>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Location</a:t>
            </a:r>
          </a:p>
          <a:p>
            <a:pPr eaLnBrk="1" hangingPunct="1">
              <a:buFont typeface="Wingdings" panose="05000000000000000000" pitchFamily="2" charset="2"/>
              <a:buChar char="§"/>
            </a:pPr>
            <a:endParaRPr lang="fr-FR" altLang="fr-FR" sz="2000" b="1">
              <a:solidFill>
                <a:srgbClr val="0000CC"/>
              </a:solidFill>
              <a:latin typeface="Times New Roman" panose="02020603050405020304" pitchFamily="18" charset="0"/>
              <a:cs typeface="Arial" panose="020B0604020202020204" pitchFamily="34" charset="0"/>
            </a:endParaRPr>
          </a:p>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Object </a:t>
            </a:r>
          </a:p>
        </p:txBody>
      </p:sp>
      <p:sp>
        <p:nvSpPr>
          <p:cNvPr id="52236" name="AutoShape 10"/>
          <p:cNvSpPr>
            <a:spLocks noChangeArrowheads="1"/>
          </p:cNvSpPr>
          <p:nvPr/>
        </p:nvSpPr>
        <p:spPr bwMode="auto">
          <a:xfrm rot="-5400000">
            <a:off x="8363744" y="3105944"/>
            <a:ext cx="360362" cy="431800"/>
          </a:xfrm>
          <a:prstGeom prst="downArrow">
            <a:avLst>
              <a:gd name="adj1" fmla="val 50000"/>
              <a:gd name="adj2" fmla="val 29956"/>
            </a:avLst>
          </a:prstGeom>
          <a:solidFill>
            <a:srgbClr val="DADADA"/>
          </a:soli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fr-FR" altLang="fr-FR" sz="3200">
              <a:latin typeface="Times New Roman" panose="02020603050405020304" pitchFamily="18" charset="0"/>
              <a:cs typeface="Arial" panose="020B0604020202020204" pitchFamily="34" charset="0"/>
            </a:endParaRPr>
          </a:p>
        </p:txBody>
      </p:sp>
      <p:sp>
        <p:nvSpPr>
          <p:cNvPr id="52237" name="Rectangle 11"/>
          <p:cNvSpPr>
            <a:spLocks noChangeArrowheads="1"/>
          </p:cNvSpPr>
          <p:nvPr/>
        </p:nvSpPr>
        <p:spPr bwMode="auto">
          <a:xfrm>
            <a:off x="8832850" y="2278063"/>
            <a:ext cx="1511300" cy="2159000"/>
          </a:xfrm>
          <a:prstGeom prst="rect">
            <a:avLst/>
          </a:prstGeom>
          <a:gradFill rotWithShape="1">
            <a:gsLst>
              <a:gs pos="0">
                <a:srgbClr val="FFFF00"/>
              </a:gs>
              <a:gs pos="100000">
                <a:srgbClr val="FFFFFF"/>
              </a:gs>
            </a:gsLst>
            <a:path path="shape">
              <a:fillToRect l="50000" t="50000" r="50000" b="50000"/>
            </a:path>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Accuracy</a:t>
            </a:r>
          </a:p>
          <a:p>
            <a:pPr eaLnBrk="1" hangingPunct="1">
              <a:buFont typeface="Wingdings" panose="05000000000000000000" pitchFamily="2" charset="2"/>
              <a:buNone/>
            </a:pPr>
            <a:r>
              <a:rPr lang="fr-FR" altLang="fr-FR" sz="2000" b="1">
                <a:solidFill>
                  <a:srgbClr val="0000CC"/>
                </a:solidFill>
                <a:latin typeface="Times New Roman" panose="02020603050405020304" pitchFamily="18" charset="0"/>
                <a:cs typeface="Arial" panose="020B0604020202020204" pitchFamily="34" charset="0"/>
              </a:rPr>
              <a:t>   Small </a:t>
            </a:r>
          </a:p>
          <a:p>
            <a:pPr eaLnBrk="1" hangingPunct="1">
              <a:buFont typeface="Wingdings" panose="05000000000000000000" pitchFamily="2" charset="2"/>
              <a:buChar char="§"/>
            </a:pPr>
            <a:endParaRPr lang="fr-FR" altLang="fr-FR" sz="2000" b="1">
              <a:solidFill>
                <a:srgbClr val="0000CC"/>
              </a:solidFill>
              <a:latin typeface="Times New Roman" panose="02020603050405020304" pitchFamily="18" charset="0"/>
              <a:cs typeface="Arial" panose="020B0604020202020204" pitchFamily="34" charset="0"/>
            </a:endParaRPr>
          </a:p>
          <a:p>
            <a:pPr eaLnBrk="1" hangingPunct="1">
              <a:buFont typeface="Wingdings" panose="05000000000000000000" pitchFamily="2" charset="2"/>
              <a:buChar char="§"/>
            </a:pPr>
            <a:r>
              <a:rPr lang="fr-FR" altLang="fr-FR" sz="2000" b="1">
                <a:solidFill>
                  <a:srgbClr val="0000CC"/>
                </a:solidFill>
                <a:latin typeface="Times New Roman" panose="02020603050405020304" pitchFamily="18" charset="0"/>
                <a:cs typeface="Arial" panose="020B0604020202020204" pitchFamily="34" charset="0"/>
              </a:rPr>
              <a:t> Accuracy</a:t>
            </a:r>
          </a:p>
          <a:p>
            <a:pPr eaLnBrk="1" hangingPunct="1">
              <a:buFont typeface="Wingdings" panose="05000000000000000000" pitchFamily="2" charset="2"/>
              <a:buNone/>
            </a:pPr>
            <a:r>
              <a:rPr lang="fr-FR" altLang="fr-FR" sz="2000" b="1">
                <a:solidFill>
                  <a:srgbClr val="0000CC"/>
                </a:solidFill>
                <a:latin typeface="Times New Roman" panose="02020603050405020304" pitchFamily="18" charset="0"/>
                <a:cs typeface="Arial" panose="020B0604020202020204" pitchFamily="34" charset="0"/>
              </a:rPr>
              <a:t>   Lateral</a:t>
            </a:r>
          </a:p>
        </p:txBody>
      </p:sp>
      <p:sp>
        <p:nvSpPr>
          <p:cNvPr id="52238" name="Rectangle 12"/>
          <p:cNvSpPr>
            <a:spLocks noChangeArrowheads="1"/>
          </p:cNvSpPr>
          <p:nvPr/>
        </p:nvSpPr>
        <p:spPr bwMode="auto">
          <a:xfrm>
            <a:off x="4367214" y="620714"/>
            <a:ext cx="1946275" cy="720725"/>
          </a:xfrm>
          <a:prstGeom prst="rect">
            <a:avLst/>
          </a:prstGeom>
          <a:gradFill rotWithShape="1">
            <a:gsLst>
              <a:gs pos="0">
                <a:srgbClr val="FFFFFF"/>
              </a:gs>
              <a:gs pos="50000">
                <a:srgbClr val="DADADA"/>
              </a:gs>
              <a:gs pos="100000">
                <a:srgbClr val="FFFFFF"/>
              </a:gs>
            </a:gsLst>
            <a:lin ang="5400000" scaled="1"/>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a:latin typeface="Times New Roman" panose="02020603050405020304" pitchFamily="18" charset="0"/>
                <a:cs typeface="Arial" panose="020B0604020202020204" pitchFamily="34" charset="0"/>
              </a:rPr>
              <a:t>Filter 1</a:t>
            </a:r>
          </a:p>
        </p:txBody>
      </p:sp>
      <p:sp>
        <p:nvSpPr>
          <p:cNvPr id="52239" name="Rectangle 13"/>
          <p:cNvSpPr>
            <a:spLocks noChangeArrowheads="1"/>
          </p:cNvSpPr>
          <p:nvPr/>
        </p:nvSpPr>
        <p:spPr bwMode="auto">
          <a:xfrm>
            <a:off x="4367214" y="5302251"/>
            <a:ext cx="1946275" cy="790575"/>
          </a:xfrm>
          <a:prstGeom prst="rect">
            <a:avLst/>
          </a:prstGeom>
          <a:gradFill rotWithShape="1">
            <a:gsLst>
              <a:gs pos="0">
                <a:srgbClr val="99FF33"/>
              </a:gs>
              <a:gs pos="100000">
                <a:srgbClr val="65A822"/>
              </a:gs>
            </a:gsLst>
            <a:path path="shape">
              <a:fillToRect l="50000" t="50000" r="50000" b="50000"/>
            </a:path>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a:latin typeface="Times New Roman" panose="02020603050405020304" pitchFamily="18" charset="0"/>
                <a:cs typeface="Arial" panose="020B0604020202020204" pitchFamily="34" charset="0"/>
              </a:rPr>
              <a:t>The 5 senses</a:t>
            </a:r>
          </a:p>
        </p:txBody>
      </p:sp>
      <p:sp>
        <p:nvSpPr>
          <p:cNvPr id="52240" name="Rectangle 14"/>
          <p:cNvSpPr>
            <a:spLocks noChangeArrowheads="1"/>
          </p:cNvSpPr>
          <p:nvPr/>
        </p:nvSpPr>
        <p:spPr bwMode="auto">
          <a:xfrm>
            <a:off x="6813551" y="1052514"/>
            <a:ext cx="1514475" cy="720725"/>
          </a:xfrm>
          <a:prstGeom prst="rect">
            <a:avLst/>
          </a:prstGeom>
          <a:gradFill rotWithShape="1">
            <a:gsLst>
              <a:gs pos="0">
                <a:srgbClr val="FFFFFF"/>
              </a:gs>
              <a:gs pos="50000">
                <a:srgbClr val="DADADA"/>
              </a:gs>
              <a:gs pos="100000">
                <a:srgbClr val="FFFFFF"/>
              </a:gs>
            </a:gsLst>
            <a:lin ang="5400000" scaled="1"/>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a:latin typeface="Times New Roman" panose="02020603050405020304" pitchFamily="18" charset="0"/>
                <a:cs typeface="Arial" panose="020B0604020202020204" pitchFamily="34" charset="0"/>
              </a:rPr>
              <a:t>Filter 2</a:t>
            </a:r>
          </a:p>
        </p:txBody>
      </p:sp>
      <p:sp>
        <p:nvSpPr>
          <p:cNvPr id="52241" name="Rectangle 15"/>
          <p:cNvSpPr>
            <a:spLocks noChangeArrowheads="1"/>
          </p:cNvSpPr>
          <p:nvPr/>
        </p:nvSpPr>
        <p:spPr bwMode="auto">
          <a:xfrm>
            <a:off x="6815139" y="4941888"/>
            <a:ext cx="1512887" cy="792162"/>
          </a:xfrm>
          <a:prstGeom prst="rect">
            <a:avLst/>
          </a:prstGeom>
          <a:gradFill rotWithShape="1">
            <a:gsLst>
              <a:gs pos="0">
                <a:srgbClr val="99FF33"/>
              </a:gs>
              <a:gs pos="100000">
                <a:srgbClr val="65A922"/>
              </a:gs>
            </a:gsLst>
            <a:path path="shape">
              <a:fillToRect l="50000" t="50000" r="50000" b="50000"/>
            </a:path>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a:latin typeface="Times New Roman" panose="02020603050405020304" pitchFamily="18" charset="0"/>
                <a:cs typeface="Arial" panose="020B0604020202020204" pitchFamily="34" charset="0"/>
              </a:rPr>
              <a:t>Sorting </a:t>
            </a:r>
          </a:p>
          <a:p>
            <a:pPr algn="ctr" eaLnBrk="1" hangingPunct="1"/>
            <a:r>
              <a:rPr lang="fr-FR" altLang="fr-FR">
                <a:latin typeface="Times New Roman" panose="02020603050405020304" pitchFamily="18" charset="0"/>
                <a:cs typeface="Arial" panose="020B0604020202020204" pitchFamily="34" charset="0"/>
              </a:rPr>
              <a:t>information.</a:t>
            </a:r>
          </a:p>
        </p:txBody>
      </p:sp>
      <p:sp>
        <p:nvSpPr>
          <p:cNvPr id="52242" name="Rectangle 16"/>
          <p:cNvSpPr>
            <a:spLocks noChangeArrowheads="1"/>
          </p:cNvSpPr>
          <p:nvPr/>
        </p:nvSpPr>
        <p:spPr bwMode="auto">
          <a:xfrm>
            <a:off x="8832851" y="1412876"/>
            <a:ext cx="1514475" cy="720725"/>
          </a:xfrm>
          <a:prstGeom prst="rect">
            <a:avLst/>
          </a:prstGeom>
          <a:gradFill rotWithShape="1">
            <a:gsLst>
              <a:gs pos="0">
                <a:srgbClr val="FFFFFF"/>
              </a:gs>
              <a:gs pos="50000">
                <a:srgbClr val="DADADA"/>
              </a:gs>
              <a:gs pos="100000">
                <a:srgbClr val="FFFFFF"/>
              </a:gs>
            </a:gsLst>
            <a:lin ang="5400000" scaled="1"/>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a:latin typeface="Times New Roman" panose="02020603050405020304" pitchFamily="18" charset="0"/>
                <a:cs typeface="Arial" panose="020B0604020202020204" pitchFamily="34" charset="0"/>
              </a:rPr>
              <a:t>Filter 3</a:t>
            </a:r>
          </a:p>
        </p:txBody>
      </p:sp>
      <p:sp>
        <p:nvSpPr>
          <p:cNvPr id="52243" name="Rectangle 17"/>
          <p:cNvSpPr>
            <a:spLocks noChangeArrowheads="1"/>
          </p:cNvSpPr>
          <p:nvPr/>
        </p:nvSpPr>
        <p:spPr bwMode="auto">
          <a:xfrm>
            <a:off x="8832850" y="4581526"/>
            <a:ext cx="1512888" cy="792163"/>
          </a:xfrm>
          <a:prstGeom prst="rect">
            <a:avLst/>
          </a:prstGeom>
          <a:gradFill rotWithShape="1">
            <a:gsLst>
              <a:gs pos="0">
                <a:srgbClr val="99FF33"/>
              </a:gs>
              <a:gs pos="100000">
                <a:srgbClr val="74C227"/>
              </a:gs>
            </a:gsLst>
            <a:path path="shape">
              <a:fillToRect l="50000" t="50000" r="50000" b="50000"/>
            </a:path>
          </a:gradFill>
          <a:ln w="76200" cap="sq" cmpd="tri">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fr-FR" altLang="fr-FR">
                <a:latin typeface="Times New Roman" panose="02020603050405020304" pitchFamily="18" charset="0"/>
                <a:cs typeface="Arial" panose="020B0604020202020204" pitchFamily="34" charset="0"/>
              </a:rPr>
              <a:t>Size of </a:t>
            </a:r>
          </a:p>
          <a:p>
            <a:pPr algn="ctr" eaLnBrk="1" hangingPunct="1"/>
            <a:r>
              <a:rPr lang="fr-FR" altLang="fr-FR">
                <a:latin typeface="Times New Roman" panose="02020603050405020304" pitchFamily="18" charset="0"/>
                <a:cs typeface="Arial" panose="020B0604020202020204" pitchFamily="34" charset="0"/>
              </a:rPr>
              <a:t>cutting</a:t>
            </a:r>
          </a:p>
        </p:txBody>
      </p:sp>
    </p:spTree>
    <p:extLst>
      <p:ext uri="{BB962C8B-B14F-4D97-AF65-F5344CB8AC3E}">
        <p14:creationId xmlns:p14="http://schemas.microsoft.com/office/powerpoint/2010/main" val="14291037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84743" y="685800"/>
            <a:ext cx="5793475" cy="1485900"/>
          </a:xfrm>
        </p:spPr>
        <p:txBody>
          <a:bodyPr>
            <a:normAutofit/>
          </a:bodyPr>
          <a:lstStyle/>
          <a:p>
            <a:pPr eaLnBrk="1" hangingPunct="1"/>
            <a:r>
              <a:rPr lang="fr-FR" altLang="fr-FR" sz="3200" b="1" dirty="0">
                <a:latin typeface="Calibri" panose="020F0502020204030204" pitchFamily="34" charset="0"/>
                <a:cs typeface="Calibri" panose="020F0502020204030204" pitchFamily="34" charset="0"/>
              </a:rPr>
              <a:t>Filter 1</a:t>
            </a:r>
            <a:r>
              <a:rPr lang="fr-FR" altLang="fr-FR" sz="3200" b="1" i="1" dirty="0">
                <a:latin typeface="Calibri" panose="020F0502020204030204" pitchFamily="34" charset="0"/>
                <a:cs typeface="Calibri" panose="020F0502020204030204" pitchFamily="34" charset="0"/>
              </a:rPr>
              <a:t/>
            </a:r>
            <a:br>
              <a:rPr lang="fr-FR" altLang="fr-FR" sz="3200" b="1" i="1" dirty="0">
                <a:latin typeface="Calibri" panose="020F0502020204030204" pitchFamily="34" charset="0"/>
                <a:cs typeface="Calibri" panose="020F0502020204030204" pitchFamily="34" charset="0"/>
              </a:rPr>
            </a:br>
            <a:r>
              <a:rPr lang="fr-FR" altLang="fr-FR" sz="3200" b="1" i="1" dirty="0">
                <a:latin typeface="Calibri" panose="020F0502020204030204" pitchFamily="34" charset="0"/>
                <a:cs typeface="Calibri" panose="020F0502020204030204" pitchFamily="34" charset="0"/>
              </a:rPr>
              <a:t>The five senses/VAKOG </a:t>
            </a:r>
            <a:endParaRPr lang="fr-BE" altLang="fr-FR" sz="3200" b="1" i="1" dirty="0"/>
          </a:p>
        </p:txBody>
      </p:sp>
      <p:sp>
        <p:nvSpPr>
          <p:cNvPr id="53251" name="Rectangle 3"/>
          <p:cNvSpPr>
            <a:spLocks noGrp="1" noChangeArrowheads="1"/>
          </p:cNvSpPr>
          <p:nvPr>
            <p:ph type="body" idx="1"/>
          </p:nvPr>
        </p:nvSpPr>
        <p:spPr>
          <a:xfrm>
            <a:off x="784743" y="2286000"/>
            <a:ext cx="5793475" cy="3581400"/>
          </a:xfrm>
        </p:spPr>
        <p:txBody>
          <a:bodyPr>
            <a:normAutofit/>
          </a:bodyPr>
          <a:lstStyle/>
          <a:p>
            <a:pPr marL="0" indent="0" eaLnBrk="1" hangingPunct="1">
              <a:buClr>
                <a:srgbClr val="FF3300"/>
              </a:buClr>
              <a:buNone/>
            </a:pPr>
            <a:r>
              <a:rPr lang="fr-FR" altLang="fr-FR" sz="2200" dirty="0"/>
              <a:t>A Visual will use expressions like: </a:t>
            </a:r>
            <a:r>
              <a:rPr lang="fr-FR" altLang="fr-FR" sz="2200" b="1" i="1" dirty="0"/>
              <a:t>It's clear, panoramic effect, dark day, it's dark to me, it's bright, I see what you mean, etc. </a:t>
            </a:r>
          </a:p>
          <a:p>
            <a:pPr marL="0" indent="0" eaLnBrk="1" hangingPunct="1">
              <a:buClr>
                <a:srgbClr val="FF3300"/>
              </a:buClr>
              <a:buNone/>
            </a:pPr>
            <a:r>
              <a:rPr lang="fr-FR" altLang="fr-FR" sz="2200" dirty="0"/>
              <a:t>An auditor will use the following expressions: </a:t>
            </a:r>
            <a:r>
              <a:rPr lang="fr-FR" altLang="fr-FR" sz="2200" b="1" i="1" dirty="0"/>
              <a:t>I am not deaf to your call, it sounds hollow, you seem silent, but shut him up, you reason badly, etc.</a:t>
            </a:r>
          </a:p>
        </p:txBody>
      </p:sp>
      <p:pic>
        <p:nvPicPr>
          <p:cNvPr id="3" name="Image 2">
            <a:extLst>
              <a:ext uri="{FF2B5EF4-FFF2-40B4-BE49-F238E27FC236}">
                <a16:creationId xmlns:a16="http://schemas.microsoft.com/office/drawing/2014/main" xmlns="" id="{D7267AFA-E34D-120E-6186-E630442BDC40}"/>
              </a:ext>
            </a:extLst>
          </p:cNvPr>
          <p:cNvPicPr>
            <a:picLocks noChangeAspect="1"/>
          </p:cNvPicPr>
          <p:nvPr/>
        </p:nvPicPr>
        <p:blipFill>
          <a:blip r:embed="rId2"/>
          <a:stretch>
            <a:fillRect/>
          </a:stretch>
        </p:blipFill>
        <p:spPr>
          <a:xfrm>
            <a:off x="9090601" y="3520776"/>
            <a:ext cx="1623059" cy="2705100"/>
          </a:xfrm>
          <a:prstGeom prst="rect">
            <a:avLst/>
          </a:prstGeom>
          <a:ln>
            <a:noFill/>
          </a:ln>
          <a:effectLst/>
        </p:spPr>
      </p:pic>
      <p:pic>
        <p:nvPicPr>
          <p:cNvPr id="2" name="Image 1">
            <a:extLst>
              <a:ext uri="{FF2B5EF4-FFF2-40B4-BE49-F238E27FC236}">
                <a16:creationId xmlns:a16="http://schemas.microsoft.com/office/drawing/2014/main" xmlns="" id="{75155B8E-29CA-2F75-DF3B-BEEBA072C684}"/>
              </a:ext>
            </a:extLst>
          </p:cNvPr>
          <p:cNvPicPr>
            <a:picLocks noChangeAspect="1"/>
          </p:cNvPicPr>
          <p:nvPr/>
        </p:nvPicPr>
        <p:blipFill>
          <a:blip r:embed="rId3"/>
          <a:stretch>
            <a:fillRect/>
          </a:stretch>
        </p:blipFill>
        <p:spPr>
          <a:xfrm>
            <a:off x="7831350" y="632124"/>
            <a:ext cx="3730079" cy="2387250"/>
          </a:xfrm>
          <a:prstGeom prst="rect">
            <a:avLst/>
          </a:prstGeom>
          <a:ln>
            <a:noFill/>
          </a:ln>
          <a:effectLst/>
        </p:spPr>
      </p:pic>
    </p:spTree>
    <p:extLst>
      <p:ext uri="{BB962C8B-B14F-4D97-AF65-F5344CB8AC3E}">
        <p14:creationId xmlns:p14="http://schemas.microsoft.com/office/powerpoint/2010/main" val="34173422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70252" y="247650"/>
            <a:ext cx="5793475" cy="1143000"/>
          </a:xfrm>
        </p:spPr>
        <p:txBody>
          <a:bodyPr>
            <a:normAutofit/>
          </a:bodyPr>
          <a:lstStyle/>
          <a:p>
            <a:pPr eaLnBrk="1" hangingPunct="1"/>
            <a:r>
              <a:rPr lang="fr-FR" altLang="fr-FR" sz="3200" b="1" dirty="0">
                <a:latin typeface="Calibri" panose="020F0502020204030204" pitchFamily="34" charset="0"/>
                <a:cs typeface="Calibri" panose="020F0502020204030204" pitchFamily="34" charset="0"/>
              </a:rPr>
              <a:t>Filter 1</a:t>
            </a:r>
            <a:r>
              <a:rPr lang="fr-FR" altLang="fr-FR" sz="3200" b="1" i="1" dirty="0">
                <a:latin typeface="Calibri" panose="020F0502020204030204" pitchFamily="34" charset="0"/>
                <a:cs typeface="Calibri" panose="020F0502020204030204" pitchFamily="34" charset="0"/>
              </a:rPr>
              <a:t/>
            </a:r>
            <a:br>
              <a:rPr lang="fr-FR" altLang="fr-FR" sz="3200" b="1" i="1" dirty="0">
                <a:latin typeface="Calibri" panose="020F0502020204030204" pitchFamily="34" charset="0"/>
                <a:cs typeface="Calibri" panose="020F0502020204030204" pitchFamily="34" charset="0"/>
              </a:rPr>
            </a:br>
            <a:r>
              <a:rPr lang="fr-FR" altLang="fr-FR" sz="3200" b="1" i="1" dirty="0">
                <a:latin typeface="Calibri" panose="020F0502020204030204" pitchFamily="34" charset="0"/>
                <a:cs typeface="Calibri" panose="020F0502020204030204" pitchFamily="34" charset="0"/>
              </a:rPr>
              <a:t>The five senses/VAKOG </a:t>
            </a:r>
            <a:endParaRPr lang="fr-BE" altLang="fr-FR" sz="3200" b="1" i="1" dirty="0">
              <a:latin typeface="Calibri" panose="020F0502020204030204" pitchFamily="34" charset="0"/>
              <a:cs typeface="Calibri" panose="020F0502020204030204" pitchFamily="34" charset="0"/>
            </a:endParaRPr>
          </a:p>
        </p:txBody>
      </p:sp>
      <p:sp>
        <p:nvSpPr>
          <p:cNvPr id="54275" name="Rectangle 3"/>
          <p:cNvSpPr>
            <a:spLocks noGrp="1" noChangeArrowheads="1"/>
          </p:cNvSpPr>
          <p:nvPr>
            <p:ph type="body" idx="1"/>
          </p:nvPr>
        </p:nvSpPr>
        <p:spPr>
          <a:xfrm>
            <a:off x="904868" y="1638300"/>
            <a:ext cx="5793475" cy="3581400"/>
          </a:xfrm>
        </p:spPr>
        <p:txBody>
          <a:bodyPr>
            <a:noAutofit/>
          </a:bodyPr>
          <a:lstStyle/>
          <a:p>
            <a:pPr marL="0" indent="0" eaLnBrk="1" hangingPunct="1">
              <a:buClr>
                <a:srgbClr val="FF3300"/>
              </a:buClr>
              <a:buNone/>
            </a:pPr>
            <a:r>
              <a:rPr lang="fr-FR" altLang="fr-FR" sz="2200" dirty="0"/>
              <a:t>A Kinesthetic will use expressions related to verbs of movement: </a:t>
            </a:r>
            <a:r>
              <a:rPr lang="fr-FR" altLang="fr-FR" sz="2200" b="1" i="1" dirty="0"/>
              <a:t>move, jump, etc. And will also refer to expressions: goosebumps, calm, affectionate, etc. And will also refer to expressions: I have goose bumps, calm, affectionate, etc.</a:t>
            </a:r>
          </a:p>
          <a:p>
            <a:pPr marL="0" indent="0" eaLnBrk="1" hangingPunct="1">
              <a:buClr>
                <a:srgbClr val="FF3300"/>
              </a:buClr>
              <a:buNone/>
            </a:pPr>
            <a:endParaRPr lang="fr-FR" altLang="fr-FR" sz="2200" dirty="0"/>
          </a:p>
          <a:p>
            <a:pPr marL="0" indent="0" eaLnBrk="1" hangingPunct="1">
              <a:buClr>
                <a:srgbClr val="FF3300"/>
              </a:buClr>
              <a:buNone/>
            </a:pPr>
            <a:r>
              <a:rPr lang="fr-FR" altLang="fr-FR" sz="2200" dirty="0"/>
              <a:t>An Olfactory will use words: </a:t>
            </a:r>
            <a:r>
              <a:rPr lang="fr-FR" altLang="fr-FR" sz="2200" b="1" dirty="0"/>
              <a:t>It stinks, it smells good, etc.</a:t>
            </a:r>
          </a:p>
          <a:p>
            <a:pPr marL="0" indent="0" eaLnBrk="1" hangingPunct="1">
              <a:buClr>
                <a:srgbClr val="FF3300"/>
              </a:buClr>
              <a:buNone/>
            </a:pPr>
            <a:endParaRPr lang="fr-FR" altLang="fr-FR" sz="2200" dirty="0"/>
          </a:p>
          <a:p>
            <a:pPr marL="0" indent="0" eaLnBrk="1" hangingPunct="1">
              <a:buClr>
                <a:srgbClr val="FF3300"/>
              </a:buClr>
              <a:buNone/>
            </a:pPr>
            <a:r>
              <a:rPr lang="fr-FR" altLang="fr-FR" sz="2200" dirty="0"/>
              <a:t>A Gustative will say: </a:t>
            </a:r>
            <a:r>
              <a:rPr lang="fr-FR" altLang="fr-FR" sz="2200" b="1" dirty="0"/>
              <a:t>I savour my victory, good taste, delicious, etc.</a:t>
            </a:r>
          </a:p>
          <a:p>
            <a:pPr eaLnBrk="1" hangingPunct="1">
              <a:buClr>
                <a:srgbClr val="FFFF00"/>
              </a:buClr>
              <a:buFont typeface="Wingdings" panose="05000000000000000000" pitchFamily="2" charset="2"/>
              <a:buChar char=""/>
            </a:pPr>
            <a:endParaRPr lang="fr-FR" altLang="fr-FR" sz="2400" dirty="0">
              <a:latin typeface="Arial" panose="020B0604020202020204" pitchFamily="34" charset="0"/>
            </a:endParaRPr>
          </a:p>
        </p:txBody>
      </p:sp>
      <p:pic>
        <p:nvPicPr>
          <p:cNvPr id="2" name="Image 1">
            <a:extLst>
              <a:ext uri="{FF2B5EF4-FFF2-40B4-BE49-F238E27FC236}">
                <a16:creationId xmlns:a16="http://schemas.microsoft.com/office/drawing/2014/main" xmlns="" id="{D1952173-F339-2767-6DFE-5C6052DCEF21}"/>
              </a:ext>
            </a:extLst>
          </p:cNvPr>
          <p:cNvPicPr>
            <a:picLocks noChangeAspect="1"/>
          </p:cNvPicPr>
          <p:nvPr/>
        </p:nvPicPr>
        <p:blipFill>
          <a:blip r:embed="rId2"/>
          <a:stretch>
            <a:fillRect/>
          </a:stretch>
        </p:blipFill>
        <p:spPr>
          <a:xfrm>
            <a:off x="8297579" y="643467"/>
            <a:ext cx="3043090" cy="1749777"/>
          </a:xfrm>
          <a:prstGeom prst="rect">
            <a:avLst/>
          </a:prstGeom>
          <a:ln>
            <a:noFill/>
          </a:ln>
          <a:effectLst/>
        </p:spPr>
      </p:pic>
      <p:pic>
        <p:nvPicPr>
          <p:cNvPr id="3" name="Image 2">
            <a:extLst>
              <a:ext uri="{FF2B5EF4-FFF2-40B4-BE49-F238E27FC236}">
                <a16:creationId xmlns:a16="http://schemas.microsoft.com/office/drawing/2014/main" xmlns="" id="{63BB4FFB-0F9A-A22D-4DC9-50F29C1CD8C7}"/>
              </a:ext>
            </a:extLst>
          </p:cNvPr>
          <p:cNvPicPr>
            <a:picLocks noChangeAspect="1"/>
          </p:cNvPicPr>
          <p:nvPr/>
        </p:nvPicPr>
        <p:blipFill>
          <a:blip r:embed="rId3"/>
          <a:stretch>
            <a:fillRect/>
          </a:stretch>
        </p:blipFill>
        <p:spPr>
          <a:xfrm>
            <a:off x="8532194" y="2554112"/>
            <a:ext cx="2621387" cy="1749776"/>
          </a:xfrm>
          <a:prstGeom prst="rect">
            <a:avLst/>
          </a:prstGeom>
          <a:ln>
            <a:noFill/>
          </a:ln>
          <a:effectLst/>
        </p:spPr>
      </p:pic>
      <p:pic>
        <p:nvPicPr>
          <p:cNvPr id="4" name="Image 3">
            <a:extLst>
              <a:ext uri="{FF2B5EF4-FFF2-40B4-BE49-F238E27FC236}">
                <a16:creationId xmlns:a16="http://schemas.microsoft.com/office/drawing/2014/main" xmlns="" id="{1F089932-EF8B-2393-728B-D3FE6BF5C912}"/>
              </a:ext>
            </a:extLst>
          </p:cNvPr>
          <p:cNvPicPr>
            <a:picLocks noChangeAspect="1"/>
          </p:cNvPicPr>
          <p:nvPr/>
        </p:nvPicPr>
        <p:blipFill>
          <a:blip r:embed="rId4"/>
          <a:stretch>
            <a:fillRect/>
          </a:stretch>
        </p:blipFill>
        <p:spPr>
          <a:xfrm>
            <a:off x="8532195" y="4464756"/>
            <a:ext cx="2621387" cy="1749776"/>
          </a:xfrm>
          <a:prstGeom prst="rect">
            <a:avLst/>
          </a:prstGeom>
        </p:spPr>
      </p:pic>
    </p:spTree>
    <p:extLst>
      <p:ext uri="{BB962C8B-B14F-4D97-AF65-F5344CB8AC3E}">
        <p14:creationId xmlns:p14="http://schemas.microsoft.com/office/powerpoint/2010/main" val="8478182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8"/>
          <p:cNvSpPr txBox="1">
            <a:spLocks noChangeArrowheads="1"/>
          </p:cNvSpPr>
          <p:nvPr/>
        </p:nvSpPr>
        <p:spPr bwMode="auto">
          <a:xfrm>
            <a:off x="4303713" y="610871"/>
            <a:ext cx="3925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FF080E"/>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FF080E"/>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FF4D00"/>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FF4D00"/>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FF4D00"/>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FF4D00"/>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FF4D00"/>
              </a:buClr>
              <a:buSzPct val="100000"/>
              <a:buFont typeface="Wingdings 2" panose="05020102010507070707" pitchFamily="18" charset="2"/>
              <a:buChar char=""/>
              <a:defRPr>
                <a:solidFill>
                  <a:schemeClr val="tx1"/>
                </a:solidFill>
                <a:latin typeface="Verdana" panose="020B0604030504040204" pitchFamily="34" charset="0"/>
              </a:defRPr>
            </a:lvl9pPr>
          </a:lstStyle>
          <a:p>
            <a:pPr algn="ctr" eaLnBrk="1" hangingPunct="1">
              <a:spcBef>
                <a:spcPct val="0"/>
              </a:spcBef>
              <a:buClrTx/>
              <a:buSzTx/>
              <a:buFontTx/>
              <a:buNone/>
            </a:pPr>
            <a:r>
              <a:rPr lang="fr-FR">
                <a:latin typeface="Arial" panose="020B0604020202020204" pitchFamily="34" charset="0"/>
              </a:rPr>
              <a:t>Eye movement</a:t>
            </a:r>
          </a:p>
        </p:txBody>
      </p:sp>
      <p:pic>
        <p:nvPicPr>
          <p:cNvPr id="2" name="Image 1">
            <a:extLst>
              <a:ext uri="{FF2B5EF4-FFF2-40B4-BE49-F238E27FC236}">
                <a16:creationId xmlns:a16="http://schemas.microsoft.com/office/drawing/2014/main" xmlns="" id="{D0FBD035-0169-F4A6-AC59-24AD26FDB643}"/>
              </a:ext>
            </a:extLst>
          </p:cNvPr>
          <p:cNvPicPr>
            <a:picLocks noChangeAspect="1"/>
          </p:cNvPicPr>
          <p:nvPr/>
        </p:nvPicPr>
        <p:blipFill>
          <a:blip r:embed="rId2"/>
          <a:stretch>
            <a:fillRect/>
          </a:stretch>
        </p:blipFill>
        <p:spPr>
          <a:xfrm>
            <a:off x="3543300" y="2844144"/>
            <a:ext cx="5181601" cy="2590801"/>
          </a:xfrm>
          <a:prstGeom prst="rect">
            <a:avLst/>
          </a:prstGeom>
        </p:spPr>
      </p:pic>
      <p:sp>
        <p:nvSpPr>
          <p:cNvPr id="3" name="ZoneTexte 2">
            <a:extLst>
              <a:ext uri="{FF2B5EF4-FFF2-40B4-BE49-F238E27FC236}">
                <a16:creationId xmlns:a16="http://schemas.microsoft.com/office/drawing/2014/main" xmlns="" id="{CAA5F759-E4A5-BA14-7D2F-202934632D3B}"/>
              </a:ext>
            </a:extLst>
          </p:cNvPr>
          <p:cNvSpPr txBox="1"/>
          <p:nvPr/>
        </p:nvSpPr>
        <p:spPr>
          <a:xfrm>
            <a:off x="8229600" y="2034540"/>
            <a:ext cx="3314700" cy="430887"/>
          </a:xfrm>
          <a:prstGeom prst="rect">
            <a:avLst/>
          </a:prstGeom>
          <a:noFill/>
        </p:spPr>
        <p:txBody>
          <a:bodyPr wrap="square" rtlCol="0">
            <a:spAutoFit/>
          </a:bodyPr>
          <a:lstStyle/>
          <a:p>
            <a:r>
              <a:rPr lang="fr-FR" sz="2200" dirty="0">
                <a:solidFill>
                  <a:schemeClr val="tx2"/>
                </a:solidFill>
              </a:rPr>
              <a:t>I remember an image</a:t>
            </a:r>
          </a:p>
        </p:txBody>
      </p:sp>
      <p:sp>
        <p:nvSpPr>
          <p:cNvPr id="5" name="ZoneTexte 4">
            <a:extLst>
              <a:ext uri="{FF2B5EF4-FFF2-40B4-BE49-F238E27FC236}">
                <a16:creationId xmlns:a16="http://schemas.microsoft.com/office/drawing/2014/main" xmlns="" id="{3E81E37F-7546-E0FF-7476-49FE78E3DC84}"/>
              </a:ext>
            </a:extLst>
          </p:cNvPr>
          <p:cNvSpPr txBox="1"/>
          <p:nvPr/>
        </p:nvSpPr>
        <p:spPr>
          <a:xfrm>
            <a:off x="8027671" y="5966498"/>
            <a:ext cx="3314700" cy="430887"/>
          </a:xfrm>
          <a:prstGeom prst="rect">
            <a:avLst/>
          </a:prstGeom>
          <a:noFill/>
        </p:spPr>
        <p:txBody>
          <a:bodyPr wrap="square" rtlCol="0">
            <a:spAutoFit/>
          </a:bodyPr>
          <a:lstStyle/>
          <a:p>
            <a:r>
              <a:rPr lang="fr-FR" sz="2200" dirty="0">
                <a:solidFill>
                  <a:schemeClr val="tx2"/>
                </a:solidFill>
              </a:rPr>
              <a:t>I talk to myself</a:t>
            </a:r>
          </a:p>
        </p:txBody>
      </p:sp>
      <p:sp>
        <p:nvSpPr>
          <p:cNvPr id="6" name="ZoneTexte 5">
            <a:extLst>
              <a:ext uri="{FF2B5EF4-FFF2-40B4-BE49-F238E27FC236}">
                <a16:creationId xmlns:a16="http://schemas.microsoft.com/office/drawing/2014/main" xmlns="" id="{329A2E87-765B-3B98-1C15-213050B941EC}"/>
              </a:ext>
            </a:extLst>
          </p:cNvPr>
          <p:cNvSpPr txBox="1"/>
          <p:nvPr/>
        </p:nvSpPr>
        <p:spPr>
          <a:xfrm>
            <a:off x="1554480" y="5780919"/>
            <a:ext cx="3314700" cy="769441"/>
          </a:xfrm>
          <a:prstGeom prst="rect">
            <a:avLst/>
          </a:prstGeom>
          <a:noFill/>
        </p:spPr>
        <p:txBody>
          <a:bodyPr wrap="square" rtlCol="0">
            <a:spAutoFit/>
          </a:bodyPr>
          <a:lstStyle/>
          <a:p>
            <a:r>
              <a:rPr lang="fr-FR" sz="2200" dirty="0">
                <a:solidFill>
                  <a:schemeClr val="tx2"/>
                </a:solidFill>
              </a:rPr>
              <a:t>I think of a smell, a feeling, an emotion</a:t>
            </a:r>
          </a:p>
        </p:txBody>
      </p:sp>
      <p:sp>
        <p:nvSpPr>
          <p:cNvPr id="7" name="ZoneTexte 6">
            <a:extLst>
              <a:ext uri="{FF2B5EF4-FFF2-40B4-BE49-F238E27FC236}">
                <a16:creationId xmlns:a16="http://schemas.microsoft.com/office/drawing/2014/main" xmlns="" id="{5450FA2A-C7E7-DE18-2016-0CA4A6B5675C}"/>
              </a:ext>
            </a:extLst>
          </p:cNvPr>
          <p:cNvSpPr txBox="1"/>
          <p:nvPr/>
        </p:nvSpPr>
        <p:spPr>
          <a:xfrm>
            <a:off x="1089882" y="4467375"/>
            <a:ext cx="3314700" cy="430887"/>
          </a:xfrm>
          <a:prstGeom prst="rect">
            <a:avLst/>
          </a:prstGeom>
          <a:noFill/>
        </p:spPr>
        <p:txBody>
          <a:bodyPr wrap="square" rtlCol="0">
            <a:spAutoFit/>
          </a:bodyPr>
          <a:lstStyle/>
          <a:p>
            <a:r>
              <a:rPr lang="fr-FR" sz="2200" dirty="0">
                <a:solidFill>
                  <a:schemeClr val="tx2"/>
                </a:solidFill>
              </a:rPr>
              <a:t>I imagine a sound</a:t>
            </a:r>
          </a:p>
        </p:txBody>
      </p:sp>
      <p:sp>
        <p:nvSpPr>
          <p:cNvPr id="8" name="ZoneTexte 7">
            <a:extLst>
              <a:ext uri="{FF2B5EF4-FFF2-40B4-BE49-F238E27FC236}">
                <a16:creationId xmlns:a16="http://schemas.microsoft.com/office/drawing/2014/main" xmlns="" id="{CF07125E-A1C5-5067-1C59-31259BB43426}"/>
              </a:ext>
            </a:extLst>
          </p:cNvPr>
          <p:cNvSpPr txBox="1"/>
          <p:nvPr/>
        </p:nvSpPr>
        <p:spPr>
          <a:xfrm>
            <a:off x="9174480" y="4321452"/>
            <a:ext cx="3314700" cy="430887"/>
          </a:xfrm>
          <a:prstGeom prst="rect">
            <a:avLst/>
          </a:prstGeom>
          <a:noFill/>
        </p:spPr>
        <p:txBody>
          <a:bodyPr wrap="square" rtlCol="0">
            <a:spAutoFit/>
          </a:bodyPr>
          <a:lstStyle/>
          <a:p>
            <a:r>
              <a:rPr lang="fr-FR" sz="2200" dirty="0">
                <a:solidFill>
                  <a:schemeClr val="tx2"/>
                </a:solidFill>
              </a:rPr>
              <a:t>I remember a sound</a:t>
            </a:r>
          </a:p>
        </p:txBody>
      </p:sp>
      <p:sp>
        <p:nvSpPr>
          <p:cNvPr id="9" name="ZoneTexte 8">
            <a:extLst>
              <a:ext uri="{FF2B5EF4-FFF2-40B4-BE49-F238E27FC236}">
                <a16:creationId xmlns:a16="http://schemas.microsoft.com/office/drawing/2014/main" xmlns="" id="{FAB0741D-E07A-BEC6-BF8E-B4A893AD6033}"/>
              </a:ext>
            </a:extLst>
          </p:cNvPr>
          <p:cNvSpPr txBox="1"/>
          <p:nvPr/>
        </p:nvSpPr>
        <p:spPr>
          <a:xfrm>
            <a:off x="1238250" y="2219206"/>
            <a:ext cx="3314700" cy="430887"/>
          </a:xfrm>
          <a:prstGeom prst="rect">
            <a:avLst/>
          </a:prstGeom>
          <a:noFill/>
        </p:spPr>
        <p:txBody>
          <a:bodyPr wrap="square" rtlCol="0">
            <a:spAutoFit/>
          </a:bodyPr>
          <a:lstStyle/>
          <a:p>
            <a:r>
              <a:rPr lang="fr-FR" sz="2200" dirty="0">
                <a:solidFill>
                  <a:schemeClr val="tx2"/>
                </a:solidFill>
              </a:rPr>
              <a:t>I imagine an image</a:t>
            </a:r>
          </a:p>
        </p:txBody>
      </p:sp>
      <p:cxnSp>
        <p:nvCxnSpPr>
          <p:cNvPr id="11" name="Connecteur droit avec flèche 10">
            <a:extLst>
              <a:ext uri="{FF2B5EF4-FFF2-40B4-BE49-F238E27FC236}">
                <a16:creationId xmlns:a16="http://schemas.microsoft.com/office/drawing/2014/main" xmlns="" id="{00A639A0-99A9-4F0F-1415-C14318EE9C97}"/>
              </a:ext>
            </a:extLst>
          </p:cNvPr>
          <p:cNvCxnSpPr/>
          <p:nvPr/>
        </p:nvCxnSpPr>
        <p:spPr>
          <a:xfrm>
            <a:off x="8580564" y="4506118"/>
            <a:ext cx="3886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Connecteur droit avec flèche 12">
            <a:extLst>
              <a:ext uri="{FF2B5EF4-FFF2-40B4-BE49-F238E27FC236}">
                <a16:creationId xmlns:a16="http://schemas.microsoft.com/office/drawing/2014/main" xmlns="" id="{4E0E7B2C-EC9D-6F42-3791-91E3E16E92C9}"/>
              </a:ext>
            </a:extLst>
          </p:cNvPr>
          <p:cNvCxnSpPr/>
          <p:nvPr/>
        </p:nvCxnSpPr>
        <p:spPr>
          <a:xfrm flipV="1">
            <a:off x="7687340" y="2403872"/>
            <a:ext cx="542260" cy="6370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necteur droit avec flèche 14">
            <a:extLst>
              <a:ext uri="{FF2B5EF4-FFF2-40B4-BE49-F238E27FC236}">
                <a16:creationId xmlns:a16="http://schemas.microsoft.com/office/drawing/2014/main" xmlns="" id="{45BC5DFD-751F-6427-A733-7B9CC4F7C84C}"/>
              </a:ext>
            </a:extLst>
          </p:cNvPr>
          <p:cNvCxnSpPr/>
          <p:nvPr/>
        </p:nvCxnSpPr>
        <p:spPr>
          <a:xfrm flipH="1" flipV="1">
            <a:off x="3299017" y="2676405"/>
            <a:ext cx="852297" cy="88550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7" name="Connecteur droit avec flèche 16">
            <a:extLst>
              <a:ext uri="{FF2B5EF4-FFF2-40B4-BE49-F238E27FC236}">
                <a16:creationId xmlns:a16="http://schemas.microsoft.com/office/drawing/2014/main" xmlns="" id="{F185D576-99F5-FD1E-97C8-40384F845F7B}"/>
              </a:ext>
            </a:extLst>
          </p:cNvPr>
          <p:cNvCxnSpPr>
            <a:cxnSpLocks/>
          </p:cNvCxnSpPr>
          <p:nvPr/>
        </p:nvCxnSpPr>
        <p:spPr>
          <a:xfrm flipH="1">
            <a:off x="3072809" y="4690784"/>
            <a:ext cx="652356"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0" name="Connecteur droit avec flèche 19">
            <a:extLst>
              <a:ext uri="{FF2B5EF4-FFF2-40B4-BE49-F238E27FC236}">
                <a16:creationId xmlns:a16="http://schemas.microsoft.com/office/drawing/2014/main" xmlns="" id="{91B2BC7B-E0EC-EF66-22EE-95FA372322AC}"/>
              </a:ext>
            </a:extLst>
          </p:cNvPr>
          <p:cNvCxnSpPr/>
          <p:nvPr/>
        </p:nvCxnSpPr>
        <p:spPr>
          <a:xfrm>
            <a:off x="4151314" y="5188688"/>
            <a:ext cx="0" cy="59223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2" name="Connecteur droit avec flèche 21">
            <a:extLst>
              <a:ext uri="{FF2B5EF4-FFF2-40B4-BE49-F238E27FC236}">
                <a16:creationId xmlns:a16="http://schemas.microsoft.com/office/drawing/2014/main" xmlns="" id="{DD6037B6-CA68-35CE-2291-C2482C6C508B}"/>
              </a:ext>
            </a:extLst>
          </p:cNvPr>
          <p:cNvCxnSpPr/>
          <p:nvPr/>
        </p:nvCxnSpPr>
        <p:spPr>
          <a:xfrm>
            <a:off x="7527851" y="5082363"/>
            <a:ext cx="430619" cy="88413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61895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100824" y="685800"/>
            <a:ext cx="6176776" cy="1485900"/>
          </a:xfrm>
        </p:spPr>
        <p:txBody>
          <a:bodyPr>
            <a:normAutofit/>
          </a:bodyPr>
          <a:lstStyle/>
          <a:p>
            <a:r>
              <a:rPr lang="fr-FR" sz="3200" b="1" dirty="0" err="1"/>
              <a:t>Did</a:t>
            </a:r>
            <a:r>
              <a:rPr lang="fr-FR" sz="3200" b="1" dirty="0"/>
              <a:t> </a:t>
            </a:r>
            <a:r>
              <a:rPr lang="fr-FR" sz="3200" b="1" dirty="0" err="1"/>
              <a:t>you</a:t>
            </a:r>
            <a:r>
              <a:rPr lang="fr-FR" sz="3200" b="1" dirty="0"/>
              <a:t> </a:t>
            </a:r>
            <a:r>
              <a:rPr lang="fr-FR" sz="3200" b="1" dirty="0" err="1"/>
              <a:t>say</a:t>
            </a:r>
            <a:r>
              <a:rPr lang="fr-FR" sz="3200" b="1" dirty="0"/>
              <a:t>: </a:t>
            </a:r>
            <a:r>
              <a:rPr lang="fr-FR" sz="3200" b="1" dirty="0" err="1"/>
              <a:t>communicate</a:t>
            </a:r>
            <a:r>
              <a:rPr lang="fr-FR" sz="3200" b="1" dirty="0"/>
              <a:t>?</a:t>
            </a:r>
          </a:p>
        </p:txBody>
      </p:sp>
      <p:pic>
        <p:nvPicPr>
          <p:cNvPr id="2" name="Image 1">
            <a:extLst>
              <a:ext uri="{FF2B5EF4-FFF2-40B4-BE49-F238E27FC236}">
                <a16:creationId xmlns:a16="http://schemas.microsoft.com/office/drawing/2014/main" xmlns="" id="{B6295219-FE01-888A-C863-4DAC581E8769}"/>
              </a:ext>
            </a:extLst>
          </p:cNvPr>
          <p:cNvPicPr>
            <a:picLocks noChangeAspect="1"/>
          </p:cNvPicPr>
          <p:nvPr/>
        </p:nvPicPr>
        <p:blipFill rotWithShape="1">
          <a:blip r:embed="rId2"/>
          <a:srcRect l="29466" r="27965" b="-1"/>
          <a:stretch/>
        </p:blipFill>
        <p:spPr>
          <a:xfrm>
            <a:off x="-1" y="10"/>
            <a:ext cx="4373546" cy="6857990"/>
          </a:xfrm>
          <a:prstGeom prst="rect">
            <a:avLst/>
          </a:prstGeom>
        </p:spPr>
      </p:pic>
      <p:sp>
        <p:nvSpPr>
          <p:cNvPr id="7172" name="Rectangle 3"/>
          <p:cNvSpPr>
            <a:spLocks noGrp="1" noChangeArrowheads="1"/>
          </p:cNvSpPr>
          <p:nvPr>
            <p:ph idx="1"/>
          </p:nvPr>
        </p:nvSpPr>
        <p:spPr>
          <a:xfrm>
            <a:off x="5100824" y="2286000"/>
            <a:ext cx="6176776" cy="3581400"/>
          </a:xfrm>
        </p:spPr>
        <p:txBody>
          <a:bodyPr>
            <a:normAutofit/>
          </a:bodyPr>
          <a:lstStyle/>
          <a:p>
            <a:pPr>
              <a:buNone/>
            </a:pPr>
            <a:r>
              <a:rPr lang="en-US" sz="2200" b="1" dirty="0"/>
              <a:t>What you want to hear,</a:t>
            </a:r>
          </a:p>
          <a:p>
            <a:pPr>
              <a:buNone/>
            </a:pPr>
            <a:r>
              <a:rPr lang="en-US" sz="2200" b="1" dirty="0"/>
              <a:t>What you hear,</a:t>
            </a:r>
          </a:p>
          <a:p>
            <a:pPr>
              <a:buNone/>
            </a:pPr>
            <a:r>
              <a:rPr lang="en-US" sz="2200" b="1" dirty="0"/>
              <a:t>What you think you understand,</a:t>
            </a:r>
          </a:p>
          <a:p>
            <a:pPr>
              <a:buNone/>
            </a:pPr>
            <a:r>
              <a:rPr lang="en-US" sz="2200" b="1" dirty="0"/>
              <a:t>What you want to understand,</a:t>
            </a:r>
          </a:p>
          <a:p>
            <a:pPr>
              <a:buNone/>
            </a:pPr>
            <a:r>
              <a:rPr lang="en-US" sz="2200" b="1" dirty="0"/>
              <a:t>What you understand...</a:t>
            </a:r>
            <a:endParaRPr lang="fr-FR" sz="2200" b="1" dirty="0"/>
          </a:p>
        </p:txBody>
      </p:sp>
      <p:sp>
        <p:nvSpPr>
          <p:cNvPr id="7170" name="Espace réservé du numéro de diapositive 5"/>
          <p:cNvSpPr>
            <a:spLocks noGrp="1"/>
          </p:cNvSpPr>
          <p:nvPr>
            <p:ph type="sldNum" sz="quarter" idx="12"/>
          </p:nvPr>
        </p:nvSpPr>
        <p:spPr>
          <a:xfrm>
            <a:off x="9472736" y="6453386"/>
            <a:ext cx="1596292" cy="404614"/>
          </a:xfrm>
        </p:spPr>
        <p:txBody>
          <a:bodyP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fld id="{875A01FE-6D8C-43BA-B4CD-F9AACF90DD76}" type="slidenum">
              <a:rPr lang="fr-FR" sz="2200"/>
              <a:pPr>
                <a:lnSpc>
                  <a:spcPct val="90000"/>
                </a:lnSpc>
                <a:spcAft>
                  <a:spcPts val="600"/>
                </a:spcAft>
              </a:pPr>
              <a:t>12</a:t>
            </a:fld>
            <a:endParaRPr lang="fr-FR" sz="2200"/>
          </a:p>
        </p:txBody>
      </p:sp>
    </p:spTree>
    <p:extLst>
      <p:ext uri="{BB962C8B-B14F-4D97-AF65-F5344CB8AC3E}">
        <p14:creationId xmlns:p14="http://schemas.microsoft.com/office/powerpoint/2010/main" val="29890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 calcmode="lin" valueType="num">
                                      <p:cBhvr additive="base">
                                        <p:cTn id="7" dur="500" fill="hold"/>
                                        <p:tgtEl>
                                          <p:spTgt spid="71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2">
                                            <p:txEl>
                                              <p:pRg st="1" end="1"/>
                                            </p:txEl>
                                          </p:spTgt>
                                        </p:tgtEl>
                                        <p:attrNameLst>
                                          <p:attrName>style.visibility</p:attrName>
                                        </p:attrNameLst>
                                      </p:cBhvr>
                                      <p:to>
                                        <p:strVal val="visible"/>
                                      </p:to>
                                    </p:set>
                                    <p:anim calcmode="lin" valueType="num">
                                      <p:cBhvr additive="base">
                                        <p:cTn id="13" dur="500" fill="hold"/>
                                        <p:tgtEl>
                                          <p:spTgt spid="71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2">
                                            <p:txEl>
                                              <p:pRg st="2" end="2"/>
                                            </p:txEl>
                                          </p:spTgt>
                                        </p:tgtEl>
                                        <p:attrNameLst>
                                          <p:attrName>style.visibility</p:attrName>
                                        </p:attrNameLst>
                                      </p:cBhvr>
                                      <p:to>
                                        <p:strVal val="visible"/>
                                      </p:to>
                                    </p:set>
                                    <p:anim calcmode="lin" valueType="num">
                                      <p:cBhvr additive="base">
                                        <p:cTn id="19" dur="500" fill="hold"/>
                                        <p:tgtEl>
                                          <p:spTgt spid="71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2">
                                            <p:txEl>
                                              <p:pRg st="3" end="3"/>
                                            </p:txEl>
                                          </p:spTgt>
                                        </p:tgtEl>
                                        <p:attrNameLst>
                                          <p:attrName>style.visibility</p:attrName>
                                        </p:attrNameLst>
                                      </p:cBhvr>
                                      <p:to>
                                        <p:strVal val="visible"/>
                                      </p:to>
                                    </p:set>
                                    <p:anim calcmode="lin" valueType="num">
                                      <p:cBhvr additive="base">
                                        <p:cTn id="25" dur="500" fill="hold"/>
                                        <p:tgtEl>
                                          <p:spTgt spid="71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2">
                                            <p:txEl>
                                              <p:pRg st="4" end="4"/>
                                            </p:txEl>
                                          </p:spTgt>
                                        </p:tgtEl>
                                        <p:attrNameLst>
                                          <p:attrName>style.visibility</p:attrName>
                                        </p:attrNameLst>
                                      </p:cBhvr>
                                      <p:to>
                                        <p:strVal val="visible"/>
                                      </p:to>
                                    </p:set>
                                    <p:anim calcmode="lin" valueType="num">
                                      <p:cBhvr additive="base">
                                        <p:cTn id="31" dur="500" fill="hold"/>
                                        <p:tgtEl>
                                          <p:spTgt spid="71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D033270-CD4B-CC04-68BC-5724F81D8963}"/>
              </a:ext>
            </a:extLst>
          </p:cNvPr>
          <p:cNvSpPr>
            <a:spLocks noGrp="1"/>
          </p:cNvSpPr>
          <p:nvPr>
            <p:ph type="title"/>
          </p:nvPr>
        </p:nvSpPr>
        <p:spPr/>
        <p:txBody>
          <a:bodyPr/>
          <a:lstStyle/>
          <a:p>
            <a:r>
              <a:rPr lang="fr-FR" dirty="0"/>
              <a:t>TEST</a:t>
            </a:r>
          </a:p>
        </p:txBody>
      </p:sp>
      <p:sp>
        <p:nvSpPr>
          <p:cNvPr id="3" name="Espace réservé du contenu 2">
            <a:extLst>
              <a:ext uri="{FF2B5EF4-FFF2-40B4-BE49-F238E27FC236}">
                <a16:creationId xmlns:a16="http://schemas.microsoft.com/office/drawing/2014/main" xmlns="" id="{F4EA8C15-D1FF-A57F-3C2A-E4E079AD78CD}"/>
              </a:ext>
            </a:extLst>
          </p:cNvPr>
          <p:cNvSpPr>
            <a:spLocks noGrp="1"/>
          </p:cNvSpPr>
          <p:nvPr>
            <p:ph idx="1"/>
          </p:nvPr>
        </p:nvSpPr>
        <p:spPr/>
        <p:txBody>
          <a:bodyPr/>
          <a:lstStyle/>
          <a:p>
            <a:r>
              <a:rPr lang="fr-FR" dirty="0"/>
              <a:t>WHAT IS YOUR MEMORY PROFILE?</a:t>
            </a:r>
          </a:p>
        </p:txBody>
      </p:sp>
    </p:spTree>
    <p:extLst>
      <p:ext uri="{BB962C8B-B14F-4D97-AF65-F5344CB8AC3E}">
        <p14:creationId xmlns:p14="http://schemas.microsoft.com/office/powerpoint/2010/main" val="32146454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66ADEA9-E989-171F-E279-23A379393247}"/>
              </a:ext>
            </a:extLst>
          </p:cNvPr>
          <p:cNvSpPr>
            <a:spLocks noGrp="1"/>
          </p:cNvSpPr>
          <p:nvPr>
            <p:ph type="title"/>
          </p:nvPr>
        </p:nvSpPr>
        <p:spPr/>
        <p:txBody>
          <a:bodyPr/>
          <a:lstStyle/>
          <a:p>
            <a:r>
              <a:rPr lang="fr-FR" dirty="0"/>
              <a:t>Critical thinking </a:t>
            </a:r>
          </a:p>
        </p:txBody>
      </p:sp>
      <p:sp>
        <p:nvSpPr>
          <p:cNvPr id="3" name="Espace réservé du contenu 2">
            <a:extLst>
              <a:ext uri="{FF2B5EF4-FFF2-40B4-BE49-F238E27FC236}">
                <a16:creationId xmlns:a16="http://schemas.microsoft.com/office/drawing/2014/main" xmlns="" id="{4F2AE331-2443-6B17-3711-E66B242C118E}"/>
              </a:ext>
            </a:extLst>
          </p:cNvPr>
          <p:cNvSpPr>
            <a:spLocks noGrp="1"/>
          </p:cNvSpPr>
          <p:nvPr>
            <p:ph idx="1"/>
          </p:nvPr>
        </p:nvSpPr>
        <p:spPr/>
        <p:txBody>
          <a:bodyPr>
            <a:normAutofit/>
          </a:bodyPr>
          <a:lstStyle/>
          <a:p>
            <a:pPr marL="0" indent="0">
              <a:buNone/>
            </a:pPr>
            <a:endParaRPr lang="fr-FR" dirty="0"/>
          </a:p>
          <a:p>
            <a:pPr marL="457200" indent="-457200">
              <a:buFont typeface="+mj-lt"/>
              <a:buAutoNum type="arabicPeriod"/>
            </a:pPr>
            <a:r>
              <a:rPr lang="fr-FR" sz="2200" dirty="0"/>
              <a:t>Definition</a:t>
            </a:r>
          </a:p>
          <a:p>
            <a:pPr marL="457200" indent="-457200">
              <a:buFont typeface="+mj-lt"/>
              <a:buAutoNum type="arabicPeriod"/>
            </a:pPr>
            <a:r>
              <a:rPr lang="fr-FR" sz="2200" dirty="0"/>
              <a:t>The 5 critical thinking skills</a:t>
            </a:r>
          </a:p>
          <a:p>
            <a:pPr marL="457200" indent="-457200">
              <a:buFont typeface="+mj-lt"/>
              <a:buAutoNum type="arabicPeriod"/>
            </a:pPr>
            <a:r>
              <a:rPr lang="fr-FR" sz="2200" dirty="0"/>
              <a:t>How to improve critical thinking?</a:t>
            </a:r>
          </a:p>
          <a:p>
            <a:endParaRPr lang="fr-FR" dirty="0"/>
          </a:p>
        </p:txBody>
      </p:sp>
    </p:spTree>
    <p:extLst>
      <p:ext uri="{BB962C8B-B14F-4D97-AF65-F5344CB8AC3E}">
        <p14:creationId xmlns:p14="http://schemas.microsoft.com/office/powerpoint/2010/main" val="15721698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979766E-3842-6872-D5DC-33FC53086729}"/>
              </a:ext>
            </a:extLst>
          </p:cNvPr>
          <p:cNvSpPr>
            <a:spLocks noGrp="1"/>
          </p:cNvSpPr>
          <p:nvPr>
            <p:ph type="title"/>
          </p:nvPr>
        </p:nvSpPr>
        <p:spPr/>
        <p:txBody>
          <a:bodyPr/>
          <a:lstStyle/>
          <a:p>
            <a:r>
              <a:rPr lang="fr-FR" dirty="0"/>
              <a:t>Critical thinking: definition</a:t>
            </a:r>
          </a:p>
        </p:txBody>
      </p:sp>
      <p:sp>
        <p:nvSpPr>
          <p:cNvPr id="3" name="Espace réservé du contenu 2">
            <a:extLst>
              <a:ext uri="{FF2B5EF4-FFF2-40B4-BE49-F238E27FC236}">
                <a16:creationId xmlns:a16="http://schemas.microsoft.com/office/drawing/2014/main" xmlns="" id="{9DA51CAA-D603-4FED-C58F-C9F04B918EEF}"/>
              </a:ext>
            </a:extLst>
          </p:cNvPr>
          <p:cNvSpPr>
            <a:spLocks noGrp="1"/>
          </p:cNvSpPr>
          <p:nvPr>
            <p:ph idx="1"/>
          </p:nvPr>
        </p:nvSpPr>
        <p:spPr/>
        <p:txBody>
          <a:bodyPr/>
          <a:lstStyle/>
          <a:p>
            <a:pPr marL="0" indent="0" algn="just">
              <a:buNone/>
            </a:pPr>
            <a:r>
              <a:rPr lang="fr-FR" sz="2200" dirty="0"/>
              <a:t>Critical thinking is a primarily rational activity, based on questioning and challenging prejudices and 'ready-made' opinions.</a:t>
            </a:r>
          </a:p>
          <a:p>
            <a:pPr marL="0" indent="0" algn="just">
              <a:buNone/>
            </a:pPr>
            <a:r>
              <a:rPr lang="fr-FR" sz="2200" dirty="0"/>
              <a:t>In sum, critical thinking is characterised by doubt, intellectual rigour, in-depth examination, reflection, etc., and it is also conceived as a process.</a:t>
            </a:r>
          </a:p>
        </p:txBody>
      </p:sp>
      <p:pic>
        <p:nvPicPr>
          <p:cNvPr id="6" name="Image 5">
            <a:extLst>
              <a:ext uri="{FF2B5EF4-FFF2-40B4-BE49-F238E27FC236}">
                <a16:creationId xmlns:a16="http://schemas.microsoft.com/office/drawing/2014/main" xmlns="" id="{C466DD61-A5CF-1276-2063-BC8445B3BDD2}"/>
              </a:ext>
            </a:extLst>
          </p:cNvPr>
          <p:cNvPicPr>
            <a:picLocks noChangeAspect="1"/>
          </p:cNvPicPr>
          <p:nvPr/>
        </p:nvPicPr>
        <p:blipFill>
          <a:blip r:embed="rId2"/>
          <a:stretch>
            <a:fillRect/>
          </a:stretch>
        </p:blipFill>
        <p:spPr>
          <a:xfrm>
            <a:off x="8695771" y="4686301"/>
            <a:ext cx="2562225" cy="1790700"/>
          </a:xfrm>
          <a:prstGeom prst="rect">
            <a:avLst/>
          </a:prstGeom>
        </p:spPr>
      </p:pic>
    </p:spTree>
    <p:extLst>
      <p:ext uri="{BB962C8B-B14F-4D97-AF65-F5344CB8AC3E}">
        <p14:creationId xmlns:p14="http://schemas.microsoft.com/office/powerpoint/2010/main" val="29754471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97208AB-BCCE-95FA-F3E5-3423847A790A}"/>
              </a:ext>
            </a:extLst>
          </p:cNvPr>
          <p:cNvSpPr>
            <a:spLocks noGrp="1"/>
          </p:cNvSpPr>
          <p:nvPr>
            <p:ph type="title"/>
          </p:nvPr>
        </p:nvSpPr>
        <p:spPr>
          <a:xfrm>
            <a:off x="893135" y="90377"/>
            <a:ext cx="9601200" cy="1485900"/>
          </a:xfrm>
        </p:spPr>
        <p:txBody>
          <a:bodyPr>
            <a:normAutofit/>
          </a:bodyPr>
          <a:lstStyle/>
          <a:p>
            <a:r>
              <a:rPr lang="fr-FR" sz="3600" b="1" dirty="0"/>
              <a:t>The 5 critical thinking skills</a:t>
            </a:r>
            <a:r>
              <a:rPr lang="fr-FR" b="1" dirty="0"/>
              <a:t/>
            </a:r>
            <a:br>
              <a:rPr lang="fr-FR" b="1" dirty="0"/>
            </a:br>
            <a:endParaRPr lang="fr-FR" b="1" dirty="0"/>
          </a:p>
        </p:txBody>
      </p:sp>
      <p:sp>
        <p:nvSpPr>
          <p:cNvPr id="3" name="Espace réservé du contenu 2">
            <a:extLst>
              <a:ext uri="{FF2B5EF4-FFF2-40B4-BE49-F238E27FC236}">
                <a16:creationId xmlns:a16="http://schemas.microsoft.com/office/drawing/2014/main" xmlns="" id="{CF66D26D-088B-77C3-5057-7003EC39585F}"/>
              </a:ext>
            </a:extLst>
          </p:cNvPr>
          <p:cNvSpPr>
            <a:spLocks noGrp="1"/>
          </p:cNvSpPr>
          <p:nvPr>
            <p:ph idx="1"/>
          </p:nvPr>
        </p:nvSpPr>
        <p:spPr>
          <a:xfrm>
            <a:off x="1127051" y="1428750"/>
            <a:ext cx="9601200" cy="3581400"/>
          </a:xfrm>
        </p:spPr>
        <p:txBody>
          <a:bodyPr>
            <a:normAutofit fontScale="25000" lnSpcReduction="20000"/>
          </a:bodyPr>
          <a:lstStyle/>
          <a:p>
            <a:pPr marL="0" indent="0" fontAlgn="base">
              <a:buNone/>
            </a:pPr>
            <a:r>
              <a:rPr lang="fr-FR" sz="8800" dirty="0"/>
              <a:t>The key skills of critical thinking are: analysis, interpretation, inference, explanation, self-regulation, open-mindedness and problem solving.</a:t>
            </a:r>
          </a:p>
          <a:p>
            <a:pPr marL="0" indent="0" fontAlgn="base">
              <a:buNone/>
            </a:pPr>
            <a:r>
              <a:rPr lang="fr-FR" sz="8800" dirty="0"/>
              <a:t>Examples of critical thinking skills</a:t>
            </a:r>
          </a:p>
          <a:p>
            <a:pPr marL="361950" indent="-361950" fontAlgn="base">
              <a:buClr>
                <a:srgbClr val="FFC000"/>
              </a:buClr>
              <a:buFont typeface="Wingdings" panose="05000000000000000000" pitchFamily="2" charset="2"/>
              <a:buChar char="q"/>
            </a:pPr>
            <a:r>
              <a:rPr lang="fr-FR" sz="8800" dirty="0"/>
              <a:t>Analytical thinking.</a:t>
            </a:r>
          </a:p>
          <a:p>
            <a:pPr marL="361950" indent="-361950" fontAlgn="base">
              <a:buClr>
                <a:srgbClr val="FFC000"/>
              </a:buClr>
              <a:buFont typeface="Wingdings" panose="05000000000000000000" pitchFamily="2" charset="2"/>
              <a:buChar char="q"/>
            </a:pPr>
            <a:r>
              <a:rPr lang="fr-FR" sz="8800" dirty="0"/>
              <a:t>Good communication.</a:t>
            </a:r>
          </a:p>
          <a:p>
            <a:pPr marL="361950" indent="-361950" fontAlgn="base">
              <a:buClr>
                <a:srgbClr val="FFC000"/>
              </a:buClr>
              <a:buFont typeface="Wingdings" panose="05000000000000000000" pitchFamily="2" charset="2"/>
              <a:buChar char="q"/>
            </a:pPr>
            <a:r>
              <a:rPr lang="fr-FR" sz="8800" dirty="0"/>
              <a:t>Creative thinking.</a:t>
            </a:r>
          </a:p>
          <a:p>
            <a:pPr marL="361950" indent="-361950" fontAlgn="base">
              <a:buClr>
                <a:srgbClr val="FFC000"/>
              </a:buClr>
              <a:buFont typeface="Wingdings" panose="05000000000000000000" pitchFamily="2" charset="2"/>
              <a:buChar char="q"/>
            </a:pPr>
            <a:r>
              <a:rPr lang="fr-FR" sz="8800" dirty="0"/>
              <a:t>Open-mindedness.</a:t>
            </a:r>
          </a:p>
          <a:p>
            <a:pPr marL="361950" indent="-361950" fontAlgn="base">
              <a:buClr>
                <a:srgbClr val="FFC000"/>
              </a:buClr>
              <a:buFont typeface="Wingdings" panose="05000000000000000000" pitchFamily="2" charset="2"/>
              <a:buChar char="q"/>
            </a:pPr>
            <a:r>
              <a:rPr lang="fr-FR" sz="8800" dirty="0"/>
              <a:t>Problem-solving skills.</a:t>
            </a:r>
          </a:p>
          <a:p>
            <a:pPr marL="361950" indent="-361950" fontAlgn="base">
              <a:buClr>
                <a:srgbClr val="FFC000"/>
              </a:buClr>
              <a:buFont typeface="Wingdings" panose="05000000000000000000" pitchFamily="2" charset="2"/>
              <a:buChar char="q"/>
            </a:pPr>
            <a:r>
              <a:rPr lang="fr-FR" sz="8800" dirty="0"/>
              <a:t>Ask thoughtful questions.</a:t>
            </a:r>
          </a:p>
          <a:p>
            <a:pPr marL="361950" indent="-361950" fontAlgn="base">
              <a:buClr>
                <a:srgbClr val="FFC000"/>
              </a:buClr>
              <a:buFont typeface="Wingdings" panose="05000000000000000000" pitchFamily="2" charset="2"/>
              <a:buChar char="q"/>
            </a:pPr>
            <a:r>
              <a:rPr lang="fr-FR" sz="8800" dirty="0"/>
              <a:t>Promote a teamwork approach to problem solving.</a:t>
            </a:r>
          </a:p>
          <a:p>
            <a:pPr marL="361950" indent="-361950" fontAlgn="base">
              <a:buClr>
                <a:srgbClr val="FFC000"/>
              </a:buClr>
              <a:buFont typeface="Wingdings" panose="05000000000000000000" pitchFamily="2" charset="2"/>
              <a:buChar char="q"/>
            </a:pPr>
            <a:r>
              <a:rPr lang="fr-FR" sz="8800" dirty="0"/>
              <a:t>Self-assess your contributions to the company's objectives.</a:t>
            </a:r>
          </a:p>
          <a:p>
            <a:endParaRPr lang="fr-FR" dirty="0"/>
          </a:p>
        </p:txBody>
      </p:sp>
    </p:spTree>
    <p:extLst>
      <p:ext uri="{BB962C8B-B14F-4D97-AF65-F5344CB8AC3E}">
        <p14:creationId xmlns:p14="http://schemas.microsoft.com/office/powerpoint/2010/main" val="34464841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ECEBEAA-CFB2-1445-E2EB-8E2AB399D95C}"/>
              </a:ext>
            </a:extLst>
          </p:cNvPr>
          <p:cNvSpPr>
            <a:spLocks noGrp="1"/>
          </p:cNvSpPr>
          <p:nvPr>
            <p:ph type="title"/>
          </p:nvPr>
        </p:nvSpPr>
        <p:spPr>
          <a:xfrm>
            <a:off x="1116418" y="196703"/>
            <a:ext cx="9601200" cy="1485900"/>
          </a:xfrm>
        </p:spPr>
        <p:txBody>
          <a:bodyPr>
            <a:normAutofit/>
          </a:bodyPr>
          <a:lstStyle/>
          <a:p>
            <a:r>
              <a:rPr lang="fr-FR" sz="3200" b="1" dirty="0"/>
              <a:t>How to improve critical thinking?</a:t>
            </a:r>
            <a:br>
              <a:rPr lang="fr-FR" sz="3200" b="1" dirty="0"/>
            </a:br>
            <a:endParaRPr lang="fr-FR" sz="3200" b="1" dirty="0"/>
          </a:p>
        </p:txBody>
      </p:sp>
      <p:sp>
        <p:nvSpPr>
          <p:cNvPr id="3" name="Espace réservé du contenu 2">
            <a:extLst>
              <a:ext uri="{FF2B5EF4-FFF2-40B4-BE49-F238E27FC236}">
                <a16:creationId xmlns:a16="http://schemas.microsoft.com/office/drawing/2014/main" xmlns="" id="{FABC870D-E4CC-82EF-2C26-F53ECC275292}"/>
              </a:ext>
            </a:extLst>
          </p:cNvPr>
          <p:cNvSpPr>
            <a:spLocks noGrp="1"/>
          </p:cNvSpPr>
          <p:nvPr>
            <p:ph idx="1"/>
          </p:nvPr>
        </p:nvSpPr>
        <p:spPr>
          <a:xfrm>
            <a:off x="1219200" y="1428750"/>
            <a:ext cx="9601200" cy="3581400"/>
          </a:xfrm>
        </p:spPr>
        <p:txBody>
          <a:bodyPr>
            <a:normAutofit fontScale="25000" lnSpcReduction="20000"/>
          </a:bodyPr>
          <a:lstStyle/>
          <a:p>
            <a:pPr marL="0" indent="0" fontAlgn="base">
              <a:buNone/>
            </a:pPr>
            <a:r>
              <a:rPr lang="fr-FR" sz="8800" b="1" dirty="0"/>
              <a:t>How can you improve your critical thinking skills?</a:t>
            </a:r>
          </a:p>
          <a:p>
            <a:pPr marL="0" fontAlgn="base">
              <a:buFont typeface="+mj-lt"/>
              <a:buAutoNum type="arabicPeriod"/>
            </a:pPr>
            <a:r>
              <a:rPr lang="fr-FR" sz="8800" dirty="0"/>
              <a:t>Knowing exactly what you want is the first step in critical thinking.</a:t>
            </a:r>
          </a:p>
          <a:p>
            <a:pPr marL="0" fontAlgn="base">
              <a:buFont typeface="+mj-lt"/>
              <a:buAutoNum type="arabicPeriod"/>
            </a:pPr>
            <a:r>
              <a:rPr lang="fr-FR" sz="8800" dirty="0"/>
              <a:t>Manage your prejudices. ...</a:t>
            </a:r>
          </a:p>
          <a:p>
            <a:pPr marL="0" fontAlgn="base">
              <a:buFont typeface="+mj-lt"/>
              <a:buAutoNum type="arabicPeriod"/>
            </a:pPr>
            <a:r>
              <a:rPr lang="fr-FR" sz="8800" dirty="0"/>
              <a:t>Consider the consequences of your options. ...</a:t>
            </a:r>
          </a:p>
          <a:p>
            <a:pPr marL="0" fontAlgn="base">
              <a:buFont typeface="+mj-lt"/>
              <a:buAutoNum type="arabicPeriod"/>
            </a:pPr>
            <a:r>
              <a:rPr lang="fr-FR" sz="8800" dirty="0"/>
              <a:t>Do your research. ...</a:t>
            </a:r>
          </a:p>
          <a:p>
            <a:pPr marL="0" fontAlgn="base">
              <a:buFont typeface="+mj-lt"/>
              <a:buAutoNum type="arabicPeriod"/>
            </a:pPr>
            <a:r>
              <a:rPr lang="fr-FR" sz="8800" dirty="0"/>
              <a:t>Accept that you are not always right. ...</a:t>
            </a:r>
          </a:p>
          <a:p>
            <a:pPr marL="0" fontAlgn="base">
              <a:buFont typeface="+mj-lt"/>
              <a:buAutoNum type="arabicPeriod"/>
            </a:pPr>
            <a:r>
              <a:rPr lang="fr-FR" sz="8800" dirty="0"/>
              <a:t>Break it down. ...</a:t>
            </a:r>
          </a:p>
          <a:p>
            <a:pPr marL="0" fontAlgn="base">
              <a:buFont typeface="+mj-lt"/>
              <a:buAutoNum type="arabicPeriod"/>
            </a:pPr>
            <a:r>
              <a:rPr lang="fr-FR" sz="8800" dirty="0"/>
              <a:t>Don't make things too complicated.</a:t>
            </a:r>
          </a:p>
          <a:p>
            <a:endParaRPr lang="fr-FR" dirty="0"/>
          </a:p>
        </p:txBody>
      </p:sp>
    </p:spTree>
    <p:extLst>
      <p:ext uri="{BB962C8B-B14F-4D97-AF65-F5344CB8AC3E}">
        <p14:creationId xmlns:p14="http://schemas.microsoft.com/office/powerpoint/2010/main" val="27576970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ECEBEAA-CFB2-1445-E2EB-8E2AB399D95C}"/>
              </a:ext>
            </a:extLst>
          </p:cNvPr>
          <p:cNvSpPr>
            <a:spLocks noGrp="1"/>
          </p:cNvSpPr>
          <p:nvPr>
            <p:ph type="title"/>
          </p:nvPr>
        </p:nvSpPr>
        <p:spPr/>
        <p:txBody>
          <a:bodyPr>
            <a:normAutofit/>
          </a:bodyPr>
          <a:lstStyle/>
          <a:p>
            <a:r>
              <a:rPr lang="fr-FR" dirty="0"/>
              <a:t>How to improve critical thinking?</a:t>
            </a:r>
            <a:br>
              <a:rPr lang="fr-FR" dirty="0"/>
            </a:br>
            <a:endParaRPr lang="fr-FR" dirty="0"/>
          </a:p>
        </p:txBody>
      </p:sp>
      <p:sp>
        <p:nvSpPr>
          <p:cNvPr id="3" name="Espace réservé du contenu 2">
            <a:extLst>
              <a:ext uri="{FF2B5EF4-FFF2-40B4-BE49-F238E27FC236}">
                <a16:creationId xmlns:a16="http://schemas.microsoft.com/office/drawing/2014/main" xmlns="" id="{FABC870D-E4CC-82EF-2C26-F53ECC275292}"/>
              </a:ext>
            </a:extLst>
          </p:cNvPr>
          <p:cNvSpPr>
            <a:spLocks noGrp="1"/>
          </p:cNvSpPr>
          <p:nvPr>
            <p:ph idx="1"/>
          </p:nvPr>
        </p:nvSpPr>
        <p:spPr/>
        <p:txBody>
          <a:bodyPr>
            <a:normAutofit/>
          </a:bodyPr>
          <a:lstStyle/>
          <a:p>
            <a:pPr marL="0" indent="0" fontAlgn="base">
              <a:buNone/>
            </a:pPr>
            <a:r>
              <a:rPr lang="fr-FR" sz="2200" dirty="0"/>
              <a:t>How to develop critical thinking skills</a:t>
            </a:r>
          </a:p>
          <a:p>
            <a:pPr marL="0" fontAlgn="base">
              <a:buFont typeface="+mj-lt"/>
              <a:buAutoNum type="arabicPeriod"/>
            </a:pPr>
            <a:r>
              <a:rPr lang="fr-FR" sz="2200" dirty="0"/>
              <a:t>Don't believe everything you are told. The first step in critical thinking is to consider more than one point of view. ...</a:t>
            </a:r>
          </a:p>
          <a:p>
            <a:pPr marL="0" fontAlgn="base">
              <a:buFont typeface="+mj-lt"/>
              <a:buAutoNum type="arabicPeriod"/>
            </a:pPr>
            <a:r>
              <a:rPr lang="fr-FR" sz="2200" dirty="0"/>
              <a:t>Don't believe everything you think. ...</a:t>
            </a:r>
          </a:p>
          <a:p>
            <a:pPr marL="0" fontAlgn="base">
              <a:buFont typeface="+mj-lt"/>
              <a:buAutoNum type="arabicPeriod"/>
            </a:pPr>
            <a:r>
              <a:rPr lang="fr-FR" sz="2200" dirty="0"/>
              <a:t>Ask questions. ...</a:t>
            </a:r>
          </a:p>
          <a:p>
            <a:pPr marL="0" fontAlgn="base">
              <a:buFont typeface="+mj-lt"/>
              <a:buAutoNum type="arabicPeriod"/>
            </a:pPr>
            <a:r>
              <a:rPr lang="fr-FR" sz="2200" dirty="0"/>
              <a:t>Further research. ...</a:t>
            </a:r>
          </a:p>
          <a:p>
            <a:pPr marL="0" fontAlgn="base">
              <a:buFont typeface="+mj-lt"/>
              <a:buAutoNum type="arabicPeriod"/>
            </a:pPr>
            <a:r>
              <a:rPr lang="fr-FR" sz="2200" dirty="0"/>
              <a:t>Evaluate your work.</a:t>
            </a:r>
          </a:p>
          <a:p>
            <a:endParaRPr lang="fr-FR" dirty="0"/>
          </a:p>
        </p:txBody>
      </p:sp>
    </p:spTree>
    <p:extLst>
      <p:ext uri="{BB962C8B-B14F-4D97-AF65-F5344CB8AC3E}">
        <p14:creationId xmlns:p14="http://schemas.microsoft.com/office/powerpoint/2010/main" val="8088060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AC90FE1-A850-CB4F-A457-76CBF2CEF626}"/>
              </a:ext>
            </a:extLst>
          </p:cNvPr>
          <p:cNvSpPr>
            <a:spLocks noGrp="1"/>
          </p:cNvSpPr>
          <p:nvPr>
            <p:ph type="title"/>
          </p:nvPr>
        </p:nvSpPr>
        <p:spPr/>
        <p:txBody>
          <a:bodyPr>
            <a:normAutofit/>
          </a:bodyPr>
          <a:lstStyle/>
          <a:p>
            <a:r>
              <a:rPr lang="fr-FR" sz="3200" b="1" dirty="0"/>
              <a:t>Developing motivation</a:t>
            </a:r>
            <a:br>
              <a:rPr lang="fr-FR" sz="3200" b="1" dirty="0"/>
            </a:br>
            <a:endParaRPr lang="fr-FR" sz="3200" dirty="0"/>
          </a:p>
        </p:txBody>
      </p:sp>
      <p:sp>
        <p:nvSpPr>
          <p:cNvPr id="3" name="Espace réservé du contenu 2">
            <a:extLst>
              <a:ext uri="{FF2B5EF4-FFF2-40B4-BE49-F238E27FC236}">
                <a16:creationId xmlns:a16="http://schemas.microsoft.com/office/drawing/2014/main" xmlns="" id="{A4BA4E6A-1D70-5A57-116D-8249F09F48D8}"/>
              </a:ext>
            </a:extLst>
          </p:cNvPr>
          <p:cNvSpPr>
            <a:spLocks noGrp="1"/>
          </p:cNvSpPr>
          <p:nvPr>
            <p:ph idx="1"/>
          </p:nvPr>
        </p:nvSpPr>
        <p:spPr/>
        <p:txBody>
          <a:bodyPr>
            <a:normAutofit/>
          </a:bodyPr>
          <a:lstStyle/>
          <a:p>
            <a:pPr marL="457200" indent="-457200">
              <a:buFont typeface="+mj-lt"/>
              <a:buAutoNum type="arabicPeriod"/>
            </a:pPr>
            <a:r>
              <a:rPr lang="fr-FR" dirty="0"/>
              <a:t>The theory of expectations (Victor </a:t>
            </a:r>
            <a:r>
              <a:rPr lang="fr-FR" dirty="0" err="1"/>
              <a:t>Wroom</a:t>
            </a:r>
            <a:r>
              <a:rPr lang="fr-FR" dirty="0"/>
              <a:t>)</a:t>
            </a:r>
          </a:p>
          <a:p>
            <a:pPr marL="457200" indent="-457200">
              <a:buFont typeface="+mj-lt"/>
              <a:buAutoNum type="arabicPeriod"/>
            </a:pPr>
            <a:r>
              <a:rPr lang="fr-FR" dirty="0"/>
              <a:t>The pyramid of needs (Maslow)</a:t>
            </a:r>
          </a:p>
          <a:p>
            <a:pPr marL="457200" indent="-457200">
              <a:buFont typeface="+mj-lt"/>
              <a:buAutoNum type="arabicPeriod"/>
            </a:pPr>
            <a:r>
              <a:rPr lang="fr-FR" dirty="0"/>
              <a:t>Recognition</a:t>
            </a:r>
          </a:p>
          <a:p>
            <a:pPr marL="457200" indent="-457200">
              <a:buFont typeface="+mj-lt"/>
              <a:buAutoNum type="arabicPeriod"/>
            </a:pPr>
            <a:r>
              <a:rPr lang="fr-FR" dirty="0"/>
              <a:t>How to find your deepest motivation</a:t>
            </a:r>
          </a:p>
          <a:p>
            <a:endParaRPr lang="fr-FR" dirty="0"/>
          </a:p>
        </p:txBody>
      </p:sp>
    </p:spTree>
    <p:extLst>
      <p:ext uri="{BB962C8B-B14F-4D97-AF65-F5344CB8AC3E}">
        <p14:creationId xmlns:p14="http://schemas.microsoft.com/office/powerpoint/2010/main" val="12570551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75D3E79-97EB-B260-72B3-E8815F5AA6F1}"/>
              </a:ext>
            </a:extLst>
          </p:cNvPr>
          <p:cNvSpPr>
            <a:spLocks noGrp="1"/>
          </p:cNvSpPr>
          <p:nvPr>
            <p:ph type="title"/>
          </p:nvPr>
        </p:nvSpPr>
        <p:spPr>
          <a:xfrm>
            <a:off x="921488" y="87718"/>
            <a:ext cx="9601200" cy="826683"/>
          </a:xfrm>
        </p:spPr>
        <p:txBody>
          <a:bodyPr>
            <a:normAutofit/>
          </a:bodyPr>
          <a:lstStyle/>
          <a:p>
            <a:r>
              <a:rPr lang="fr-FR" sz="3200" dirty="0"/>
              <a:t>MASLOW's pyramid of needs </a:t>
            </a:r>
          </a:p>
        </p:txBody>
      </p:sp>
      <p:graphicFrame>
        <p:nvGraphicFramePr>
          <p:cNvPr id="7" name="Espace réservé du contenu 6">
            <a:extLst>
              <a:ext uri="{FF2B5EF4-FFF2-40B4-BE49-F238E27FC236}">
                <a16:creationId xmlns:a16="http://schemas.microsoft.com/office/drawing/2014/main" xmlns="" id="{C734C31A-9DA0-CC4C-6BA7-F62B3A188A92}"/>
              </a:ext>
            </a:extLst>
          </p:cNvPr>
          <p:cNvGraphicFramePr>
            <a:graphicFrameLocks noGrp="1"/>
          </p:cNvGraphicFramePr>
          <p:nvPr>
            <p:ph idx="1"/>
            <p:extLst>
              <p:ext uri="{D42A27DB-BD31-4B8C-83A1-F6EECF244321}">
                <p14:modId xmlns:p14="http://schemas.microsoft.com/office/powerpoint/2010/main" val="168266148"/>
              </p:ext>
            </p:extLst>
          </p:nvPr>
        </p:nvGraphicFramePr>
        <p:xfrm>
          <a:off x="1286540" y="1573618"/>
          <a:ext cx="9983972" cy="4369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81249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E1FD442-90A1-ADEC-D203-05A168577D4D}"/>
              </a:ext>
            </a:extLst>
          </p:cNvPr>
          <p:cNvSpPr>
            <a:spLocks noGrp="1"/>
          </p:cNvSpPr>
          <p:nvPr>
            <p:ph type="title"/>
          </p:nvPr>
        </p:nvSpPr>
        <p:spPr/>
        <p:txBody>
          <a:bodyPr>
            <a:normAutofit/>
          </a:bodyPr>
          <a:lstStyle/>
          <a:p>
            <a:r>
              <a:rPr lang="fr-FR" sz="3200" dirty="0"/>
              <a:t>MASLOW's pyramid of needs</a:t>
            </a:r>
          </a:p>
        </p:txBody>
      </p:sp>
      <p:sp>
        <p:nvSpPr>
          <p:cNvPr id="3" name="Espace réservé du contenu 2">
            <a:extLst>
              <a:ext uri="{FF2B5EF4-FFF2-40B4-BE49-F238E27FC236}">
                <a16:creationId xmlns:a16="http://schemas.microsoft.com/office/drawing/2014/main" xmlns="" id="{115C8EE7-4BC4-31EF-E776-92D2E6E61203}"/>
              </a:ext>
            </a:extLst>
          </p:cNvPr>
          <p:cNvSpPr>
            <a:spLocks noGrp="1"/>
          </p:cNvSpPr>
          <p:nvPr>
            <p:ph idx="1"/>
          </p:nvPr>
        </p:nvSpPr>
        <p:spPr/>
        <p:txBody>
          <a:bodyPr/>
          <a:lstStyle/>
          <a:p>
            <a:pPr algn="l">
              <a:buClr>
                <a:srgbClr val="FFC000"/>
              </a:buClr>
              <a:buFont typeface="Wingdings" panose="05000000000000000000" pitchFamily="2" charset="2"/>
              <a:buChar char="q"/>
            </a:pPr>
            <a:r>
              <a:rPr lang="fr-FR" sz="2200" b="1" i="0" dirty="0">
                <a:solidFill>
                  <a:srgbClr val="2C3E50"/>
                </a:solidFill>
                <a:effectLst/>
                <a:latin typeface="+mj-lt"/>
              </a:rPr>
              <a:t> Physiological needs: </a:t>
            </a:r>
            <a:r>
              <a:rPr lang="fr-FR" sz="2200" b="0" i="0" dirty="0">
                <a:solidFill>
                  <a:srgbClr val="2C3E50"/>
                </a:solidFill>
                <a:effectLst/>
                <a:latin typeface="+mj-lt"/>
              </a:rPr>
              <a:t>sleeping, feeding, drinking, dressing... In short: primary biological and physical needs </a:t>
            </a:r>
          </a:p>
          <a:p>
            <a:pPr algn="l">
              <a:buClr>
                <a:srgbClr val="FFC000"/>
              </a:buClr>
              <a:buFont typeface="Wingdings" panose="05000000000000000000" pitchFamily="2" charset="2"/>
              <a:buChar char="q"/>
            </a:pPr>
            <a:r>
              <a:rPr lang="fr-FR" sz="2200" b="1" i="0" dirty="0">
                <a:solidFill>
                  <a:srgbClr val="2C3E50"/>
                </a:solidFill>
                <a:effectLst/>
                <a:latin typeface="+mj-lt"/>
              </a:rPr>
              <a:t>   Security needs: </a:t>
            </a:r>
            <a:r>
              <a:rPr lang="fr-FR" sz="2200" b="0" i="0" dirty="0">
                <a:solidFill>
                  <a:srgbClr val="2C3E50"/>
                </a:solidFill>
                <a:effectLst/>
                <a:latin typeface="+mj-lt"/>
              </a:rPr>
              <a:t>elements of stability, protection</a:t>
            </a:r>
          </a:p>
          <a:p>
            <a:pPr algn="l">
              <a:buClr>
                <a:srgbClr val="FFC000"/>
              </a:buClr>
              <a:buFont typeface="Wingdings" panose="05000000000000000000" pitchFamily="2" charset="2"/>
              <a:buChar char="q"/>
            </a:pPr>
            <a:r>
              <a:rPr lang="fr-FR" sz="2200" b="1" i="0" dirty="0">
                <a:solidFill>
                  <a:srgbClr val="2C3E50"/>
                </a:solidFill>
                <a:effectLst/>
                <a:latin typeface="+mj-lt"/>
              </a:rPr>
              <a:t>   Needs to belong</a:t>
            </a:r>
            <a:r>
              <a:rPr lang="fr-FR" sz="2200" b="0" i="0" dirty="0">
                <a:solidFill>
                  <a:srgbClr val="2C3E50"/>
                </a:solidFill>
                <a:effectLst/>
                <a:latin typeface="+mj-lt"/>
              </a:rPr>
              <a:t>: integration into a group, social status</a:t>
            </a:r>
          </a:p>
          <a:p>
            <a:pPr algn="l">
              <a:buClr>
                <a:srgbClr val="FFC000"/>
              </a:buClr>
              <a:buFont typeface="Wingdings" panose="05000000000000000000" pitchFamily="2" charset="2"/>
              <a:buChar char="q"/>
            </a:pPr>
            <a:r>
              <a:rPr lang="fr-FR" sz="2200" b="1" i="0" dirty="0">
                <a:solidFill>
                  <a:srgbClr val="2C3E50"/>
                </a:solidFill>
                <a:effectLst/>
                <a:latin typeface="+mj-lt"/>
              </a:rPr>
              <a:t>   Esteem needs: </a:t>
            </a:r>
            <a:r>
              <a:rPr lang="fr-FR" sz="2200" b="0" i="0" dirty="0">
                <a:solidFill>
                  <a:srgbClr val="2C3E50"/>
                </a:solidFill>
                <a:effectLst/>
                <a:latin typeface="+mj-lt"/>
              </a:rPr>
              <a:t>to be recognised, to be loved, to be accepted by others</a:t>
            </a:r>
          </a:p>
          <a:p>
            <a:pPr algn="l">
              <a:buClr>
                <a:srgbClr val="FFC000"/>
              </a:buClr>
              <a:buFont typeface="Wingdings" panose="05000000000000000000" pitchFamily="2" charset="2"/>
              <a:buChar char="q"/>
            </a:pPr>
            <a:r>
              <a:rPr lang="fr-FR" sz="2200" b="1" i="0" dirty="0">
                <a:solidFill>
                  <a:srgbClr val="2C3E50"/>
                </a:solidFill>
                <a:effectLst/>
                <a:latin typeface="+mj-lt"/>
              </a:rPr>
              <a:t>   Self-fulfilment needs: </a:t>
            </a:r>
            <a:r>
              <a:rPr lang="fr-FR" sz="2200" b="0" i="0" dirty="0">
                <a:solidFill>
                  <a:srgbClr val="2C3E50"/>
                </a:solidFill>
                <a:effectLst/>
                <a:latin typeface="+mj-lt"/>
              </a:rPr>
              <a:t>self-realisation, self-fulfilment, personal development (e.g. through meditation)</a:t>
            </a:r>
          </a:p>
          <a:p>
            <a:endParaRPr lang="fr-FR" dirty="0"/>
          </a:p>
        </p:txBody>
      </p:sp>
    </p:spTree>
    <p:extLst>
      <p:ext uri="{BB962C8B-B14F-4D97-AF65-F5344CB8AC3E}">
        <p14:creationId xmlns:p14="http://schemas.microsoft.com/office/powerpoint/2010/main" val="182363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D7CB8F6-FC29-4AAE-30AE-946DE63454A7}"/>
              </a:ext>
            </a:extLst>
          </p:cNvPr>
          <p:cNvSpPr>
            <a:spLocks noGrp="1"/>
          </p:cNvSpPr>
          <p:nvPr>
            <p:ph type="title"/>
          </p:nvPr>
        </p:nvSpPr>
        <p:spPr/>
        <p:txBody>
          <a:bodyPr/>
          <a:lstStyle/>
          <a:p>
            <a:pPr algn="r"/>
            <a:r>
              <a:rPr lang="pl-PL" dirty="0" smtClean="0"/>
              <a:t>TEST</a:t>
            </a:r>
            <a:endParaRPr lang="fr-FR" dirty="0"/>
          </a:p>
        </p:txBody>
      </p:sp>
      <p:sp>
        <p:nvSpPr>
          <p:cNvPr id="3" name="Espace réservé du contenu 2">
            <a:extLst>
              <a:ext uri="{FF2B5EF4-FFF2-40B4-BE49-F238E27FC236}">
                <a16:creationId xmlns:a16="http://schemas.microsoft.com/office/drawing/2014/main" xmlns="" id="{59735C9E-3CF3-D5D9-5F7E-6E571A1299E6}"/>
              </a:ext>
            </a:extLst>
          </p:cNvPr>
          <p:cNvSpPr>
            <a:spLocks noGrp="1"/>
          </p:cNvSpPr>
          <p:nvPr>
            <p:ph idx="1"/>
          </p:nvPr>
        </p:nvSpPr>
        <p:spPr/>
        <p:txBody>
          <a:bodyPr/>
          <a:lstStyle/>
          <a:p>
            <a:pPr marL="0" indent="0" algn="r">
              <a:buNone/>
            </a:pPr>
            <a:r>
              <a:rPr lang="fr-FR" dirty="0"/>
              <a:t>What are your current needs?</a:t>
            </a:r>
          </a:p>
        </p:txBody>
      </p:sp>
      <p:pic>
        <p:nvPicPr>
          <p:cNvPr id="4" name="Image 3">
            <a:extLst>
              <a:ext uri="{FF2B5EF4-FFF2-40B4-BE49-F238E27FC236}">
                <a16:creationId xmlns="" xmlns:a16="http://schemas.microsoft.com/office/drawing/2014/main" id="{61F4091E-4E6E-FA96-D58A-CD5778AE8DB8}"/>
              </a:ext>
            </a:extLst>
          </p:cNvPr>
          <p:cNvPicPr>
            <a:picLocks noChangeAspect="1"/>
          </p:cNvPicPr>
          <p:nvPr/>
        </p:nvPicPr>
        <p:blipFill>
          <a:blip r:embed="rId2"/>
          <a:stretch>
            <a:fillRect/>
          </a:stretch>
        </p:blipFill>
        <p:spPr>
          <a:xfrm>
            <a:off x="1929723" y="1340841"/>
            <a:ext cx="4557822" cy="4375510"/>
          </a:xfrm>
          <a:prstGeom prst="rect">
            <a:avLst/>
          </a:prstGeom>
        </p:spPr>
      </p:pic>
    </p:spTree>
    <p:extLst>
      <p:ext uri="{BB962C8B-B14F-4D97-AF65-F5344CB8AC3E}">
        <p14:creationId xmlns:p14="http://schemas.microsoft.com/office/powerpoint/2010/main" val="2082201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390650" y="685800"/>
            <a:ext cx="9886950" cy="1485900"/>
          </a:xfrm>
        </p:spPr>
        <p:txBody>
          <a:bodyPr>
            <a:normAutofit/>
          </a:bodyPr>
          <a:lstStyle/>
          <a:p>
            <a:pPr eaLnBrk="1" hangingPunct="1"/>
            <a:r>
              <a:rPr lang="fr-FR" sz="3200" b="1" dirty="0" err="1"/>
              <a:t>Did</a:t>
            </a:r>
            <a:r>
              <a:rPr lang="fr-FR" sz="3200" b="1" dirty="0"/>
              <a:t> </a:t>
            </a:r>
            <a:r>
              <a:rPr lang="fr-FR" sz="3200" b="1" dirty="0" err="1"/>
              <a:t>you</a:t>
            </a:r>
            <a:r>
              <a:rPr lang="fr-FR" sz="3200" b="1" dirty="0"/>
              <a:t> </a:t>
            </a:r>
            <a:r>
              <a:rPr lang="fr-FR" sz="3200" b="1" dirty="0" err="1"/>
              <a:t>say</a:t>
            </a:r>
            <a:r>
              <a:rPr lang="fr-FR" sz="3200" b="1" dirty="0"/>
              <a:t>: </a:t>
            </a:r>
            <a:r>
              <a:rPr lang="fr-FR" sz="3200" b="1" dirty="0" err="1"/>
              <a:t>communicate</a:t>
            </a:r>
            <a:r>
              <a:rPr lang="fr-FR" sz="3200" b="1" dirty="0"/>
              <a:t>?</a:t>
            </a:r>
          </a:p>
        </p:txBody>
      </p:sp>
      <p:pic>
        <p:nvPicPr>
          <p:cNvPr id="2" name="Image 1">
            <a:extLst>
              <a:ext uri="{FF2B5EF4-FFF2-40B4-BE49-F238E27FC236}">
                <a16:creationId xmlns:a16="http://schemas.microsoft.com/office/drawing/2014/main" xmlns="" id="{BB038C57-9581-E73E-295E-19E3F2DDD093}"/>
              </a:ext>
            </a:extLst>
          </p:cNvPr>
          <p:cNvPicPr>
            <a:picLocks noChangeAspect="1"/>
          </p:cNvPicPr>
          <p:nvPr/>
        </p:nvPicPr>
        <p:blipFill rotWithShape="1">
          <a:blip r:embed="rId2"/>
          <a:srcRect l="7361" r="3" b="3"/>
          <a:stretch/>
        </p:blipFill>
        <p:spPr>
          <a:xfrm>
            <a:off x="1390649" y="2401556"/>
            <a:ext cx="3211495" cy="3466681"/>
          </a:xfrm>
          <a:prstGeom prst="rect">
            <a:avLst/>
          </a:prstGeom>
        </p:spPr>
      </p:pic>
      <p:sp>
        <p:nvSpPr>
          <p:cNvPr id="8196" name="Rectangle 3"/>
          <p:cNvSpPr>
            <a:spLocks noGrp="1" noChangeArrowheads="1"/>
          </p:cNvSpPr>
          <p:nvPr>
            <p:ph idx="1"/>
          </p:nvPr>
        </p:nvSpPr>
        <p:spPr>
          <a:xfrm>
            <a:off x="5100824" y="2286000"/>
            <a:ext cx="6176776" cy="3581400"/>
          </a:xfrm>
        </p:spPr>
        <p:txBody>
          <a:bodyPr>
            <a:normAutofit/>
          </a:bodyPr>
          <a:lstStyle/>
          <a:p>
            <a:pPr eaLnBrk="1" hangingPunct="1">
              <a:buFontTx/>
              <a:buNone/>
            </a:pPr>
            <a:endParaRPr lang="fr-BE" dirty="0">
              <a:latin typeface="CommercialScriptTwo" pitchFamily="2" charset="0"/>
            </a:endParaRPr>
          </a:p>
          <a:p>
            <a:pPr>
              <a:buNone/>
            </a:pPr>
            <a:r>
              <a:rPr lang="fr-BE" sz="2200" b="1" dirty="0"/>
              <a:t>… </a:t>
            </a:r>
            <a:r>
              <a:rPr lang="en-US" sz="2200" b="1" dirty="0"/>
              <a:t>There are at least ten ways to disagree.....</a:t>
            </a:r>
          </a:p>
          <a:p>
            <a:pPr>
              <a:buNone/>
            </a:pPr>
            <a:endParaRPr lang="en-US" sz="2200" b="1" dirty="0"/>
          </a:p>
          <a:p>
            <a:pPr>
              <a:buNone/>
            </a:pPr>
            <a:r>
              <a:rPr lang="en-US" sz="2200" b="1" dirty="0"/>
              <a:t>But let's try anyway!</a:t>
            </a:r>
          </a:p>
          <a:p>
            <a:pPr eaLnBrk="1" hangingPunct="1">
              <a:buFontTx/>
              <a:buNone/>
            </a:pPr>
            <a:r>
              <a:rPr lang="fr-BE" sz="2200" b="1" dirty="0"/>
              <a:t>								Bernard </a:t>
            </a:r>
            <a:r>
              <a:rPr lang="fr-BE" sz="2200" b="1" dirty="0" err="1"/>
              <a:t>Werber</a:t>
            </a:r>
            <a:endParaRPr lang="fr-BE" sz="2200" b="1" dirty="0"/>
          </a:p>
          <a:p>
            <a:pPr eaLnBrk="1" hangingPunct="1">
              <a:buFontTx/>
              <a:buNone/>
            </a:pPr>
            <a:endParaRPr lang="fr-BE" dirty="0">
              <a:latin typeface="CommercialScriptTwo" pitchFamily="2" charset="0"/>
            </a:endParaRPr>
          </a:p>
        </p:txBody>
      </p:sp>
      <p:sp>
        <p:nvSpPr>
          <p:cNvPr id="8194" name="Espace réservé du numéro de diapositive 5"/>
          <p:cNvSpPr>
            <a:spLocks noGrp="1"/>
          </p:cNvSpPr>
          <p:nvPr>
            <p:ph type="sldNum" sz="quarter" idx="12"/>
          </p:nvPr>
        </p:nvSpPr>
        <p:spPr>
          <a:xfrm>
            <a:off x="9472736" y="6453386"/>
            <a:ext cx="1596292" cy="404614"/>
          </a:xfrm>
        </p:spPr>
        <p:txBody>
          <a:bodyP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fld id="{9C45BDA0-8A43-43FC-83B4-60EF19B30FA1}" type="slidenum">
              <a:rPr lang="fr-FR" sz="2200"/>
              <a:pPr>
                <a:lnSpc>
                  <a:spcPct val="90000"/>
                </a:lnSpc>
                <a:spcAft>
                  <a:spcPts val="600"/>
                </a:spcAft>
              </a:pPr>
              <a:t>13</a:t>
            </a:fld>
            <a:endParaRPr lang="fr-FR" sz="2200"/>
          </a:p>
        </p:txBody>
      </p:sp>
    </p:spTree>
    <p:extLst>
      <p:ext uri="{BB962C8B-B14F-4D97-AF65-F5344CB8AC3E}">
        <p14:creationId xmlns:p14="http://schemas.microsoft.com/office/powerpoint/2010/main" val="257578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6">
                                            <p:txEl>
                                              <p:pRg st="1" end="1"/>
                                            </p:txEl>
                                          </p:spTgt>
                                        </p:tgtEl>
                                        <p:attrNameLst>
                                          <p:attrName>style.visibility</p:attrName>
                                        </p:attrNameLst>
                                      </p:cBhvr>
                                      <p:to>
                                        <p:strVal val="visible"/>
                                      </p:to>
                                    </p:set>
                                    <p:anim calcmode="lin" valueType="num">
                                      <p:cBhvr additive="base">
                                        <p:cTn id="7" dur="500" fill="hold"/>
                                        <p:tgtEl>
                                          <p:spTgt spid="819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xEl>
                                              <p:pRg st="3" end="3"/>
                                            </p:txEl>
                                          </p:spTgt>
                                        </p:tgtEl>
                                        <p:attrNameLst>
                                          <p:attrName>style.visibility</p:attrName>
                                        </p:attrNameLst>
                                      </p:cBhvr>
                                      <p:to>
                                        <p:strVal val="visible"/>
                                      </p:to>
                                    </p:set>
                                    <p:anim calcmode="lin" valueType="num">
                                      <p:cBhvr additive="base">
                                        <p:cTn id="13" dur="500" fill="hold"/>
                                        <p:tgtEl>
                                          <p:spTgt spid="819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6">
                                            <p:txEl>
                                              <p:pRg st="4" end="4"/>
                                            </p:txEl>
                                          </p:spTgt>
                                        </p:tgtEl>
                                        <p:attrNameLst>
                                          <p:attrName>style.visibility</p:attrName>
                                        </p:attrNameLst>
                                      </p:cBhvr>
                                      <p:to>
                                        <p:strVal val="visible"/>
                                      </p:to>
                                    </p:set>
                                    <p:anim calcmode="lin" valueType="num">
                                      <p:cBhvr additive="base">
                                        <p:cTn id="19" dur="500" fill="hold"/>
                                        <p:tgtEl>
                                          <p:spTgt spid="819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28A1AC2-25B2-328A-2AFF-2F312B3B3B20}"/>
              </a:ext>
            </a:extLst>
          </p:cNvPr>
          <p:cNvSpPr>
            <a:spLocks noGrp="1"/>
          </p:cNvSpPr>
          <p:nvPr>
            <p:ph type="title"/>
          </p:nvPr>
        </p:nvSpPr>
        <p:spPr>
          <a:xfrm>
            <a:off x="1371600" y="685800"/>
            <a:ext cx="9601200" cy="760228"/>
          </a:xfrm>
        </p:spPr>
        <p:txBody>
          <a:bodyPr>
            <a:normAutofit/>
          </a:bodyPr>
          <a:lstStyle/>
          <a:p>
            <a:r>
              <a:rPr lang="fr-FR" sz="3200" dirty="0">
                <a:solidFill>
                  <a:schemeClr val="tx1"/>
                </a:solidFill>
              </a:rPr>
              <a:t>Victor Vroom's V.I.E model </a:t>
            </a:r>
            <a:endParaRPr lang="fr-FR" sz="3200" dirty="0"/>
          </a:p>
        </p:txBody>
      </p:sp>
      <p:pic>
        <p:nvPicPr>
          <p:cNvPr id="5" name="Espace réservé du contenu 4">
            <a:extLst>
              <a:ext uri="{FF2B5EF4-FFF2-40B4-BE49-F238E27FC236}">
                <a16:creationId xmlns:a16="http://schemas.microsoft.com/office/drawing/2014/main" xmlns="" id="{8951C89B-C2CA-C1BA-6CE6-5B286A1325E2}"/>
              </a:ext>
            </a:extLst>
          </p:cNvPr>
          <p:cNvPicPr>
            <a:picLocks noGrp="1" noChangeAspect="1"/>
          </p:cNvPicPr>
          <p:nvPr>
            <p:ph idx="1"/>
          </p:nvPr>
        </p:nvPicPr>
        <p:blipFill>
          <a:blip r:embed="rId2"/>
          <a:stretch>
            <a:fillRect/>
          </a:stretch>
        </p:blipFill>
        <p:spPr>
          <a:xfrm>
            <a:off x="1760408" y="2732567"/>
            <a:ext cx="9038791" cy="2753833"/>
          </a:xfrm>
          <a:prstGeom prst="rect">
            <a:avLst/>
          </a:prstGeom>
        </p:spPr>
      </p:pic>
    </p:spTree>
    <p:extLst>
      <p:ext uri="{BB962C8B-B14F-4D97-AF65-F5344CB8AC3E}">
        <p14:creationId xmlns:p14="http://schemas.microsoft.com/office/powerpoint/2010/main" val="23416424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055731E-9768-3976-7F97-CADEA7EF0A4A}"/>
              </a:ext>
            </a:extLst>
          </p:cNvPr>
          <p:cNvSpPr>
            <a:spLocks noGrp="1"/>
          </p:cNvSpPr>
          <p:nvPr>
            <p:ph type="title"/>
          </p:nvPr>
        </p:nvSpPr>
        <p:spPr>
          <a:xfrm>
            <a:off x="1020726" y="221877"/>
            <a:ext cx="9601200" cy="820114"/>
          </a:xfrm>
        </p:spPr>
        <p:txBody>
          <a:bodyPr>
            <a:normAutofit fontScale="90000"/>
          </a:bodyPr>
          <a:lstStyle/>
          <a:p>
            <a:pPr fontAlgn="base"/>
            <a:r>
              <a:rPr lang="fr-FR" sz="3600" dirty="0">
                <a:solidFill>
                  <a:schemeClr val="tx1"/>
                </a:solidFill>
              </a:rPr>
              <a:t>Explanations of the Vroom V.I.E model </a:t>
            </a:r>
            <a:r>
              <a:rPr lang="fr-FR" dirty="0">
                <a:solidFill>
                  <a:srgbClr val="333333"/>
                </a:solidFill>
                <a:latin typeface="Open Sans" panose="020B0606030504020204" pitchFamily="34" charset="0"/>
              </a:rPr>
              <a:t/>
            </a:r>
            <a:br>
              <a:rPr lang="fr-FR" dirty="0">
                <a:solidFill>
                  <a:srgbClr val="333333"/>
                </a:solidFill>
                <a:latin typeface="Open Sans" panose="020B0606030504020204" pitchFamily="34" charset="0"/>
              </a:rPr>
            </a:br>
            <a:r>
              <a:rPr lang="fr-FR" dirty="0">
                <a:solidFill>
                  <a:srgbClr val="444444"/>
                </a:solidFill>
                <a:latin typeface="Open Sans" panose="020B0606030504020204" pitchFamily="34" charset="0"/>
              </a:rPr>
              <a:t> </a:t>
            </a:r>
            <a:br>
              <a:rPr lang="fr-FR" dirty="0">
                <a:solidFill>
                  <a:srgbClr val="444444"/>
                </a:solidFill>
                <a:latin typeface="Open Sans" panose="020B0606030504020204" pitchFamily="34" charset="0"/>
              </a:rPr>
            </a:br>
            <a:endParaRPr lang="fr-FR" dirty="0"/>
          </a:p>
        </p:txBody>
      </p:sp>
      <p:sp>
        <p:nvSpPr>
          <p:cNvPr id="3" name="Espace réservé du contenu 2">
            <a:extLst>
              <a:ext uri="{FF2B5EF4-FFF2-40B4-BE49-F238E27FC236}">
                <a16:creationId xmlns:a16="http://schemas.microsoft.com/office/drawing/2014/main" xmlns="" id="{A004463E-9603-3510-F4E1-4CDF2644CFBE}"/>
              </a:ext>
            </a:extLst>
          </p:cNvPr>
          <p:cNvSpPr>
            <a:spLocks noGrp="1"/>
          </p:cNvSpPr>
          <p:nvPr>
            <p:ph idx="1"/>
          </p:nvPr>
        </p:nvSpPr>
        <p:spPr>
          <a:xfrm>
            <a:off x="1219200" y="1568823"/>
            <a:ext cx="10359656" cy="3581400"/>
          </a:xfrm>
        </p:spPr>
        <p:txBody>
          <a:bodyPr>
            <a:noAutofit/>
          </a:bodyPr>
          <a:lstStyle/>
          <a:p>
            <a:pPr marL="0" indent="0" fontAlgn="base">
              <a:buNone/>
            </a:pPr>
            <a:r>
              <a:rPr lang="fr-FR" sz="2200" dirty="0"/>
              <a:t>a - The valence</a:t>
            </a:r>
          </a:p>
          <a:p>
            <a:pPr marL="0" indent="0" fontAlgn="base">
              <a:buNone/>
            </a:pPr>
            <a:r>
              <a:rPr lang="fr-FR" sz="2200" dirty="0"/>
              <a:t>Valence, in Vroom's theory, is the value we place on what we are going to achieve. If I embark on this project, is what I am going to get really valuable to me?</a:t>
            </a:r>
          </a:p>
          <a:p>
            <a:pPr marL="0" indent="0" fontAlgn="base">
              <a:buNone/>
            </a:pPr>
            <a:r>
              <a:rPr lang="fr-FR" sz="2200" dirty="0"/>
              <a:t>For example, we are managers and we give a new assignment to one of our employees. Motivation will be proportional to the value the employee places on the reward. We may note that this is very subjective. If we promise a bonus of 100 euros, an employee who finds it useful will be more motivated than an employee who does not need it. If the reward is career development, an employee who does not want to develop will not be motivated.</a:t>
            </a:r>
          </a:p>
          <a:p>
            <a:pPr marL="0" indent="0" fontAlgn="base">
              <a:buNone/>
            </a:pPr>
            <a:r>
              <a:rPr lang="fr-FR" sz="2200" dirty="0"/>
              <a:t> </a:t>
            </a:r>
          </a:p>
          <a:p>
            <a:endParaRPr lang="fr-FR" sz="1400" dirty="0"/>
          </a:p>
        </p:txBody>
      </p:sp>
    </p:spTree>
    <p:extLst>
      <p:ext uri="{BB962C8B-B14F-4D97-AF65-F5344CB8AC3E}">
        <p14:creationId xmlns:p14="http://schemas.microsoft.com/office/powerpoint/2010/main" val="32676237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055731E-9768-3976-7F97-CADEA7EF0A4A}"/>
              </a:ext>
            </a:extLst>
          </p:cNvPr>
          <p:cNvSpPr>
            <a:spLocks noGrp="1"/>
          </p:cNvSpPr>
          <p:nvPr>
            <p:ph type="title"/>
          </p:nvPr>
        </p:nvSpPr>
        <p:spPr>
          <a:xfrm>
            <a:off x="1020726" y="221877"/>
            <a:ext cx="9601200" cy="820114"/>
          </a:xfrm>
        </p:spPr>
        <p:txBody>
          <a:bodyPr>
            <a:normAutofit fontScale="90000"/>
          </a:bodyPr>
          <a:lstStyle/>
          <a:p>
            <a:pPr fontAlgn="base"/>
            <a:r>
              <a:rPr lang="fr-FR" sz="3600" dirty="0">
                <a:solidFill>
                  <a:schemeClr val="tx1"/>
                </a:solidFill>
              </a:rPr>
              <a:t>Explanations of the Vroom V.I.E model </a:t>
            </a:r>
            <a:r>
              <a:rPr lang="fr-FR" dirty="0">
                <a:solidFill>
                  <a:srgbClr val="333333"/>
                </a:solidFill>
                <a:latin typeface="Open Sans" panose="020B0606030504020204" pitchFamily="34" charset="0"/>
              </a:rPr>
              <a:t/>
            </a:r>
            <a:br>
              <a:rPr lang="fr-FR" dirty="0">
                <a:solidFill>
                  <a:srgbClr val="333333"/>
                </a:solidFill>
                <a:latin typeface="Open Sans" panose="020B0606030504020204" pitchFamily="34" charset="0"/>
              </a:rPr>
            </a:br>
            <a:r>
              <a:rPr lang="fr-FR" dirty="0">
                <a:solidFill>
                  <a:srgbClr val="444444"/>
                </a:solidFill>
                <a:latin typeface="Open Sans" panose="020B0606030504020204" pitchFamily="34" charset="0"/>
              </a:rPr>
              <a:t> </a:t>
            </a:r>
            <a:br>
              <a:rPr lang="fr-FR" dirty="0">
                <a:solidFill>
                  <a:srgbClr val="444444"/>
                </a:solidFill>
                <a:latin typeface="Open Sans" panose="020B0606030504020204" pitchFamily="34" charset="0"/>
              </a:rPr>
            </a:br>
            <a:endParaRPr lang="fr-FR" dirty="0"/>
          </a:p>
        </p:txBody>
      </p:sp>
      <p:sp>
        <p:nvSpPr>
          <p:cNvPr id="3" name="Espace réservé du contenu 2">
            <a:extLst>
              <a:ext uri="{FF2B5EF4-FFF2-40B4-BE49-F238E27FC236}">
                <a16:creationId xmlns:a16="http://schemas.microsoft.com/office/drawing/2014/main" xmlns="" id="{A004463E-9603-3510-F4E1-4CDF2644CFBE}"/>
              </a:ext>
            </a:extLst>
          </p:cNvPr>
          <p:cNvSpPr>
            <a:spLocks noGrp="1"/>
          </p:cNvSpPr>
          <p:nvPr>
            <p:ph idx="1"/>
          </p:nvPr>
        </p:nvSpPr>
        <p:spPr>
          <a:xfrm>
            <a:off x="1219200" y="1568823"/>
            <a:ext cx="10317126" cy="3581400"/>
          </a:xfrm>
        </p:spPr>
        <p:txBody>
          <a:bodyPr>
            <a:noAutofit/>
          </a:bodyPr>
          <a:lstStyle/>
          <a:p>
            <a:pPr marL="0" indent="0" fontAlgn="base">
              <a:buNone/>
            </a:pPr>
            <a:r>
              <a:rPr lang="fr-FR" sz="2200" dirty="0"/>
              <a:t> b - Instrumentality</a:t>
            </a:r>
          </a:p>
          <a:p>
            <a:pPr marL="0" indent="0" fontAlgn="base">
              <a:buNone/>
            </a:pPr>
            <a:r>
              <a:rPr lang="fr-FR" sz="2200" dirty="0"/>
              <a:t>In Vroom's theory, the instrumentality is the probability that we can meet our expectations. If our employee has to achieve outstanding results to earn the 100 euro bonus, he or she may not believe it. If some people have already done this job and have not developed, what guarantee is there that they will really develop? So the employee will try to understand the probability that by doing this action he will get the desired reward.</a:t>
            </a:r>
          </a:p>
          <a:p>
            <a:pPr marL="0" indent="0" fontAlgn="base">
              <a:buNone/>
            </a:pPr>
            <a:r>
              <a:rPr lang="fr-FR" sz="2200" dirty="0"/>
              <a:t>  </a:t>
            </a:r>
          </a:p>
          <a:p>
            <a:endParaRPr lang="fr-FR" sz="1400" dirty="0"/>
          </a:p>
        </p:txBody>
      </p:sp>
    </p:spTree>
    <p:extLst>
      <p:ext uri="{BB962C8B-B14F-4D97-AF65-F5344CB8AC3E}">
        <p14:creationId xmlns:p14="http://schemas.microsoft.com/office/powerpoint/2010/main" val="13566027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055731E-9768-3976-7F97-CADEA7EF0A4A}"/>
              </a:ext>
            </a:extLst>
          </p:cNvPr>
          <p:cNvSpPr>
            <a:spLocks noGrp="1"/>
          </p:cNvSpPr>
          <p:nvPr>
            <p:ph type="title"/>
          </p:nvPr>
        </p:nvSpPr>
        <p:spPr>
          <a:xfrm>
            <a:off x="1020726" y="221877"/>
            <a:ext cx="9601200" cy="820114"/>
          </a:xfrm>
        </p:spPr>
        <p:txBody>
          <a:bodyPr>
            <a:normAutofit fontScale="90000"/>
          </a:bodyPr>
          <a:lstStyle/>
          <a:p>
            <a:pPr fontAlgn="base"/>
            <a:r>
              <a:rPr lang="fr-FR" sz="3600" dirty="0">
                <a:solidFill>
                  <a:schemeClr val="tx1"/>
                </a:solidFill>
              </a:rPr>
              <a:t>Explanations of the Vroom V.I.E model </a:t>
            </a:r>
            <a:r>
              <a:rPr lang="fr-FR" dirty="0">
                <a:solidFill>
                  <a:srgbClr val="333333"/>
                </a:solidFill>
                <a:latin typeface="Open Sans" panose="020B0606030504020204" pitchFamily="34" charset="0"/>
              </a:rPr>
              <a:t/>
            </a:r>
            <a:br>
              <a:rPr lang="fr-FR" dirty="0">
                <a:solidFill>
                  <a:srgbClr val="333333"/>
                </a:solidFill>
                <a:latin typeface="Open Sans" panose="020B0606030504020204" pitchFamily="34" charset="0"/>
              </a:rPr>
            </a:br>
            <a:r>
              <a:rPr lang="fr-FR" dirty="0">
                <a:solidFill>
                  <a:srgbClr val="444444"/>
                </a:solidFill>
                <a:latin typeface="Open Sans" panose="020B0606030504020204" pitchFamily="34" charset="0"/>
              </a:rPr>
              <a:t> </a:t>
            </a:r>
            <a:br>
              <a:rPr lang="fr-FR" dirty="0">
                <a:solidFill>
                  <a:srgbClr val="444444"/>
                </a:solidFill>
                <a:latin typeface="Open Sans" panose="020B0606030504020204" pitchFamily="34" charset="0"/>
              </a:rPr>
            </a:br>
            <a:endParaRPr lang="fr-FR" dirty="0"/>
          </a:p>
        </p:txBody>
      </p:sp>
      <p:sp>
        <p:nvSpPr>
          <p:cNvPr id="3" name="Espace réservé du contenu 2">
            <a:extLst>
              <a:ext uri="{FF2B5EF4-FFF2-40B4-BE49-F238E27FC236}">
                <a16:creationId xmlns:a16="http://schemas.microsoft.com/office/drawing/2014/main" xmlns="" id="{A004463E-9603-3510-F4E1-4CDF2644CFBE}"/>
              </a:ext>
            </a:extLst>
          </p:cNvPr>
          <p:cNvSpPr>
            <a:spLocks noGrp="1"/>
          </p:cNvSpPr>
          <p:nvPr>
            <p:ph idx="1"/>
          </p:nvPr>
        </p:nvSpPr>
        <p:spPr>
          <a:xfrm>
            <a:off x="1219199" y="1568823"/>
            <a:ext cx="10189535" cy="3581400"/>
          </a:xfrm>
        </p:spPr>
        <p:txBody>
          <a:bodyPr>
            <a:noAutofit/>
          </a:bodyPr>
          <a:lstStyle/>
          <a:p>
            <a:pPr marL="0" indent="0" fontAlgn="base">
              <a:buNone/>
            </a:pPr>
            <a:r>
              <a:rPr lang="fr-FR" sz="2200" dirty="0"/>
              <a:t> c - Expectation</a:t>
            </a:r>
          </a:p>
          <a:p>
            <a:pPr marL="0" indent="0" fontAlgn="base">
              <a:buNone/>
            </a:pPr>
            <a:r>
              <a:rPr lang="fr-FR" sz="2200" dirty="0"/>
              <a:t>Finally, in this theory of motivation, expectation corresponds to the ability to succeed based on one's own skills. Here, the employee will seek to understand whether he or she is really capable of carrying out the mission. If he does not feel capable, he will feel that he has little chance of succeeding. The game will not be worth the candle. On the other hand, the more capable they feel, the more likely they are to succeed in the mission.</a:t>
            </a:r>
          </a:p>
          <a:p>
            <a:pPr marL="0" indent="0" fontAlgn="base">
              <a:buNone/>
            </a:pPr>
            <a:r>
              <a:rPr lang="fr-FR" sz="2200" dirty="0"/>
              <a:t> </a:t>
            </a:r>
          </a:p>
          <a:p>
            <a:endParaRPr lang="fr-FR" sz="1400" dirty="0"/>
          </a:p>
        </p:txBody>
      </p:sp>
    </p:spTree>
    <p:extLst>
      <p:ext uri="{BB962C8B-B14F-4D97-AF65-F5344CB8AC3E}">
        <p14:creationId xmlns:p14="http://schemas.microsoft.com/office/powerpoint/2010/main" val="25687274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B17D01D7-A2EA-0DB2-4A65-F49F5D0791BC}"/>
              </a:ext>
            </a:extLst>
          </p:cNvPr>
          <p:cNvSpPr>
            <a:spLocks noGrp="1"/>
          </p:cNvSpPr>
          <p:nvPr>
            <p:ph idx="1"/>
          </p:nvPr>
        </p:nvSpPr>
        <p:spPr>
          <a:xfrm>
            <a:off x="784743" y="2286000"/>
            <a:ext cx="5793475" cy="3581400"/>
          </a:xfrm>
        </p:spPr>
        <p:txBody>
          <a:bodyPr>
            <a:normAutofit/>
          </a:bodyPr>
          <a:lstStyle/>
          <a:p>
            <a:pPr marL="0" indent="0">
              <a:buNone/>
            </a:pPr>
            <a:r>
              <a:rPr lang="fr-FR" sz="3600" b="1" dirty="0"/>
              <a:t>Confidence and resilience</a:t>
            </a:r>
          </a:p>
        </p:txBody>
      </p:sp>
      <p:pic>
        <p:nvPicPr>
          <p:cNvPr id="4" name="Image 3">
            <a:extLst>
              <a:ext uri="{FF2B5EF4-FFF2-40B4-BE49-F238E27FC236}">
                <a16:creationId xmlns:a16="http://schemas.microsoft.com/office/drawing/2014/main" xmlns="" id="{A1FC1109-ABE9-18AB-2C4F-06CDD841F7B6}"/>
              </a:ext>
            </a:extLst>
          </p:cNvPr>
          <p:cNvPicPr>
            <a:picLocks noChangeAspect="1"/>
          </p:cNvPicPr>
          <p:nvPr/>
        </p:nvPicPr>
        <p:blipFill>
          <a:blip r:embed="rId2"/>
          <a:stretch>
            <a:fillRect/>
          </a:stretch>
        </p:blipFill>
        <p:spPr>
          <a:xfrm>
            <a:off x="8037090" y="755766"/>
            <a:ext cx="3730079" cy="2480502"/>
          </a:xfrm>
          <a:prstGeom prst="rect">
            <a:avLst/>
          </a:prstGeom>
          <a:ln>
            <a:noFill/>
          </a:ln>
          <a:effectLst/>
        </p:spPr>
      </p:pic>
      <p:pic>
        <p:nvPicPr>
          <p:cNvPr id="5" name="Image 4">
            <a:extLst>
              <a:ext uri="{FF2B5EF4-FFF2-40B4-BE49-F238E27FC236}">
                <a16:creationId xmlns:a16="http://schemas.microsoft.com/office/drawing/2014/main" xmlns="" id="{8FA00E1C-2F4F-A495-EBB6-B0CE5FBC79F5}"/>
              </a:ext>
            </a:extLst>
          </p:cNvPr>
          <p:cNvPicPr>
            <a:picLocks noChangeAspect="1"/>
          </p:cNvPicPr>
          <p:nvPr/>
        </p:nvPicPr>
        <p:blipFill>
          <a:blip r:embed="rId3"/>
          <a:stretch>
            <a:fillRect/>
          </a:stretch>
        </p:blipFill>
        <p:spPr>
          <a:xfrm>
            <a:off x="8037090" y="3687009"/>
            <a:ext cx="3730079" cy="2349949"/>
          </a:xfrm>
          <a:prstGeom prst="rect">
            <a:avLst/>
          </a:prstGeom>
          <a:ln>
            <a:noFill/>
          </a:ln>
          <a:effectLst/>
        </p:spPr>
      </p:pic>
    </p:spTree>
    <p:extLst>
      <p:ext uri="{BB962C8B-B14F-4D97-AF65-F5344CB8AC3E}">
        <p14:creationId xmlns:p14="http://schemas.microsoft.com/office/powerpoint/2010/main" val="35672536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8A3EC4D-B44B-22EF-ADC0-3FACA99E08D5}"/>
              </a:ext>
            </a:extLst>
          </p:cNvPr>
          <p:cNvSpPr>
            <a:spLocks noGrp="1"/>
          </p:cNvSpPr>
          <p:nvPr>
            <p:ph type="title"/>
          </p:nvPr>
        </p:nvSpPr>
        <p:spPr/>
        <p:txBody>
          <a:bodyPr/>
          <a:lstStyle/>
          <a:p>
            <a:r>
              <a:rPr lang="fr-FR" sz="3200" b="1" dirty="0">
                <a:solidFill>
                  <a:schemeClr val="accent2">
                    <a:lumMod val="75000"/>
                  </a:schemeClr>
                </a:solidFill>
              </a:rPr>
              <a:t>What is self-confidence? </a:t>
            </a:r>
            <a:r>
              <a:rPr lang="fr-FR" dirty="0">
                <a:solidFill>
                  <a:srgbClr val="202124"/>
                </a:solidFill>
                <a:latin typeface="arial" panose="020B0604020202020204" pitchFamily="34" charset="0"/>
              </a:rPr>
              <a:t/>
            </a:r>
            <a:br>
              <a:rPr lang="fr-FR" dirty="0">
                <a:solidFill>
                  <a:srgbClr val="202124"/>
                </a:solidFill>
                <a:latin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xmlns="" id="{A55FA98B-EC75-6835-290A-7892EA336F1B}"/>
              </a:ext>
            </a:extLst>
          </p:cNvPr>
          <p:cNvSpPr>
            <a:spLocks noGrp="1"/>
          </p:cNvSpPr>
          <p:nvPr>
            <p:ph idx="1"/>
          </p:nvPr>
        </p:nvSpPr>
        <p:spPr>
          <a:xfrm>
            <a:off x="1371600" y="1562986"/>
            <a:ext cx="9601200" cy="4304414"/>
          </a:xfrm>
        </p:spPr>
        <p:txBody>
          <a:bodyPr>
            <a:normAutofit lnSpcReduction="10000"/>
          </a:bodyPr>
          <a:lstStyle/>
          <a:p>
            <a:pPr marL="0" indent="0" algn="l">
              <a:buNone/>
            </a:pPr>
            <a:r>
              <a:rPr lang="fr-FR" sz="2200" b="1" i="0" dirty="0">
                <a:solidFill>
                  <a:srgbClr val="202124"/>
                </a:solidFill>
                <a:effectLst/>
                <a:latin typeface="+mj-lt"/>
              </a:rPr>
              <a:t>Self-confidence </a:t>
            </a:r>
            <a:r>
              <a:rPr lang="fr-FR" sz="2200" b="0" i="0" dirty="0">
                <a:solidFill>
                  <a:srgbClr val="202124"/>
                </a:solidFill>
                <a:effectLst/>
                <a:latin typeface="+mj-lt"/>
              </a:rPr>
              <a:t>allows us to have a realistic view of our abilities. Believing in our abilities allows us to better manage our emotions and achieve our goals. </a:t>
            </a:r>
            <a:r>
              <a:rPr lang="fr-FR" sz="2200" b="1" i="0" dirty="0">
                <a:solidFill>
                  <a:srgbClr val="202124"/>
                </a:solidFill>
                <a:effectLst/>
                <a:latin typeface="+mj-lt"/>
              </a:rPr>
              <a:t>Self-confidence </a:t>
            </a:r>
            <a:r>
              <a:rPr lang="fr-FR" sz="2200" b="0" i="0" dirty="0">
                <a:solidFill>
                  <a:srgbClr val="202124"/>
                </a:solidFill>
                <a:effectLst/>
                <a:latin typeface="+mj-lt"/>
              </a:rPr>
              <a:t>is beneficial for mental health, success, decision making and resilience.</a:t>
            </a:r>
          </a:p>
          <a:p>
            <a:pPr marL="0" indent="0" algn="l">
              <a:buNone/>
            </a:pPr>
            <a:r>
              <a:rPr lang="fr-FR" sz="2200" b="1" dirty="0">
                <a:solidFill>
                  <a:schemeClr val="accent2">
                    <a:lumMod val="75000"/>
                  </a:schemeClr>
                </a:solidFill>
                <a:latin typeface="+mj-lt"/>
              </a:rPr>
              <a:t>The four main pillars...</a:t>
            </a:r>
          </a:p>
          <a:p>
            <a:pPr algn="l">
              <a:buFont typeface="+mj-lt"/>
              <a:buAutoNum type="arabicPeriod"/>
            </a:pPr>
            <a:r>
              <a:rPr lang="fr-FR" sz="2200" dirty="0">
                <a:solidFill>
                  <a:srgbClr val="202124"/>
                </a:solidFill>
                <a:latin typeface="+mj-lt"/>
              </a:rPr>
              <a:t>Consistency. ...</a:t>
            </a:r>
          </a:p>
          <a:p>
            <a:pPr algn="l">
              <a:buFont typeface="+mj-lt"/>
              <a:buAutoNum type="arabicPeriod"/>
            </a:pPr>
            <a:r>
              <a:rPr lang="fr-FR" sz="2200" dirty="0">
                <a:solidFill>
                  <a:srgbClr val="202124"/>
                </a:solidFill>
                <a:latin typeface="+mj-lt"/>
              </a:rPr>
              <a:t>Intention. ...</a:t>
            </a:r>
          </a:p>
          <a:p>
            <a:pPr algn="l">
              <a:buFont typeface="+mj-lt"/>
              <a:buAutoNum type="arabicPeriod"/>
            </a:pPr>
            <a:r>
              <a:rPr lang="fr-FR" sz="2200" dirty="0">
                <a:solidFill>
                  <a:srgbClr val="202124"/>
                </a:solidFill>
                <a:latin typeface="+mj-lt"/>
              </a:rPr>
              <a:t>Relevance. ...</a:t>
            </a:r>
          </a:p>
          <a:p>
            <a:pPr algn="l">
              <a:buFont typeface="+mj-lt"/>
              <a:buAutoNum type="arabicPeriod"/>
            </a:pPr>
            <a:r>
              <a:rPr lang="fr-FR" sz="2200" dirty="0">
                <a:solidFill>
                  <a:srgbClr val="202124"/>
                </a:solidFill>
                <a:latin typeface="+mj-lt"/>
              </a:rPr>
              <a:t>Results.</a:t>
            </a:r>
          </a:p>
          <a:p>
            <a:pPr marL="0" indent="0" algn="l">
              <a:buNone/>
            </a:pPr>
            <a:r>
              <a:rPr lang="fr-FR" sz="2200" b="0" i="0" dirty="0">
                <a:solidFill>
                  <a:srgbClr val="202124"/>
                </a:solidFill>
                <a:effectLst/>
                <a:latin typeface="+mj-lt"/>
              </a:rPr>
              <a:t/>
            </a:r>
            <a:br>
              <a:rPr lang="fr-FR" sz="2200" b="0" i="0" dirty="0">
                <a:solidFill>
                  <a:srgbClr val="202124"/>
                </a:solidFill>
                <a:effectLst/>
                <a:latin typeface="+mj-lt"/>
              </a:rPr>
            </a:br>
            <a:endParaRPr lang="fr-FR" sz="2200" dirty="0">
              <a:latin typeface="+mj-lt"/>
            </a:endParaRPr>
          </a:p>
        </p:txBody>
      </p:sp>
    </p:spTree>
    <p:extLst>
      <p:ext uri="{BB962C8B-B14F-4D97-AF65-F5344CB8AC3E}">
        <p14:creationId xmlns:p14="http://schemas.microsoft.com/office/powerpoint/2010/main" val="6507143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2C521FD-C28E-612C-091E-8569748672A0}"/>
              </a:ext>
            </a:extLst>
          </p:cNvPr>
          <p:cNvSpPr>
            <a:spLocks noGrp="1"/>
          </p:cNvSpPr>
          <p:nvPr>
            <p:ph type="title"/>
          </p:nvPr>
        </p:nvSpPr>
        <p:spPr/>
        <p:txBody>
          <a:bodyPr>
            <a:normAutofit/>
          </a:bodyPr>
          <a:lstStyle/>
          <a:p>
            <a:r>
              <a:rPr lang="fr-FR" sz="3200" b="1" dirty="0">
                <a:solidFill>
                  <a:schemeClr val="accent2">
                    <a:lumMod val="75000"/>
                  </a:schemeClr>
                </a:solidFill>
              </a:rPr>
              <a:t>The main types of trust</a:t>
            </a:r>
          </a:p>
        </p:txBody>
      </p:sp>
      <p:sp>
        <p:nvSpPr>
          <p:cNvPr id="3" name="Espace réservé du contenu 2">
            <a:extLst>
              <a:ext uri="{FF2B5EF4-FFF2-40B4-BE49-F238E27FC236}">
                <a16:creationId xmlns:a16="http://schemas.microsoft.com/office/drawing/2014/main" xmlns="" id="{FB330716-0C7E-4FA9-036D-1358EF94DA7D}"/>
              </a:ext>
            </a:extLst>
          </p:cNvPr>
          <p:cNvSpPr>
            <a:spLocks noGrp="1"/>
          </p:cNvSpPr>
          <p:nvPr>
            <p:ph idx="1"/>
          </p:nvPr>
        </p:nvSpPr>
        <p:spPr/>
        <p:txBody>
          <a:bodyPr/>
          <a:lstStyle/>
          <a:p>
            <a:pPr marL="0" indent="0">
              <a:buClr>
                <a:srgbClr val="FFC000"/>
              </a:buClr>
              <a:buNone/>
            </a:pPr>
            <a:r>
              <a:rPr lang="fr-FR" sz="2200" dirty="0">
                <a:solidFill>
                  <a:srgbClr val="202124"/>
                </a:solidFill>
                <a:latin typeface="+mj-lt"/>
              </a:rPr>
              <a:t>Most typologies on trust are based on the framework defined by </a:t>
            </a:r>
            <a:r>
              <a:rPr lang="fr-FR" sz="2200" dirty="0" err="1">
                <a:solidFill>
                  <a:srgbClr val="202124"/>
                </a:solidFill>
                <a:latin typeface="+mj-lt"/>
              </a:rPr>
              <a:t>Zucker </a:t>
            </a:r>
            <a:r>
              <a:rPr lang="fr-FR" sz="2200" dirty="0">
                <a:solidFill>
                  <a:srgbClr val="202124"/>
                </a:solidFill>
                <a:latin typeface="+mj-lt"/>
              </a:rPr>
              <a:t>(1986). He distinguishes three forms of trust:</a:t>
            </a:r>
          </a:p>
          <a:p>
            <a:pPr>
              <a:buClr>
                <a:srgbClr val="FFC000"/>
              </a:buClr>
              <a:buFont typeface="Wingdings" panose="05000000000000000000" pitchFamily="2" charset="2"/>
              <a:buChar char="q"/>
            </a:pPr>
            <a:r>
              <a:rPr lang="fr-FR" sz="2200" dirty="0">
                <a:solidFill>
                  <a:srgbClr val="202124"/>
                </a:solidFill>
                <a:latin typeface="+mj-lt"/>
              </a:rPr>
              <a:t> interpersonal trust, </a:t>
            </a:r>
          </a:p>
          <a:p>
            <a:pPr>
              <a:buClr>
                <a:srgbClr val="FFC000"/>
              </a:buClr>
              <a:buFont typeface="Wingdings" panose="05000000000000000000" pitchFamily="2" charset="2"/>
              <a:buChar char="q"/>
            </a:pPr>
            <a:r>
              <a:rPr lang="fr-FR" sz="2200" dirty="0" err="1">
                <a:solidFill>
                  <a:srgbClr val="202124"/>
                </a:solidFill>
                <a:latin typeface="+mj-lt"/>
              </a:rPr>
              <a:t>inter-organisational </a:t>
            </a:r>
            <a:r>
              <a:rPr lang="fr-FR" sz="2200" dirty="0">
                <a:solidFill>
                  <a:srgbClr val="202124"/>
                </a:solidFill>
                <a:latin typeface="+mj-lt"/>
              </a:rPr>
              <a:t>trust </a:t>
            </a:r>
          </a:p>
          <a:p>
            <a:pPr>
              <a:buClr>
                <a:srgbClr val="FFC000"/>
              </a:buClr>
              <a:buFont typeface="Wingdings" panose="05000000000000000000" pitchFamily="2" charset="2"/>
              <a:buChar char="q"/>
            </a:pPr>
            <a:r>
              <a:rPr lang="fr-FR" sz="2200" dirty="0">
                <a:solidFill>
                  <a:srgbClr val="202124"/>
                </a:solidFill>
                <a:latin typeface="+mj-lt"/>
              </a:rPr>
              <a:t>institutional trust.</a:t>
            </a:r>
          </a:p>
        </p:txBody>
      </p:sp>
    </p:spTree>
    <p:extLst>
      <p:ext uri="{BB962C8B-B14F-4D97-AF65-F5344CB8AC3E}">
        <p14:creationId xmlns:p14="http://schemas.microsoft.com/office/powerpoint/2010/main" val="39311402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C860C2-728A-32A9-7B44-CC9078A12E62}"/>
              </a:ext>
            </a:extLst>
          </p:cNvPr>
          <p:cNvSpPr>
            <a:spLocks noGrp="1"/>
          </p:cNvSpPr>
          <p:nvPr>
            <p:ph type="title"/>
          </p:nvPr>
        </p:nvSpPr>
        <p:spPr>
          <a:xfrm>
            <a:off x="1371600" y="685800"/>
            <a:ext cx="9601200" cy="760228"/>
          </a:xfrm>
        </p:spPr>
        <p:txBody>
          <a:bodyPr>
            <a:normAutofit/>
          </a:bodyPr>
          <a:lstStyle/>
          <a:p>
            <a:r>
              <a:rPr lang="fr-FR" sz="3200" b="1" dirty="0">
                <a:solidFill>
                  <a:schemeClr val="accent2">
                    <a:lumMod val="75000"/>
                  </a:schemeClr>
                </a:solidFill>
              </a:rPr>
              <a:t>Causes of a loss of self-confidence</a:t>
            </a:r>
          </a:p>
        </p:txBody>
      </p:sp>
      <p:sp>
        <p:nvSpPr>
          <p:cNvPr id="3" name="Espace réservé du contenu 2">
            <a:extLst>
              <a:ext uri="{FF2B5EF4-FFF2-40B4-BE49-F238E27FC236}">
                <a16:creationId xmlns:a16="http://schemas.microsoft.com/office/drawing/2014/main" xmlns="" id="{82EDCA45-9A23-281C-F3AF-D177CD99DD98}"/>
              </a:ext>
            </a:extLst>
          </p:cNvPr>
          <p:cNvSpPr>
            <a:spLocks noGrp="1"/>
          </p:cNvSpPr>
          <p:nvPr>
            <p:ph idx="1"/>
          </p:nvPr>
        </p:nvSpPr>
        <p:spPr/>
        <p:txBody>
          <a:bodyPr/>
          <a:lstStyle/>
          <a:p>
            <a:pPr algn="l">
              <a:buClr>
                <a:srgbClr val="FFC000"/>
              </a:buClr>
              <a:buFont typeface="Wingdings" panose="05000000000000000000" pitchFamily="2" charset="2"/>
              <a:buChar char="q"/>
            </a:pPr>
            <a:r>
              <a:rPr lang="fr-FR" sz="2200" dirty="0">
                <a:solidFill>
                  <a:srgbClr val="202124"/>
                </a:solidFill>
                <a:latin typeface="+mj-lt"/>
              </a:rPr>
              <a:t>Self-deprecation is the main cause of low self-confidence. ...</a:t>
            </a:r>
          </a:p>
          <a:p>
            <a:pPr algn="l">
              <a:buClr>
                <a:srgbClr val="FFC000"/>
              </a:buClr>
              <a:buFont typeface="Wingdings" panose="05000000000000000000" pitchFamily="2" charset="2"/>
              <a:buChar char="q"/>
            </a:pPr>
            <a:r>
              <a:rPr lang="fr-FR" sz="2200" dirty="0">
                <a:solidFill>
                  <a:srgbClr val="202124"/>
                </a:solidFill>
                <a:latin typeface="+mj-lt"/>
              </a:rPr>
              <a:t>Having a negative mindset. ...</a:t>
            </a:r>
          </a:p>
          <a:p>
            <a:pPr algn="l">
              <a:buClr>
                <a:srgbClr val="FFC000"/>
              </a:buClr>
              <a:buFont typeface="Wingdings" panose="05000000000000000000" pitchFamily="2" charset="2"/>
              <a:buChar char="q"/>
            </a:pPr>
            <a:r>
              <a:rPr lang="fr-FR" sz="2200" dirty="0">
                <a:solidFill>
                  <a:srgbClr val="202124"/>
                </a:solidFill>
                <a:latin typeface="+mj-lt"/>
              </a:rPr>
              <a:t>Being surrounded by negative people. ...</a:t>
            </a:r>
          </a:p>
          <a:p>
            <a:pPr algn="l">
              <a:buClr>
                <a:srgbClr val="FFC000"/>
              </a:buClr>
              <a:buFont typeface="Wingdings" panose="05000000000000000000" pitchFamily="2" charset="2"/>
              <a:buChar char="q"/>
            </a:pPr>
            <a:r>
              <a:rPr lang="fr-FR" sz="2200" dirty="0">
                <a:solidFill>
                  <a:srgbClr val="202124"/>
                </a:solidFill>
                <a:latin typeface="+mj-lt"/>
              </a:rPr>
              <a:t>Position yourself as a victim. ...</a:t>
            </a:r>
          </a:p>
          <a:p>
            <a:pPr algn="l">
              <a:buClr>
                <a:srgbClr val="FFC000"/>
              </a:buClr>
              <a:buFont typeface="Wingdings" panose="05000000000000000000" pitchFamily="2" charset="2"/>
              <a:buChar char="q"/>
            </a:pPr>
            <a:r>
              <a:rPr lang="fr-FR" sz="2200" dirty="0">
                <a:solidFill>
                  <a:srgbClr val="202124"/>
                </a:solidFill>
                <a:latin typeface="+mj-lt"/>
              </a:rPr>
              <a:t>Being a perfectionist about yourself. ...</a:t>
            </a:r>
          </a:p>
          <a:p>
            <a:pPr algn="l">
              <a:buClr>
                <a:srgbClr val="FFC000"/>
              </a:buClr>
              <a:buFont typeface="Wingdings" panose="05000000000000000000" pitchFamily="2" charset="2"/>
              <a:buChar char="q"/>
            </a:pPr>
            <a:r>
              <a:rPr lang="fr-FR" sz="2200" dirty="0">
                <a:solidFill>
                  <a:srgbClr val="202124"/>
                </a:solidFill>
                <a:latin typeface="+mj-lt"/>
              </a:rPr>
              <a:t>Ignore and suppress negative emotions.</a:t>
            </a:r>
          </a:p>
          <a:p>
            <a:endParaRPr lang="fr-FR" dirty="0"/>
          </a:p>
        </p:txBody>
      </p:sp>
    </p:spTree>
    <p:extLst>
      <p:ext uri="{BB962C8B-B14F-4D97-AF65-F5344CB8AC3E}">
        <p14:creationId xmlns:p14="http://schemas.microsoft.com/office/powerpoint/2010/main" val="5247402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545DAD4-2BF1-CF5F-FBF1-58AD6A2B2064}"/>
              </a:ext>
            </a:extLst>
          </p:cNvPr>
          <p:cNvSpPr>
            <a:spLocks noGrp="1"/>
          </p:cNvSpPr>
          <p:nvPr>
            <p:ph type="title"/>
          </p:nvPr>
        </p:nvSpPr>
        <p:spPr>
          <a:xfrm>
            <a:off x="1371600" y="685800"/>
            <a:ext cx="9601200" cy="983512"/>
          </a:xfrm>
        </p:spPr>
        <p:txBody>
          <a:bodyPr>
            <a:normAutofit/>
          </a:bodyPr>
          <a:lstStyle/>
          <a:p>
            <a:r>
              <a:rPr lang="fr-FR" sz="3200" b="1" dirty="0">
                <a:solidFill>
                  <a:schemeClr val="accent2">
                    <a:lumMod val="75000"/>
                  </a:schemeClr>
                </a:solidFill>
              </a:rPr>
              <a:t>7 tips to help you trust yourself</a:t>
            </a:r>
            <a:br>
              <a:rPr lang="fr-FR" sz="3200" b="1" dirty="0">
                <a:solidFill>
                  <a:schemeClr val="accent2">
                    <a:lumMod val="75000"/>
                  </a:schemeClr>
                </a:solidFill>
              </a:rPr>
            </a:br>
            <a:endParaRPr lang="fr-FR" sz="3200" b="1" dirty="0">
              <a:solidFill>
                <a:schemeClr val="accent2">
                  <a:lumMod val="75000"/>
                </a:schemeClr>
              </a:solidFill>
            </a:endParaRPr>
          </a:p>
        </p:txBody>
      </p:sp>
      <p:sp>
        <p:nvSpPr>
          <p:cNvPr id="3" name="Espace réservé du contenu 2">
            <a:extLst>
              <a:ext uri="{FF2B5EF4-FFF2-40B4-BE49-F238E27FC236}">
                <a16:creationId xmlns:a16="http://schemas.microsoft.com/office/drawing/2014/main" xmlns="" id="{C6137F77-39CF-DF78-DB43-9DB838A22F2B}"/>
              </a:ext>
            </a:extLst>
          </p:cNvPr>
          <p:cNvSpPr>
            <a:spLocks noGrp="1"/>
          </p:cNvSpPr>
          <p:nvPr>
            <p:ph idx="1"/>
          </p:nvPr>
        </p:nvSpPr>
        <p:spPr/>
        <p:txBody>
          <a:bodyPr>
            <a:normAutofit/>
          </a:bodyPr>
          <a:lstStyle/>
          <a:p>
            <a:pPr marL="0" indent="0" algn="l">
              <a:buNone/>
            </a:pPr>
            <a:r>
              <a:rPr lang="fr-FR" sz="2200" dirty="0">
                <a:solidFill>
                  <a:srgbClr val="202124"/>
                </a:solidFill>
                <a:latin typeface="+mj-lt"/>
              </a:rPr>
              <a:t>1 - Do not feel guilty. ...</a:t>
            </a:r>
          </a:p>
          <a:p>
            <a:pPr marL="0" indent="0" algn="l">
              <a:buNone/>
            </a:pPr>
            <a:r>
              <a:rPr lang="fr-FR" sz="2200" dirty="0">
                <a:solidFill>
                  <a:srgbClr val="202124"/>
                </a:solidFill>
                <a:latin typeface="+mj-lt"/>
              </a:rPr>
              <a:t>2 - Helping does not mean saving. Beware of the opposite effect. ...</a:t>
            </a:r>
          </a:p>
          <a:p>
            <a:pPr marL="0" indent="0" algn="l">
              <a:buNone/>
            </a:pPr>
            <a:r>
              <a:rPr lang="fr-FR" sz="2200" dirty="0">
                <a:solidFill>
                  <a:srgbClr val="202124"/>
                </a:solidFill>
                <a:latin typeface="+mj-lt"/>
              </a:rPr>
              <a:t>3 - Helping to raise awareness of the problem. ...</a:t>
            </a:r>
          </a:p>
          <a:p>
            <a:pPr marL="0" indent="0" algn="l">
              <a:buNone/>
            </a:pPr>
            <a:r>
              <a:rPr lang="fr-FR" sz="2200" dirty="0">
                <a:solidFill>
                  <a:srgbClr val="202124"/>
                </a:solidFill>
                <a:latin typeface="+mj-lt"/>
              </a:rPr>
              <a:t>4 - Reverse the roles. ...</a:t>
            </a:r>
          </a:p>
          <a:p>
            <a:pPr marL="0" indent="0" algn="l">
              <a:buNone/>
            </a:pPr>
            <a:r>
              <a:rPr lang="fr-FR" sz="2200" dirty="0">
                <a:solidFill>
                  <a:srgbClr val="202124"/>
                </a:solidFill>
                <a:latin typeface="+mj-lt"/>
              </a:rPr>
              <a:t>5 - Seeing yourself with an outside eye. ...</a:t>
            </a:r>
          </a:p>
          <a:p>
            <a:pPr marL="0" indent="0" algn="l">
              <a:buNone/>
            </a:pPr>
            <a:r>
              <a:rPr lang="fr-FR" sz="2200" dirty="0">
                <a:solidFill>
                  <a:srgbClr val="202124"/>
                </a:solidFill>
                <a:latin typeface="+mj-lt"/>
              </a:rPr>
              <a:t>6 - Dismantle the speeches. ...</a:t>
            </a:r>
          </a:p>
          <a:p>
            <a:pPr marL="0" indent="0" algn="l">
              <a:buNone/>
            </a:pPr>
            <a:r>
              <a:rPr lang="fr-FR" sz="2200" dirty="0">
                <a:solidFill>
                  <a:srgbClr val="202124"/>
                </a:solidFill>
                <a:latin typeface="+mj-lt"/>
              </a:rPr>
              <a:t>7 - Offer support.</a:t>
            </a:r>
          </a:p>
          <a:p>
            <a:endParaRPr lang="fr-FR" dirty="0"/>
          </a:p>
        </p:txBody>
      </p:sp>
    </p:spTree>
    <p:extLst>
      <p:ext uri="{BB962C8B-B14F-4D97-AF65-F5344CB8AC3E}">
        <p14:creationId xmlns:p14="http://schemas.microsoft.com/office/powerpoint/2010/main" val="21519785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ED02AED-5901-2B5B-52DE-F4424558C090}"/>
              </a:ext>
            </a:extLst>
          </p:cNvPr>
          <p:cNvSpPr>
            <a:spLocks noGrp="1"/>
          </p:cNvSpPr>
          <p:nvPr>
            <p:ph type="title"/>
          </p:nvPr>
        </p:nvSpPr>
        <p:spPr/>
        <p:txBody>
          <a:bodyPr>
            <a:normAutofit/>
          </a:bodyPr>
          <a:lstStyle/>
          <a:p>
            <a:r>
              <a:rPr lang="fr-FR" sz="3200" b="1" dirty="0">
                <a:solidFill>
                  <a:schemeClr val="accent2">
                    <a:lumMod val="75000"/>
                  </a:schemeClr>
                </a:solidFill>
              </a:rPr>
              <a:t>Resilience: definition</a:t>
            </a:r>
          </a:p>
        </p:txBody>
      </p:sp>
      <p:sp>
        <p:nvSpPr>
          <p:cNvPr id="3" name="Espace réservé du contenu 2">
            <a:extLst>
              <a:ext uri="{FF2B5EF4-FFF2-40B4-BE49-F238E27FC236}">
                <a16:creationId xmlns:a16="http://schemas.microsoft.com/office/drawing/2014/main" xmlns="" id="{7D48ECF7-E009-28BE-F9C3-2C09A4D15B1F}"/>
              </a:ext>
            </a:extLst>
          </p:cNvPr>
          <p:cNvSpPr>
            <a:spLocks noGrp="1"/>
          </p:cNvSpPr>
          <p:nvPr>
            <p:ph idx="1"/>
          </p:nvPr>
        </p:nvSpPr>
        <p:spPr/>
        <p:txBody>
          <a:bodyPr/>
          <a:lstStyle/>
          <a:p>
            <a:pPr marL="0" indent="0">
              <a:buNone/>
            </a:pPr>
            <a:r>
              <a:rPr lang="fr-FR" sz="2200" dirty="0">
                <a:solidFill>
                  <a:srgbClr val="202124"/>
                </a:solidFill>
                <a:latin typeface="+mj-lt"/>
              </a:rPr>
              <a:t>The ability of an individual to build and live satisfactorily despite traumatic circumstances. 3. The ability of an ecosystem, a biotope or a group of individuals (population, species) to recover after an external disturbance (fire, storm, clearing, etc.).</a:t>
            </a:r>
          </a:p>
        </p:txBody>
      </p:sp>
    </p:spTree>
    <p:extLst>
      <p:ext uri="{BB962C8B-B14F-4D97-AF65-F5344CB8AC3E}">
        <p14:creationId xmlns:p14="http://schemas.microsoft.com/office/powerpoint/2010/main" val="4043663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57500303-A207-4812-BEB9-51E132FEB7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1" name="Freeform 6">
              <a:extLst>
                <a:ext uri="{FF2B5EF4-FFF2-40B4-BE49-F238E27FC236}">
                  <a16:creationId xmlns:a16="http://schemas.microsoft.com/office/drawing/2014/main" xmlns="" id="{10118C91-C025-4776-BE95-E9926378E7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2" name="Freeform 6">
              <a:extLst>
                <a:ext uri="{FF2B5EF4-FFF2-40B4-BE49-F238E27FC236}">
                  <a16:creationId xmlns:a16="http://schemas.microsoft.com/office/drawing/2014/main" xmlns="" id="{339174D0-30E8-4BBF-BF81-5DDAC33C0C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4" name="Rectangle 23">
            <a:extLst>
              <a:ext uri="{FF2B5EF4-FFF2-40B4-BE49-F238E27FC236}">
                <a16:creationId xmlns:a16="http://schemas.microsoft.com/office/drawing/2014/main" xmlns="" id="{78511CAE-6AAD-4026-90B0-6917258C1C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39446EA7-1891-3DBE-4422-5F0BD9E66388}"/>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3200" b="1" cap="all" dirty="0">
                <a:solidFill>
                  <a:srgbClr val="FFC000"/>
                </a:solidFill>
              </a:rPr>
              <a:t>It's your turn: draw me a ……..</a:t>
            </a:r>
          </a:p>
        </p:txBody>
      </p:sp>
      <p:sp>
        <p:nvSpPr>
          <p:cNvPr id="26" name="Freeform 6">
            <a:extLst>
              <a:ext uri="{FF2B5EF4-FFF2-40B4-BE49-F238E27FC236}">
                <a16:creationId xmlns:a16="http://schemas.microsoft.com/office/drawing/2014/main" xmlns="" id="{7388763A-4025-4433-A72C-457FC3763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6" name="Image 5">
            <a:extLst>
              <a:ext uri="{FF2B5EF4-FFF2-40B4-BE49-F238E27FC236}">
                <a16:creationId xmlns:a16="http://schemas.microsoft.com/office/drawing/2014/main" xmlns="" id="{7605AB03-52EC-3D2A-710B-2857172DF008}"/>
              </a:ext>
            </a:extLst>
          </p:cNvPr>
          <p:cNvPicPr>
            <a:picLocks noChangeAspect="1"/>
          </p:cNvPicPr>
          <p:nvPr/>
        </p:nvPicPr>
        <p:blipFill rotWithShape="1">
          <a:blip r:embed="rId2"/>
          <a:srcRect t="8675" r="2" b="1410"/>
          <a:stretch/>
        </p:blipFill>
        <p:spPr>
          <a:xfrm>
            <a:off x="1379023" y="1476454"/>
            <a:ext cx="2749177" cy="2471972"/>
          </a:xfrm>
          <a:prstGeom prst="rect">
            <a:avLst/>
          </a:prstGeom>
        </p:spPr>
      </p:pic>
      <p:pic>
        <p:nvPicPr>
          <p:cNvPr id="8" name="Espace réservé du contenu 7">
            <a:extLst>
              <a:ext uri="{FF2B5EF4-FFF2-40B4-BE49-F238E27FC236}">
                <a16:creationId xmlns:a16="http://schemas.microsoft.com/office/drawing/2014/main" xmlns="" id="{E06C6301-119C-4FD7-291A-E28A1B88D467}"/>
              </a:ext>
            </a:extLst>
          </p:cNvPr>
          <p:cNvPicPr>
            <a:picLocks noGrp="1" noChangeAspect="1"/>
          </p:cNvPicPr>
          <p:nvPr>
            <p:ph idx="1"/>
          </p:nvPr>
        </p:nvPicPr>
        <p:blipFill>
          <a:blip r:embed="rId3"/>
          <a:stretch>
            <a:fillRect/>
          </a:stretch>
        </p:blipFill>
        <p:spPr>
          <a:xfrm>
            <a:off x="4292056" y="2973151"/>
            <a:ext cx="2743200" cy="2743200"/>
          </a:xfrm>
          <a:prstGeom prst="rect">
            <a:avLst/>
          </a:prstGeom>
        </p:spPr>
      </p:pic>
      <p:sp>
        <p:nvSpPr>
          <p:cNvPr id="28" name="Freeform 6">
            <a:extLst>
              <a:ext uri="{FF2B5EF4-FFF2-40B4-BE49-F238E27FC236}">
                <a16:creationId xmlns:a16="http://schemas.microsoft.com/office/drawing/2014/main" xmlns="" id="{8A2DFE20-1EAE-45A9-AD16-D4DBD0ABB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 name="Rectangle 1">
            <a:extLst>
              <a:ext uri="{FF2B5EF4-FFF2-40B4-BE49-F238E27FC236}">
                <a16:creationId xmlns:a16="http://schemas.microsoft.com/office/drawing/2014/main" xmlns="" id="{4E241CBE-CD20-A97C-6260-2692CD0FCDBB}"/>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xmlns="" id="{DF8848D2-C640-3B38-A5F9-1239437E6E7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02967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AC2BC4B-DF27-1830-ECB9-88A7242E1EDC}"/>
              </a:ext>
            </a:extLst>
          </p:cNvPr>
          <p:cNvSpPr>
            <a:spLocks noGrp="1"/>
          </p:cNvSpPr>
          <p:nvPr>
            <p:ph type="title"/>
          </p:nvPr>
        </p:nvSpPr>
        <p:spPr>
          <a:xfrm>
            <a:off x="978195" y="313660"/>
            <a:ext cx="9601200" cy="653902"/>
          </a:xfrm>
        </p:spPr>
        <p:txBody>
          <a:bodyPr>
            <a:normAutofit fontScale="90000"/>
          </a:bodyPr>
          <a:lstStyle/>
          <a:p>
            <a:r>
              <a:rPr lang="fr-FR" sz="3200" b="1" dirty="0">
                <a:solidFill>
                  <a:schemeClr val="accent2">
                    <a:lumMod val="75000"/>
                  </a:schemeClr>
                </a:solidFill>
              </a:rPr>
              <a:t>The origins of resilience</a:t>
            </a:r>
            <a:br>
              <a:rPr lang="fr-FR" sz="3200" b="1" dirty="0">
                <a:solidFill>
                  <a:schemeClr val="accent2">
                    <a:lumMod val="75000"/>
                  </a:schemeClr>
                </a:solidFill>
              </a:rPr>
            </a:br>
            <a:endParaRPr lang="fr-FR" sz="3200" b="1" dirty="0">
              <a:solidFill>
                <a:schemeClr val="accent2">
                  <a:lumMod val="75000"/>
                </a:schemeClr>
              </a:solidFill>
            </a:endParaRPr>
          </a:p>
        </p:txBody>
      </p:sp>
      <p:sp>
        <p:nvSpPr>
          <p:cNvPr id="3" name="Espace réservé du contenu 2">
            <a:extLst>
              <a:ext uri="{FF2B5EF4-FFF2-40B4-BE49-F238E27FC236}">
                <a16:creationId xmlns:a16="http://schemas.microsoft.com/office/drawing/2014/main" xmlns="" id="{D060B0F1-30BC-02FE-0DBC-8C3A1A3A4846}"/>
              </a:ext>
            </a:extLst>
          </p:cNvPr>
          <p:cNvSpPr>
            <a:spLocks noGrp="1"/>
          </p:cNvSpPr>
          <p:nvPr>
            <p:ph idx="1"/>
          </p:nvPr>
        </p:nvSpPr>
        <p:spPr>
          <a:xfrm>
            <a:off x="891362" y="1073888"/>
            <a:ext cx="10666228" cy="3581400"/>
          </a:xfrm>
        </p:spPr>
        <p:txBody>
          <a:bodyPr>
            <a:noAutofit/>
          </a:bodyPr>
          <a:lstStyle/>
          <a:p>
            <a:pPr algn="just" fontAlgn="base">
              <a:buClr>
                <a:srgbClr val="FFC000"/>
              </a:buClr>
              <a:buFont typeface="Wingdings" panose="05000000000000000000" pitchFamily="2" charset="2"/>
              <a:buChar char="q"/>
            </a:pPr>
            <a:r>
              <a:rPr lang="fr-FR" dirty="0">
                <a:solidFill>
                  <a:srgbClr val="202124"/>
                </a:solidFill>
                <a:latin typeface="+mj-lt"/>
              </a:rPr>
              <a:t>The word resilience comes from the Latin </a:t>
            </a:r>
            <a:r>
              <a:rPr lang="fr-FR" dirty="0" err="1">
                <a:solidFill>
                  <a:srgbClr val="202124"/>
                </a:solidFill>
                <a:latin typeface="+mj-lt"/>
              </a:rPr>
              <a:t>resilientia </a:t>
            </a:r>
            <a:r>
              <a:rPr lang="fr-FR" dirty="0">
                <a:solidFill>
                  <a:srgbClr val="202124"/>
                </a:solidFill>
                <a:latin typeface="+mj-lt"/>
              </a:rPr>
              <a:t>and has its origins in the metallurgy sector to mean the ability of a material to return to its original state after an impact or under continuous pressure.</a:t>
            </a:r>
          </a:p>
          <a:p>
            <a:pPr algn="just" fontAlgn="base">
              <a:buClr>
                <a:srgbClr val="FFC000"/>
              </a:buClr>
              <a:buFont typeface="Wingdings" panose="05000000000000000000" pitchFamily="2" charset="2"/>
              <a:buChar char="q"/>
            </a:pPr>
            <a:r>
              <a:rPr lang="fr-FR" dirty="0">
                <a:solidFill>
                  <a:srgbClr val="202124"/>
                </a:solidFill>
                <a:latin typeface="+mj-lt"/>
              </a:rPr>
              <a:t>In ecology, this is the ability of an ecosystem to return to normal functioning after a disturbance.</a:t>
            </a:r>
          </a:p>
          <a:p>
            <a:pPr algn="just" fontAlgn="base">
              <a:buClr>
                <a:srgbClr val="FFC000"/>
              </a:buClr>
              <a:buFont typeface="Wingdings" panose="05000000000000000000" pitchFamily="2" charset="2"/>
              <a:buChar char="q"/>
            </a:pPr>
            <a:r>
              <a:rPr lang="fr-FR" dirty="0">
                <a:solidFill>
                  <a:srgbClr val="202124"/>
                </a:solidFill>
                <a:latin typeface="+mj-lt"/>
              </a:rPr>
              <a:t>This concept was evoked in the 1940s by American psychologists and taken up in the 1990s by Boris Cyrulnik (French </a:t>
            </a:r>
            <a:r>
              <a:rPr lang="fr-FR" dirty="0" err="1">
                <a:solidFill>
                  <a:srgbClr val="202124"/>
                </a:solidFill>
                <a:latin typeface="+mj-lt"/>
              </a:rPr>
              <a:t>psychoanalyst </a:t>
            </a:r>
            <a:r>
              <a:rPr lang="fr-FR" dirty="0">
                <a:solidFill>
                  <a:srgbClr val="202124"/>
                </a:solidFill>
                <a:latin typeface="+mj-lt"/>
              </a:rPr>
              <a:t>and neuropsychiatrist). It is now part of everyday language thanks to his publication "Un merveilleux malheur" (Editions Odile Jacob).</a:t>
            </a:r>
          </a:p>
          <a:p>
            <a:pPr algn="just" fontAlgn="base">
              <a:buClr>
                <a:srgbClr val="FFC000"/>
              </a:buClr>
              <a:buFont typeface="Wingdings" panose="05000000000000000000" pitchFamily="2" charset="2"/>
              <a:buChar char="q"/>
            </a:pPr>
            <a:r>
              <a:rPr lang="fr-FR" dirty="0">
                <a:solidFill>
                  <a:srgbClr val="202124"/>
                </a:solidFill>
                <a:latin typeface="+mj-lt"/>
              </a:rPr>
              <a:t>Adapted to the social sciences, resilience is a psychological phenomenon which consists of an individual affected by a trauma, a difficult situation or an exacerbated emotion identifying this event in such a way as to not, or no longer, experience it in a negative way. Furthermore, it can be a question of so-called 'at-risk' individuals who manage to develop without psychological damage despite an unfavourable family and social context.</a:t>
            </a:r>
          </a:p>
          <a:p>
            <a:pPr algn="just" fontAlgn="base">
              <a:buClr>
                <a:srgbClr val="FFC000"/>
              </a:buClr>
              <a:buFont typeface="Wingdings" panose="05000000000000000000" pitchFamily="2" charset="2"/>
              <a:buChar char="q"/>
            </a:pPr>
            <a:r>
              <a:rPr lang="fr-FR" dirty="0">
                <a:solidFill>
                  <a:srgbClr val="202124"/>
                </a:solidFill>
                <a:latin typeface="+mj-lt"/>
              </a:rPr>
              <a:t>Boris Cyrulnik defines resilience as "a strategy of struggle against misfortune that allows one to derive pleasure from living, despite the whisper of ghosts in the depths of one's memory".</a:t>
            </a:r>
          </a:p>
          <a:p>
            <a:pPr>
              <a:buClr>
                <a:srgbClr val="FFC000"/>
              </a:buClr>
              <a:buFont typeface="Wingdings" panose="05000000000000000000" pitchFamily="2" charset="2"/>
              <a:buChar char="q"/>
            </a:pPr>
            <a:endParaRPr lang="fr-FR" dirty="0"/>
          </a:p>
        </p:txBody>
      </p:sp>
    </p:spTree>
    <p:extLst>
      <p:ext uri="{BB962C8B-B14F-4D97-AF65-F5344CB8AC3E}">
        <p14:creationId xmlns:p14="http://schemas.microsoft.com/office/powerpoint/2010/main" val="1835221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1739E4E-A06B-AB5D-A98F-0F86D4C329AE}"/>
              </a:ext>
            </a:extLst>
          </p:cNvPr>
          <p:cNvSpPr>
            <a:spLocks noGrp="1"/>
          </p:cNvSpPr>
          <p:nvPr>
            <p:ph type="title"/>
          </p:nvPr>
        </p:nvSpPr>
        <p:spPr>
          <a:xfrm>
            <a:off x="1371600" y="685800"/>
            <a:ext cx="9601200" cy="1004777"/>
          </a:xfrm>
        </p:spPr>
        <p:txBody>
          <a:bodyPr>
            <a:normAutofit/>
          </a:bodyPr>
          <a:lstStyle/>
          <a:p>
            <a:r>
              <a:rPr lang="fr-FR" sz="3200" b="1" dirty="0">
                <a:solidFill>
                  <a:schemeClr val="accent2">
                    <a:lumMod val="75000"/>
                  </a:schemeClr>
                </a:solidFill>
              </a:rPr>
              <a:t>What are the benefits of resilience?</a:t>
            </a:r>
            <a:br>
              <a:rPr lang="fr-FR" sz="3200" b="1" dirty="0">
                <a:solidFill>
                  <a:schemeClr val="accent2">
                    <a:lumMod val="75000"/>
                  </a:schemeClr>
                </a:solidFill>
              </a:rPr>
            </a:br>
            <a:endParaRPr lang="fr-FR" sz="3200" b="1" dirty="0">
              <a:solidFill>
                <a:schemeClr val="accent2">
                  <a:lumMod val="75000"/>
                </a:schemeClr>
              </a:solidFill>
            </a:endParaRPr>
          </a:p>
        </p:txBody>
      </p:sp>
      <p:sp>
        <p:nvSpPr>
          <p:cNvPr id="3" name="Espace réservé du contenu 2">
            <a:extLst>
              <a:ext uri="{FF2B5EF4-FFF2-40B4-BE49-F238E27FC236}">
                <a16:creationId xmlns:a16="http://schemas.microsoft.com/office/drawing/2014/main" xmlns="" id="{3AB5ABDE-7B45-FCE3-9BC2-36469AC621E9}"/>
              </a:ext>
            </a:extLst>
          </p:cNvPr>
          <p:cNvSpPr>
            <a:spLocks noGrp="1"/>
          </p:cNvSpPr>
          <p:nvPr>
            <p:ph idx="1"/>
          </p:nvPr>
        </p:nvSpPr>
        <p:spPr/>
        <p:txBody>
          <a:bodyPr/>
          <a:lstStyle/>
          <a:p>
            <a:pPr algn="just" fontAlgn="base">
              <a:buClr>
                <a:srgbClr val="FFC000"/>
              </a:buClr>
              <a:buFont typeface="Wingdings" panose="05000000000000000000" pitchFamily="2" charset="2"/>
              <a:buChar char="q"/>
            </a:pPr>
            <a:r>
              <a:rPr lang="fr-FR" sz="2200" dirty="0">
                <a:solidFill>
                  <a:srgbClr val="202124"/>
                </a:solidFill>
                <a:latin typeface="+mj-lt"/>
              </a:rPr>
              <a:t>Stress reduction</a:t>
            </a:r>
          </a:p>
          <a:p>
            <a:pPr algn="just" fontAlgn="base">
              <a:buClr>
                <a:srgbClr val="FFC000"/>
              </a:buClr>
              <a:buFont typeface="Wingdings" panose="05000000000000000000" pitchFamily="2" charset="2"/>
              <a:buChar char="q"/>
            </a:pPr>
            <a:r>
              <a:rPr lang="fr-FR" sz="2200" dirty="0">
                <a:solidFill>
                  <a:srgbClr val="202124"/>
                </a:solidFill>
                <a:latin typeface="+mj-lt"/>
              </a:rPr>
              <a:t>Building self-confidence</a:t>
            </a:r>
          </a:p>
          <a:p>
            <a:pPr algn="just" fontAlgn="base">
              <a:buClr>
                <a:srgbClr val="FFC000"/>
              </a:buClr>
              <a:buFont typeface="Wingdings" panose="05000000000000000000" pitchFamily="2" charset="2"/>
              <a:buChar char="q"/>
            </a:pPr>
            <a:r>
              <a:rPr lang="fr-FR" sz="2200" dirty="0">
                <a:solidFill>
                  <a:srgbClr val="202124"/>
                </a:solidFill>
                <a:latin typeface="+mj-lt"/>
              </a:rPr>
              <a:t>Reduced risk of depression</a:t>
            </a:r>
          </a:p>
          <a:p>
            <a:pPr algn="just" fontAlgn="base">
              <a:buClr>
                <a:srgbClr val="FFC000"/>
              </a:buClr>
              <a:buFont typeface="Wingdings" panose="05000000000000000000" pitchFamily="2" charset="2"/>
              <a:buChar char="q"/>
            </a:pPr>
            <a:r>
              <a:rPr lang="fr-FR" sz="2200" dirty="0">
                <a:solidFill>
                  <a:srgbClr val="202124"/>
                </a:solidFill>
                <a:latin typeface="+mj-lt"/>
              </a:rPr>
              <a:t>Increased optimism</a:t>
            </a:r>
          </a:p>
          <a:p>
            <a:pPr algn="just" fontAlgn="base">
              <a:buClr>
                <a:srgbClr val="FFC000"/>
              </a:buClr>
              <a:buFont typeface="Wingdings" panose="05000000000000000000" pitchFamily="2" charset="2"/>
              <a:buChar char="q"/>
            </a:pPr>
            <a:r>
              <a:rPr lang="fr-FR" sz="2200" dirty="0">
                <a:solidFill>
                  <a:srgbClr val="202124"/>
                </a:solidFill>
                <a:latin typeface="+mj-lt"/>
              </a:rPr>
              <a:t>Development of serenity</a:t>
            </a:r>
          </a:p>
          <a:p>
            <a:endParaRPr lang="fr-FR" dirty="0"/>
          </a:p>
        </p:txBody>
      </p:sp>
    </p:spTree>
    <p:extLst>
      <p:ext uri="{BB962C8B-B14F-4D97-AF65-F5344CB8AC3E}">
        <p14:creationId xmlns:p14="http://schemas.microsoft.com/office/powerpoint/2010/main" val="21472520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A5620C7-721A-242D-B402-A7E1CAC97722}"/>
              </a:ext>
            </a:extLst>
          </p:cNvPr>
          <p:cNvSpPr>
            <a:spLocks noGrp="1"/>
          </p:cNvSpPr>
          <p:nvPr>
            <p:ph type="title"/>
          </p:nvPr>
        </p:nvSpPr>
        <p:spPr>
          <a:xfrm>
            <a:off x="1041991" y="207335"/>
            <a:ext cx="9601200" cy="1485900"/>
          </a:xfrm>
        </p:spPr>
        <p:txBody>
          <a:bodyPr>
            <a:normAutofit/>
          </a:bodyPr>
          <a:lstStyle/>
          <a:p>
            <a:r>
              <a:rPr lang="fr-FR" sz="3200" b="1" dirty="0">
                <a:solidFill>
                  <a:schemeClr val="accent2">
                    <a:lumMod val="75000"/>
                  </a:schemeClr>
                </a:solidFill>
              </a:rPr>
              <a:t>Some things to cultivate: 10 keys to contribute to resilience</a:t>
            </a:r>
            <a:br>
              <a:rPr lang="fr-FR" sz="3200" b="1" dirty="0">
                <a:solidFill>
                  <a:schemeClr val="accent2">
                    <a:lumMod val="75000"/>
                  </a:schemeClr>
                </a:solidFill>
              </a:rPr>
            </a:br>
            <a:endParaRPr lang="fr-FR" sz="3200" b="1" dirty="0">
              <a:solidFill>
                <a:schemeClr val="accent2">
                  <a:lumMod val="75000"/>
                </a:schemeClr>
              </a:solidFill>
            </a:endParaRPr>
          </a:p>
        </p:txBody>
      </p:sp>
      <p:sp>
        <p:nvSpPr>
          <p:cNvPr id="3" name="Espace réservé du contenu 2">
            <a:extLst>
              <a:ext uri="{FF2B5EF4-FFF2-40B4-BE49-F238E27FC236}">
                <a16:creationId xmlns:a16="http://schemas.microsoft.com/office/drawing/2014/main" xmlns="" id="{7BF2B6B4-774C-F3CB-9AC0-7B7036B9E341}"/>
              </a:ext>
            </a:extLst>
          </p:cNvPr>
          <p:cNvSpPr>
            <a:spLocks noGrp="1"/>
          </p:cNvSpPr>
          <p:nvPr>
            <p:ph idx="1"/>
          </p:nvPr>
        </p:nvSpPr>
        <p:spPr>
          <a:xfrm>
            <a:off x="1041991" y="1516468"/>
            <a:ext cx="9601200" cy="2974458"/>
          </a:xfrm>
        </p:spPr>
        <p:txBody>
          <a:bodyPr>
            <a:noAutofit/>
          </a:bodyPr>
          <a:lstStyle/>
          <a:p>
            <a:pPr algn="just" fontAlgn="base">
              <a:buFont typeface="+mj-lt"/>
              <a:buAutoNum type="arabicPeriod"/>
            </a:pPr>
            <a:r>
              <a:rPr lang="fr-FR" dirty="0">
                <a:solidFill>
                  <a:srgbClr val="202124"/>
                </a:solidFill>
                <a:latin typeface="+mj-lt"/>
              </a:rPr>
              <a:t>collect your emotions and explore the message they send</a:t>
            </a:r>
          </a:p>
          <a:p>
            <a:pPr algn="just" fontAlgn="base">
              <a:buFont typeface="+mj-lt"/>
              <a:buAutoNum type="arabicPeriod"/>
            </a:pPr>
            <a:r>
              <a:rPr lang="fr-FR" dirty="0">
                <a:solidFill>
                  <a:srgbClr val="202124"/>
                </a:solidFill>
                <a:latin typeface="+mj-lt"/>
              </a:rPr>
              <a:t>encourage mindfulness meditation to come back to the present moment and avoid anticipatory fear</a:t>
            </a:r>
          </a:p>
          <a:p>
            <a:pPr algn="just" fontAlgn="base">
              <a:buFont typeface="+mj-lt"/>
              <a:buAutoNum type="arabicPeriod"/>
            </a:pPr>
            <a:r>
              <a:rPr lang="fr-FR" dirty="0">
                <a:solidFill>
                  <a:srgbClr val="202124"/>
                </a:solidFill>
                <a:latin typeface="+mj-lt"/>
              </a:rPr>
              <a:t>try to let go</a:t>
            </a:r>
          </a:p>
          <a:p>
            <a:pPr algn="just" fontAlgn="base">
              <a:buFont typeface="+mj-lt"/>
              <a:buAutoNum type="arabicPeriod"/>
            </a:pPr>
            <a:r>
              <a:rPr lang="fr-FR" dirty="0">
                <a:solidFill>
                  <a:srgbClr val="202124"/>
                </a:solidFill>
                <a:latin typeface="+mj-lt"/>
              </a:rPr>
              <a:t>explore its resources</a:t>
            </a:r>
          </a:p>
          <a:p>
            <a:pPr algn="just" fontAlgn="base">
              <a:buFont typeface="+mj-lt"/>
              <a:buAutoNum type="arabicPeriod"/>
            </a:pPr>
            <a:r>
              <a:rPr lang="fr-FR" dirty="0">
                <a:solidFill>
                  <a:srgbClr val="202124"/>
                </a:solidFill>
                <a:latin typeface="+mj-lt"/>
              </a:rPr>
              <a:t>focus on your positive actions</a:t>
            </a:r>
          </a:p>
          <a:p>
            <a:pPr algn="just" fontAlgn="base">
              <a:buFont typeface="+mj-lt"/>
              <a:buAutoNum type="arabicPeriod"/>
            </a:pPr>
            <a:r>
              <a:rPr lang="fr-FR" dirty="0">
                <a:solidFill>
                  <a:srgbClr val="202124"/>
                </a:solidFill>
                <a:latin typeface="+mj-lt"/>
              </a:rPr>
              <a:t>overcome frustrations</a:t>
            </a:r>
          </a:p>
          <a:p>
            <a:pPr algn="just" fontAlgn="base">
              <a:buFont typeface="+mj-lt"/>
              <a:buAutoNum type="arabicPeriod"/>
            </a:pPr>
            <a:r>
              <a:rPr lang="fr-FR" dirty="0">
                <a:solidFill>
                  <a:srgbClr val="202124"/>
                </a:solidFill>
                <a:latin typeface="+mj-lt"/>
              </a:rPr>
              <a:t>demonstrate mental flexibility</a:t>
            </a:r>
          </a:p>
          <a:p>
            <a:pPr algn="just" fontAlgn="base">
              <a:buFont typeface="+mj-lt"/>
              <a:buAutoNum type="arabicPeriod"/>
            </a:pPr>
            <a:r>
              <a:rPr lang="fr-FR" dirty="0">
                <a:solidFill>
                  <a:srgbClr val="202124"/>
                </a:solidFill>
                <a:latin typeface="+mj-lt"/>
              </a:rPr>
              <a:t>use the narrative approach</a:t>
            </a:r>
          </a:p>
          <a:p>
            <a:pPr algn="just" fontAlgn="base">
              <a:buFont typeface="+mj-lt"/>
              <a:buAutoNum type="arabicPeriod"/>
            </a:pPr>
            <a:r>
              <a:rPr lang="fr-FR" dirty="0">
                <a:solidFill>
                  <a:srgbClr val="202124"/>
                </a:solidFill>
                <a:latin typeface="+mj-lt"/>
              </a:rPr>
              <a:t>believe in oneself</a:t>
            </a:r>
          </a:p>
          <a:p>
            <a:pPr algn="just" fontAlgn="base">
              <a:buFont typeface="+mj-lt"/>
              <a:buAutoNum type="arabicPeriod"/>
            </a:pPr>
            <a:r>
              <a:rPr lang="fr-FR" dirty="0">
                <a:solidFill>
                  <a:srgbClr val="202124"/>
                </a:solidFill>
                <a:latin typeface="+mj-lt"/>
              </a:rPr>
              <a:t>engage in therapeutic support</a:t>
            </a:r>
          </a:p>
          <a:p>
            <a:endParaRPr lang="fr-FR" dirty="0"/>
          </a:p>
        </p:txBody>
      </p:sp>
    </p:spTree>
    <p:extLst>
      <p:ext uri="{BB962C8B-B14F-4D97-AF65-F5344CB8AC3E}">
        <p14:creationId xmlns:p14="http://schemas.microsoft.com/office/powerpoint/2010/main" val="17714495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p:cNvSpPr>
            <a:spLocks noGrp="1"/>
          </p:cNvSpPr>
          <p:nvPr>
            <p:ph type="title"/>
          </p:nvPr>
        </p:nvSpPr>
        <p:spPr bwMode="auto">
          <a:xfrm>
            <a:off x="2640013" y="0"/>
            <a:ext cx="6781800" cy="1600200"/>
          </a:xfrm>
        </p:spPr>
        <p:txBody>
          <a:bodyPr wrap="square" numCol="1" anchorCtr="0" compatLnSpc="1">
            <a:prstTxWarp prst="textNoShape">
              <a:avLst/>
            </a:prstTxWarp>
            <a:normAutofit/>
          </a:bodyPr>
          <a:lstStyle/>
          <a:p>
            <a:pPr algn="ctr" eaLnBrk="1" hangingPunct="1">
              <a:defRPr/>
            </a:pPr>
            <a:r>
              <a:rPr lang="fr-FR" altLang="fr-FR" sz="3200" b="1" dirty="0">
                <a:solidFill>
                  <a:schemeClr val="tx2">
                    <a:lumMod val="75000"/>
                  </a:schemeClr>
                </a:solidFill>
              </a:rPr>
              <a:t>Life positions</a:t>
            </a:r>
          </a:p>
        </p:txBody>
      </p:sp>
      <p:sp>
        <p:nvSpPr>
          <p:cNvPr id="3" name="Espace réservé du contenu 2"/>
          <p:cNvSpPr>
            <a:spLocks noGrp="1"/>
          </p:cNvSpPr>
          <p:nvPr>
            <p:ph idx="1"/>
          </p:nvPr>
        </p:nvSpPr>
        <p:spPr>
          <a:xfrm>
            <a:off x="1297541" y="1330806"/>
            <a:ext cx="9596917" cy="5111750"/>
          </a:xfrm>
        </p:spPr>
        <p:txBody>
          <a:bodyPr>
            <a:normAutofit/>
          </a:bodyPr>
          <a:lstStyle/>
          <a:p>
            <a:pPr algn="just">
              <a:buClr>
                <a:srgbClr val="FFC000"/>
              </a:buClr>
            </a:pPr>
            <a:r>
              <a:rPr lang="fr-FR" altLang="fr-FR" sz="2200" dirty="0">
                <a:solidFill>
                  <a:schemeClr val="tx1"/>
                </a:solidFill>
              </a:rPr>
              <a:t>The +/+ position: I respect myself and I respect you, I accept you as you are, I am aware of my value and yours: we are equal. This implies that I consider what you say to me, that I speak to you in an adult way, that I see our relationship in terms of cooperation and sharing.</a:t>
            </a:r>
          </a:p>
          <a:p>
            <a:pPr algn="just">
              <a:buClr>
                <a:srgbClr val="FFC000"/>
              </a:buClr>
            </a:pPr>
            <a:endParaRPr lang="fr-FR" altLang="fr-FR" sz="2200" dirty="0">
              <a:solidFill>
                <a:schemeClr val="tx1"/>
              </a:solidFill>
            </a:endParaRPr>
          </a:p>
          <a:p>
            <a:pPr algn="just">
              <a:buClr>
                <a:srgbClr val="FFC000"/>
              </a:buClr>
            </a:pPr>
            <a:r>
              <a:rPr lang="fr-FR" altLang="fr-FR" sz="2200" dirty="0">
                <a:solidFill>
                  <a:schemeClr val="tx1"/>
                </a:solidFill>
              </a:rPr>
              <a:t>The -/+ position: this is a position that results in a devaluation of oneself, the other(s) are much better than me, they do it better, they are happy, and I will never be happy...: it is a depressive position that can be summarised as follows: It is a depressive position that can be summarised as follows: "I am not worth much, anyone is worth more than me".</a:t>
            </a:r>
          </a:p>
          <a:p>
            <a:pPr algn="just" eaLnBrk="1" hangingPunct="1"/>
            <a:endParaRPr lang="fr-FR" altLang="fr-FR" sz="2200" dirty="0"/>
          </a:p>
        </p:txBody>
      </p:sp>
    </p:spTree>
    <p:extLst>
      <p:ext uri="{BB962C8B-B14F-4D97-AF65-F5344CB8AC3E}">
        <p14:creationId xmlns:p14="http://schemas.microsoft.com/office/powerpoint/2010/main" val="5599655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title"/>
          </p:nvPr>
        </p:nvSpPr>
        <p:spPr bwMode="auto">
          <a:xfrm>
            <a:off x="2640013" y="0"/>
            <a:ext cx="6781800" cy="1600200"/>
          </a:xfrm>
        </p:spPr>
        <p:txBody>
          <a:bodyPr wrap="square" numCol="1" anchorCtr="0" compatLnSpc="1">
            <a:prstTxWarp prst="textNoShape">
              <a:avLst/>
            </a:prstTxWarp>
            <a:normAutofit/>
          </a:bodyPr>
          <a:lstStyle/>
          <a:p>
            <a:pPr algn="ctr" eaLnBrk="1" hangingPunct="1">
              <a:defRPr/>
            </a:pPr>
            <a:r>
              <a:rPr lang="fr-FR" altLang="fr-FR" sz="3200" b="1" dirty="0">
                <a:solidFill>
                  <a:schemeClr val="tx2">
                    <a:lumMod val="75000"/>
                  </a:schemeClr>
                </a:solidFill>
              </a:rPr>
              <a:t>Life positions</a:t>
            </a:r>
          </a:p>
        </p:txBody>
      </p:sp>
      <p:sp>
        <p:nvSpPr>
          <p:cNvPr id="3" name="Espace réservé du contenu 2"/>
          <p:cNvSpPr>
            <a:spLocks noGrp="1"/>
          </p:cNvSpPr>
          <p:nvPr>
            <p:ph idx="1"/>
          </p:nvPr>
        </p:nvSpPr>
        <p:spPr>
          <a:xfrm>
            <a:off x="1141966" y="1320173"/>
            <a:ext cx="10585746" cy="5111750"/>
          </a:xfrm>
        </p:spPr>
        <p:txBody>
          <a:bodyPr>
            <a:noAutofit/>
          </a:bodyPr>
          <a:lstStyle/>
          <a:p>
            <a:pPr algn="just" eaLnBrk="1" hangingPunct="1">
              <a:buClr>
                <a:srgbClr val="FFC000"/>
              </a:buClr>
              <a:buFont typeface="Wingdings" panose="05000000000000000000" pitchFamily="2" charset="2"/>
              <a:buChar char="q"/>
            </a:pPr>
            <a:r>
              <a:rPr lang="fr-FR" altLang="fr-FR" sz="2200" dirty="0">
                <a:solidFill>
                  <a:schemeClr val="tx1"/>
                </a:solidFill>
              </a:rPr>
              <a:t>The +/- position: here I think I am better than you/the others, this manifests itself in two different ways: either I look at the other person in a condescending way "</a:t>
            </a:r>
            <a:r>
              <a:rPr lang="fr-FR" altLang="fr-FR" sz="2200" b="1" dirty="0">
                <a:solidFill>
                  <a:schemeClr val="tx1"/>
                </a:solidFill>
              </a:rPr>
              <a:t>You poor thing, you are not capable of doing it, let me do it</a:t>
            </a:r>
            <a:r>
              <a:rPr lang="fr-FR" altLang="fr-FR" sz="2200" dirty="0">
                <a:solidFill>
                  <a:schemeClr val="tx1"/>
                </a:solidFill>
              </a:rPr>
              <a:t>", or I look at him/her in a haughty or even aggressive way "</a:t>
            </a:r>
            <a:r>
              <a:rPr lang="fr-FR" altLang="fr-FR" sz="2200" b="1" dirty="0">
                <a:solidFill>
                  <a:schemeClr val="tx1"/>
                </a:solidFill>
              </a:rPr>
              <a:t>You're too bad, you're an incompetent, get out of the way so that I can do it"</a:t>
            </a:r>
            <a:r>
              <a:rPr lang="fr-FR" altLang="fr-FR" sz="2200" dirty="0">
                <a:solidFill>
                  <a:schemeClr val="tx1"/>
                </a:solidFill>
              </a:rPr>
              <a:t>, or "</a:t>
            </a:r>
            <a:r>
              <a:rPr lang="fr-FR" altLang="fr-FR" sz="2200" b="1" dirty="0">
                <a:solidFill>
                  <a:schemeClr val="tx1"/>
                </a:solidFill>
              </a:rPr>
              <a:t>You're too bad, do as I tell you and no other way. </a:t>
            </a:r>
          </a:p>
          <a:p>
            <a:pPr marL="0" indent="0" algn="just" eaLnBrk="1" hangingPunct="1">
              <a:buClr>
                <a:srgbClr val="FFC000"/>
              </a:buClr>
              <a:buNone/>
            </a:pPr>
            <a:r>
              <a:rPr lang="fr-FR" altLang="fr-FR" sz="2200" dirty="0">
                <a:solidFill>
                  <a:schemeClr val="tx1"/>
                </a:solidFill>
              </a:rPr>
              <a:t>It is a position of devaluation or domination, of arrogance towards the other.</a:t>
            </a:r>
          </a:p>
          <a:p>
            <a:pPr algn="just" eaLnBrk="1" hangingPunct="1">
              <a:buClr>
                <a:srgbClr val="FFC000"/>
              </a:buClr>
              <a:buFont typeface="Wingdings" panose="05000000000000000000" pitchFamily="2" charset="2"/>
              <a:buChar char="q"/>
            </a:pPr>
            <a:r>
              <a:rPr lang="fr-FR" altLang="fr-FR" sz="2200" dirty="0">
                <a:solidFill>
                  <a:schemeClr val="tx1"/>
                </a:solidFill>
              </a:rPr>
              <a:t>The -/- position: </a:t>
            </a:r>
            <a:r>
              <a:rPr lang="fr-FR" altLang="fr-FR" sz="2200" b="1" dirty="0">
                <a:solidFill>
                  <a:schemeClr val="tx1"/>
                </a:solidFill>
              </a:rPr>
              <a:t>"I am worthless and so are you", </a:t>
            </a:r>
            <a:r>
              <a:rPr lang="fr-FR" altLang="fr-FR" sz="2200" dirty="0">
                <a:solidFill>
                  <a:schemeClr val="tx1"/>
                </a:solidFill>
              </a:rPr>
              <a:t>may be the position adopted by a child whose parents have made it clear that he or she is not welcome, who has grown up in a difficult environment and who does not expect anything from anyone. They have a negative image of themselves and the world. </a:t>
            </a:r>
          </a:p>
        </p:txBody>
      </p:sp>
    </p:spTree>
    <p:extLst>
      <p:ext uri="{BB962C8B-B14F-4D97-AF65-F5344CB8AC3E}">
        <p14:creationId xmlns:p14="http://schemas.microsoft.com/office/powerpoint/2010/main" val="39667809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5"/>
          <p:cNvSpPr txBox="1">
            <a:spLocks/>
          </p:cNvSpPr>
          <p:nvPr/>
        </p:nvSpPr>
        <p:spPr bwMode="auto">
          <a:xfrm>
            <a:off x="1530350" y="1"/>
            <a:ext cx="7843838" cy="404813"/>
          </a:xfrm>
          <a:prstGeom prst="rect">
            <a:avLst/>
          </a:prstGeom>
          <a:noFill/>
          <a:ln w="9525">
            <a:noFill/>
            <a:miter lim="800000"/>
            <a:headEnd/>
            <a:tailEnd/>
          </a:ln>
        </p:spPr>
        <p:txBody>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algn="ctr">
              <a:spcBef>
                <a:spcPct val="0"/>
              </a:spcBef>
              <a:buClrTx/>
              <a:buFontTx/>
              <a:buNone/>
            </a:pPr>
            <a:r>
              <a:rPr lang="fr-FR" altLang="fr-FR" sz="3200" b="1" dirty="0">
                <a:solidFill>
                  <a:schemeClr val="tx1"/>
                </a:solidFill>
                <a:latin typeface="+mj-lt"/>
              </a:rPr>
              <a:t>Life position</a:t>
            </a:r>
          </a:p>
        </p:txBody>
      </p:sp>
      <p:sp>
        <p:nvSpPr>
          <p:cNvPr id="16" name="Line 3"/>
          <p:cNvSpPr>
            <a:spLocks noChangeShapeType="1"/>
          </p:cNvSpPr>
          <p:nvPr/>
        </p:nvSpPr>
        <p:spPr bwMode="auto">
          <a:xfrm>
            <a:off x="1752600" y="3657600"/>
            <a:ext cx="8686800" cy="0"/>
          </a:xfrm>
          <a:prstGeom prst="line">
            <a:avLst/>
          </a:prstGeom>
          <a:noFill/>
          <a:ln w="508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fr-FR"/>
          </a:p>
        </p:txBody>
      </p:sp>
      <p:sp>
        <p:nvSpPr>
          <p:cNvPr id="17" name="Line 4"/>
          <p:cNvSpPr>
            <a:spLocks noChangeShapeType="1"/>
          </p:cNvSpPr>
          <p:nvPr/>
        </p:nvSpPr>
        <p:spPr bwMode="auto">
          <a:xfrm>
            <a:off x="6019800" y="762000"/>
            <a:ext cx="0" cy="5715000"/>
          </a:xfrm>
          <a:prstGeom prst="line">
            <a:avLst/>
          </a:prstGeom>
          <a:noFill/>
          <a:ln w="50800">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fr-FR"/>
          </a:p>
        </p:txBody>
      </p:sp>
      <p:sp>
        <p:nvSpPr>
          <p:cNvPr id="18" name="Text Box 5"/>
          <p:cNvSpPr txBox="1">
            <a:spLocks noChangeArrowheads="1"/>
          </p:cNvSpPr>
          <p:nvPr/>
        </p:nvSpPr>
        <p:spPr bwMode="auto">
          <a:xfrm>
            <a:off x="6477000" y="4114800"/>
            <a:ext cx="381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buClrTx/>
              <a:buNone/>
            </a:pPr>
            <a:r>
              <a:rPr lang="fr-FR" altLang="fr-FR" sz="2200" dirty="0">
                <a:solidFill>
                  <a:schemeClr val="tx1"/>
                </a:solidFill>
                <a:latin typeface="+mn-lt"/>
              </a:rPr>
              <a:t>Over-valuing oneself ;</a:t>
            </a:r>
          </a:p>
          <a:p>
            <a:pPr eaLnBrk="1" hangingPunct="1">
              <a:spcBef>
                <a:spcPct val="0"/>
              </a:spcBef>
              <a:buClrTx/>
              <a:buNone/>
            </a:pPr>
            <a:r>
              <a:rPr lang="fr-FR" altLang="fr-FR" sz="2200" dirty="0">
                <a:solidFill>
                  <a:schemeClr val="tx1"/>
                </a:solidFill>
                <a:latin typeface="+mn-lt"/>
              </a:rPr>
              <a:t>Devaluation of the other.</a:t>
            </a:r>
          </a:p>
          <a:p>
            <a:pPr eaLnBrk="1" hangingPunct="1">
              <a:spcBef>
                <a:spcPct val="0"/>
              </a:spcBef>
              <a:buClrTx/>
              <a:buNone/>
            </a:pPr>
            <a:r>
              <a:rPr lang="fr-FR" altLang="fr-FR" sz="2200" dirty="0">
                <a:solidFill>
                  <a:schemeClr val="tx1"/>
                </a:solidFill>
                <a:latin typeface="+mn-lt"/>
              </a:rPr>
              <a:t>"Let it go".</a:t>
            </a:r>
          </a:p>
          <a:p>
            <a:pPr eaLnBrk="1" hangingPunct="1">
              <a:spcBef>
                <a:spcPct val="0"/>
              </a:spcBef>
              <a:buClrTx/>
              <a:buNone/>
            </a:pPr>
            <a:r>
              <a:rPr lang="fr-FR" altLang="fr-FR" sz="2200" dirty="0">
                <a:solidFill>
                  <a:schemeClr val="tx1"/>
                </a:solidFill>
                <a:latin typeface="+mn-lt"/>
              </a:rPr>
              <a:t>Persecutor" or "Rescuer" attitude.</a:t>
            </a:r>
          </a:p>
          <a:p>
            <a:pPr eaLnBrk="1" hangingPunct="1">
              <a:spcBef>
                <a:spcPct val="0"/>
              </a:spcBef>
              <a:buClrTx/>
              <a:buNone/>
            </a:pPr>
            <a:endParaRPr lang="fr-FR" altLang="fr-FR" sz="2200" dirty="0">
              <a:solidFill>
                <a:schemeClr val="tx1"/>
              </a:solidFill>
              <a:latin typeface="+mn-lt"/>
            </a:endParaRPr>
          </a:p>
          <a:p>
            <a:pPr eaLnBrk="1" hangingPunct="1">
              <a:spcBef>
                <a:spcPct val="0"/>
              </a:spcBef>
              <a:buClrTx/>
              <a:buNone/>
            </a:pPr>
            <a:r>
              <a:rPr lang="fr-FR" altLang="fr-FR" sz="2200" dirty="0">
                <a:solidFill>
                  <a:schemeClr val="tx1"/>
                </a:solidFill>
                <a:latin typeface="+mn-lt"/>
              </a:rPr>
              <a:t>I win - you lose</a:t>
            </a:r>
          </a:p>
        </p:txBody>
      </p:sp>
      <p:sp>
        <p:nvSpPr>
          <p:cNvPr id="19" name="Text Box 6"/>
          <p:cNvSpPr txBox="1">
            <a:spLocks noChangeArrowheads="1"/>
          </p:cNvSpPr>
          <p:nvPr/>
        </p:nvSpPr>
        <p:spPr bwMode="auto">
          <a:xfrm>
            <a:off x="10595767" y="3416595"/>
            <a:ext cx="906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buClrTx/>
              <a:buFontTx/>
              <a:buNone/>
            </a:pPr>
            <a:r>
              <a:rPr kumimoji="1" lang="fr-FR" altLang="fr-FR" sz="2400" b="1" dirty="0">
                <a:solidFill>
                  <a:schemeClr val="hlink"/>
                </a:solidFill>
                <a:latin typeface="Times New Roman" panose="02020603050405020304" pitchFamily="18" charset="0"/>
              </a:rPr>
              <a:t>OK +</a:t>
            </a:r>
            <a:endParaRPr lang="fr-FR" altLang="fr-FR" sz="2400" dirty="0">
              <a:solidFill>
                <a:schemeClr val="hlink"/>
              </a:solidFill>
              <a:latin typeface="Times New Roman" panose="02020603050405020304" pitchFamily="18" charset="0"/>
            </a:endParaRPr>
          </a:p>
        </p:txBody>
      </p:sp>
      <p:sp>
        <p:nvSpPr>
          <p:cNvPr id="20" name="Text Box 7"/>
          <p:cNvSpPr txBox="1">
            <a:spLocks noChangeArrowheads="1"/>
          </p:cNvSpPr>
          <p:nvPr/>
        </p:nvSpPr>
        <p:spPr bwMode="auto">
          <a:xfrm>
            <a:off x="798515" y="3352800"/>
            <a:ext cx="906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buClrTx/>
              <a:buFontTx/>
              <a:buNone/>
            </a:pPr>
            <a:r>
              <a:rPr kumimoji="1" lang="fr-FR" altLang="fr-FR" sz="2400" b="1" dirty="0">
                <a:solidFill>
                  <a:schemeClr val="hlink"/>
                </a:solidFill>
                <a:latin typeface="Times New Roman" panose="02020603050405020304" pitchFamily="18" charset="0"/>
              </a:rPr>
              <a:t>OK -</a:t>
            </a:r>
            <a:endParaRPr lang="fr-FR" altLang="fr-FR" sz="2400" dirty="0">
              <a:solidFill>
                <a:schemeClr val="hlink"/>
              </a:solidFill>
              <a:latin typeface="Times New Roman" panose="02020603050405020304" pitchFamily="18" charset="0"/>
            </a:endParaRPr>
          </a:p>
        </p:txBody>
      </p:sp>
      <p:sp>
        <p:nvSpPr>
          <p:cNvPr id="21" name="Text Box 8"/>
          <p:cNvSpPr txBox="1">
            <a:spLocks noChangeArrowheads="1"/>
          </p:cNvSpPr>
          <p:nvPr/>
        </p:nvSpPr>
        <p:spPr bwMode="auto">
          <a:xfrm>
            <a:off x="1889126" y="1219200"/>
            <a:ext cx="3521075"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algn="ctr" eaLnBrk="1" hangingPunct="1">
              <a:spcBef>
                <a:spcPct val="0"/>
              </a:spcBef>
              <a:buClrTx/>
              <a:buFontTx/>
              <a:buNone/>
            </a:pPr>
            <a:r>
              <a:rPr lang="fr-FR" altLang="fr-FR" sz="2400" dirty="0">
                <a:solidFill>
                  <a:schemeClr val="bg1"/>
                </a:solidFill>
                <a:latin typeface="+mn-lt"/>
              </a:rPr>
              <a:t>Self-deprecation ;</a:t>
            </a:r>
          </a:p>
          <a:p>
            <a:pPr algn="ctr" eaLnBrk="1" hangingPunct="1">
              <a:spcBef>
                <a:spcPct val="0"/>
              </a:spcBef>
              <a:buClrTx/>
              <a:buFontTx/>
              <a:buNone/>
            </a:pPr>
            <a:r>
              <a:rPr lang="fr-FR" altLang="fr-FR" sz="2200" dirty="0">
                <a:solidFill>
                  <a:schemeClr val="tx1"/>
                </a:solidFill>
                <a:latin typeface="+mn-lt"/>
              </a:rPr>
              <a:t>Over-valuing the other.</a:t>
            </a:r>
          </a:p>
          <a:p>
            <a:pPr algn="ctr" eaLnBrk="1" hangingPunct="1">
              <a:spcBef>
                <a:spcPct val="0"/>
              </a:spcBef>
              <a:buClrTx/>
              <a:buFontTx/>
              <a:buNone/>
            </a:pPr>
            <a:r>
              <a:rPr lang="fr-FR" altLang="fr-FR" sz="2200" dirty="0">
                <a:solidFill>
                  <a:schemeClr val="tx1"/>
                </a:solidFill>
                <a:latin typeface="+mn-lt"/>
              </a:rPr>
              <a:t>"Go on your own".</a:t>
            </a:r>
          </a:p>
          <a:p>
            <a:pPr algn="ctr" eaLnBrk="1" hangingPunct="1">
              <a:spcBef>
                <a:spcPct val="0"/>
              </a:spcBef>
              <a:buClrTx/>
              <a:buFontTx/>
              <a:buNone/>
            </a:pPr>
            <a:r>
              <a:rPr lang="fr-FR" altLang="fr-FR" sz="2200" dirty="0">
                <a:solidFill>
                  <a:schemeClr val="tx1"/>
                </a:solidFill>
                <a:latin typeface="+mn-lt"/>
              </a:rPr>
              <a:t>Victim" attitude.</a:t>
            </a:r>
          </a:p>
          <a:p>
            <a:pPr eaLnBrk="1" hangingPunct="1">
              <a:spcBef>
                <a:spcPct val="0"/>
              </a:spcBef>
              <a:buClrTx/>
              <a:buFontTx/>
              <a:buNone/>
            </a:pPr>
            <a:endParaRPr kumimoji="1" lang="fr-FR" altLang="fr-FR" sz="2200" dirty="0">
              <a:solidFill>
                <a:schemeClr val="tx1"/>
              </a:solidFill>
              <a:latin typeface="+mn-lt"/>
            </a:endParaRPr>
          </a:p>
          <a:p>
            <a:pPr eaLnBrk="1" hangingPunct="1">
              <a:spcBef>
                <a:spcPct val="0"/>
              </a:spcBef>
              <a:buClrTx/>
              <a:buFontTx/>
              <a:buNone/>
            </a:pPr>
            <a:r>
              <a:rPr lang="fr-FR" altLang="fr-FR" sz="2200" dirty="0">
                <a:solidFill>
                  <a:schemeClr val="tx1"/>
                </a:solidFill>
                <a:latin typeface="+mn-lt"/>
              </a:rPr>
              <a:t>I lose - you win</a:t>
            </a:r>
          </a:p>
        </p:txBody>
      </p:sp>
      <p:sp>
        <p:nvSpPr>
          <p:cNvPr id="22" name="Text Box 9"/>
          <p:cNvSpPr txBox="1">
            <a:spLocks noChangeArrowheads="1"/>
          </p:cNvSpPr>
          <p:nvPr/>
        </p:nvSpPr>
        <p:spPr bwMode="auto">
          <a:xfrm>
            <a:off x="6556554" y="3762252"/>
            <a:ext cx="984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algn="ctr" eaLnBrk="1" hangingPunct="1">
              <a:spcBef>
                <a:spcPct val="0"/>
              </a:spcBef>
              <a:buClrTx/>
              <a:buNone/>
            </a:pPr>
            <a:r>
              <a:rPr lang="fr-FR" altLang="fr-FR" sz="2400" b="1" dirty="0">
                <a:solidFill>
                  <a:schemeClr val="accent2">
                    <a:lumMod val="75000"/>
                  </a:schemeClr>
                </a:solidFill>
                <a:latin typeface="+mn-lt"/>
              </a:rPr>
              <a:t>OK + -</a:t>
            </a:r>
          </a:p>
        </p:txBody>
      </p:sp>
      <p:sp>
        <p:nvSpPr>
          <p:cNvPr id="23" name="Text Box 10"/>
          <p:cNvSpPr txBox="1">
            <a:spLocks noChangeArrowheads="1"/>
          </p:cNvSpPr>
          <p:nvPr/>
        </p:nvSpPr>
        <p:spPr bwMode="auto">
          <a:xfrm>
            <a:off x="1871338" y="838200"/>
            <a:ext cx="984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algn="ctr" eaLnBrk="1" hangingPunct="1">
              <a:spcBef>
                <a:spcPct val="0"/>
              </a:spcBef>
              <a:buClrTx/>
              <a:buNone/>
            </a:pPr>
            <a:r>
              <a:rPr lang="fr-FR" altLang="fr-FR" sz="2400" b="1" dirty="0">
                <a:solidFill>
                  <a:schemeClr val="accent2">
                    <a:lumMod val="75000"/>
                  </a:schemeClr>
                </a:solidFill>
                <a:latin typeface="+mn-lt"/>
              </a:rPr>
              <a:t>OK - +</a:t>
            </a:r>
          </a:p>
        </p:txBody>
      </p:sp>
      <p:sp>
        <p:nvSpPr>
          <p:cNvPr id="24" name="Text Box 11"/>
          <p:cNvSpPr txBox="1">
            <a:spLocks noChangeArrowheads="1"/>
          </p:cNvSpPr>
          <p:nvPr/>
        </p:nvSpPr>
        <p:spPr bwMode="auto">
          <a:xfrm>
            <a:off x="1803990" y="3794150"/>
            <a:ext cx="8803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algn="ctr" eaLnBrk="1" hangingPunct="1">
              <a:spcBef>
                <a:spcPct val="0"/>
              </a:spcBef>
              <a:buClrTx/>
              <a:buNone/>
            </a:pPr>
            <a:r>
              <a:rPr lang="fr-FR" altLang="fr-FR" sz="2400" b="1" dirty="0">
                <a:solidFill>
                  <a:schemeClr val="accent2">
                    <a:lumMod val="75000"/>
                  </a:schemeClr>
                </a:solidFill>
                <a:latin typeface="+mn-lt"/>
              </a:rPr>
              <a:t>OK - -</a:t>
            </a:r>
          </a:p>
        </p:txBody>
      </p:sp>
      <p:sp>
        <p:nvSpPr>
          <p:cNvPr id="25" name="Text Box 12"/>
          <p:cNvSpPr txBox="1">
            <a:spLocks noChangeArrowheads="1"/>
          </p:cNvSpPr>
          <p:nvPr/>
        </p:nvSpPr>
        <p:spPr bwMode="auto">
          <a:xfrm>
            <a:off x="1985169" y="4267200"/>
            <a:ext cx="3863975"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buClrTx/>
              <a:buNone/>
            </a:pPr>
            <a:r>
              <a:rPr lang="fr-FR" altLang="fr-FR" sz="2200" dirty="0">
                <a:solidFill>
                  <a:schemeClr val="tx1"/>
                </a:solidFill>
                <a:latin typeface="+mn-lt"/>
              </a:rPr>
              <a:t>Self-deprecation ;</a:t>
            </a:r>
          </a:p>
          <a:p>
            <a:pPr eaLnBrk="1" hangingPunct="1">
              <a:spcBef>
                <a:spcPct val="0"/>
              </a:spcBef>
              <a:buClrTx/>
              <a:buNone/>
            </a:pPr>
            <a:r>
              <a:rPr lang="fr-FR" altLang="fr-FR" sz="2200" dirty="0">
                <a:solidFill>
                  <a:schemeClr val="tx1"/>
                </a:solidFill>
                <a:latin typeface="+mn-lt"/>
              </a:rPr>
              <a:t>Devaluation of the other.</a:t>
            </a:r>
          </a:p>
          <a:p>
            <a:pPr eaLnBrk="1" hangingPunct="1">
              <a:spcBef>
                <a:spcPct val="0"/>
              </a:spcBef>
              <a:buClrTx/>
              <a:buNone/>
            </a:pPr>
            <a:r>
              <a:rPr lang="fr-FR" altLang="fr-FR" sz="2200" dirty="0">
                <a:solidFill>
                  <a:schemeClr val="tx1"/>
                </a:solidFill>
                <a:latin typeface="+mn-lt"/>
              </a:rPr>
              <a:t>"Let it go".</a:t>
            </a:r>
          </a:p>
          <a:p>
            <a:pPr eaLnBrk="1" hangingPunct="1">
              <a:spcBef>
                <a:spcPct val="0"/>
              </a:spcBef>
              <a:buClrTx/>
              <a:buNone/>
            </a:pPr>
            <a:endParaRPr lang="fr-FR" altLang="fr-FR" sz="2200" dirty="0">
              <a:solidFill>
                <a:schemeClr val="tx1"/>
              </a:solidFill>
              <a:latin typeface="+mn-lt"/>
            </a:endParaRPr>
          </a:p>
          <a:p>
            <a:pPr eaLnBrk="1" hangingPunct="1">
              <a:spcBef>
                <a:spcPct val="0"/>
              </a:spcBef>
              <a:buClrTx/>
              <a:buNone/>
            </a:pPr>
            <a:r>
              <a:rPr lang="fr-FR" altLang="fr-FR" sz="2200" dirty="0">
                <a:solidFill>
                  <a:schemeClr val="tx1"/>
                </a:solidFill>
                <a:latin typeface="+mn-lt"/>
              </a:rPr>
              <a:t>I lose - you lose</a:t>
            </a:r>
          </a:p>
          <a:p>
            <a:pPr eaLnBrk="1" hangingPunct="1">
              <a:spcBef>
                <a:spcPct val="50000"/>
              </a:spcBef>
              <a:buClrTx/>
              <a:buFontTx/>
              <a:buNone/>
            </a:pPr>
            <a:endParaRPr kumimoji="1" lang="fr-FR" altLang="fr-FR" sz="1600" dirty="0">
              <a:solidFill>
                <a:schemeClr val="tx1"/>
              </a:solidFill>
              <a:latin typeface="Comic Sans MS" panose="030F0702030302020204" pitchFamily="66" charset="0"/>
            </a:endParaRPr>
          </a:p>
        </p:txBody>
      </p:sp>
      <p:sp>
        <p:nvSpPr>
          <p:cNvPr id="26" name="Text Box 13"/>
          <p:cNvSpPr txBox="1">
            <a:spLocks noChangeArrowheads="1"/>
          </p:cNvSpPr>
          <p:nvPr/>
        </p:nvSpPr>
        <p:spPr bwMode="auto">
          <a:xfrm>
            <a:off x="6362328" y="838200"/>
            <a:ext cx="1088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algn="ctr" eaLnBrk="1" hangingPunct="1">
              <a:spcBef>
                <a:spcPct val="0"/>
              </a:spcBef>
              <a:buClrTx/>
              <a:buFontTx/>
              <a:buNone/>
            </a:pPr>
            <a:r>
              <a:rPr lang="fr-FR" altLang="fr-FR" sz="2400" b="1" dirty="0">
                <a:solidFill>
                  <a:schemeClr val="accent2">
                    <a:lumMod val="75000"/>
                  </a:schemeClr>
                </a:solidFill>
                <a:latin typeface="+mn-lt"/>
              </a:rPr>
              <a:t>OK + +</a:t>
            </a:r>
          </a:p>
        </p:txBody>
      </p:sp>
      <p:sp>
        <p:nvSpPr>
          <p:cNvPr id="27" name="Text Box 14"/>
          <p:cNvSpPr txBox="1">
            <a:spLocks noChangeArrowheads="1"/>
          </p:cNvSpPr>
          <p:nvPr/>
        </p:nvSpPr>
        <p:spPr bwMode="auto">
          <a:xfrm>
            <a:off x="6280943" y="1484705"/>
            <a:ext cx="36703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algn="ctr" eaLnBrk="1" hangingPunct="1">
              <a:spcBef>
                <a:spcPct val="0"/>
              </a:spcBef>
              <a:buClrTx/>
              <a:buNone/>
            </a:pPr>
            <a:r>
              <a:rPr lang="fr-FR" altLang="fr-FR" sz="2200" dirty="0">
                <a:solidFill>
                  <a:schemeClr val="tx1"/>
                </a:solidFill>
                <a:latin typeface="+mn-lt"/>
              </a:rPr>
              <a:t>Fair valuation of self</a:t>
            </a:r>
          </a:p>
          <a:p>
            <a:pPr algn="ctr" eaLnBrk="1" hangingPunct="1">
              <a:spcBef>
                <a:spcPct val="0"/>
              </a:spcBef>
              <a:buClrTx/>
              <a:buNone/>
            </a:pPr>
            <a:r>
              <a:rPr lang="fr-FR" altLang="fr-FR" sz="2200" dirty="0">
                <a:solidFill>
                  <a:schemeClr val="tx1"/>
                </a:solidFill>
                <a:latin typeface="+mn-lt"/>
              </a:rPr>
              <a:t>  and the other.</a:t>
            </a:r>
          </a:p>
          <a:p>
            <a:pPr algn="ctr" eaLnBrk="1" hangingPunct="1">
              <a:spcBef>
                <a:spcPct val="0"/>
              </a:spcBef>
              <a:buClrTx/>
              <a:buNone/>
            </a:pPr>
            <a:r>
              <a:rPr lang="fr-FR" altLang="fr-FR" sz="2200" dirty="0">
                <a:solidFill>
                  <a:schemeClr val="tx1"/>
                </a:solidFill>
                <a:latin typeface="+mn-lt"/>
              </a:rPr>
              <a:t>"Let's go together".</a:t>
            </a:r>
          </a:p>
          <a:p>
            <a:pPr algn="ctr" eaLnBrk="1" hangingPunct="1">
              <a:spcBef>
                <a:spcPct val="0"/>
              </a:spcBef>
              <a:buClrTx/>
              <a:buNone/>
            </a:pPr>
            <a:endParaRPr lang="fr-FR" altLang="fr-FR" sz="2200" dirty="0">
              <a:solidFill>
                <a:schemeClr val="tx1"/>
              </a:solidFill>
              <a:latin typeface="+mn-lt"/>
            </a:endParaRPr>
          </a:p>
          <a:p>
            <a:pPr algn="ctr" eaLnBrk="1" hangingPunct="1">
              <a:spcBef>
                <a:spcPct val="0"/>
              </a:spcBef>
              <a:buClrTx/>
              <a:buNone/>
            </a:pPr>
            <a:r>
              <a:rPr lang="fr-FR" altLang="fr-FR" sz="2200" dirty="0">
                <a:solidFill>
                  <a:schemeClr val="tx1"/>
                </a:solidFill>
                <a:latin typeface="+mn-lt"/>
              </a:rPr>
              <a:t>I win - you win</a:t>
            </a:r>
          </a:p>
          <a:p>
            <a:pPr eaLnBrk="1" hangingPunct="1">
              <a:spcBef>
                <a:spcPct val="0"/>
              </a:spcBef>
              <a:buClrTx/>
              <a:buNone/>
            </a:pPr>
            <a:endParaRPr lang="fr-FR" altLang="fr-FR" sz="2200" dirty="0">
              <a:solidFill>
                <a:schemeClr val="tx1"/>
              </a:solidFill>
              <a:latin typeface="+mn-lt"/>
            </a:endParaRPr>
          </a:p>
          <a:p>
            <a:pPr eaLnBrk="1" hangingPunct="1">
              <a:spcBef>
                <a:spcPct val="0"/>
              </a:spcBef>
              <a:buClrTx/>
              <a:buFontTx/>
              <a:buNone/>
            </a:pPr>
            <a:endParaRPr lang="fr-FR" altLang="fr-FR" sz="2400" dirty="0">
              <a:solidFill>
                <a:schemeClr val="tx1"/>
              </a:solidFill>
              <a:latin typeface="+mn-lt"/>
            </a:endParaRPr>
          </a:p>
        </p:txBody>
      </p:sp>
    </p:spTree>
    <p:extLst>
      <p:ext uri="{BB962C8B-B14F-4D97-AF65-F5344CB8AC3E}">
        <p14:creationId xmlns:p14="http://schemas.microsoft.com/office/powerpoint/2010/main" val="3902802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utoUpdateAnimBg="0"/>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2098675" y="304800"/>
            <a:ext cx="8001000" cy="820738"/>
          </a:xfrm>
          <a:noFill/>
          <a:ln>
            <a:noFill/>
            <a:miter lim="800000"/>
            <a:headEnd/>
            <a:tailEnd/>
          </a:ln>
        </p:spPr>
        <p:txBody>
          <a:bodyPr vert="horz" wrap="square" lIns="91440" tIns="45720" rIns="91440" bIns="45720" numCol="1" rtlCol="0" anchor="t" anchorCtr="0" compatLnSpc="1">
            <a:prstTxWarp prst="textNoShape">
              <a:avLst/>
            </a:prstTxWarp>
            <a:noAutofit/>
          </a:bodyPr>
          <a:lstStyle/>
          <a:p>
            <a:pPr eaLnBrk="1" hangingPunct="1"/>
            <a:r>
              <a:rPr lang="fr-FR" sz="3200" b="1" dirty="0"/>
              <a:t>Transactional analysis</a:t>
            </a:r>
            <a:br>
              <a:rPr lang="fr-FR" sz="3200" b="1" dirty="0"/>
            </a:br>
            <a:r>
              <a:rPr lang="fr-FR" sz="3200" b="1" dirty="0"/>
              <a:t>Signs of recognition (stroke)</a:t>
            </a:r>
          </a:p>
        </p:txBody>
      </p:sp>
      <p:sp>
        <p:nvSpPr>
          <p:cNvPr id="251907" name="Rectangle 3"/>
          <p:cNvSpPr>
            <a:spLocks noGrp="1" noChangeArrowheads="1"/>
          </p:cNvSpPr>
          <p:nvPr>
            <p:ph idx="1"/>
          </p:nvPr>
        </p:nvSpPr>
        <p:spPr bwMode="auto">
          <a:xfrm>
            <a:off x="1340736" y="1858299"/>
            <a:ext cx="9982938" cy="4267200"/>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buFont typeface="Wingdings" panose="05000000000000000000" pitchFamily="2" charset="2"/>
              <a:buNone/>
            </a:pPr>
            <a:endParaRPr lang="fr-FR" dirty="0"/>
          </a:p>
          <a:p>
            <a:pPr algn="just">
              <a:buClr>
                <a:srgbClr val="FFC000"/>
              </a:buClr>
            </a:pPr>
            <a:r>
              <a:rPr lang="fr-FR" sz="2400" dirty="0">
                <a:solidFill>
                  <a:schemeClr val="tx1"/>
                </a:solidFill>
              </a:rPr>
              <a:t>Exchanges, contacts that tell me that I exist in the eyes of someone else</a:t>
            </a:r>
          </a:p>
          <a:p>
            <a:pPr algn="just">
              <a:buClr>
                <a:srgbClr val="FFC000"/>
              </a:buClr>
            </a:pPr>
            <a:endParaRPr lang="fr-FR" sz="2400" dirty="0">
              <a:solidFill>
                <a:schemeClr val="tx1"/>
              </a:solidFill>
            </a:endParaRPr>
          </a:p>
          <a:p>
            <a:pPr algn="just">
              <a:buClr>
                <a:srgbClr val="FFC000"/>
              </a:buClr>
            </a:pPr>
            <a:r>
              <a:rPr lang="fr-FR" sz="2400" dirty="0">
                <a:solidFill>
                  <a:schemeClr val="tx1"/>
                </a:solidFill>
              </a:rPr>
              <a:t>Basic / survival need</a:t>
            </a:r>
          </a:p>
          <a:p>
            <a:pPr algn="just">
              <a:buClr>
                <a:srgbClr val="FFC000"/>
              </a:buClr>
            </a:pPr>
            <a:endParaRPr lang="fr-FR" sz="2400" dirty="0">
              <a:solidFill>
                <a:schemeClr val="tx1"/>
              </a:solidFill>
            </a:endParaRPr>
          </a:p>
          <a:p>
            <a:pPr algn="just">
              <a:buClr>
                <a:srgbClr val="FFC000"/>
              </a:buClr>
            </a:pPr>
            <a:r>
              <a:rPr lang="fr-FR" sz="2400" dirty="0">
                <a:solidFill>
                  <a:schemeClr val="tx1"/>
                </a:solidFill>
              </a:rPr>
              <a:t>Unit of measurement of human relations</a:t>
            </a:r>
          </a:p>
          <a:p>
            <a:pPr algn="just">
              <a:buClr>
                <a:srgbClr val="FFC000"/>
              </a:buClr>
            </a:pPr>
            <a:endParaRPr lang="fr-FR" sz="2400" dirty="0">
              <a:solidFill>
                <a:schemeClr val="tx1"/>
              </a:solidFill>
            </a:endParaRPr>
          </a:p>
          <a:p>
            <a:pPr algn="just">
              <a:buClr>
                <a:srgbClr val="FFC000"/>
              </a:buClr>
            </a:pPr>
            <a:r>
              <a:rPr lang="fr-FR" sz="2400" dirty="0">
                <a:solidFill>
                  <a:schemeClr val="tx1"/>
                </a:solidFill>
              </a:rPr>
              <a:t>Defines the relationship in intensity and tone</a:t>
            </a:r>
          </a:p>
          <a:p>
            <a:pPr eaLnBrk="1" hangingPunct="1">
              <a:buFont typeface="Wingdings" panose="05000000000000000000" pitchFamily="2" charset="2"/>
              <a:buChar char="v"/>
            </a:pPr>
            <a:endParaRPr lang="fr-FR" sz="2400" b="1" dirty="0">
              <a:solidFill>
                <a:schemeClr val="folHlink"/>
              </a:solidFill>
            </a:endParaRPr>
          </a:p>
        </p:txBody>
      </p:sp>
    </p:spTree>
    <p:extLst>
      <p:ext uri="{BB962C8B-B14F-4D97-AF65-F5344CB8AC3E}">
        <p14:creationId xmlns:p14="http://schemas.microsoft.com/office/powerpoint/2010/main" val="3967275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1907">
                                            <p:txEl>
                                              <p:pRg st="1" end="1"/>
                                            </p:txEl>
                                          </p:spTgt>
                                        </p:tgtEl>
                                        <p:attrNameLst>
                                          <p:attrName>style.visibility</p:attrName>
                                        </p:attrNameLst>
                                      </p:cBhvr>
                                      <p:to>
                                        <p:strVal val="visible"/>
                                      </p:to>
                                    </p:set>
                                    <p:animEffect transition="in" filter="checkerboard(across)">
                                      <p:cBhvr>
                                        <p:cTn id="7" dur="500"/>
                                        <p:tgtEl>
                                          <p:spTgt spid="25190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51907">
                                            <p:txEl>
                                              <p:pRg st="3" end="3"/>
                                            </p:txEl>
                                          </p:spTgt>
                                        </p:tgtEl>
                                        <p:attrNameLst>
                                          <p:attrName>style.visibility</p:attrName>
                                        </p:attrNameLst>
                                      </p:cBhvr>
                                      <p:to>
                                        <p:strVal val="visible"/>
                                      </p:to>
                                    </p:set>
                                    <p:animEffect transition="in" filter="box(in)">
                                      <p:cBhvr>
                                        <p:cTn id="12" dur="500"/>
                                        <p:tgtEl>
                                          <p:spTgt spid="25190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51907">
                                            <p:txEl>
                                              <p:pRg st="5" end="5"/>
                                            </p:txEl>
                                          </p:spTgt>
                                        </p:tgtEl>
                                        <p:attrNameLst>
                                          <p:attrName>style.visibility</p:attrName>
                                        </p:attrNameLst>
                                      </p:cBhvr>
                                      <p:to>
                                        <p:strVal val="visible"/>
                                      </p:to>
                                    </p:set>
                                    <p:animEffect transition="in" filter="blinds(horizontal)">
                                      <p:cBhvr>
                                        <p:cTn id="17" dur="500"/>
                                        <p:tgtEl>
                                          <p:spTgt spid="251907">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51907">
                                            <p:txEl>
                                              <p:pRg st="7" end="7"/>
                                            </p:txEl>
                                          </p:spTgt>
                                        </p:tgtEl>
                                        <p:attrNameLst>
                                          <p:attrName>style.visibility</p:attrName>
                                        </p:attrNameLst>
                                      </p:cBhvr>
                                      <p:to>
                                        <p:strVal val="visible"/>
                                      </p:to>
                                    </p:set>
                                    <p:animEffect transition="in" filter="blinds(horizontal)">
                                      <p:cBhvr>
                                        <p:cTn id="20" dur="500"/>
                                        <p:tgtEl>
                                          <p:spTgt spid="2519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2127250" y="304800"/>
            <a:ext cx="8001000" cy="820738"/>
          </a:xfrm>
          <a:noFill/>
          <a:ln>
            <a:noFill/>
            <a:miter lim="800000"/>
            <a:headEnd/>
            <a:tailEnd/>
          </a:ln>
        </p:spPr>
        <p:txBody>
          <a:bodyPr vert="horz" wrap="square" lIns="91440" tIns="45720" rIns="91440" bIns="45720" numCol="1" rtlCol="0" anchor="t" anchorCtr="0" compatLnSpc="1">
            <a:prstTxWarp prst="textNoShape">
              <a:avLst/>
            </a:prstTxWarp>
            <a:noAutofit/>
          </a:bodyPr>
          <a:lstStyle/>
          <a:p>
            <a:pPr eaLnBrk="1" hangingPunct="1"/>
            <a:r>
              <a:rPr lang="fr-FR" sz="3200" b="1" dirty="0"/>
              <a:t>Transactional analysis</a:t>
            </a:r>
            <a:br>
              <a:rPr lang="fr-FR" sz="3200" b="1" dirty="0"/>
            </a:br>
            <a:r>
              <a:rPr lang="fr-FR" sz="3200" b="1" dirty="0"/>
              <a:t>Signs of recognition (stroke)</a:t>
            </a:r>
          </a:p>
        </p:txBody>
      </p:sp>
      <p:sp>
        <p:nvSpPr>
          <p:cNvPr id="101379" name="Text Box 12"/>
          <p:cNvSpPr txBox="1">
            <a:spLocks noChangeArrowheads="1"/>
          </p:cNvSpPr>
          <p:nvPr/>
        </p:nvSpPr>
        <p:spPr bwMode="auto">
          <a:xfrm>
            <a:off x="8401050" y="4797426"/>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endParaRPr lang="fr-FR"/>
          </a:p>
        </p:txBody>
      </p:sp>
      <p:sp>
        <p:nvSpPr>
          <p:cNvPr id="256020" name="Text Box 20"/>
          <p:cNvSpPr txBox="1">
            <a:spLocks noChangeArrowheads="1"/>
          </p:cNvSpPr>
          <p:nvPr/>
        </p:nvSpPr>
        <p:spPr bwMode="auto">
          <a:xfrm>
            <a:off x="2135189" y="1989139"/>
            <a:ext cx="7705725"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fr-FR" sz="2400" dirty="0">
                <a:latin typeface="+mn-lt"/>
              </a:rPr>
              <a:t>One of the keys to behaviour:</a:t>
            </a:r>
          </a:p>
          <a:p>
            <a:pPr algn="ctr" eaLnBrk="1" hangingPunct="1">
              <a:spcBef>
                <a:spcPct val="50000"/>
              </a:spcBef>
            </a:pPr>
            <a:endParaRPr lang="fr-FR" sz="2400" dirty="0">
              <a:latin typeface="+mn-lt"/>
            </a:endParaRPr>
          </a:p>
          <a:p>
            <a:pPr algn="ctr" eaLnBrk="1" hangingPunct="1">
              <a:spcBef>
                <a:spcPct val="50000"/>
              </a:spcBef>
            </a:pPr>
            <a:r>
              <a:rPr lang="fr-FR" sz="2400" dirty="0">
                <a:latin typeface="+mn-lt"/>
              </a:rPr>
              <a:t>If I don't get (enough) positive </a:t>
            </a:r>
            <a:r>
              <a:rPr lang="fr-FR" sz="2400" dirty="0" err="1">
                <a:latin typeface="+mn-lt"/>
              </a:rPr>
              <a:t>strokes</a:t>
            </a:r>
          </a:p>
          <a:p>
            <a:pPr algn="ctr" eaLnBrk="1" hangingPunct="1">
              <a:spcBef>
                <a:spcPct val="50000"/>
              </a:spcBef>
            </a:pPr>
            <a:r>
              <a:rPr lang="fr-FR" sz="2400" dirty="0">
                <a:latin typeface="+mn-lt"/>
              </a:rPr>
              <a:t>I will look for negative </a:t>
            </a:r>
            <a:r>
              <a:rPr lang="fr-FR" sz="2400" dirty="0" err="1">
                <a:latin typeface="+mn-lt"/>
              </a:rPr>
              <a:t>strokes</a:t>
            </a:r>
          </a:p>
          <a:p>
            <a:pPr algn="ctr" eaLnBrk="1" hangingPunct="1">
              <a:spcBef>
                <a:spcPct val="50000"/>
              </a:spcBef>
            </a:pPr>
            <a:endParaRPr lang="fr-FR" sz="2400" dirty="0">
              <a:latin typeface="+mn-lt"/>
            </a:endParaRPr>
          </a:p>
          <a:p>
            <a:pPr algn="ctr" eaLnBrk="1" hangingPunct="1">
              <a:spcBef>
                <a:spcPct val="50000"/>
              </a:spcBef>
            </a:pPr>
            <a:r>
              <a:rPr lang="fr-FR" sz="2400" dirty="0">
                <a:latin typeface="+mn-lt"/>
              </a:rPr>
              <a:t>Which are better than...nothing </a:t>
            </a:r>
          </a:p>
          <a:p>
            <a:pPr eaLnBrk="1" hangingPunct="1">
              <a:spcBef>
                <a:spcPct val="50000"/>
              </a:spcBef>
            </a:pPr>
            <a:endParaRPr lang="fr-FR" b="1" dirty="0">
              <a:solidFill>
                <a:schemeClr val="folHlink"/>
              </a:solidFill>
            </a:endParaRPr>
          </a:p>
        </p:txBody>
      </p:sp>
      <p:sp>
        <p:nvSpPr>
          <p:cNvPr id="256021" name="AutoShape 21"/>
          <p:cNvSpPr>
            <a:spLocks noChangeArrowheads="1"/>
          </p:cNvSpPr>
          <p:nvPr/>
        </p:nvSpPr>
        <p:spPr bwMode="auto">
          <a:xfrm>
            <a:off x="2424113" y="3213100"/>
            <a:ext cx="360362" cy="935038"/>
          </a:xfrm>
          <a:prstGeom prst="curvedRightArrow">
            <a:avLst>
              <a:gd name="adj1" fmla="val 51894"/>
              <a:gd name="adj2" fmla="val 103789"/>
              <a:gd name="adj3" fmla="val 33333"/>
            </a:avLst>
          </a:prstGeom>
          <a:solidFill>
            <a:schemeClr val="accent2">
              <a:lumMod val="75000"/>
            </a:schemeClr>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
        <p:nvSpPr>
          <p:cNvPr id="256022" name="AutoShape 22"/>
          <p:cNvSpPr>
            <a:spLocks noChangeArrowheads="1"/>
          </p:cNvSpPr>
          <p:nvPr/>
        </p:nvSpPr>
        <p:spPr bwMode="auto">
          <a:xfrm>
            <a:off x="3216276" y="4292601"/>
            <a:ext cx="360363" cy="1223963"/>
          </a:xfrm>
          <a:prstGeom prst="curvedRightArrow">
            <a:avLst>
              <a:gd name="adj1" fmla="val 67929"/>
              <a:gd name="adj2" fmla="val 135859"/>
              <a:gd name="adj3" fmla="val 33333"/>
            </a:avLst>
          </a:prstGeom>
          <a:solidFill>
            <a:schemeClr val="accent2">
              <a:lumMod val="75000"/>
            </a:schemeClr>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pic>
        <p:nvPicPr>
          <p:cNvPr id="3" name="Image 2">
            <a:extLst>
              <a:ext uri="{FF2B5EF4-FFF2-40B4-BE49-F238E27FC236}">
                <a16:creationId xmlns:a16="http://schemas.microsoft.com/office/drawing/2014/main" xmlns="" id="{87CF3F47-02A0-9D49-6D69-20FC1644C09E}"/>
              </a:ext>
            </a:extLst>
          </p:cNvPr>
          <p:cNvPicPr>
            <a:picLocks noChangeAspect="1"/>
          </p:cNvPicPr>
          <p:nvPr/>
        </p:nvPicPr>
        <p:blipFill>
          <a:blip r:embed="rId3"/>
          <a:stretch>
            <a:fillRect/>
          </a:stretch>
        </p:blipFill>
        <p:spPr>
          <a:xfrm>
            <a:off x="8401050" y="115225"/>
            <a:ext cx="3634563" cy="2423042"/>
          </a:xfrm>
          <a:prstGeom prst="rect">
            <a:avLst/>
          </a:prstGeom>
        </p:spPr>
      </p:pic>
    </p:spTree>
    <p:extLst>
      <p:ext uri="{BB962C8B-B14F-4D97-AF65-F5344CB8AC3E}">
        <p14:creationId xmlns:p14="http://schemas.microsoft.com/office/powerpoint/2010/main" val="505262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6020">
                                            <p:txEl>
                                              <p:pRg st="2" end="2"/>
                                            </p:txEl>
                                          </p:spTgt>
                                        </p:tgtEl>
                                        <p:attrNameLst>
                                          <p:attrName>style.visibility</p:attrName>
                                        </p:attrNameLst>
                                      </p:cBhvr>
                                      <p:to>
                                        <p:strVal val="visible"/>
                                      </p:to>
                                    </p:set>
                                    <p:animEffect transition="in" filter="circle(in)">
                                      <p:cBhvr>
                                        <p:cTn id="7" dur="2000"/>
                                        <p:tgtEl>
                                          <p:spTgt spid="25602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6021"/>
                                        </p:tgtEl>
                                        <p:attrNameLst>
                                          <p:attrName>style.visibility</p:attrName>
                                        </p:attrNameLst>
                                      </p:cBhvr>
                                      <p:to>
                                        <p:strVal val="visible"/>
                                      </p:to>
                                    </p:set>
                                    <p:anim calcmode="lin" valueType="num">
                                      <p:cBhvr additive="base">
                                        <p:cTn id="12" dur="500" fill="hold"/>
                                        <p:tgtEl>
                                          <p:spTgt spid="256021"/>
                                        </p:tgtEl>
                                        <p:attrNameLst>
                                          <p:attrName>ppt_x</p:attrName>
                                        </p:attrNameLst>
                                      </p:cBhvr>
                                      <p:tavLst>
                                        <p:tav tm="0">
                                          <p:val>
                                            <p:strVal val="#ppt_x"/>
                                          </p:val>
                                        </p:tav>
                                        <p:tav tm="100000">
                                          <p:val>
                                            <p:strVal val="#ppt_x"/>
                                          </p:val>
                                        </p:tav>
                                      </p:tavLst>
                                    </p:anim>
                                    <p:anim calcmode="lin" valueType="num">
                                      <p:cBhvr additive="base">
                                        <p:cTn id="13" dur="500" fill="hold"/>
                                        <p:tgtEl>
                                          <p:spTgt spid="25602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256020">
                                            <p:txEl>
                                              <p:pRg st="3" end="3"/>
                                            </p:txEl>
                                          </p:spTgt>
                                        </p:tgtEl>
                                        <p:attrNameLst>
                                          <p:attrName>style.visibility</p:attrName>
                                        </p:attrNameLst>
                                      </p:cBhvr>
                                      <p:to>
                                        <p:strVal val="visible"/>
                                      </p:to>
                                    </p:set>
                                    <p:anim to="" calcmode="lin" valueType="num">
                                      <p:cBhvr>
                                        <p:cTn id="18" dur="1" fill="hold"/>
                                        <p:tgtEl>
                                          <p:spTgt spid="25602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6022"/>
                                        </p:tgtEl>
                                        <p:attrNameLst>
                                          <p:attrName>style.visibility</p:attrName>
                                        </p:attrNameLst>
                                      </p:cBhvr>
                                      <p:to>
                                        <p:strVal val="visible"/>
                                      </p:to>
                                    </p:set>
                                    <p:anim calcmode="lin" valueType="num">
                                      <p:cBhvr additive="base">
                                        <p:cTn id="23" dur="500" fill="hold"/>
                                        <p:tgtEl>
                                          <p:spTgt spid="256022"/>
                                        </p:tgtEl>
                                        <p:attrNameLst>
                                          <p:attrName>ppt_x</p:attrName>
                                        </p:attrNameLst>
                                      </p:cBhvr>
                                      <p:tavLst>
                                        <p:tav tm="0">
                                          <p:val>
                                            <p:strVal val="#ppt_x"/>
                                          </p:val>
                                        </p:tav>
                                        <p:tav tm="100000">
                                          <p:val>
                                            <p:strVal val="#ppt_x"/>
                                          </p:val>
                                        </p:tav>
                                      </p:tavLst>
                                    </p:anim>
                                    <p:anim calcmode="lin" valueType="num">
                                      <p:cBhvr additive="base">
                                        <p:cTn id="24" dur="500" fill="hold"/>
                                        <p:tgtEl>
                                          <p:spTgt spid="25602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nodeType="clickEffect">
                                  <p:stCondLst>
                                    <p:cond delay="0"/>
                                  </p:stCondLst>
                                  <p:childTnLst>
                                    <p:set>
                                      <p:cBhvr>
                                        <p:cTn id="28" dur="1" fill="hold">
                                          <p:stCondLst>
                                            <p:cond delay="0"/>
                                          </p:stCondLst>
                                        </p:cTn>
                                        <p:tgtEl>
                                          <p:spTgt spid="256020">
                                            <p:txEl>
                                              <p:pRg st="5" end="5"/>
                                            </p:txEl>
                                          </p:spTgt>
                                        </p:tgtEl>
                                        <p:attrNameLst>
                                          <p:attrName>style.visibility</p:attrName>
                                        </p:attrNameLst>
                                      </p:cBhvr>
                                      <p:to>
                                        <p:strVal val="visible"/>
                                      </p:to>
                                    </p:set>
                                    <p:animEffect transition="in" filter="diamond(in)">
                                      <p:cBhvr>
                                        <p:cTn id="29" dur="2000"/>
                                        <p:tgtEl>
                                          <p:spTgt spid="2560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1" grpId="0" animBg="1"/>
      <p:bldP spid="25602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2127250" y="304800"/>
            <a:ext cx="8001000" cy="820738"/>
          </a:xfrm>
          <a:noFill/>
          <a:ln>
            <a:noFill/>
            <a:miter lim="800000"/>
            <a:headEnd/>
            <a:tailEnd/>
          </a:ln>
        </p:spPr>
        <p:txBody>
          <a:bodyPr vert="horz" wrap="square" lIns="91440" tIns="45720" rIns="91440" bIns="45720" numCol="1" rtlCol="0" anchor="t" anchorCtr="0" compatLnSpc="1">
            <a:prstTxWarp prst="textNoShape">
              <a:avLst/>
            </a:prstTxWarp>
            <a:noAutofit/>
          </a:bodyPr>
          <a:lstStyle/>
          <a:p>
            <a:pPr eaLnBrk="1" hangingPunct="1"/>
            <a:r>
              <a:rPr lang="fr-FR" sz="3200" b="1" dirty="0"/>
              <a:t>Transactional analysis</a:t>
            </a:r>
            <a:br>
              <a:rPr lang="fr-FR" sz="3200" b="1" dirty="0"/>
            </a:br>
            <a:r>
              <a:rPr lang="fr-FR" sz="3200" b="1" dirty="0"/>
              <a:t>Managing signs of recognition</a:t>
            </a:r>
          </a:p>
        </p:txBody>
      </p:sp>
      <p:sp>
        <p:nvSpPr>
          <p:cNvPr id="103427" name="Text Box 3"/>
          <p:cNvSpPr txBox="1">
            <a:spLocks noChangeArrowheads="1"/>
          </p:cNvSpPr>
          <p:nvPr/>
        </p:nvSpPr>
        <p:spPr bwMode="auto">
          <a:xfrm>
            <a:off x="8401050" y="4797426"/>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endParaRPr lang="fr-FR"/>
          </a:p>
        </p:txBody>
      </p:sp>
      <p:sp>
        <p:nvSpPr>
          <p:cNvPr id="280580" name="Text Box 4"/>
          <p:cNvSpPr txBox="1">
            <a:spLocks noChangeArrowheads="1"/>
          </p:cNvSpPr>
          <p:nvPr/>
        </p:nvSpPr>
        <p:spPr bwMode="auto">
          <a:xfrm>
            <a:off x="2135189" y="2205038"/>
            <a:ext cx="8137525"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fr-FR" sz="2400" dirty="0">
                <a:latin typeface="+mn-lt"/>
              </a:rPr>
              <a:t>		     EASY DIFFICULT FOCUS</a:t>
            </a:r>
          </a:p>
          <a:p>
            <a:pPr eaLnBrk="1" hangingPunct="1">
              <a:spcBef>
                <a:spcPct val="50000"/>
              </a:spcBef>
            </a:pPr>
            <a:r>
              <a:rPr lang="fr-FR" sz="2400" dirty="0">
                <a:latin typeface="+mn-lt"/>
              </a:rPr>
              <a:t>ASK</a:t>
            </a:r>
          </a:p>
          <a:p>
            <a:pPr eaLnBrk="1" hangingPunct="1">
              <a:spcBef>
                <a:spcPct val="50000"/>
              </a:spcBef>
            </a:pPr>
            <a:r>
              <a:rPr lang="fr-FR" sz="2400" dirty="0">
                <a:latin typeface="+mn-lt"/>
              </a:rPr>
              <a:t>GIVE</a:t>
            </a:r>
          </a:p>
          <a:p>
            <a:pPr eaLnBrk="1" hangingPunct="1">
              <a:spcBef>
                <a:spcPct val="50000"/>
              </a:spcBef>
            </a:pPr>
            <a:r>
              <a:rPr lang="fr-FR" sz="2400" dirty="0">
                <a:latin typeface="+mn-lt"/>
              </a:rPr>
              <a:t>RECEIVE</a:t>
            </a:r>
          </a:p>
          <a:p>
            <a:pPr eaLnBrk="1" hangingPunct="1">
              <a:spcBef>
                <a:spcPct val="50000"/>
              </a:spcBef>
            </a:pPr>
            <a:r>
              <a:rPr lang="fr-FR" sz="2400" dirty="0">
                <a:latin typeface="+mn-lt"/>
              </a:rPr>
              <a:t>REFUSE</a:t>
            </a:r>
          </a:p>
          <a:p>
            <a:pPr eaLnBrk="1" hangingPunct="1">
              <a:spcBef>
                <a:spcPct val="50000"/>
              </a:spcBef>
            </a:pPr>
            <a:endParaRPr lang="fr-FR" sz="2400" b="1" dirty="0">
              <a:solidFill>
                <a:schemeClr val="folHlink"/>
              </a:solidFill>
            </a:endParaRPr>
          </a:p>
        </p:txBody>
      </p:sp>
      <p:sp>
        <p:nvSpPr>
          <p:cNvPr id="103429" name="Rectangle 7"/>
          <p:cNvSpPr>
            <a:spLocks noChangeArrowheads="1"/>
          </p:cNvSpPr>
          <p:nvPr/>
        </p:nvSpPr>
        <p:spPr bwMode="auto">
          <a:xfrm>
            <a:off x="4295776" y="2708277"/>
            <a:ext cx="5832475" cy="2305048"/>
          </a:xfrm>
          <a:prstGeom prst="rect">
            <a:avLst/>
          </a:prstGeom>
          <a:solidFill>
            <a:schemeClr val="bg1"/>
          </a:solidFill>
          <a:ln w="9525">
            <a:solidFill>
              <a:schemeClr val="tx1"/>
            </a:solidFill>
            <a:miter lim="800000"/>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
        <p:nvSpPr>
          <p:cNvPr id="103430" name="Line 8"/>
          <p:cNvSpPr>
            <a:spLocks noChangeShapeType="1"/>
          </p:cNvSpPr>
          <p:nvPr/>
        </p:nvSpPr>
        <p:spPr bwMode="auto">
          <a:xfrm>
            <a:off x="4295776" y="3357563"/>
            <a:ext cx="5832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431" name="Line 10"/>
          <p:cNvSpPr>
            <a:spLocks noChangeShapeType="1"/>
          </p:cNvSpPr>
          <p:nvPr/>
        </p:nvSpPr>
        <p:spPr bwMode="auto">
          <a:xfrm>
            <a:off x="4295776" y="3860800"/>
            <a:ext cx="5832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432" name="Line 11"/>
          <p:cNvSpPr>
            <a:spLocks noChangeShapeType="1"/>
          </p:cNvSpPr>
          <p:nvPr/>
        </p:nvSpPr>
        <p:spPr bwMode="auto">
          <a:xfrm>
            <a:off x="4295776" y="4437063"/>
            <a:ext cx="5832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433" name="Line 12"/>
          <p:cNvSpPr>
            <a:spLocks noChangeShapeType="1"/>
          </p:cNvSpPr>
          <p:nvPr/>
        </p:nvSpPr>
        <p:spPr bwMode="auto">
          <a:xfrm>
            <a:off x="4295776" y="5013325"/>
            <a:ext cx="5832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434" name="Line 13"/>
          <p:cNvSpPr>
            <a:spLocks noChangeShapeType="1"/>
          </p:cNvSpPr>
          <p:nvPr/>
        </p:nvSpPr>
        <p:spPr bwMode="auto">
          <a:xfrm flipH="1">
            <a:off x="5805384" y="2708277"/>
            <a:ext cx="3279" cy="23050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435" name="Line 15"/>
          <p:cNvSpPr>
            <a:spLocks noChangeShapeType="1"/>
          </p:cNvSpPr>
          <p:nvPr/>
        </p:nvSpPr>
        <p:spPr bwMode="auto">
          <a:xfrm flipH="1">
            <a:off x="7316683" y="2708277"/>
            <a:ext cx="3280" cy="23050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87563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0580">
                                            <p:txEl>
                                              <p:pRg st="1" end="1"/>
                                            </p:txEl>
                                          </p:spTgt>
                                        </p:tgtEl>
                                        <p:attrNameLst>
                                          <p:attrName>style.visibility</p:attrName>
                                        </p:attrNameLst>
                                      </p:cBhvr>
                                      <p:to>
                                        <p:strVal val="visible"/>
                                      </p:to>
                                    </p:set>
                                    <p:anim calcmode="lin" valueType="num">
                                      <p:cBhvr additive="base">
                                        <p:cTn id="7" dur="500" fill="hold"/>
                                        <p:tgtEl>
                                          <p:spTgt spid="28058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05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0580">
                                            <p:txEl>
                                              <p:pRg st="2" end="2"/>
                                            </p:txEl>
                                          </p:spTgt>
                                        </p:tgtEl>
                                        <p:attrNameLst>
                                          <p:attrName>style.visibility</p:attrName>
                                        </p:attrNameLst>
                                      </p:cBhvr>
                                      <p:to>
                                        <p:strVal val="visible"/>
                                      </p:to>
                                    </p:set>
                                    <p:anim calcmode="lin" valueType="num">
                                      <p:cBhvr additive="base">
                                        <p:cTn id="13" dur="500" fill="hold"/>
                                        <p:tgtEl>
                                          <p:spTgt spid="28058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0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0580">
                                            <p:txEl>
                                              <p:pRg st="3" end="3"/>
                                            </p:txEl>
                                          </p:spTgt>
                                        </p:tgtEl>
                                        <p:attrNameLst>
                                          <p:attrName>style.visibility</p:attrName>
                                        </p:attrNameLst>
                                      </p:cBhvr>
                                      <p:to>
                                        <p:strVal val="visible"/>
                                      </p:to>
                                    </p:set>
                                    <p:anim calcmode="lin" valueType="num">
                                      <p:cBhvr additive="base">
                                        <p:cTn id="19" dur="500" fill="hold"/>
                                        <p:tgtEl>
                                          <p:spTgt spid="28058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05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0580">
                                            <p:txEl>
                                              <p:pRg st="4" end="4"/>
                                            </p:txEl>
                                          </p:spTgt>
                                        </p:tgtEl>
                                        <p:attrNameLst>
                                          <p:attrName>style.visibility</p:attrName>
                                        </p:attrNameLst>
                                      </p:cBhvr>
                                      <p:to>
                                        <p:strVal val="visible"/>
                                      </p:to>
                                    </p:set>
                                    <p:anim calcmode="lin" valueType="num">
                                      <p:cBhvr additive="base">
                                        <p:cTn id="25" dur="500" fill="hold"/>
                                        <p:tgtEl>
                                          <p:spTgt spid="28058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058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nodeType="clickEffect">
                                  <p:stCondLst>
                                    <p:cond delay="0"/>
                                  </p:stCondLst>
                                  <p:childTnLst>
                                    <p:set>
                                      <p:cBhvr>
                                        <p:cTn id="30" dur="1" fill="hold">
                                          <p:stCondLst>
                                            <p:cond delay="0"/>
                                          </p:stCondLst>
                                        </p:cTn>
                                        <p:tgtEl>
                                          <p:spTgt spid="280580">
                                            <p:txEl>
                                              <p:pRg st="0" end="0"/>
                                            </p:txEl>
                                          </p:spTgt>
                                        </p:tgtEl>
                                        <p:attrNameLst>
                                          <p:attrName>style.visibility</p:attrName>
                                        </p:attrNameLst>
                                      </p:cBhvr>
                                      <p:to>
                                        <p:strVal val="visible"/>
                                      </p:to>
                                    </p:set>
                                    <p:animEffect transition="in" filter="diamond(in)">
                                      <p:cBhvr>
                                        <p:cTn id="31" dur="2000"/>
                                        <p:tgtEl>
                                          <p:spTgt spid="280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1881189" y="2014538"/>
            <a:ext cx="9248774" cy="6742112"/>
          </a:xfrm>
        </p:spPr>
        <p:txBody>
          <a:bodyPr>
            <a:normAutofit/>
          </a:bodyPr>
          <a:lstStyle/>
          <a:p>
            <a:pPr eaLnBrk="1" hangingPunct="1">
              <a:buClr>
                <a:srgbClr val="FFC000"/>
              </a:buClr>
            </a:pPr>
            <a:r>
              <a:rPr lang="fr-FR" altLang="fr-FR" sz="2400" dirty="0">
                <a:solidFill>
                  <a:schemeClr val="tx1"/>
                </a:solidFill>
              </a:rPr>
              <a:t>This prevents us from saying no!</a:t>
            </a:r>
          </a:p>
          <a:p>
            <a:pPr eaLnBrk="1" hangingPunct="1">
              <a:buClr>
                <a:srgbClr val="FFC000"/>
              </a:buClr>
            </a:pPr>
            <a:r>
              <a:rPr lang="fr-FR" altLang="fr-FR" sz="2400" dirty="0">
                <a:solidFill>
                  <a:schemeClr val="tx1"/>
                </a:solidFill>
              </a:rPr>
              <a:t>Let's look at children... they all go through the period of asserting their ego and the famous "no" period. Saying 'no' is a way of protecting themselves and asserting their mini-authority and personality. </a:t>
            </a:r>
          </a:p>
          <a:p>
            <a:pPr eaLnBrk="1" hangingPunct="1">
              <a:buClr>
                <a:srgbClr val="FFC000"/>
              </a:buClr>
            </a:pPr>
            <a:r>
              <a:rPr lang="fr-FR" altLang="fr-FR" sz="2400" dirty="0">
                <a:solidFill>
                  <a:schemeClr val="tx1"/>
                </a:solidFill>
              </a:rPr>
              <a:t>It is then easy for them to say 'no'. And they don't justify themselves because they don't feel the need to. It is "no" and that is "all"! </a:t>
            </a:r>
          </a:p>
          <a:p>
            <a:pPr eaLnBrk="1" hangingPunct="1"/>
            <a:endParaRPr lang="fr-FR" altLang="fr-FR" sz="2400" dirty="0"/>
          </a:p>
        </p:txBody>
      </p:sp>
      <p:sp>
        <p:nvSpPr>
          <p:cNvPr id="2" name="Titre 1"/>
          <p:cNvSpPr>
            <a:spLocks noGrp="1"/>
          </p:cNvSpPr>
          <p:nvPr>
            <p:ph type="title"/>
          </p:nvPr>
        </p:nvSpPr>
        <p:spPr>
          <a:xfrm>
            <a:off x="2592925" y="624110"/>
            <a:ext cx="8911687" cy="633190"/>
          </a:xfrm>
        </p:spPr>
        <p:txBody>
          <a:bodyPr>
            <a:noAutofit/>
          </a:bodyPr>
          <a:lstStyle/>
          <a:p>
            <a:r>
              <a:rPr lang="fr-FR" sz="3200" b="1" dirty="0">
                <a:solidFill>
                  <a:schemeClr val="accent3">
                    <a:lumMod val="75000"/>
                  </a:schemeClr>
                </a:solidFill>
              </a:rPr>
              <a:t>Knowing how to say "NO</a:t>
            </a:r>
            <a:br>
              <a:rPr lang="fr-FR" sz="3200" b="1" dirty="0">
                <a:solidFill>
                  <a:schemeClr val="accent3">
                    <a:lumMod val="75000"/>
                  </a:schemeClr>
                </a:solidFill>
              </a:rPr>
            </a:br>
            <a:endParaRPr lang="fr-FR" sz="3200" b="1" dirty="0">
              <a:solidFill>
                <a:schemeClr val="accent3">
                  <a:lumMod val="75000"/>
                </a:schemeClr>
              </a:solidFill>
            </a:endParaRPr>
          </a:p>
        </p:txBody>
      </p:sp>
      <p:pic>
        <p:nvPicPr>
          <p:cNvPr id="4" name="Image 3">
            <a:extLst>
              <a:ext uri="{FF2B5EF4-FFF2-40B4-BE49-F238E27FC236}">
                <a16:creationId xmlns:a16="http://schemas.microsoft.com/office/drawing/2014/main" xmlns="" id="{B400EE86-3FBF-58A5-EAB4-14EB159D0CBD}"/>
              </a:ext>
            </a:extLst>
          </p:cNvPr>
          <p:cNvPicPr>
            <a:picLocks noChangeAspect="1"/>
          </p:cNvPicPr>
          <p:nvPr/>
        </p:nvPicPr>
        <p:blipFill>
          <a:blip r:embed="rId2"/>
          <a:stretch>
            <a:fillRect/>
          </a:stretch>
        </p:blipFill>
        <p:spPr>
          <a:xfrm>
            <a:off x="8701088" y="9861"/>
            <a:ext cx="3490912" cy="2324989"/>
          </a:xfrm>
          <a:prstGeom prst="rect">
            <a:avLst/>
          </a:prstGeom>
        </p:spPr>
      </p:pic>
    </p:spTree>
    <p:extLst>
      <p:ext uri="{BB962C8B-B14F-4D97-AF65-F5344CB8AC3E}">
        <p14:creationId xmlns:p14="http://schemas.microsoft.com/office/powerpoint/2010/main" val="1649358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anim calcmode="lin" valueType="num">
                                      <p:cBhvr additive="base">
                                        <p:cTn id="7" dur="500" fill="hold"/>
                                        <p:tgtEl>
                                          <p:spTgt spid="737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730">
                                            <p:txEl>
                                              <p:pRg st="1" end="1"/>
                                            </p:txEl>
                                          </p:spTgt>
                                        </p:tgtEl>
                                        <p:attrNameLst>
                                          <p:attrName>style.visibility</p:attrName>
                                        </p:attrNameLst>
                                      </p:cBhvr>
                                      <p:to>
                                        <p:strVal val="visible"/>
                                      </p:to>
                                    </p:set>
                                    <p:anim calcmode="lin" valueType="num">
                                      <p:cBhvr additive="base">
                                        <p:cTn id="13" dur="500" fill="hold"/>
                                        <p:tgtEl>
                                          <p:spTgt spid="7373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3730">
                                            <p:txEl>
                                              <p:pRg st="2" end="2"/>
                                            </p:txEl>
                                          </p:spTgt>
                                        </p:tgtEl>
                                        <p:attrNameLst>
                                          <p:attrName>style.visibility</p:attrName>
                                        </p:attrNameLst>
                                      </p:cBhvr>
                                      <p:to>
                                        <p:strVal val="visible"/>
                                      </p:to>
                                    </p:set>
                                    <p:anim calcmode="lin" valueType="num">
                                      <p:cBhvr additive="base">
                                        <p:cTn id="19" dur="500" fill="hold"/>
                                        <p:tgtEl>
                                          <p:spTgt spid="7373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681F68A-0CEA-4767-859B-0DC6F6ACF0B8}"/>
              </a:ext>
            </a:extLst>
          </p:cNvPr>
          <p:cNvSpPr>
            <a:spLocks noGrp="1"/>
          </p:cNvSpPr>
          <p:nvPr>
            <p:ph type="title"/>
          </p:nvPr>
        </p:nvSpPr>
        <p:spPr>
          <a:xfrm>
            <a:off x="1037973" y="311002"/>
            <a:ext cx="10870491" cy="1485900"/>
          </a:xfrm>
        </p:spPr>
        <p:txBody>
          <a:bodyPr>
            <a:noAutofit/>
          </a:bodyPr>
          <a:lstStyle/>
          <a:p>
            <a:pPr>
              <a:defRPr/>
            </a:pPr>
            <a:r>
              <a:rPr lang="fr-FR" sz="3200" b="1" dirty="0" err="1"/>
              <a:t>Difference</a:t>
            </a:r>
            <a:r>
              <a:rPr lang="fr-FR" sz="3200" b="1" dirty="0"/>
              <a:t> </a:t>
            </a:r>
            <a:r>
              <a:rPr lang="fr-FR" sz="3200" b="1" dirty="0" err="1"/>
              <a:t>between</a:t>
            </a:r>
            <a:r>
              <a:rPr lang="fr-FR" sz="3200" b="1" dirty="0"/>
              <a:t> verbal and non verbal communication?</a:t>
            </a:r>
          </a:p>
        </p:txBody>
      </p:sp>
      <p:sp>
        <p:nvSpPr>
          <p:cNvPr id="3" name="Espace réservé du contenu 2">
            <a:extLst>
              <a:ext uri="{FF2B5EF4-FFF2-40B4-BE49-F238E27FC236}">
                <a16:creationId xmlns:a16="http://schemas.microsoft.com/office/drawing/2014/main" xmlns="" id="{95B93D47-EB5D-BD76-B667-AAC5157CFF9B}"/>
              </a:ext>
            </a:extLst>
          </p:cNvPr>
          <p:cNvSpPr>
            <a:spLocks noGrp="1"/>
          </p:cNvSpPr>
          <p:nvPr>
            <p:ph idx="1"/>
          </p:nvPr>
        </p:nvSpPr>
        <p:spPr>
          <a:xfrm>
            <a:off x="1401430" y="1617248"/>
            <a:ext cx="10294383" cy="5240751"/>
          </a:xfrm>
        </p:spPr>
        <p:txBody>
          <a:bodyPr>
            <a:normAutofit/>
          </a:bodyPr>
          <a:lstStyle/>
          <a:p>
            <a:pPr marL="0" indent="0">
              <a:buNone/>
            </a:pPr>
            <a:r>
              <a:rPr lang="en-US" b="0" i="0" dirty="0">
                <a:effectLst/>
              </a:rPr>
              <a:t>Verbal communication is based on language (in all its forms). </a:t>
            </a:r>
            <a:endParaRPr lang="fr-FR" sz="4400" b="1" dirty="0">
              <a:latin typeface="+mj-lt"/>
              <a:ea typeface="+mj-ea"/>
              <a:cs typeface="+mj-cs"/>
            </a:endParaRPr>
          </a:p>
          <a:p>
            <a:pPr marL="0" indent="0">
              <a:buNone/>
            </a:pPr>
            <a:endParaRPr lang="fr-FR" b="0" i="0" dirty="0">
              <a:effectLst/>
              <a:latin typeface="arial" panose="020B0604020202020204" pitchFamily="34" charset="0"/>
            </a:endParaRPr>
          </a:p>
          <a:p>
            <a:pPr marL="0" indent="0">
              <a:buNone/>
            </a:pPr>
            <a:endParaRPr lang="fr-FR" dirty="0">
              <a:latin typeface="arial" panose="020B0604020202020204" pitchFamily="34" charset="0"/>
            </a:endParaRPr>
          </a:p>
          <a:p>
            <a:pPr marL="0" indent="0">
              <a:buNone/>
            </a:pPr>
            <a:endParaRPr lang="fr-FR" dirty="0">
              <a:latin typeface="arial" panose="020B0604020202020204" pitchFamily="34" charset="0"/>
            </a:endParaRP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en-US" dirty="0"/>
              <a:t>On the contrary, non-verbal communication is</a:t>
            </a:r>
          </a:p>
          <a:p>
            <a:pPr marL="0" indent="0">
              <a:buNone/>
            </a:pPr>
            <a:r>
              <a:rPr lang="en-US" dirty="0"/>
              <a:t>all the visible signals that a person emits,</a:t>
            </a:r>
          </a:p>
          <a:p>
            <a:pPr marL="0" indent="0">
              <a:buNone/>
            </a:pPr>
            <a:r>
              <a:rPr lang="en-US" dirty="0"/>
              <a:t> consciously or not.</a:t>
            </a:r>
            <a:endParaRPr lang="fr-FR" dirty="0"/>
          </a:p>
        </p:txBody>
      </p:sp>
      <p:pic>
        <p:nvPicPr>
          <p:cNvPr id="6" name="Image 5">
            <a:extLst>
              <a:ext uri="{FF2B5EF4-FFF2-40B4-BE49-F238E27FC236}">
                <a16:creationId xmlns:a16="http://schemas.microsoft.com/office/drawing/2014/main" xmlns="" id="{D74440FE-8ED5-BF71-A74F-BB8CE077A6FE}"/>
              </a:ext>
            </a:extLst>
          </p:cNvPr>
          <p:cNvPicPr>
            <a:picLocks noChangeAspect="1"/>
          </p:cNvPicPr>
          <p:nvPr/>
        </p:nvPicPr>
        <p:blipFill>
          <a:blip r:embed="rId2"/>
          <a:stretch>
            <a:fillRect/>
          </a:stretch>
        </p:blipFill>
        <p:spPr>
          <a:xfrm>
            <a:off x="7880673" y="4237623"/>
            <a:ext cx="3730079" cy="24805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xmlns="" id="{CF53BB49-D926-A389-23EA-08B4D20B7F79}"/>
              </a:ext>
            </a:extLst>
          </p:cNvPr>
          <p:cNvPicPr>
            <a:picLocks noChangeAspect="1"/>
          </p:cNvPicPr>
          <p:nvPr/>
        </p:nvPicPr>
        <p:blipFill>
          <a:blip r:embed="rId3"/>
          <a:stretch>
            <a:fillRect/>
          </a:stretch>
        </p:blipFill>
        <p:spPr>
          <a:xfrm>
            <a:off x="1912265" y="2011754"/>
            <a:ext cx="3730079" cy="2480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73854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71600" y="685800"/>
            <a:ext cx="3282695" cy="1485900"/>
          </a:xfrm>
          <a:prstGeom prst="rect">
            <a:avLst/>
          </a:prstGeom>
        </p:spPr>
        <p:txBody>
          <a:bodyPr vert="horz" lIns="91440" tIns="45720" rIns="91440" bIns="45720" rtlCol="0" anchor="t">
            <a:normAutofit fontScale="92500"/>
          </a:bodyPr>
          <a:lstStyle/>
          <a:p>
            <a:pPr>
              <a:lnSpc>
                <a:spcPct val="89000"/>
              </a:lnSpc>
              <a:spcBef>
                <a:spcPct val="0"/>
              </a:spcBef>
              <a:spcAft>
                <a:spcPts val="600"/>
              </a:spcAft>
            </a:pPr>
            <a:r>
              <a:rPr lang="en-US" sz="4400" b="1">
                <a:solidFill>
                  <a:schemeClr val="tx2"/>
                </a:solidFill>
                <a:latin typeface="+mj-lt"/>
                <a:ea typeface="+mj-ea"/>
                <a:cs typeface="+mj-cs"/>
              </a:rPr>
              <a:t>Knowing how to say "NO</a:t>
            </a:r>
          </a:p>
        </p:txBody>
      </p:sp>
      <p:sp>
        <p:nvSpPr>
          <p:cNvPr id="3" name="Content Placeholder 2"/>
          <p:cNvSpPr>
            <a:spLocks noGrp="1"/>
          </p:cNvSpPr>
          <p:nvPr>
            <p:ph idx="1"/>
          </p:nvPr>
        </p:nvSpPr>
        <p:spPr>
          <a:xfrm>
            <a:off x="1371600" y="2285999"/>
            <a:ext cx="10026502" cy="4327451"/>
          </a:xfrm>
        </p:spPr>
        <p:txBody>
          <a:bodyPr vert="horz" lIns="91440" tIns="45720" rIns="91440" bIns="45720" rtlCol="0">
            <a:normAutofit/>
          </a:bodyPr>
          <a:lstStyle/>
          <a:p>
            <a:pPr>
              <a:buClr>
                <a:srgbClr val="FFC000"/>
              </a:buClr>
              <a:defRPr/>
            </a:pPr>
            <a:r>
              <a:rPr lang="en-US" sz="2200" dirty="0"/>
              <a:t>We </a:t>
            </a:r>
            <a:r>
              <a:rPr lang="en-US" sz="2200" dirty="0" err="1"/>
              <a:t>are all afraid </a:t>
            </a:r>
            <a:r>
              <a:rPr lang="en-US" sz="2200" dirty="0"/>
              <a:t>to be :</a:t>
            </a:r>
          </a:p>
          <a:p>
            <a:pPr>
              <a:buClr>
                <a:srgbClr val="FFC000"/>
              </a:buClr>
              <a:defRPr/>
            </a:pPr>
            <a:r>
              <a:rPr lang="en-US" sz="2200" dirty="0" err="1"/>
              <a:t>Being humiliated</a:t>
            </a:r>
            <a:r>
              <a:rPr lang="en-US" sz="2200" dirty="0"/>
              <a:t>.</a:t>
            </a:r>
          </a:p>
          <a:p>
            <a:pPr>
              <a:buClr>
                <a:srgbClr val="FFC000"/>
              </a:buClr>
              <a:defRPr/>
            </a:pPr>
            <a:r>
              <a:rPr lang="en-US" sz="2200" dirty="0" err="1"/>
              <a:t>Being rejected</a:t>
            </a:r>
            <a:r>
              <a:rPr lang="en-US" sz="2200" dirty="0"/>
              <a:t>.</a:t>
            </a:r>
          </a:p>
          <a:p>
            <a:pPr>
              <a:buClr>
                <a:srgbClr val="FFC000"/>
              </a:buClr>
              <a:defRPr/>
            </a:pPr>
            <a:r>
              <a:rPr lang="en-US" sz="2200" dirty="0" err="1"/>
              <a:t>Being ignored</a:t>
            </a:r>
            <a:r>
              <a:rPr lang="en-US" sz="2200" dirty="0"/>
              <a:t>.</a:t>
            </a:r>
          </a:p>
          <a:p>
            <a:pPr>
              <a:buClr>
                <a:schemeClr val="tx1">
                  <a:lumMod val="50000"/>
                  <a:lumOff val="50000"/>
                </a:schemeClr>
              </a:buClr>
              <a:buFont typeface="Franklin Gothic Book" panose="020B0503020102020204" pitchFamily="34" charset="0"/>
              <a:buNone/>
              <a:defRPr/>
            </a:pPr>
            <a:endParaRPr lang="en-US" sz="2200" dirty="0"/>
          </a:p>
          <a:p>
            <a:pPr>
              <a:buClr>
                <a:schemeClr val="tx1">
                  <a:lumMod val="50000"/>
                  <a:lumOff val="50000"/>
                </a:schemeClr>
              </a:buClr>
              <a:buFont typeface="Franklin Gothic Book" panose="020B0503020102020204" pitchFamily="34" charset="0"/>
              <a:buNone/>
              <a:defRPr/>
            </a:pPr>
            <a:r>
              <a:rPr lang="en-US" sz="2200" dirty="0"/>
              <a:t>In addition, </a:t>
            </a:r>
            <a:r>
              <a:rPr lang="en-US" sz="2200" dirty="0" err="1"/>
              <a:t>these </a:t>
            </a:r>
            <a:r>
              <a:rPr lang="en-US" sz="2200" dirty="0"/>
              <a:t>three </a:t>
            </a:r>
            <a:r>
              <a:rPr lang="en-US" sz="2200" dirty="0" err="1"/>
              <a:t>major fears can be associated </a:t>
            </a:r>
            <a:r>
              <a:rPr lang="en-US" sz="2200" dirty="0"/>
              <a:t>with </a:t>
            </a:r>
            <a:r>
              <a:rPr lang="en-US" sz="2200" dirty="0" err="1"/>
              <a:t>motors called </a:t>
            </a:r>
            <a:r>
              <a:rPr lang="en-US" sz="2200" dirty="0"/>
              <a:t>"drivers" by </a:t>
            </a:r>
            <a:r>
              <a:rPr lang="en-US" sz="2200" dirty="0" err="1"/>
              <a:t>psychologists</a:t>
            </a:r>
            <a:r>
              <a:rPr lang="en-US" sz="2200" dirty="0"/>
              <a:t>. Five drivers </a:t>
            </a:r>
            <a:r>
              <a:rPr lang="en-US" sz="2200" dirty="0" err="1"/>
              <a:t>have been defined</a:t>
            </a:r>
            <a:r>
              <a:rPr lang="en-US" sz="2200" dirty="0"/>
              <a:t>: </a:t>
            </a:r>
            <a:r>
              <a:rPr lang="en-US" sz="2200" dirty="0" err="1"/>
              <a:t>Be </a:t>
            </a:r>
            <a:r>
              <a:rPr lang="en-US" sz="2200" dirty="0"/>
              <a:t>perfect, </a:t>
            </a:r>
            <a:r>
              <a:rPr lang="en-US" sz="2200" dirty="0" err="1"/>
              <a:t>Be </a:t>
            </a:r>
            <a:r>
              <a:rPr lang="en-US" sz="2200" dirty="0"/>
              <a:t>strong, </a:t>
            </a:r>
            <a:r>
              <a:rPr lang="en-US" sz="2200" dirty="0" err="1"/>
              <a:t>Make </a:t>
            </a:r>
            <a:r>
              <a:rPr lang="en-US" sz="2200" dirty="0"/>
              <a:t>an effort, Hurry </a:t>
            </a:r>
            <a:r>
              <a:rPr lang="en-US" sz="2200" dirty="0" err="1"/>
              <a:t>up</a:t>
            </a:r>
            <a:r>
              <a:rPr lang="en-US" sz="2200" dirty="0"/>
              <a:t>, </a:t>
            </a:r>
            <a:r>
              <a:rPr lang="en-US" sz="2200" dirty="0" err="1"/>
              <a:t>Be happy</a:t>
            </a:r>
            <a:r>
              <a:rPr lang="en-US" sz="2200" dirty="0"/>
              <a:t>. </a:t>
            </a:r>
          </a:p>
          <a:p>
            <a:pPr>
              <a:buClr>
                <a:schemeClr val="tx1">
                  <a:lumMod val="50000"/>
                  <a:lumOff val="50000"/>
                </a:schemeClr>
              </a:buClr>
              <a:defRPr/>
            </a:pPr>
            <a:endParaRPr lang="en-US" sz="1400" dirty="0"/>
          </a:p>
        </p:txBody>
      </p:sp>
      <p:pic>
        <p:nvPicPr>
          <p:cNvPr id="4" name="Image 3">
            <a:extLst>
              <a:ext uri="{FF2B5EF4-FFF2-40B4-BE49-F238E27FC236}">
                <a16:creationId xmlns:a16="http://schemas.microsoft.com/office/drawing/2014/main" xmlns="" id="{0C296CE0-9866-FB33-6E51-088CFB37F9DB}"/>
              </a:ext>
            </a:extLst>
          </p:cNvPr>
          <p:cNvPicPr>
            <a:picLocks noChangeAspect="1"/>
          </p:cNvPicPr>
          <p:nvPr/>
        </p:nvPicPr>
        <p:blipFill>
          <a:blip r:embed="rId3"/>
          <a:stretch>
            <a:fillRect/>
          </a:stretch>
        </p:blipFill>
        <p:spPr>
          <a:xfrm>
            <a:off x="7237218" y="380780"/>
            <a:ext cx="5062672" cy="3581840"/>
          </a:xfrm>
          <a:prstGeom prst="rect">
            <a:avLst/>
          </a:prstGeom>
        </p:spPr>
      </p:pic>
    </p:spTree>
    <p:extLst>
      <p:ext uri="{BB962C8B-B14F-4D97-AF65-F5344CB8AC3E}">
        <p14:creationId xmlns:p14="http://schemas.microsoft.com/office/powerpoint/2010/main" val="4285932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C89EA62-F38E-4285-A105-C5E1BD36009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xmlns="" id="{2CF6E46A-CCCD-4728-B011-E147B23629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xmlns="" id="{2E2C684B-30C9-4689-A529-EBF1B8ADB2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xmlns="" id="{9ECB0E0D-AC1B-4E83-84EA-237BFA2063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D6DCB3B1-E1A7-4510-831B-77C8EFF566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xmlns="" id="{10132A3B-10CF-4EEB-BA1F-A63D2ED61D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6" name="Freeform 6">
              <a:extLst>
                <a:ext uri="{FF2B5EF4-FFF2-40B4-BE49-F238E27FC236}">
                  <a16:creationId xmlns:a16="http://schemas.microsoft.com/office/drawing/2014/main" xmlns="" id="{014E52ED-3C51-46E6-BE4B-14FFAB2C3D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re 1">
            <a:extLst>
              <a:ext uri="{FF2B5EF4-FFF2-40B4-BE49-F238E27FC236}">
                <a16:creationId xmlns:a16="http://schemas.microsoft.com/office/drawing/2014/main" xmlns="" id="{8A575F6E-32E5-68D6-5556-E4A5F3750B17}"/>
              </a:ext>
            </a:extLst>
          </p:cNvPr>
          <p:cNvSpPr>
            <a:spLocks noGrp="1"/>
          </p:cNvSpPr>
          <p:nvPr>
            <p:ph type="title"/>
          </p:nvPr>
        </p:nvSpPr>
        <p:spPr>
          <a:xfrm>
            <a:off x="1478521" y="1480930"/>
            <a:ext cx="5751537" cy="3848521"/>
          </a:xfrm>
        </p:spPr>
        <p:txBody>
          <a:bodyPr vert="horz" lIns="91440" tIns="45720" rIns="91440" bIns="45720" rtlCol="0" anchor="ctr">
            <a:normAutofit/>
          </a:bodyPr>
          <a:lstStyle/>
          <a:p>
            <a:pPr algn="r"/>
            <a:r>
              <a:rPr lang="en-US" sz="6600" cap="all"/>
              <a:t>TEST</a:t>
            </a:r>
          </a:p>
        </p:txBody>
      </p:sp>
      <p:sp>
        <p:nvSpPr>
          <p:cNvPr id="3" name="Espace réservé du contenu 2">
            <a:extLst>
              <a:ext uri="{FF2B5EF4-FFF2-40B4-BE49-F238E27FC236}">
                <a16:creationId xmlns:a16="http://schemas.microsoft.com/office/drawing/2014/main" xmlns="" id="{C1268DF8-C063-A0B1-73F2-96BFE9240B77}"/>
              </a:ext>
            </a:extLst>
          </p:cNvPr>
          <p:cNvSpPr>
            <a:spLocks noGrp="1"/>
          </p:cNvSpPr>
          <p:nvPr>
            <p:ph idx="1"/>
          </p:nvPr>
        </p:nvSpPr>
        <p:spPr>
          <a:xfrm>
            <a:off x="8119870" y="1480929"/>
            <a:ext cx="2593610" cy="3848522"/>
          </a:xfrm>
        </p:spPr>
        <p:txBody>
          <a:bodyPr vert="horz" lIns="91440" tIns="45720" rIns="91440" bIns="45720" rtlCol="0" anchor="ctr">
            <a:normAutofit/>
          </a:bodyPr>
          <a:lstStyle/>
          <a:p>
            <a:pPr marL="0" indent="0">
              <a:lnSpc>
                <a:spcPct val="112000"/>
              </a:lnSpc>
              <a:spcBef>
                <a:spcPts val="0"/>
              </a:spcBef>
              <a:spcAft>
                <a:spcPts val="600"/>
              </a:spcAft>
              <a:buNone/>
            </a:pPr>
            <a:r>
              <a:rPr lang="en-US" sz="2300" b="1"/>
              <a:t>What driver makes you say 'YES' too often when you want to say 'NO'?</a:t>
            </a:r>
          </a:p>
        </p:txBody>
      </p:sp>
      <p:cxnSp>
        <p:nvCxnSpPr>
          <p:cNvPr id="18" name="Straight Connector 17">
            <a:extLst>
              <a:ext uri="{FF2B5EF4-FFF2-40B4-BE49-F238E27FC236}">
                <a16:creationId xmlns:a16="http://schemas.microsoft.com/office/drawing/2014/main" xmlns="" id="{6116DDC6-8F07-46CC-8751-E5C9346B2A0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674964" y="2388358"/>
            <a:ext cx="0" cy="1856096"/>
          </a:xfrm>
          <a:prstGeom prst="line">
            <a:avLst/>
          </a:prstGeom>
          <a:ln w="25400"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5686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57200"/>
            <a:ext cx="5920204" cy="3816350"/>
          </a:xfrm>
        </p:spPr>
        <p:txBody>
          <a:bodyPr rtlCol="0">
            <a:normAutofit lnSpcReduction="10000"/>
          </a:bodyPr>
          <a:lstStyle/>
          <a:p>
            <a:pPr marL="0" indent="0">
              <a:buClr>
                <a:schemeClr val="tx1">
                  <a:lumMod val="50000"/>
                  <a:lumOff val="50000"/>
                </a:schemeClr>
              </a:buClr>
              <a:buNone/>
              <a:defRPr/>
            </a:pPr>
            <a:r>
              <a:rPr lang="fr-FR" sz="2200" b="1" dirty="0">
                <a:solidFill>
                  <a:schemeClr val="accent2">
                    <a:lumMod val="75000"/>
                  </a:schemeClr>
                </a:solidFill>
                <a:latin typeface="+mj-lt"/>
                <a:ea typeface="+mj-ea"/>
                <a:cs typeface="+mj-cs"/>
              </a:rPr>
              <a:t>Be perfect.</a:t>
            </a:r>
          </a:p>
          <a:p>
            <a:pPr marL="0" indent="0">
              <a:buClr>
                <a:schemeClr val="tx1">
                  <a:lumMod val="50000"/>
                  <a:lumOff val="50000"/>
                </a:schemeClr>
              </a:buClr>
              <a:buNone/>
              <a:defRPr/>
            </a:pPr>
            <a:r>
              <a:rPr lang="fr-FR" sz="2400" dirty="0">
                <a:solidFill>
                  <a:schemeClr val="tx1"/>
                </a:solidFill>
              </a:rPr>
              <a:t>The Be perfect register invites the individual to always do better and to strive for perfection in order not to disappoint and to attract the benevolent attention of others to him.</a:t>
            </a:r>
          </a:p>
          <a:p>
            <a:pPr marL="0" indent="0">
              <a:buClr>
                <a:schemeClr val="tx1">
                  <a:lumMod val="50000"/>
                  <a:lumOff val="50000"/>
                </a:schemeClr>
              </a:buClr>
              <a:buNone/>
              <a:defRPr/>
            </a:pPr>
            <a:r>
              <a:rPr lang="fr-FR" sz="2400" dirty="0">
                <a:solidFill>
                  <a:schemeClr val="tx1"/>
                </a:solidFill>
              </a:rPr>
              <a:t>Of course in this case the Perfect Beings always have time to do more as they are well organised! </a:t>
            </a:r>
          </a:p>
          <a:p>
            <a:pPr marL="0" indent="0">
              <a:buClr>
                <a:schemeClr val="tx1">
                  <a:lumMod val="50000"/>
                  <a:lumOff val="50000"/>
                </a:schemeClr>
              </a:buClr>
              <a:buNone/>
              <a:defRPr/>
            </a:pPr>
            <a:r>
              <a:rPr lang="fr-FR" sz="2400" dirty="0">
                <a:solidFill>
                  <a:schemeClr val="tx1"/>
                </a:solidFill>
              </a:rPr>
              <a:t>How can I say no, then? </a:t>
            </a:r>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1404" y="26581"/>
            <a:ext cx="4006850" cy="381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910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3562" y="733351"/>
            <a:ext cx="5071256" cy="50712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389914" y="2286000"/>
            <a:ext cx="5127172" cy="3581400"/>
          </a:xfrm>
        </p:spPr>
        <p:txBody>
          <a:bodyPr rtlCol="0">
            <a:normAutofit/>
          </a:bodyPr>
          <a:lstStyle/>
          <a:p>
            <a:pPr marL="0" indent="0">
              <a:buClr>
                <a:schemeClr val="tx1">
                  <a:lumMod val="50000"/>
                  <a:lumOff val="50000"/>
                </a:schemeClr>
              </a:buClr>
              <a:buNone/>
              <a:defRPr/>
            </a:pPr>
            <a:r>
              <a:rPr lang="fr-FR" sz="2200" b="1" dirty="0">
                <a:solidFill>
                  <a:schemeClr val="accent2">
                    <a:lumMod val="75000"/>
                  </a:schemeClr>
                </a:solidFill>
                <a:ea typeface="+mj-ea"/>
                <a:cs typeface="+mj-cs"/>
              </a:rPr>
              <a:t>Be strong.</a:t>
            </a:r>
          </a:p>
          <a:p>
            <a:pPr marL="0" indent="0">
              <a:buClr>
                <a:schemeClr val="tx1">
                  <a:lumMod val="50000"/>
                  <a:lumOff val="50000"/>
                </a:schemeClr>
              </a:buClr>
              <a:buNone/>
              <a:defRPr/>
            </a:pPr>
            <a:r>
              <a:rPr lang="fr-FR" sz="2200" dirty="0"/>
              <a:t>Be strong prevents the individual from having moods... a boy doesn't cry, for example. As we then forbid ourselves to have moods we also forbid ourselves to feel compulsion or displeasure in doing something... so we always say 'yes'. </a:t>
            </a:r>
          </a:p>
        </p:txBody>
      </p:sp>
    </p:spTree>
    <p:extLst>
      <p:ext uri="{BB962C8B-B14F-4D97-AF65-F5344CB8AC3E}">
        <p14:creationId xmlns:p14="http://schemas.microsoft.com/office/powerpoint/2010/main" val="3182030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9460" y="244549"/>
            <a:ext cx="6347638" cy="3581400"/>
          </a:xfrm>
        </p:spPr>
        <p:txBody>
          <a:bodyPr rtlCol="0">
            <a:noAutofit/>
          </a:bodyPr>
          <a:lstStyle/>
          <a:p>
            <a:pPr marL="0" indent="0">
              <a:buClr>
                <a:schemeClr val="tx1">
                  <a:lumMod val="50000"/>
                  <a:lumOff val="50000"/>
                </a:schemeClr>
              </a:buClr>
              <a:buNone/>
              <a:defRPr/>
            </a:pPr>
            <a:r>
              <a:rPr lang="fr-FR" sz="2200" b="1" dirty="0">
                <a:solidFill>
                  <a:schemeClr val="accent2">
                    <a:lumMod val="75000"/>
                  </a:schemeClr>
                </a:solidFill>
                <a:ea typeface="+mj-ea"/>
                <a:cs typeface="+mj-cs"/>
              </a:rPr>
              <a:t>Make an effort</a:t>
            </a:r>
            <a:r>
              <a:rPr lang="fr-FR" sz="2200" b="1" dirty="0">
                <a:solidFill>
                  <a:schemeClr val="accent2">
                    <a:lumMod val="75000"/>
                  </a:schemeClr>
                </a:solidFill>
              </a:rPr>
              <a:t>.</a:t>
            </a:r>
            <a:endParaRPr lang="fr-FR" sz="2200" dirty="0">
              <a:solidFill>
                <a:schemeClr val="accent2">
                  <a:lumMod val="75000"/>
                </a:schemeClr>
              </a:solidFill>
            </a:endParaRPr>
          </a:p>
          <a:p>
            <a:pPr marL="0" indent="0">
              <a:buClr>
                <a:schemeClr val="tx1">
                  <a:lumMod val="50000"/>
                  <a:lumOff val="50000"/>
                </a:schemeClr>
              </a:buClr>
              <a:buNone/>
              <a:defRPr/>
            </a:pPr>
            <a:r>
              <a:rPr lang="fr-FR" sz="2200" dirty="0"/>
              <a:t>The third register of Make an effort... speaks for itself. </a:t>
            </a:r>
          </a:p>
          <a:p>
            <a:pPr marL="0" indent="0">
              <a:buClr>
                <a:schemeClr val="tx1">
                  <a:lumMod val="50000"/>
                  <a:lumOff val="50000"/>
                </a:schemeClr>
              </a:buClr>
              <a:buNone/>
              <a:defRPr/>
            </a:pPr>
            <a:endParaRPr lang="fr-FR" sz="2200" dirty="0"/>
          </a:p>
          <a:p>
            <a:pPr marL="0" indent="0">
              <a:buClr>
                <a:schemeClr val="tx1">
                  <a:lumMod val="50000"/>
                  <a:lumOff val="50000"/>
                </a:schemeClr>
              </a:buClr>
              <a:buNone/>
              <a:defRPr/>
            </a:pPr>
            <a:r>
              <a:rPr lang="fr-FR" sz="2200" dirty="0"/>
              <a:t>Life is not allowed to be easy or simple! We don't give ourselves the right to succeed without a lot of work... </a:t>
            </a:r>
          </a:p>
          <a:p>
            <a:pPr marL="0" indent="0">
              <a:buClr>
                <a:schemeClr val="tx1">
                  <a:lumMod val="50000"/>
                  <a:lumOff val="50000"/>
                </a:schemeClr>
              </a:buClr>
              <a:buNone/>
              <a:defRPr/>
            </a:pPr>
            <a:endParaRPr lang="fr-FR" sz="2200" dirty="0"/>
          </a:p>
          <a:p>
            <a:pPr marL="0" indent="0">
              <a:buClr>
                <a:schemeClr val="tx1">
                  <a:lumMod val="50000"/>
                  <a:lumOff val="50000"/>
                </a:schemeClr>
              </a:buClr>
              <a:buNone/>
              <a:defRPr/>
            </a:pPr>
            <a:endParaRPr lang="fr-FR" sz="2200" dirty="0"/>
          </a:p>
          <a:p>
            <a:pPr marL="0" indent="0">
              <a:buClr>
                <a:schemeClr val="tx1">
                  <a:lumMod val="50000"/>
                  <a:lumOff val="50000"/>
                </a:schemeClr>
              </a:buClr>
              <a:buNone/>
              <a:defRPr/>
            </a:pPr>
            <a:r>
              <a:rPr lang="fr-FR" sz="2200" dirty="0"/>
              <a:t>So making an effort by helping others and always saying YES fits well into this model. </a:t>
            </a:r>
          </a:p>
        </p:txBody>
      </p:sp>
      <p:pic>
        <p:nvPicPr>
          <p:cNvPr id="7885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2551" y="244549"/>
            <a:ext cx="4286078" cy="41360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285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266" y="571500"/>
            <a:ext cx="6932428" cy="5715000"/>
          </a:xfrm>
        </p:spPr>
        <p:txBody>
          <a:bodyPr rtlCol="0">
            <a:normAutofit/>
          </a:bodyPr>
          <a:lstStyle/>
          <a:p>
            <a:pPr marL="0" indent="0">
              <a:buClr>
                <a:schemeClr val="tx1">
                  <a:lumMod val="50000"/>
                  <a:lumOff val="50000"/>
                </a:schemeClr>
              </a:buClr>
              <a:buNone/>
              <a:defRPr/>
            </a:pPr>
            <a:endParaRPr lang="fr-FR" sz="2400" b="1" dirty="0">
              <a:solidFill>
                <a:schemeClr val="tx1">
                  <a:lumMod val="85000"/>
                </a:schemeClr>
              </a:solidFill>
            </a:endParaRPr>
          </a:p>
          <a:p>
            <a:pPr marL="0" indent="0">
              <a:buClr>
                <a:schemeClr val="tx1">
                  <a:lumMod val="50000"/>
                  <a:lumOff val="50000"/>
                </a:schemeClr>
              </a:buClr>
              <a:buNone/>
              <a:defRPr/>
            </a:pPr>
            <a:r>
              <a:rPr lang="fr-FR" sz="2400" b="1" dirty="0">
                <a:solidFill>
                  <a:schemeClr val="accent2">
                    <a:lumMod val="75000"/>
                  </a:schemeClr>
                </a:solidFill>
              </a:rPr>
              <a:t>Please do a favour.</a:t>
            </a:r>
            <a:endParaRPr lang="fr-FR" sz="2400" dirty="0">
              <a:solidFill>
                <a:schemeClr val="accent2">
                  <a:lumMod val="75000"/>
                </a:schemeClr>
              </a:solidFill>
            </a:endParaRPr>
          </a:p>
          <a:p>
            <a:pPr marL="0" indent="0">
              <a:buClr>
                <a:schemeClr val="tx1">
                  <a:lumMod val="50000"/>
                  <a:lumOff val="50000"/>
                </a:schemeClr>
              </a:buClr>
              <a:buNone/>
              <a:defRPr/>
            </a:pPr>
            <a:r>
              <a:rPr lang="fr-FR" sz="2200" dirty="0"/>
              <a:t>The same goes for the Pleasure... naturally! In the register of please, one must first satisfy others before thinking of oneself. How can we say "no" when we are doing this? </a:t>
            </a:r>
          </a:p>
          <a:p>
            <a:pPr marL="0" indent="0">
              <a:buClr>
                <a:schemeClr val="tx1">
                  <a:lumMod val="50000"/>
                  <a:lumOff val="50000"/>
                </a:schemeClr>
              </a:buClr>
              <a:buNone/>
              <a:defRPr/>
            </a:pPr>
            <a:r>
              <a:rPr lang="fr-FR" sz="2200" dirty="0"/>
              <a:t>The Pleaser is afraid of disappointing and then not existing as a person. </a:t>
            </a:r>
          </a:p>
          <a:p>
            <a:pPr marL="0" indent="0">
              <a:buClr>
                <a:schemeClr val="tx1">
                  <a:lumMod val="50000"/>
                  <a:lumOff val="50000"/>
                </a:schemeClr>
              </a:buClr>
              <a:buNone/>
              <a:defRPr/>
            </a:pPr>
            <a:endParaRPr lang="fr-FR" dirty="0">
              <a:solidFill>
                <a:schemeClr val="tx1">
                  <a:lumMod val="85000"/>
                </a:schemeClr>
              </a:solidFill>
            </a:endParaRPr>
          </a:p>
        </p:txBody>
      </p:sp>
      <p:pic>
        <p:nvPicPr>
          <p:cNvPr id="798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694" y="183634"/>
            <a:ext cx="3938588" cy="504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403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199" y="457200"/>
            <a:ext cx="4398335" cy="5715000"/>
          </a:xfrm>
        </p:spPr>
        <p:txBody>
          <a:bodyPr rtlCol="0">
            <a:normAutofit/>
          </a:bodyPr>
          <a:lstStyle/>
          <a:p>
            <a:pPr marL="0" indent="0">
              <a:buClr>
                <a:schemeClr val="tx1">
                  <a:lumMod val="50000"/>
                  <a:lumOff val="50000"/>
                </a:schemeClr>
              </a:buClr>
              <a:buNone/>
              <a:defRPr/>
            </a:pPr>
            <a:r>
              <a:rPr lang="fr-FR" sz="2200" b="1" dirty="0">
                <a:solidFill>
                  <a:schemeClr val="accent2">
                    <a:lumMod val="75000"/>
                  </a:schemeClr>
                </a:solidFill>
                <a:latin typeface="+mj-lt"/>
                <a:ea typeface="+mj-ea"/>
                <a:cs typeface="+mj-cs"/>
              </a:rPr>
              <a:t>Hurry up. </a:t>
            </a:r>
          </a:p>
          <a:p>
            <a:pPr marL="0" indent="0">
              <a:buClr>
                <a:schemeClr val="tx1">
                  <a:lumMod val="50000"/>
                  <a:lumOff val="50000"/>
                </a:schemeClr>
              </a:buClr>
              <a:buNone/>
              <a:defRPr/>
            </a:pPr>
            <a:r>
              <a:rPr lang="fr-FR" sz="2200" dirty="0">
                <a:solidFill>
                  <a:schemeClr val="tx1">
                    <a:lumMod val="85000"/>
                  </a:schemeClr>
                </a:solidFill>
              </a:rPr>
              <a:t>The last driver is the hurry-up driver, which prevents people from taking their time and invites them to do everything or the maximum all the time. </a:t>
            </a:r>
          </a:p>
          <a:p>
            <a:pPr marL="182880" indent="-182880">
              <a:buClr>
                <a:schemeClr val="tx1">
                  <a:lumMod val="50000"/>
                  <a:lumOff val="50000"/>
                </a:schemeClr>
              </a:buClr>
              <a:defRPr/>
            </a:pPr>
            <a:endParaRPr lang="fr-FR" dirty="0">
              <a:solidFill>
                <a:schemeClr val="tx1">
                  <a:lumMod val="85000"/>
                </a:schemeClr>
              </a:solidFill>
            </a:endParaRP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4803" y="151091"/>
            <a:ext cx="3038475"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180589" y="1457368"/>
            <a:ext cx="1076325" cy="369332"/>
          </a:xfrm>
          <a:prstGeom prst="rect">
            <a:avLst/>
          </a:prstGeom>
          <a:solidFill>
            <a:schemeClr val="tx2">
              <a:lumMod val="40000"/>
              <a:lumOff val="60000"/>
            </a:schemeClr>
          </a:solidFill>
        </p:spPr>
        <p:txBody>
          <a:bodyPr>
            <a:spAutoFit/>
          </a:bodyPr>
          <a:lstStyle/>
          <a:p>
            <a:pPr>
              <a:defRPr/>
            </a:pPr>
            <a:endParaRPr lang="fr-FR" dirty="0"/>
          </a:p>
        </p:txBody>
      </p:sp>
    </p:spTree>
    <p:extLst>
      <p:ext uri="{BB962C8B-B14F-4D97-AF65-F5344CB8AC3E}">
        <p14:creationId xmlns:p14="http://schemas.microsoft.com/office/powerpoint/2010/main" val="647039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AFFD85-D5BD-3918-97B8-2B50A5B46EE1}"/>
              </a:ext>
            </a:extLst>
          </p:cNvPr>
          <p:cNvSpPr>
            <a:spLocks noGrp="1"/>
          </p:cNvSpPr>
          <p:nvPr>
            <p:ph type="title"/>
          </p:nvPr>
        </p:nvSpPr>
        <p:spPr/>
        <p:txBody>
          <a:bodyPr>
            <a:normAutofit/>
          </a:bodyPr>
          <a:lstStyle/>
          <a:p>
            <a:pPr algn="ctr"/>
            <a:r>
              <a:rPr lang="fr-FR" sz="3200" b="1" dirty="0">
                <a:solidFill>
                  <a:srgbClr val="002060"/>
                </a:solidFill>
              </a:rPr>
              <a:t>Module 3: Time management</a:t>
            </a:r>
          </a:p>
        </p:txBody>
      </p:sp>
      <p:sp>
        <p:nvSpPr>
          <p:cNvPr id="3" name="Espace réservé du contenu 2">
            <a:extLst>
              <a:ext uri="{FF2B5EF4-FFF2-40B4-BE49-F238E27FC236}">
                <a16:creationId xmlns:a16="http://schemas.microsoft.com/office/drawing/2014/main" xmlns="" id="{DFCA7F4D-C970-967E-3621-A014A3E065FB}"/>
              </a:ext>
            </a:extLst>
          </p:cNvPr>
          <p:cNvSpPr>
            <a:spLocks noGrp="1"/>
          </p:cNvSpPr>
          <p:nvPr>
            <p:ph idx="1"/>
          </p:nvPr>
        </p:nvSpPr>
        <p:spPr>
          <a:xfrm>
            <a:off x="1018954" y="1428750"/>
            <a:ext cx="9601200" cy="3581400"/>
          </a:xfrm>
        </p:spPr>
        <p:txBody>
          <a:bodyPr>
            <a:noAutofit/>
          </a:bodyPr>
          <a:lstStyle/>
          <a:p>
            <a:pPr marL="0" indent="0">
              <a:buNone/>
            </a:pPr>
            <a:r>
              <a:rPr lang="fr-FR" sz="2200" dirty="0"/>
              <a:t>Definition and time blockers</a:t>
            </a:r>
          </a:p>
          <a:p>
            <a:pPr lvl="1">
              <a:buFont typeface="Courier New" panose="02070309020205020404" pitchFamily="49" charset="0"/>
              <a:buChar char="o"/>
            </a:pPr>
            <a:r>
              <a:rPr lang="fr-FR" sz="2200" dirty="0"/>
              <a:t>Time is a source of stress</a:t>
            </a:r>
          </a:p>
          <a:p>
            <a:pPr lvl="1">
              <a:buFont typeface="Courier New" panose="02070309020205020404" pitchFamily="49" charset="0"/>
              <a:buChar char="o"/>
            </a:pPr>
            <a:r>
              <a:rPr lang="fr-FR" sz="2200" dirty="0"/>
              <a:t>What would you do if you had more time?</a:t>
            </a:r>
          </a:p>
          <a:p>
            <a:pPr lvl="1">
              <a:buFont typeface="Courier New" panose="02070309020205020404" pitchFamily="49" charset="0"/>
              <a:buChar char="o"/>
            </a:pPr>
            <a:r>
              <a:rPr lang="fr-FR" sz="2200" dirty="0"/>
              <a:t>The Eisenhower matrix</a:t>
            </a:r>
          </a:p>
          <a:p>
            <a:pPr marL="0" indent="0">
              <a:buNone/>
            </a:pPr>
            <a:r>
              <a:rPr lang="fr-FR" sz="2200" b="1" dirty="0"/>
              <a:t>Some tips:</a:t>
            </a:r>
          </a:p>
          <a:p>
            <a:pPr lvl="1">
              <a:buFont typeface="Courier New" panose="02070309020205020404" pitchFamily="49" charset="0"/>
              <a:buChar char="o"/>
            </a:pPr>
            <a:r>
              <a:rPr lang="fr-FR" sz="2200" dirty="0"/>
              <a:t>Define and prioritise your activities</a:t>
            </a:r>
          </a:p>
          <a:p>
            <a:pPr lvl="1">
              <a:buFont typeface="Courier New" panose="02070309020205020404" pitchFamily="49" charset="0"/>
              <a:buChar char="o"/>
            </a:pPr>
            <a:r>
              <a:rPr lang="fr-FR" sz="2200" dirty="0"/>
              <a:t>Develop a list of activities</a:t>
            </a:r>
          </a:p>
          <a:p>
            <a:pPr lvl="1">
              <a:buFont typeface="Courier New" panose="02070309020205020404" pitchFamily="49" charset="0"/>
              <a:buChar char="o"/>
            </a:pPr>
            <a:r>
              <a:rPr lang="fr-FR" sz="2200" dirty="0"/>
              <a:t>Organise your activities in sequence</a:t>
            </a:r>
          </a:p>
          <a:p>
            <a:pPr lvl="1">
              <a:buFont typeface="Courier New" panose="02070309020205020404" pitchFamily="49" charset="0"/>
              <a:buChar char="o"/>
            </a:pPr>
            <a:r>
              <a:rPr lang="fr-FR" sz="2200" dirty="0"/>
              <a:t>Planning your activities</a:t>
            </a:r>
          </a:p>
          <a:p>
            <a:pPr lvl="1">
              <a:buFont typeface="Courier New" panose="02070309020205020404" pitchFamily="49" charset="0"/>
              <a:buChar char="o"/>
            </a:pPr>
            <a:r>
              <a:rPr lang="fr-FR" sz="2200" dirty="0"/>
              <a:t>Creating a Gantt</a:t>
            </a:r>
          </a:p>
          <a:p>
            <a:pPr marL="0" indent="0">
              <a:buNone/>
            </a:pPr>
            <a:r>
              <a:rPr lang="fr-FR" sz="2200" b="1" dirty="0"/>
              <a:t>Planning your future without stress: what will your life be like in 5 years?</a:t>
            </a:r>
          </a:p>
          <a:p>
            <a:endParaRPr lang="fr-FR" sz="2200" dirty="0"/>
          </a:p>
        </p:txBody>
      </p:sp>
    </p:spTree>
    <p:extLst>
      <p:ext uri="{BB962C8B-B14F-4D97-AF65-F5344CB8AC3E}">
        <p14:creationId xmlns:p14="http://schemas.microsoft.com/office/powerpoint/2010/main" val="42732299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s://encrypted-tbn3.gstatic.com/images?q=tbn:ANd9GcRIkpAU2YOh76ehnkgoym06En_SU5POjHdodWBHBuSptzbAcxFlcg"/>
          <p:cNvPicPr>
            <a:picLocks noChangeAspect="1" noChangeArrowheads="1"/>
          </p:cNvPicPr>
          <p:nvPr/>
        </p:nvPicPr>
        <p:blipFill rotWithShape="1">
          <a:blip r:embed="rId2">
            <a:extLst>
              <a:ext uri="{28A0092B-C50C-407E-A947-70E740481C1C}">
                <a14:useLocalDpi xmlns:a14="http://schemas.microsoft.com/office/drawing/2010/main" val="0"/>
              </a:ext>
            </a:extLst>
          </a:blip>
          <a:srcRect b="12692"/>
          <a:stretch/>
        </p:blipFill>
        <p:spPr bwMode="auto">
          <a:xfrm>
            <a:off x="2088776" y="1263802"/>
            <a:ext cx="7664060" cy="467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690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3200" b="1" dirty="0"/>
              <a:t>Accepting to </a:t>
            </a:r>
            <a:r>
              <a:rPr lang="en-US" sz="3200" b="1" dirty="0" err="1"/>
              <a:t>lose </a:t>
            </a:r>
            <a:r>
              <a:rPr lang="en-US" sz="3200" b="1" dirty="0"/>
              <a:t>time to </a:t>
            </a:r>
            <a:r>
              <a:rPr lang="en-US" sz="3200" b="1" dirty="0" err="1"/>
              <a:t>gain time</a:t>
            </a:r>
            <a:endParaRPr lang="en-US" sz="3200" b="1" dirty="0"/>
          </a:p>
        </p:txBody>
      </p:sp>
      <p:pic>
        <p:nvPicPr>
          <p:cNvPr id="3076" name="Picture 4" descr="https://encrypted-tbn0.gstatic.com/images?q=tbn:ANd9GcTh_T7mE8lXkIt4Q6K9xpC_byaxo_Ma4g6ZxLj5a7vpKWJrV7Kycw"/>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0879" y="1340841"/>
            <a:ext cx="4375510" cy="437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82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A508060-8F33-A029-ADDD-0ECCB91B7AB0}"/>
              </a:ext>
            </a:extLst>
          </p:cNvPr>
          <p:cNvSpPr>
            <a:spLocks noGrp="1"/>
          </p:cNvSpPr>
          <p:nvPr>
            <p:ph type="title"/>
          </p:nvPr>
        </p:nvSpPr>
        <p:spPr>
          <a:xfrm>
            <a:off x="1209453" y="132907"/>
            <a:ext cx="10568763" cy="1485900"/>
          </a:xfrm>
        </p:spPr>
        <p:txBody>
          <a:bodyPr>
            <a:normAutofit/>
          </a:bodyPr>
          <a:lstStyle/>
          <a:p>
            <a:pPr algn="ctr"/>
            <a:r>
              <a:rPr lang="en-US" sz="3200" b="1" dirty="0"/>
              <a:t>What is going on in our brain?</a:t>
            </a:r>
            <a:endParaRPr lang="fr-FR" sz="3200" b="1" dirty="0"/>
          </a:p>
        </p:txBody>
      </p:sp>
      <p:pic>
        <p:nvPicPr>
          <p:cNvPr id="4" name="Espace réservé du contenu 3">
            <a:extLst>
              <a:ext uri="{FF2B5EF4-FFF2-40B4-BE49-F238E27FC236}">
                <a16:creationId xmlns:a16="http://schemas.microsoft.com/office/drawing/2014/main" xmlns="" id="{2BDBE748-E767-7A99-F75A-3EE7EBDE1E56}"/>
              </a:ext>
            </a:extLst>
          </p:cNvPr>
          <p:cNvPicPr>
            <a:picLocks noGrp="1" noChangeAspect="1"/>
          </p:cNvPicPr>
          <p:nvPr>
            <p:ph idx="1"/>
          </p:nvPr>
        </p:nvPicPr>
        <p:blipFill>
          <a:blip r:embed="rId2"/>
          <a:stretch>
            <a:fillRect/>
          </a:stretch>
        </p:blipFill>
        <p:spPr>
          <a:xfrm>
            <a:off x="6847367" y="3429000"/>
            <a:ext cx="4321352" cy="3105163"/>
          </a:xfrm>
          <a:prstGeom prst="rect">
            <a:avLst/>
          </a:prstGeom>
        </p:spPr>
      </p:pic>
      <p:sp>
        <p:nvSpPr>
          <p:cNvPr id="6" name="ZoneTexte 5">
            <a:extLst>
              <a:ext uri="{FF2B5EF4-FFF2-40B4-BE49-F238E27FC236}">
                <a16:creationId xmlns:a16="http://schemas.microsoft.com/office/drawing/2014/main" xmlns="" id="{A9CF7BD7-E6C8-A333-4DB5-723755FA91BE}"/>
              </a:ext>
            </a:extLst>
          </p:cNvPr>
          <p:cNvSpPr txBox="1"/>
          <p:nvPr/>
        </p:nvSpPr>
        <p:spPr>
          <a:xfrm>
            <a:off x="1209453" y="1754396"/>
            <a:ext cx="10401300" cy="1200329"/>
          </a:xfrm>
          <a:prstGeom prst="rect">
            <a:avLst/>
          </a:prstGeom>
          <a:noFill/>
        </p:spPr>
        <p:txBody>
          <a:bodyPr wrap="square">
            <a:spAutoFit/>
          </a:bodyPr>
          <a:lstStyle/>
          <a:p>
            <a:pPr marL="0" indent="0">
              <a:lnSpc>
                <a:spcPct val="100000"/>
              </a:lnSpc>
              <a:spcBef>
                <a:spcPts val="0"/>
              </a:spcBef>
              <a:spcAft>
                <a:spcPts val="0"/>
              </a:spcAft>
              <a:buNone/>
            </a:pPr>
            <a:r>
              <a:rPr lang="en-US" sz="2400" b="1" dirty="0"/>
              <a:t>The human brain is made up of two hemispheres (left and right). </a:t>
            </a:r>
          </a:p>
          <a:p>
            <a:pPr marL="0" indent="0">
              <a:lnSpc>
                <a:spcPct val="100000"/>
              </a:lnSpc>
              <a:spcBef>
                <a:spcPts val="0"/>
              </a:spcBef>
              <a:spcAft>
                <a:spcPts val="0"/>
              </a:spcAft>
              <a:buNone/>
            </a:pPr>
            <a:r>
              <a:rPr lang="en-US" sz="2400" b="1" dirty="0"/>
              <a:t>The reason for this dichotomy is that the two hemispheres play particular, though not always completely separate, roles (Sperry).</a:t>
            </a:r>
            <a:endParaRPr lang="fr-FR" sz="2400" b="1" dirty="0"/>
          </a:p>
        </p:txBody>
      </p:sp>
    </p:spTree>
    <p:extLst>
      <p:ext uri="{BB962C8B-B14F-4D97-AF65-F5344CB8AC3E}">
        <p14:creationId xmlns:p14="http://schemas.microsoft.com/office/powerpoint/2010/main" val="309805491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90650" y="685800"/>
            <a:ext cx="9886950" cy="1485900"/>
          </a:xfrm>
        </p:spPr>
        <p:txBody>
          <a:bodyPr>
            <a:normAutofit/>
          </a:bodyPr>
          <a:lstStyle/>
          <a:p>
            <a:r>
              <a:rPr lang="fr-FR" b="1"/>
              <a:t>Why manage your time?</a:t>
            </a:r>
            <a:br>
              <a:rPr lang="fr-FR" b="1"/>
            </a:br>
            <a:endParaRPr lang="fr-FR" b="1"/>
          </a:p>
        </p:txBody>
      </p:sp>
      <p:sp>
        <p:nvSpPr>
          <p:cNvPr id="3" name="Espace réservé du contenu 2"/>
          <p:cNvSpPr>
            <a:spLocks noGrp="1"/>
          </p:cNvSpPr>
          <p:nvPr>
            <p:ph idx="1"/>
          </p:nvPr>
        </p:nvSpPr>
        <p:spPr>
          <a:xfrm>
            <a:off x="1390649" y="2286000"/>
            <a:ext cx="7126030" cy="3886200"/>
          </a:xfrm>
        </p:spPr>
        <p:txBody>
          <a:bodyPr>
            <a:normAutofit fontScale="92500" lnSpcReduction="20000"/>
          </a:bodyPr>
          <a:lstStyle/>
          <a:p>
            <a:pPr marL="0" indent="0">
              <a:buNone/>
            </a:pPr>
            <a:r>
              <a:rPr lang="fr-FR" sz="2400" dirty="0"/>
              <a:t>Time is our most precious asset, it is a capital, it is inexorably running out.</a:t>
            </a:r>
          </a:p>
          <a:p>
            <a:pPr marL="0" indent="0">
              <a:buNone/>
            </a:pPr>
            <a:r>
              <a:rPr lang="fr-FR" sz="2400" dirty="0"/>
              <a:t>If this source is wasted, it leads to :</a:t>
            </a:r>
          </a:p>
          <a:p>
            <a:pPr>
              <a:buClr>
                <a:srgbClr val="FFC000"/>
              </a:buClr>
              <a:buFont typeface="Wingdings" panose="05000000000000000000" pitchFamily="2" charset="2"/>
              <a:buChar char="v"/>
            </a:pPr>
            <a:r>
              <a:rPr lang="fr-FR" sz="2400" dirty="0"/>
              <a:t>of stress, </a:t>
            </a:r>
          </a:p>
          <a:p>
            <a:pPr>
              <a:buClr>
                <a:srgbClr val="FFC000"/>
              </a:buClr>
              <a:buFont typeface="Wingdings" panose="05000000000000000000" pitchFamily="2" charset="2"/>
              <a:buChar char="v"/>
            </a:pPr>
            <a:r>
              <a:rPr lang="fr-FR" sz="2400" dirty="0"/>
              <a:t>nervous tension, </a:t>
            </a:r>
          </a:p>
          <a:p>
            <a:pPr>
              <a:buClr>
                <a:srgbClr val="FFC000"/>
              </a:buClr>
              <a:buFont typeface="Wingdings" panose="05000000000000000000" pitchFamily="2" charset="2"/>
              <a:buChar char="v"/>
            </a:pPr>
            <a:r>
              <a:rPr lang="fr-FR" sz="2400" dirty="0"/>
              <a:t>unnecessary costs,</a:t>
            </a:r>
          </a:p>
          <a:p>
            <a:pPr lvl="0">
              <a:buNone/>
            </a:pPr>
            <a:endParaRPr lang="fr-FR" sz="2400" b="1" dirty="0"/>
          </a:p>
          <a:p>
            <a:pPr lvl="0">
              <a:buNone/>
            </a:pPr>
            <a:r>
              <a:rPr lang="fr-FR" sz="2400" b="1" dirty="0"/>
              <a:t>Does stress affect you? </a:t>
            </a:r>
          </a:p>
          <a:p>
            <a:pPr>
              <a:buNone/>
            </a:pPr>
            <a:r>
              <a:rPr lang="fr-FR" sz="2400" dirty="0"/>
              <a:t/>
            </a:r>
            <a:br>
              <a:rPr lang="fr-FR" sz="2400" dirty="0"/>
            </a:br>
            <a:r>
              <a:rPr lang="fr-FR" sz="2400" dirty="0"/>
              <a:t> </a:t>
            </a:r>
          </a:p>
          <a:p>
            <a:endParaRPr lang="fr-FR" sz="1600" dirty="0"/>
          </a:p>
        </p:txBody>
      </p:sp>
      <p:pic>
        <p:nvPicPr>
          <p:cNvPr id="4" name="Image 3">
            <a:extLst>
              <a:ext uri="{FF2B5EF4-FFF2-40B4-BE49-F238E27FC236}">
                <a16:creationId xmlns:a16="http://schemas.microsoft.com/office/drawing/2014/main" xmlns="" id="{3C46F216-7F05-DCB5-86DE-47F92BAEAE3F}"/>
              </a:ext>
            </a:extLst>
          </p:cNvPr>
          <p:cNvPicPr>
            <a:picLocks noChangeAspect="1"/>
          </p:cNvPicPr>
          <p:nvPr/>
        </p:nvPicPr>
        <p:blipFill rotWithShape="1">
          <a:blip r:embed="rId3"/>
          <a:srcRect l="16446" r="15698" b="3"/>
          <a:stretch/>
        </p:blipFill>
        <p:spPr>
          <a:xfrm>
            <a:off x="8516679" y="3039509"/>
            <a:ext cx="3211495" cy="34666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6211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b="1" dirty="0">
                <a:solidFill>
                  <a:schemeClr val="tx1"/>
                </a:solidFill>
              </a:rPr>
              <a:t>Why manage your time?</a:t>
            </a:r>
            <a:br>
              <a:rPr lang="fr-FR" sz="4400" b="1" dirty="0">
                <a:solidFill>
                  <a:schemeClr val="tx1"/>
                </a:solidFill>
              </a:rPr>
            </a:br>
            <a:endParaRPr lang="fr-FR" b="1" dirty="0">
              <a:solidFill>
                <a:schemeClr val="accent3">
                  <a:lumMod val="75000"/>
                </a:schemeClr>
              </a:solidFill>
            </a:endParaRPr>
          </a:p>
        </p:txBody>
      </p:sp>
      <p:sp>
        <p:nvSpPr>
          <p:cNvPr id="3" name="Espace réservé du contenu 2"/>
          <p:cNvSpPr>
            <a:spLocks noGrp="1"/>
          </p:cNvSpPr>
          <p:nvPr>
            <p:ph idx="1"/>
          </p:nvPr>
        </p:nvSpPr>
        <p:spPr>
          <a:xfrm>
            <a:off x="1219200" y="1645739"/>
            <a:ext cx="10370288" cy="5112568"/>
          </a:xfrm>
        </p:spPr>
        <p:txBody>
          <a:bodyPr>
            <a:normAutofit fontScale="25000" lnSpcReduction="20000"/>
          </a:bodyPr>
          <a:lstStyle/>
          <a:p>
            <a:pPr>
              <a:buNone/>
            </a:pPr>
            <a:r>
              <a:rPr lang="fr-FR" dirty="0"/>
              <a:t> </a:t>
            </a:r>
          </a:p>
          <a:p>
            <a:pPr>
              <a:buNone/>
            </a:pPr>
            <a:r>
              <a:rPr lang="fr-FR" sz="8800" b="1" dirty="0"/>
              <a:t>  Manifestations on the physical plane</a:t>
            </a:r>
            <a:endParaRPr lang="fr-FR" sz="8800" dirty="0"/>
          </a:p>
          <a:p>
            <a:pPr marL="1143000" indent="-430213">
              <a:lnSpc>
                <a:spcPct val="120000"/>
              </a:lnSpc>
              <a:spcBef>
                <a:spcPts val="0"/>
              </a:spcBef>
              <a:buClr>
                <a:srgbClr val="FFC000"/>
              </a:buClr>
              <a:buSzPct val="69000"/>
              <a:buFont typeface="Wingdings" panose="05000000000000000000" pitchFamily="2" charset="2"/>
              <a:buChar char="q"/>
            </a:pPr>
            <a:r>
              <a:rPr lang="fr-FR" sz="8800" dirty="0"/>
              <a:t>Sleep disorders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Increased or decreased appetite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General fatigue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Difficulty in relaxing, nervous tics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Muscle tension, tremors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Sweating, hot flashes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 Headaches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 Dizziness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 Difficulty breathing, feeling of suffocation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 Accelerated heartbeat </a:t>
            </a:r>
          </a:p>
          <a:p>
            <a:pPr marL="1143000" indent="-430213">
              <a:lnSpc>
                <a:spcPct val="120000"/>
              </a:lnSpc>
              <a:spcBef>
                <a:spcPts val="0"/>
              </a:spcBef>
              <a:buClr>
                <a:srgbClr val="FFC000"/>
              </a:buClr>
              <a:buSzPct val="67000"/>
              <a:buFont typeface="Wingdings" panose="05000000000000000000" pitchFamily="2" charset="2"/>
              <a:buChar char="q"/>
            </a:pPr>
            <a:r>
              <a:rPr lang="fr-FR" sz="8800" dirty="0"/>
              <a:t> Digestive disorders (heartburn, abdominal cramps, diarrhoea) </a:t>
            </a:r>
          </a:p>
          <a:p>
            <a:pPr marL="627063" indent="-354013">
              <a:buNone/>
            </a:pPr>
            <a:endParaRPr lang="fr-FR" sz="6400" dirty="0"/>
          </a:p>
          <a:p>
            <a:pPr>
              <a:buNone/>
            </a:pPr>
            <a:r>
              <a:rPr lang="fr-FR" sz="6400" b="1" dirty="0"/>
              <a:t> </a:t>
            </a:r>
            <a:endParaRPr lang="fr-FR" sz="6400" dirty="0"/>
          </a:p>
          <a:p>
            <a:pPr>
              <a:buNone/>
            </a:pPr>
            <a:r>
              <a:rPr lang="fr-FR" sz="6400" dirty="0"/>
              <a:t> </a:t>
            </a:r>
          </a:p>
          <a:p>
            <a:pPr>
              <a:buNone/>
            </a:pPr>
            <a:r>
              <a:rPr lang="fr-FR" sz="6400" dirty="0"/>
              <a:t> </a:t>
            </a:r>
            <a:r>
              <a:rPr lang="fr-FR" sz="6400" b="1" dirty="0"/>
              <a:t> </a:t>
            </a:r>
            <a:endParaRPr lang="fr-FR" sz="6400" dirty="0"/>
          </a:p>
          <a:p>
            <a:pPr>
              <a:buNone/>
            </a:pPr>
            <a:r>
              <a:rPr lang="fr-FR" sz="6400" b="1" dirty="0"/>
              <a:t/>
            </a:r>
            <a:br>
              <a:rPr lang="fr-FR" sz="6400" b="1" dirty="0"/>
            </a:br>
            <a:endParaRPr lang="fr-FR" sz="6400" dirty="0"/>
          </a:p>
        </p:txBody>
      </p:sp>
    </p:spTree>
    <p:extLst>
      <p:ext uri="{BB962C8B-B14F-4D97-AF65-F5344CB8AC3E}">
        <p14:creationId xmlns:p14="http://schemas.microsoft.com/office/powerpoint/2010/main" val="148348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4" end="14"/>
                                            </p:txEl>
                                          </p:spTgt>
                                        </p:tgtEl>
                                        <p:attrNameLst>
                                          <p:attrName>style.visibility</p:attrName>
                                        </p:attrNameLst>
                                      </p:cBhvr>
                                      <p:to>
                                        <p:strVal val="visible"/>
                                      </p:to>
                                    </p:set>
                                    <p:anim calcmode="lin" valueType="num">
                                      <p:cBhvr additive="base">
                                        <p:cTn id="8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xEl>
                                              <p:pRg st="15" end="15"/>
                                            </p:txEl>
                                          </p:spTgt>
                                        </p:tgtEl>
                                        <p:attrNameLst>
                                          <p:attrName>style.visibility</p:attrName>
                                        </p:attrNameLst>
                                      </p:cBhvr>
                                      <p:to>
                                        <p:strVal val="visible"/>
                                      </p:to>
                                    </p:set>
                                    <p:anim calcmode="lin" valueType="num">
                                      <p:cBhvr additive="base">
                                        <p:cTn id="9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
                                            <p:txEl>
                                              <p:pRg st="16" end="16"/>
                                            </p:txEl>
                                          </p:spTgt>
                                        </p:tgtEl>
                                        <p:attrNameLst>
                                          <p:attrName>style.visibility</p:attrName>
                                        </p:attrNameLst>
                                      </p:cBhvr>
                                      <p:to>
                                        <p:strVal val="visible"/>
                                      </p:to>
                                    </p:set>
                                    <p:anim calcmode="lin" valueType="num">
                                      <p:cBhvr additive="base">
                                        <p:cTn id="97"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txEl>
                                              <p:pRg st="17" end="17"/>
                                            </p:txEl>
                                          </p:spTgt>
                                        </p:tgtEl>
                                        <p:attrNameLst>
                                          <p:attrName>style.visibility</p:attrName>
                                        </p:attrNameLst>
                                      </p:cBhvr>
                                      <p:to>
                                        <p:strVal val="visible"/>
                                      </p:to>
                                    </p:set>
                                    <p:anim calcmode="lin" valueType="num">
                                      <p:cBhvr additive="base">
                                        <p:cTn id="103"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9339" y="127178"/>
            <a:ext cx="9601200" cy="1485900"/>
          </a:xfrm>
        </p:spPr>
        <p:txBody>
          <a:bodyPr>
            <a:normAutofit/>
          </a:bodyPr>
          <a:lstStyle/>
          <a:p>
            <a:r>
              <a:rPr lang="fr-FR" sz="3200" b="1" dirty="0">
                <a:solidFill>
                  <a:schemeClr val="tx1"/>
                </a:solidFill>
              </a:rPr>
              <a:t>Why manage your time?</a:t>
            </a:r>
            <a:br>
              <a:rPr lang="fr-FR" sz="3200" b="1" dirty="0">
                <a:solidFill>
                  <a:schemeClr val="tx1"/>
                </a:solidFill>
              </a:rPr>
            </a:br>
            <a:endParaRPr lang="fr-FR" sz="3200" b="1" dirty="0">
              <a:solidFill>
                <a:schemeClr val="accent3">
                  <a:lumMod val="75000"/>
                </a:schemeClr>
              </a:solidFill>
            </a:endParaRPr>
          </a:p>
        </p:txBody>
      </p:sp>
      <p:sp>
        <p:nvSpPr>
          <p:cNvPr id="3" name="Espace réservé du contenu 2"/>
          <p:cNvSpPr>
            <a:spLocks noGrp="1"/>
          </p:cNvSpPr>
          <p:nvPr>
            <p:ph idx="1"/>
          </p:nvPr>
        </p:nvSpPr>
        <p:spPr>
          <a:xfrm>
            <a:off x="1137684" y="1264555"/>
            <a:ext cx="9212048" cy="5497752"/>
          </a:xfrm>
        </p:spPr>
        <p:txBody>
          <a:bodyPr>
            <a:normAutofit fontScale="70000" lnSpcReduction="20000"/>
          </a:bodyPr>
          <a:lstStyle/>
          <a:p>
            <a:pPr>
              <a:buNone/>
            </a:pPr>
            <a:r>
              <a:rPr lang="fr-FR" sz="3100" b="1" dirty="0"/>
              <a:t> Psychological (emotional and cognitive) manifestations</a:t>
            </a:r>
            <a:endParaRPr lang="fr-FR" sz="3100" dirty="0"/>
          </a:p>
          <a:p>
            <a:pPr>
              <a:buNone/>
            </a:pPr>
            <a:r>
              <a:rPr lang="fr-FR" b="1" dirty="0"/>
              <a:t> </a:t>
            </a:r>
            <a:endParaRPr lang="fr-FR" dirty="0"/>
          </a:p>
          <a:p>
            <a:pPr>
              <a:buClr>
                <a:srgbClr val="FFC000"/>
              </a:buClr>
              <a:buFont typeface="Wingdings" panose="05000000000000000000" pitchFamily="2" charset="2"/>
              <a:buChar char="q"/>
            </a:pPr>
            <a:r>
              <a:rPr lang="fr-FR" sz="2800" dirty="0"/>
              <a:t>Concerns </a:t>
            </a:r>
          </a:p>
          <a:p>
            <a:pPr>
              <a:buClr>
                <a:srgbClr val="FFC000"/>
              </a:buClr>
              <a:buFont typeface="Wingdings" panose="05000000000000000000" pitchFamily="2" charset="2"/>
              <a:buChar char="q"/>
            </a:pPr>
            <a:r>
              <a:rPr lang="fr-FR" sz="2800" dirty="0"/>
              <a:t>Unstable mood, irritability </a:t>
            </a:r>
          </a:p>
          <a:p>
            <a:pPr>
              <a:buClr>
                <a:srgbClr val="FFC000"/>
              </a:buClr>
              <a:buFont typeface="Wingdings" panose="05000000000000000000" pitchFamily="2" charset="2"/>
              <a:buChar char="q"/>
            </a:pPr>
            <a:r>
              <a:rPr lang="fr-FR" sz="2800" dirty="0"/>
              <a:t>Fear of the worst happening </a:t>
            </a:r>
          </a:p>
          <a:p>
            <a:pPr>
              <a:buClr>
                <a:srgbClr val="FFC000"/>
              </a:buClr>
              <a:buFont typeface="Wingdings" panose="05000000000000000000" pitchFamily="2" charset="2"/>
              <a:buChar char="q"/>
            </a:pPr>
            <a:r>
              <a:rPr lang="fr-FR" sz="2800" dirty="0"/>
              <a:t>Fear of losing control </a:t>
            </a:r>
          </a:p>
          <a:p>
            <a:pPr>
              <a:buClr>
                <a:srgbClr val="FFC000"/>
              </a:buClr>
              <a:buFont typeface="Wingdings" panose="05000000000000000000" pitchFamily="2" charset="2"/>
              <a:buChar char="q"/>
            </a:pPr>
            <a:r>
              <a:rPr lang="fr-FR" sz="2800" dirty="0"/>
              <a:t>Difficulty in making decisions </a:t>
            </a:r>
          </a:p>
          <a:p>
            <a:pPr>
              <a:buClr>
                <a:srgbClr val="FFC000"/>
              </a:buClr>
              <a:buFont typeface="Wingdings" panose="05000000000000000000" pitchFamily="2" charset="2"/>
              <a:buChar char="q"/>
            </a:pPr>
            <a:r>
              <a:rPr lang="fr-FR" sz="2800" dirty="0"/>
              <a:t>Decreased motivation </a:t>
            </a:r>
          </a:p>
          <a:p>
            <a:pPr>
              <a:buClr>
                <a:srgbClr val="FFC000"/>
              </a:buClr>
              <a:buFont typeface="Wingdings" panose="05000000000000000000" pitchFamily="2" charset="2"/>
              <a:buChar char="q"/>
            </a:pPr>
            <a:r>
              <a:rPr lang="fr-FR" sz="2800" dirty="0"/>
              <a:t>Changes in sexual interest </a:t>
            </a:r>
          </a:p>
          <a:p>
            <a:pPr>
              <a:buClr>
                <a:srgbClr val="FFC000"/>
              </a:buClr>
              <a:buFont typeface="Wingdings" panose="05000000000000000000" pitchFamily="2" charset="2"/>
              <a:buChar char="q"/>
            </a:pPr>
            <a:r>
              <a:rPr lang="fr-FR" sz="2800" dirty="0"/>
              <a:t>Difficulty concentrating </a:t>
            </a:r>
          </a:p>
          <a:p>
            <a:pPr>
              <a:buClr>
                <a:srgbClr val="FFC000"/>
              </a:buClr>
              <a:buFont typeface="Wingdings" panose="05000000000000000000" pitchFamily="2" charset="2"/>
              <a:buChar char="q"/>
            </a:pPr>
            <a:r>
              <a:rPr lang="fr-FR" sz="2800" dirty="0"/>
              <a:t>Memory lapses, forgetfulness </a:t>
            </a:r>
          </a:p>
          <a:p>
            <a:pPr>
              <a:buClr>
                <a:srgbClr val="FFC000"/>
              </a:buClr>
              <a:buFont typeface="Wingdings" panose="05000000000000000000" pitchFamily="2" charset="2"/>
              <a:buChar char="q"/>
            </a:pPr>
            <a:r>
              <a:rPr lang="fr-FR" sz="2800" dirty="0"/>
              <a:t>Depression </a:t>
            </a:r>
          </a:p>
          <a:p>
            <a:pPr>
              <a:buClr>
                <a:srgbClr val="FFC000"/>
              </a:buClr>
              <a:buFont typeface="Wingdings" panose="05000000000000000000" pitchFamily="2" charset="2"/>
              <a:buChar char="q"/>
            </a:pPr>
            <a:r>
              <a:rPr lang="fr-FR" sz="2800" dirty="0"/>
              <a:t>Sense of vulnerability </a:t>
            </a:r>
          </a:p>
          <a:p>
            <a:pPr>
              <a:buClr>
                <a:srgbClr val="FFC000"/>
              </a:buClr>
              <a:buFont typeface="Wingdings" panose="05000000000000000000" pitchFamily="2" charset="2"/>
              <a:buChar char="q"/>
            </a:pPr>
            <a:r>
              <a:rPr lang="fr-FR" sz="2800" dirty="0"/>
              <a:t>Lack of self-confidence </a:t>
            </a:r>
          </a:p>
          <a:p>
            <a:pPr>
              <a:buNone/>
            </a:pPr>
            <a:endParaRPr lang="fr-FR" dirty="0"/>
          </a:p>
          <a:p>
            <a:pPr>
              <a:buNone/>
            </a:pPr>
            <a:endParaRPr lang="fr-FR" dirty="0"/>
          </a:p>
        </p:txBody>
      </p:sp>
      <p:pic>
        <p:nvPicPr>
          <p:cNvPr id="4" name="Picture 2" descr="http://nouvelleperspective.com/wp-content/uploads/2014/01/temps-qui-pas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768" y="1961601"/>
            <a:ext cx="4691716" cy="331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23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fill="hold"/>
                                        <p:tgtEl>
                                          <p:spTgt spid="4"/>
                                        </p:tgtEl>
                                        <p:attrNameLst>
                                          <p:attrName>ppt_x</p:attrName>
                                        </p:attrNameLst>
                                      </p:cBhvr>
                                      <p:tavLst>
                                        <p:tav tm="0">
                                          <p:val>
                                            <p:strVal val="#ppt_x"/>
                                          </p:val>
                                        </p:tav>
                                        <p:tav tm="100000">
                                          <p:val>
                                            <p:strVal val="#ppt_x"/>
                                          </p:val>
                                        </p:tav>
                                      </p:tavLst>
                                    </p:anim>
                                    <p:anim calcmode="lin" valueType="num">
                                      <p:cBhvr additive="base">
                                        <p:cTn id="9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7684" y="239232"/>
            <a:ext cx="9601200" cy="1485900"/>
          </a:xfrm>
        </p:spPr>
        <p:txBody>
          <a:bodyPr>
            <a:normAutofit/>
          </a:bodyPr>
          <a:lstStyle/>
          <a:p>
            <a:r>
              <a:rPr lang="fr-FR" sz="3200" b="1" dirty="0">
                <a:solidFill>
                  <a:schemeClr val="tx1"/>
                </a:solidFill>
              </a:rPr>
              <a:t>Why manage your time?</a:t>
            </a:r>
          </a:p>
        </p:txBody>
      </p:sp>
      <p:sp>
        <p:nvSpPr>
          <p:cNvPr id="3" name="Espace réservé du contenu 2"/>
          <p:cNvSpPr>
            <a:spLocks noGrp="1"/>
          </p:cNvSpPr>
          <p:nvPr>
            <p:ph idx="1"/>
          </p:nvPr>
        </p:nvSpPr>
        <p:spPr>
          <a:xfrm>
            <a:off x="1219200" y="1264555"/>
            <a:ext cx="10289125" cy="3777622"/>
          </a:xfrm>
        </p:spPr>
        <p:txBody>
          <a:bodyPr>
            <a:noAutofit/>
          </a:bodyPr>
          <a:lstStyle/>
          <a:p>
            <a:pPr marL="0" indent="0">
              <a:buClr>
                <a:srgbClr val="FFC000"/>
              </a:buClr>
              <a:buNone/>
            </a:pPr>
            <a:r>
              <a:rPr lang="fr-FR" sz="2200" b="1" dirty="0"/>
              <a:t>Behavioural manifestations </a:t>
            </a:r>
          </a:p>
          <a:p>
            <a:pPr>
              <a:buClr>
                <a:srgbClr val="FFC000"/>
              </a:buClr>
              <a:buFont typeface="Wingdings" panose="05000000000000000000" pitchFamily="2" charset="2"/>
              <a:buChar char="q"/>
            </a:pPr>
            <a:endParaRPr lang="fr-FR" sz="2200" dirty="0"/>
          </a:p>
          <a:p>
            <a:pPr>
              <a:buClr>
                <a:srgbClr val="FFC000"/>
              </a:buClr>
              <a:buFont typeface="Wingdings" panose="05000000000000000000" pitchFamily="2" charset="2"/>
              <a:buChar char="q"/>
            </a:pPr>
            <a:r>
              <a:rPr lang="fr-FR" sz="2200" dirty="0"/>
              <a:t>Late or no-shows for appointments </a:t>
            </a:r>
          </a:p>
          <a:p>
            <a:pPr>
              <a:buClr>
                <a:srgbClr val="FFC000"/>
              </a:buClr>
              <a:buFont typeface="Wingdings" panose="05000000000000000000" pitchFamily="2" charset="2"/>
              <a:buChar char="q"/>
            </a:pPr>
            <a:r>
              <a:rPr lang="fr-FR" sz="2200" dirty="0"/>
              <a:t> Nail biting, tics, quirks </a:t>
            </a:r>
          </a:p>
          <a:p>
            <a:pPr>
              <a:buClr>
                <a:srgbClr val="FFC000"/>
              </a:buClr>
              <a:buFont typeface="Wingdings" panose="05000000000000000000" pitchFamily="2" charset="2"/>
              <a:buChar char="q"/>
            </a:pPr>
            <a:r>
              <a:rPr lang="fr-FR" sz="2200" dirty="0"/>
              <a:t> Look at the time often </a:t>
            </a:r>
          </a:p>
          <a:p>
            <a:pPr>
              <a:buClr>
                <a:srgbClr val="FFC000"/>
              </a:buClr>
              <a:buFont typeface="Wingdings" panose="05000000000000000000" pitchFamily="2" charset="2"/>
              <a:buChar char="q"/>
            </a:pPr>
            <a:r>
              <a:rPr lang="fr-FR" sz="2200" dirty="0"/>
              <a:t> Skipping meals or eating </a:t>
            </a:r>
            <a:r>
              <a:rPr lang="fr-FR" sz="2200" dirty="0" err="1"/>
              <a:t>fast food </a:t>
            </a:r>
          </a:p>
          <a:p>
            <a:pPr>
              <a:buClr>
                <a:srgbClr val="FFC000"/>
              </a:buClr>
              <a:buFont typeface="Wingdings" panose="05000000000000000000" pitchFamily="2" charset="2"/>
              <a:buChar char="q"/>
            </a:pPr>
            <a:r>
              <a:rPr lang="fr-FR" sz="2200" dirty="0"/>
              <a:t> Smoking more </a:t>
            </a:r>
          </a:p>
          <a:p>
            <a:pPr>
              <a:buClr>
                <a:srgbClr val="FFC000"/>
              </a:buClr>
              <a:buFont typeface="Wingdings" panose="05000000000000000000" pitchFamily="2" charset="2"/>
              <a:buChar char="q"/>
            </a:pPr>
            <a:r>
              <a:rPr lang="fr-FR" sz="2200" dirty="0"/>
              <a:t> Drinking more alcohol </a:t>
            </a:r>
          </a:p>
          <a:p>
            <a:pPr>
              <a:buClr>
                <a:srgbClr val="FFC000"/>
              </a:buClr>
              <a:buFont typeface="Wingdings" panose="05000000000000000000" pitchFamily="2" charset="2"/>
              <a:buChar char="q"/>
            </a:pPr>
            <a:r>
              <a:rPr lang="fr-FR" sz="2200" dirty="0"/>
              <a:t> Using drugs or medication </a:t>
            </a:r>
          </a:p>
          <a:p>
            <a:pPr>
              <a:buClr>
                <a:srgbClr val="FFC000"/>
              </a:buClr>
              <a:buFont typeface="Wingdings" panose="05000000000000000000" pitchFamily="2" charset="2"/>
              <a:buChar char="q"/>
            </a:pPr>
            <a:r>
              <a:rPr lang="fr-FR" sz="2200" dirty="0"/>
              <a:t> Avoiding situations (people, places) </a:t>
            </a:r>
          </a:p>
          <a:p>
            <a:pPr>
              <a:buClr>
                <a:srgbClr val="FFC000"/>
              </a:buClr>
              <a:buFont typeface="Wingdings" panose="05000000000000000000" pitchFamily="2" charset="2"/>
              <a:buChar char="q"/>
            </a:pPr>
            <a:r>
              <a:rPr lang="fr-FR" sz="2200" dirty="0"/>
              <a:t> Postpone </a:t>
            </a:r>
          </a:p>
          <a:p>
            <a:pPr>
              <a:buClr>
                <a:srgbClr val="FFC000"/>
              </a:buClr>
              <a:buFont typeface="Wingdings" panose="05000000000000000000" pitchFamily="2" charset="2"/>
              <a:buChar char="q"/>
            </a:pPr>
            <a:r>
              <a:rPr lang="fr-FR" sz="2200" dirty="0"/>
              <a:t> Checking things several times </a:t>
            </a:r>
          </a:p>
          <a:p>
            <a:pPr>
              <a:buNone/>
            </a:pPr>
            <a:r>
              <a:rPr lang="fr-FR" sz="2000" dirty="0"/>
              <a:t> </a:t>
            </a:r>
          </a:p>
          <a:p>
            <a:pPr>
              <a:buNone/>
            </a:pPr>
            <a:r>
              <a:rPr lang="fr-FR" sz="2000" b="1" dirty="0"/>
              <a:t> </a:t>
            </a:r>
            <a:endParaRPr lang="fr-FR" sz="2000" dirty="0"/>
          </a:p>
        </p:txBody>
      </p:sp>
    </p:spTree>
    <p:extLst>
      <p:ext uri="{BB962C8B-B14F-4D97-AF65-F5344CB8AC3E}">
        <p14:creationId xmlns:p14="http://schemas.microsoft.com/office/powerpoint/2010/main" val="142999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additive="base">
                                        <p:cTn id="7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318977"/>
            <a:ext cx="9601200" cy="1485900"/>
          </a:xfrm>
        </p:spPr>
        <p:txBody>
          <a:bodyPr>
            <a:normAutofit/>
          </a:bodyPr>
          <a:lstStyle/>
          <a:p>
            <a:r>
              <a:rPr lang="fr-FR" sz="3200" b="1" dirty="0">
                <a:solidFill>
                  <a:schemeClr val="tx1"/>
                </a:solidFill>
              </a:rPr>
              <a:t>The elementary properties of time are: </a:t>
            </a:r>
          </a:p>
        </p:txBody>
      </p:sp>
      <p:sp>
        <p:nvSpPr>
          <p:cNvPr id="3" name="Espace réservé du contenu 2"/>
          <p:cNvSpPr>
            <a:spLocks noGrp="1"/>
          </p:cNvSpPr>
          <p:nvPr>
            <p:ph idx="1"/>
          </p:nvPr>
        </p:nvSpPr>
        <p:spPr>
          <a:xfrm>
            <a:off x="1371600" y="1233377"/>
            <a:ext cx="9601200" cy="5305646"/>
          </a:xfrm>
        </p:spPr>
        <p:txBody>
          <a:bodyPr>
            <a:normAutofit fontScale="55000" lnSpcReduction="20000"/>
          </a:bodyPr>
          <a:lstStyle/>
          <a:p>
            <a:pPr marL="0" indent="0">
              <a:buNone/>
            </a:pPr>
            <a:r>
              <a:rPr lang="fr-FR" dirty="0"/>
              <a:t> </a:t>
            </a:r>
          </a:p>
          <a:p>
            <a:pPr>
              <a:buClr>
                <a:srgbClr val="FFC000"/>
              </a:buClr>
              <a:buFont typeface="Wingdings" panose="05000000000000000000" pitchFamily="2" charset="2"/>
              <a:buChar char="ü"/>
            </a:pPr>
            <a:r>
              <a:rPr lang="fr-FR" sz="4000" dirty="0"/>
              <a:t>Time cannot be stored </a:t>
            </a:r>
          </a:p>
          <a:p>
            <a:pPr>
              <a:buClr>
                <a:srgbClr val="FFC000"/>
              </a:buClr>
              <a:buFont typeface="Wingdings" panose="05000000000000000000" pitchFamily="2" charset="2"/>
              <a:buChar char="ü"/>
            </a:pPr>
            <a:r>
              <a:rPr lang="fr-FR" sz="4000" dirty="0"/>
              <a:t>Time cannot be increased </a:t>
            </a:r>
          </a:p>
          <a:p>
            <a:pPr>
              <a:buClr>
                <a:srgbClr val="FFC000"/>
              </a:buClr>
              <a:buFont typeface="Wingdings" panose="05000000000000000000" pitchFamily="2" charset="2"/>
              <a:buChar char="ü"/>
            </a:pPr>
            <a:r>
              <a:rPr lang="fr-FR" sz="4000" dirty="0"/>
              <a:t>Time cannot be divided </a:t>
            </a:r>
          </a:p>
          <a:p>
            <a:pPr>
              <a:buClr>
                <a:srgbClr val="FFC000"/>
              </a:buClr>
              <a:buFont typeface="Wingdings" panose="05000000000000000000" pitchFamily="2" charset="2"/>
              <a:buChar char="ü"/>
            </a:pPr>
            <a:r>
              <a:rPr lang="fr-FR" sz="4000" dirty="0"/>
              <a:t>Time cannot be given up  </a:t>
            </a:r>
          </a:p>
          <a:p>
            <a:pPr>
              <a:buClr>
                <a:srgbClr val="FFC000"/>
              </a:buClr>
              <a:buFont typeface="Wingdings" panose="05000000000000000000" pitchFamily="2" charset="2"/>
              <a:buChar char="ü"/>
            </a:pPr>
            <a:r>
              <a:rPr lang="fr-FR" sz="4000" dirty="0"/>
              <a:t>Time cannot be recovered </a:t>
            </a:r>
          </a:p>
          <a:p>
            <a:pPr>
              <a:buClr>
                <a:srgbClr val="FFC000"/>
              </a:buClr>
              <a:buFont typeface="Wingdings" panose="05000000000000000000" pitchFamily="2" charset="2"/>
              <a:buChar char="ü"/>
            </a:pPr>
            <a:r>
              <a:rPr lang="fr-FR" sz="4000" dirty="0"/>
              <a:t>Time cannot be spared </a:t>
            </a:r>
          </a:p>
          <a:p>
            <a:pPr>
              <a:buClr>
                <a:srgbClr val="FFC000"/>
              </a:buClr>
              <a:buFont typeface="Wingdings" panose="05000000000000000000" pitchFamily="2" charset="2"/>
              <a:buChar char="ü"/>
            </a:pPr>
            <a:r>
              <a:rPr lang="fr-FR" sz="4000" dirty="0"/>
              <a:t>Time cannot be bought </a:t>
            </a:r>
          </a:p>
          <a:p>
            <a:pPr>
              <a:buClr>
                <a:srgbClr val="FFC000"/>
              </a:buClr>
              <a:buFont typeface="Wingdings" panose="05000000000000000000" pitchFamily="2" charset="2"/>
              <a:buChar char="ü"/>
            </a:pPr>
            <a:r>
              <a:rPr lang="fr-FR" sz="4000" dirty="0"/>
              <a:t>Time cannot be sold </a:t>
            </a:r>
          </a:p>
          <a:p>
            <a:pPr>
              <a:buClr>
                <a:srgbClr val="FFC000"/>
              </a:buClr>
              <a:buFont typeface="Wingdings" panose="05000000000000000000" pitchFamily="2" charset="2"/>
              <a:buChar char="ü"/>
            </a:pPr>
            <a:r>
              <a:rPr lang="fr-FR" sz="4000" dirty="0"/>
              <a:t>Time cannot be accelerated </a:t>
            </a:r>
          </a:p>
          <a:p>
            <a:pPr>
              <a:buClr>
                <a:srgbClr val="FFC000"/>
              </a:buClr>
              <a:buFont typeface="Wingdings" panose="05000000000000000000" pitchFamily="2" charset="2"/>
              <a:buChar char="ü"/>
            </a:pPr>
            <a:r>
              <a:rPr lang="fr-FR" sz="4000" dirty="0"/>
              <a:t>Time cannot be slowed down </a:t>
            </a:r>
          </a:p>
          <a:p>
            <a:pPr>
              <a:buClr>
                <a:srgbClr val="FFC000"/>
              </a:buClr>
              <a:buFont typeface="Wingdings" panose="05000000000000000000" pitchFamily="2" charset="2"/>
              <a:buChar char="ü"/>
            </a:pPr>
            <a:r>
              <a:rPr lang="fr-FR" sz="4000" dirty="0"/>
              <a:t>The use of time is individual and can be influenced </a:t>
            </a:r>
          </a:p>
          <a:p>
            <a:pPr>
              <a:buClr>
                <a:srgbClr val="FFC000"/>
              </a:buClr>
              <a:buFont typeface="Wingdings" panose="05000000000000000000" pitchFamily="2" charset="2"/>
              <a:buChar char="ü"/>
            </a:pPr>
            <a:r>
              <a:rPr lang="fr-FR" sz="4000" dirty="0"/>
              <a:t>The perception of time is subjective and can be influenced </a:t>
            </a:r>
          </a:p>
          <a:p>
            <a:endParaRPr lang="fr-FR" dirty="0"/>
          </a:p>
        </p:txBody>
      </p:sp>
    </p:spTree>
    <p:extLst>
      <p:ext uri="{BB962C8B-B14F-4D97-AF65-F5344CB8AC3E}">
        <p14:creationId xmlns:p14="http://schemas.microsoft.com/office/powerpoint/2010/main" val="22011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00824" y="685800"/>
            <a:ext cx="6176776" cy="1485900"/>
          </a:xfrm>
        </p:spPr>
        <p:txBody>
          <a:bodyPr>
            <a:normAutofit/>
          </a:bodyPr>
          <a:lstStyle/>
          <a:p>
            <a:r>
              <a:rPr lang="fr-FR" sz="3200" b="1" dirty="0"/>
              <a:t>Subjective and objective duration</a:t>
            </a:r>
          </a:p>
        </p:txBody>
      </p:sp>
      <p:pic>
        <p:nvPicPr>
          <p:cNvPr id="5" name="Picture 4" descr="Bus en déplacement">
            <a:extLst>
              <a:ext uri="{FF2B5EF4-FFF2-40B4-BE49-F238E27FC236}">
                <a16:creationId xmlns:a16="http://schemas.microsoft.com/office/drawing/2014/main" xmlns="" id="{6994F533-2E2C-8B10-B542-B2887EC62D49}"/>
              </a:ext>
            </a:extLst>
          </p:cNvPr>
          <p:cNvPicPr>
            <a:picLocks noChangeAspect="1"/>
          </p:cNvPicPr>
          <p:nvPr/>
        </p:nvPicPr>
        <p:blipFill rotWithShape="1">
          <a:blip r:embed="rId2"/>
          <a:srcRect l="42291" r="15140" b="-1"/>
          <a:stretch/>
        </p:blipFill>
        <p:spPr>
          <a:xfrm>
            <a:off x="-1" y="10"/>
            <a:ext cx="4373546" cy="6857990"/>
          </a:xfrm>
          <a:prstGeom prst="rect">
            <a:avLst/>
          </a:prstGeom>
        </p:spPr>
      </p:pic>
      <p:sp>
        <p:nvSpPr>
          <p:cNvPr id="3" name="Espace réservé du contenu 2"/>
          <p:cNvSpPr>
            <a:spLocks noGrp="1"/>
          </p:cNvSpPr>
          <p:nvPr>
            <p:ph idx="1"/>
          </p:nvPr>
        </p:nvSpPr>
        <p:spPr>
          <a:xfrm>
            <a:off x="5100824" y="2286000"/>
            <a:ext cx="6176776" cy="3581400"/>
          </a:xfrm>
        </p:spPr>
        <p:txBody>
          <a:bodyPr>
            <a:normAutofit/>
          </a:bodyPr>
          <a:lstStyle/>
          <a:p>
            <a:pPr marL="0" indent="0">
              <a:buNone/>
            </a:pPr>
            <a:endParaRPr lang="fr-FR" dirty="0"/>
          </a:p>
          <a:p>
            <a:pPr marL="0" indent="0">
              <a:buNone/>
            </a:pPr>
            <a:r>
              <a:rPr lang="fr-FR" dirty="0"/>
              <a:t>Time is objectively measurable but subjectively experienced. The subjective perception and evaluation of events influence our notion of time. </a:t>
            </a:r>
          </a:p>
          <a:p>
            <a:pPr marL="0" indent="0">
              <a:buNone/>
            </a:pPr>
            <a:r>
              <a:rPr lang="fr-FR" dirty="0"/>
              <a:t>Subjective duration and objective duration of time:</a:t>
            </a:r>
          </a:p>
          <a:p>
            <a:pPr marL="0" indent="0">
              <a:buNone/>
            </a:pPr>
            <a:r>
              <a:rPr lang="fr-FR" dirty="0"/>
              <a:t>Waiting for the bus alone or with a friend</a:t>
            </a:r>
          </a:p>
          <a:p>
            <a:pPr marL="0" indent="0">
              <a:buNone/>
            </a:pPr>
            <a:endParaRPr lang="fr-FR" dirty="0"/>
          </a:p>
        </p:txBody>
      </p:sp>
    </p:spTree>
    <p:extLst>
      <p:ext uri="{BB962C8B-B14F-4D97-AF65-F5344CB8AC3E}">
        <p14:creationId xmlns:p14="http://schemas.microsoft.com/office/powerpoint/2010/main" val="186267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4743" y="685800"/>
            <a:ext cx="5793475" cy="1485900"/>
          </a:xfrm>
        </p:spPr>
        <p:txBody>
          <a:bodyPr>
            <a:normAutofit/>
          </a:bodyPr>
          <a:lstStyle/>
          <a:p>
            <a:r>
              <a:rPr lang="fr-FR" sz="3200" b="1" dirty="0"/>
              <a:t>Definition of time management </a:t>
            </a:r>
          </a:p>
        </p:txBody>
      </p:sp>
      <p:sp>
        <p:nvSpPr>
          <p:cNvPr id="3" name="Espace réservé du contenu 2"/>
          <p:cNvSpPr>
            <a:spLocks noGrp="1"/>
          </p:cNvSpPr>
          <p:nvPr>
            <p:ph idx="1"/>
          </p:nvPr>
        </p:nvSpPr>
        <p:spPr>
          <a:xfrm>
            <a:off x="784743" y="2286000"/>
            <a:ext cx="6307173" cy="3886200"/>
          </a:xfrm>
        </p:spPr>
        <p:txBody>
          <a:bodyPr>
            <a:normAutofit/>
          </a:bodyPr>
          <a:lstStyle/>
          <a:p>
            <a:pPr marL="0" indent="0">
              <a:buNone/>
            </a:pPr>
            <a:endParaRPr lang="fr-FR" sz="1700" dirty="0"/>
          </a:p>
          <a:p>
            <a:pPr marL="0" indent="0">
              <a:buNone/>
            </a:pPr>
            <a:r>
              <a:rPr lang="fr-FR" sz="2200" dirty="0"/>
              <a:t>The concept of time management is actually misleading and contradictory, as time flows regardless of how we plan it. </a:t>
            </a:r>
          </a:p>
          <a:p>
            <a:pPr marL="0" indent="0">
              <a:buNone/>
            </a:pPr>
            <a:r>
              <a:rPr lang="fr-FR" sz="2200" dirty="0"/>
              <a:t>Time itself cannot be managed. </a:t>
            </a:r>
          </a:p>
          <a:p>
            <a:pPr marL="0" indent="0">
              <a:buNone/>
            </a:pPr>
            <a:r>
              <a:rPr lang="fr-FR" sz="2200" dirty="0"/>
              <a:t>What you can manage is yourself and your relationship with time. </a:t>
            </a:r>
          </a:p>
          <a:p>
            <a:pPr marL="0" indent="0">
              <a:buNone/>
            </a:pPr>
            <a:r>
              <a:rPr lang="fr-FR" sz="2200" dirty="0"/>
              <a:t>Time management is therefore, in fact, a specific part of self-management. </a:t>
            </a:r>
          </a:p>
          <a:p>
            <a:endParaRPr lang="fr-FR" sz="1700" dirty="0"/>
          </a:p>
        </p:txBody>
      </p:sp>
      <p:pic>
        <p:nvPicPr>
          <p:cNvPr id="15" name="Picture 4" descr="Calendrier sur table">
            <a:extLst>
              <a:ext uri="{FF2B5EF4-FFF2-40B4-BE49-F238E27FC236}">
                <a16:creationId xmlns:a16="http://schemas.microsoft.com/office/drawing/2014/main" xmlns="" id="{01B2841F-8551-CC55-5434-351E68B5ACA2}"/>
              </a:ext>
            </a:extLst>
          </p:cNvPr>
          <p:cNvPicPr>
            <a:picLocks noChangeAspect="1"/>
          </p:cNvPicPr>
          <p:nvPr/>
        </p:nvPicPr>
        <p:blipFill rotWithShape="1">
          <a:blip r:embed="rId2"/>
          <a:srcRect l="10629" r="44795" b="-1"/>
          <a:stretch/>
        </p:blipFill>
        <p:spPr>
          <a:xfrm>
            <a:off x="7612260" y="10"/>
            <a:ext cx="4579739" cy="6857990"/>
          </a:xfrm>
          <a:prstGeom prst="rect">
            <a:avLst/>
          </a:prstGeom>
        </p:spPr>
      </p:pic>
    </p:spTree>
    <p:extLst>
      <p:ext uri="{BB962C8B-B14F-4D97-AF65-F5344CB8AC3E}">
        <p14:creationId xmlns:p14="http://schemas.microsoft.com/office/powerpoint/2010/main" val="399828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4743" y="685800"/>
            <a:ext cx="5793475" cy="1485900"/>
          </a:xfrm>
        </p:spPr>
        <p:txBody>
          <a:bodyPr>
            <a:normAutofit/>
          </a:bodyPr>
          <a:lstStyle/>
          <a:p>
            <a:r>
              <a:rPr lang="fr-FR" sz="3200" b="1" dirty="0"/>
              <a:t>What is your conception of time?</a:t>
            </a:r>
          </a:p>
        </p:txBody>
      </p:sp>
      <p:sp>
        <p:nvSpPr>
          <p:cNvPr id="3" name="Espace réservé du contenu 2"/>
          <p:cNvSpPr>
            <a:spLocks noGrp="1"/>
          </p:cNvSpPr>
          <p:nvPr>
            <p:ph idx="1"/>
          </p:nvPr>
        </p:nvSpPr>
        <p:spPr>
          <a:xfrm>
            <a:off x="784743" y="2286000"/>
            <a:ext cx="5793475" cy="3581400"/>
          </a:xfrm>
        </p:spPr>
        <p:txBody>
          <a:bodyPr>
            <a:normAutofit/>
          </a:bodyPr>
          <a:lstStyle/>
          <a:p>
            <a:pPr>
              <a:buClr>
                <a:srgbClr val="FFC000"/>
              </a:buClr>
            </a:pPr>
            <a:r>
              <a:rPr lang="fr-FR" dirty="0"/>
              <a:t>Be aware of your behaviour when there is too much to do and not enough time </a:t>
            </a:r>
          </a:p>
          <a:p>
            <a:pPr>
              <a:buClr>
                <a:srgbClr val="FFC000"/>
              </a:buClr>
            </a:pPr>
            <a:r>
              <a:rPr lang="fr-FR" dirty="0"/>
              <a:t>Are you reactive or proactive?</a:t>
            </a:r>
          </a:p>
          <a:p>
            <a:pPr>
              <a:buClr>
                <a:srgbClr val="FFC000"/>
              </a:buClr>
            </a:pPr>
            <a:r>
              <a:rPr lang="fr-FR" dirty="0"/>
              <a:t>TEST .</a:t>
            </a:r>
          </a:p>
        </p:txBody>
      </p:sp>
      <p:pic>
        <p:nvPicPr>
          <p:cNvPr id="4" name="Image 3">
            <a:extLst>
              <a:ext uri="{FF2B5EF4-FFF2-40B4-BE49-F238E27FC236}">
                <a16:creationId xmlns:a16="http://schemas.microsoft.com/office/drawing/2014/main" xmlns="" id="{9B381BC9-9AFB-BA22-F3BD-DE47116D7571}"/>
              </a:ext>
            </a:extLst>
          </p:cNvPr>
          <p:cNvPicPr>
            <a:picLocks noChangeAspect="1"/>
          </p:cNvPicPr>
          <p:nvPr/>
        </p:nvPicPr>
        <p:blipFill rotWithShape="1">
          <a:blip r:embed="rId3"/>
          <a:srcRect l="30600" r="18982" b="2"/>
          <a:stretch/>
        </p:blipFill>
        <p:spPr>
          <a:xfrm>
            <a:off x="7612260" y="10"/>
            <a:ext cx="4579739" cy="6857990"/>
          </a:xfrm>
          <a:prstGeom prst="rect">
            <a:avLst/>
          </a:prstGeom>
        </p:spPr>
      </p:pic>
    </p:spTree>
    <p:extLst>
      <p:ext uri="{BB962C8B-B14F-4D97-AF65-F5344CB8AC3E}">
        <p14:creationId xmlns:p14="http://schemas.microsoft.com/office/powerpoint/2010/main" val="167482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What are </a:t>
            </a:r>
            <a:r>
              <a:rPr lang="fr-FR" sz="3200" b="1" dirty="0" err="1">
                <a:solidFill>
                  <a:schemeClr val="tx1"/>
                </a:solidFill>
              </a:rPr>
              <a:t>your</a:t>
            </a:r>
            <a:r>
              <a:rPr lang="fr-FR" sz="3200" b="1" dirty="0">
                <a:solidFill>
                  <a:schemeClr val="tx1"/>
                </a:solidFill>
              </a:rPr>
              <a:t> time crunches?</a:t>
            </a:r>
            <a:br>
              <a:rPr lang="fr-FR" sz="3200" b="1" dirty="0">
                <a:solidFill>
                  <a:schemeClr val="tx1"/>
                </a:solidFill>
              </a:rPr>
            </a:br>
            <a:endParaRPr lang="fr-FR" sz="3200" b="1" dirty="0">
              <a:solidFill>
                <a:schemeClr val="tx1"/>
              </a:solidFill>
            </a:endParaRPr>
          </a:p>
        </p:txBody>
      </p:sp>
      <p:sp>
        <p:nvSpPr>
          <p:cNvPr id="3" name="Espace réservé du contenu 2"/>
          <p:cNvSpPr>
            <a:spLocks noGrp="1"/>
          </p:cNvSpPr>
          <p:nvPr>
            <p:ph idx="1"/>
          </p:nvPr>
        </p:nvSpPr>
        <p:spPr>
          <a:xfrm>
            <a:off x="1981200" y="1196752"/>
            <a:ext cx="8229600" cy="5112608"/>
          </a:xfrm>
        </p:spPr>
        <p:txBody>
          <a:bodyPr>
            <a:normAutofit/>
          </a:bodyPr>
          <a:lstStyle/>
          <a:p>
            <a:pPr>
              <a:buNone/>
            </a:pPr>
            <a:r>
              <a:rPr lang="fr-FR" sz="2200" b="1" dirty="0">
                <a:solidFill>
                  <a:srgbClr val="002060"/>
                </a:solidFill>
              </a:rPr>
              <a:t>Because of the others</a:t>
            </a:r>
          </a:p>
          <a:p>
            <a:pPr>
              <a:buClr>
                <a:srgbClr val="FFC000"/>
              </a:buClr>
              <a:buFont typeface="Wingdings" panose="05000000000000000000" pitchFamily="2" charset="2"/>
              <a:buChar char="q"/>
            </a:pPr>
            <a:r>
              <a:rPr lang="fr-FR" sz="2200" dirty="0"/>
              <a:t>The meeting</a:t>
            </a:r>
          </a:p>
          <a:p>
            <a:pPr>
              <a:buClr>
                <a:srgbClr val="FFC000"/>
              </a:buClr>
              <a:buFont typeface="Wingdings" panose="05000000000000000000" pitchFamily="2" charset="2"/>
              <a:buChar char="q"/>
            </a:pPr>
            <a:r>
              <a:rPr lang="fr-FR" sz="2200" dirty="0"/>
              <a:t>file searches</a:t>
            </a:r>
          </a:p>
          <a:p>
            <a:pPr>
              <a:buClr>
                <a:srgbClr val="FFC000"/>
              </a:buClr>
              <a:buFont typeface="Wingdings" panose="05000000000000000000" pitchFamily="2" charset="2"/>
              <a:buChar char="q"/>
            </a:pPr>
            <a:r>
              <a:rPr lang="fr-FR" sz="2200" spc="-20" dirty="0"/>
              <a:t>employees looking for information,</a:t>
            </a:r>
          </a:p>
          <a:p>
            <a:pPr>
              <a:buClr>
                <a:srgbClr val="FFC000"/>
              </a:buClr>
              <a:buFont typeface="Wingdings" panose="05000000000000000000" pitchFamily="2" charset="2"/>
              <a:buChar char="q"/>
            </a:pPr>
            <a:r>
              <a:rPr lang="fr-FR" sz="2200" dirty="0"/>
              <a:t>the telephone,</a:t>
            </a:r>
          </a:p>
          <a:p>
            <a:pPr>
              <a:buClr>
                <a:srgbClr val="FFC000"/>
              </a:buClr>
              <a:buFont typeface="Wingdings" panose="05000000000000000000" pitchFamily="2" charset="2"/>
              <a:buChar char="q"/>
            </a:pPr>
            <a:r>
              <a:rPr lang="fr-FR" sz="2200" dirty="0"/>
              <a:t>changing objectives,</a:t>
            </a:r>
          </a:p>
          <a:p>
            <a:pPr>
              <a:buClr>
                <a:srgbClr val="FFC000"/>
              </a:buClr>
              <a:buFont typeface="Wingdings" panose="05000000000000000000" pitchFamily="2" charset="2"/>
              <a:buChar char="q"/>
            </a:pPr>
            <a:r>
              <a:rPr lang="fr-FR" sz="2200" dirty="0"/>
              <a:t>emergencies,</a:t>
            </a:r>
          </a:p>
          <a:p>
            <a:pPr>
              <a:buClr>
                <a:srgbClr val="FFC000"/>
              </a:buClr>
              <a:buFont typeface="Wingdings" panose="05000000000000000000" pitchFamily="2" charset="2"/>
              <a:buChar char="q"/>
            </a:pPr>
            <a:r>
              <a:rPr lang="fr-FR" sz="2200" dirty="0"/>
              <a:t>customers who ask for it,</a:t>
            </a:r>
          </a:p>
          <a:p>
            <a:pPr>
              <a:buClr>
                <a:srgbClr val="FFC000"/>
              </a:buClr>
              <a:buFont typeface="Wingdings" panose="05000000000000000000" pitchFamily="2" charset="2"/>
              <a:buChar char="q"/>
            </a:pPr>
            <a:r>
              <a:rPr lang="fr-FR" sz="2200" dirty="0"/>
              <a:t>travel,</a:t>
            </a:r>
          </a:p>
          <a:p>
            <a:pPr>
              <a:buClr>
                <a:srgbClr val="FFC000"/>
              </a:buClr>
              <a:buFont typeface="Wingdings" panose="05000000000000000000" pitchFamily="2" charset="2"/>
              <a:buChar char="q"/>
            </a:pPr>
            <a:r>
              <a:rPr lang="fr-FR" sz="2200" dirty="0"/>
              <a:t>interviews that go on and on,</a:t>
            </a:r>
            <a:endParaRPr lang="fr-FR" sz="2200" dirty="0">
              <a:ea typeface="Times New Roman"/>
              <a:cs typeface="Times New Roman"/>
            </a:endParaRPr>
          </a:p>
          <a:p>
            <a:pPr>
              <a:buNone/>
            </a:pPr>
            <a:endParaRPr lang="fr-FR" dirty="0">
              <a:latin typeface="Century Gothic"/>
              <a:ea typeface="Times New Roman"/>
              <a:cs typeface="Times New Roman"/>
            </a:endParaRPr>
          </a:p>
          <a:p>
            <a:pPr>
              <a:buNone/>
            </a:pPr>
            <a:endParaRPr lang="fr-FR" dirty="0"/>
          </a:p>
          <a:p>
            <a:pPr>
              <a:buNone/>
            </a:pPr>
            <a:endParaRPr lang="fr-FR" dirty="0">
              <a:latin typeface="Century Gothic"/>
              <a:ea typeface="Times New Roman"/>
              <a:cs typeface="Times New Roman"/>
            </a:endParaRPr>
          </a:p>
          <a:p>
            <a:pPr>
              <a:buNone/>
            </a:pPr>
            <a:endParaRPr lang="fr-FR" dirty="0">
              <a:latin typeface="Century Gothic"/>
              <a:ea typeface="Times New Roman"/>
              <a:cs typeface="Times New Roman"/>
            </a:endParaRPr>
          </a:p>
          <a:p>
            <a:pPr>
              <a:buNone/>
            </a:pPr>
            <a:endParaRPr lang="fr-FR" dirty="0">
              <a:latin typeface="Century Gothic"/>
              <a:ea typeface="Times New Roman"/>
              <a:cs typeface="Times New Roman"/>
            </a:endParaRPr>
          </a:p>
          <a:p>
            <a:pPr>
              <a:buNone/>
            </a:pPr>
            <a:endParaRPr lang="fr-FR" dirty="0">
              <a:latin typeface="Century Gothic"/>
              <a:ea typeface="Times New Roman"/>
              <a:cs typeface="Times New Roman"/>
            </a:endParaRPr>
          </a:p>
          <a:p>
            <a:pPr>
              <a:buNone/>
            </a:pPr>
            <a:endParaRPr lang="fr-FR" dirty="0"/>
          </a:p>
          <a:p>
            <a:pPr>
              <a:buNone/>
            </a:pPr>
            <a:endParaRPr lang="fr-FR" dirty="0"/>
          </a:p>
        </p:txBody>
      </p:sp>
    </p:spTree>
    <p:extLst>
      <p:ext uri="{BB962C8B-B14F-4D97-AF65-F5344CB8AC3E}">
        <p14:creationId xmlns:p14="http://schemas.microsoft.com/office/powerpoint/2010/main" val="184336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What are your time crunches?</a:t>
            </a:r>
          </a:p>
        </p:txBody>
      </p:sp>
      <p:sp>
        <p:nvSpPr>
          <p:cNvPr id="3" name="Espace réservé du contenu 2"/>
          <p:cNvSpPr>
            <a:spLocks noGrp="1"/>
          </p:cNvSpPr>
          <p:nvPr>
            <p:ph idx="1"/>
          </p:nvPr>
        </p:nvSpPr>
        <p:spPr/>
        <p:txBody>
          <a:bodyPr/>
          <a:lstStyle/>
          <a:p>
            <a:pPr>
              <a:buNone/>
            </a:pPr>
            <a:r>
              <a:rPr lang="fr-FR" sz="2200" b="1" dirty="0">
                <a:solidFill>
                  <a:srgbClr val="002060"/>
                </a:solidFill>
              </a:rPr>
              <a:t>Because of you </a:t>
            </a:r>
          </a:p>
          <a:p>
            <a:pPr>
              <a:buClr>
                <a:srgbClr val="FFC000"/>
              </a:buClr>
              <a:buFont typeface="Wingdings" panose="05000000000000000000" pitchFamily="2" charset="2"/>
              <a:buChar char="q"/>
            </a:pPr>
            <a:r>
              <a:rPr lang="fr-FR" dirty="0"/>
              <a:t>your personal concerns,</a:t>
            </a:r>
          </a:p>
          <a:p>
            <a:pPr>
              <a:buClr>
                <a:srgbClr val="FFC000"/>
              </a:buClr>
              <a:buFont typeface="Wingdings" panose="05000000000000000000" pitchFamily="2" charset="2"/>
              <a:buChar char="q"/>
            </a:pPr>
            <a:r>
              <a:rPr lang="fr-FR" dirty="0"/>
              <a:t>storage defects,</a:t>
            </a:r>
          </a:p>
          <a:p>
            <a:pPr>
              <a:buClr>
                <a:srgbClr val="FFC000"/>
              </a:buClr>
              <a:buFont typeface="Wingdings" panose="05000000000000000000" pitchFamily="2" charset="2"/>
              <a:buChar char="q"/>
            </a:pPr>
            <a:r>
              <a:rPr lang="fr-FR" dirty="0"/>
              <a:t>external disturbances,</a:t>
            </a:r>
          </a:p>
          <a:p>
            <a:pPr>
              <a:buClr>
                <a:srgbClr val="FFC000"/>
              </a:buClr>
              <a:buFont typeface="Wingdings" panose="05000000000000000000" pitchFamily="2" charset="2"/>
              <a:buChar char="q"/>
            </a:pPr>
            <a:r>
              <a:rPr lang="fr-FR" dirty="0"/>
              <a:t>the time of day.</a:t>
            </a:r>
            <a:endParaRPr lang="fr-FR" dirty="0">
              <a:latin typeface="Times New Roman"/>
              <a:ea typeface="Lucida Sans Unicode"/>
              <a:cs typeface="Times New Roman"/>
            </a:endParaRPr>
          </a:p>
          <a:p>
            <a:endParaRPr lang="fr-FR" dirty="0">
              <a:latin typeface="Times New Roman"/>
              <a:ea typeface="Lucida Sans Unicode"/>
              <a:cs typeface="Times New Roman"/>
            </a:endParaRPr>
          </a:p>
          <a:p>
            <a:endParaRPr lang="fr-FR" dirty="0"/>
          </a:p>
          <a:p>
            <a:endParaRPr lang="fr-FR" dirty="0">
              <a:latin typeface="Times New Roman"/>
              <a:ea typeface="Lucida Sans Unicode"/>
              <a:cs typeface="Times New Roman"/>
            </a:endParaRPr>
          </a:p>
          <a:p>
            <a:endParaRPr lang="fr-FR" dirty="0">
              <a:latin typeface="Times New Roman"/>
              <a:ea typeface="Lucida Sans Unicode"/>
              <a:cs typeface="Times New Roman"/>
            </a:endParaRPr>
          </a:p>
          <a:p>
            <a:endParaRPr lang="fr-FR" dirty="0"/>
          </a:p>
          <a:p>
            <a:endParaRPr lang="fr-FR" dirty="0"/>
          </a:p>
        </p:txBody>
      </p:sp>
    </p:spTree>
    <p:extLst>
      <p:ext uri="{BB962C8B-B14F-4D97-AF65-F5344CB8AC3E}">
        <p14:creationId xmlns:p14="http://schemas.microsoft.com/office/powerpoint/2010/main" val="24448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9344" y="502920"/>
            <a:ext cx="5127172" cy="1485900"/>
          </a:xfrm>
        </p:spPr>
        <p:txBody>
          <a:bodyPr>
            <a:normAutofit/>
          </a:bodyPr>
          <a:lstStyle/>
          <a:p>
            <a:r>
              <a:rPr lang="fr-FR" dirty="0" err="1"/>
              <a:t>Left</a:t>
            </a:r>
            <a:r>
              <a:rPr lang="fr-FR" dirty="0"/>
              <a:t> </a:t>
            </a:r>
            <a:r>
              <a:rPr lang="fr-FR" dirty="0" err="1"/>
              <a:t>brain</a:t>
            </a:r>
            <a:endParaRPr lang="fr-FR" dirty="0"/>
          </a:p>
        </p:txBody>
      </p:sp>
      <p:sp>
        <p:nvSpPr>
          <p:cNvPr id="3" name="Espace réservé du contenu 2"/>
          <p:cNvSpPr>
            <a:spLocks noGrp="1"/>
          </p:cNvSpPr>
          <p:nvPr>
            <p:ph idx="1"/>
          </p:nvPr>
        </p:nvSpPr>
        <p:spPr>
          <a:xfrm>
            <a:off x="1303818" y="3973104"/>
            <a:ext cx="10305506" cy="2674620"/>
          </a:xfrm>
        </p:spPr>
        <p:txBody>
          <a:bodyPr>
            <a:noAutofit/>
          </a:bodyPr>
          <a:lstStyle/>
          <a:p>
            <a:pPr marL="0" indent="0">
              <a:lnSpc>
                <a:spcPct val="150000"/>
              </a:lnSpc>
              <a:spcBef>
                <a:spcPts val="600"/>
              </a:spcBef>
              <a:spcAft>
                <a:spcPts val="600"/>
              </a:spcAft>
              <a:buNone/>
            </a:pPr>
            <a:r>
              <a:rPr lang="en-US" sz="2200" b="1" dirty="0"/>
              <a:t>The left hemisphere is very good at anything that requires rapid and sequential perception, manipulation of abstract concepts such as mathematics, precision or structuring operations. It retains verbal and sound information. It is described as audio-temporal.</a:t>
            </a:r>
            <a:r>
              <a:rPr lang="fr-FR" sz="2200" b="1" dirty="0"/>
              <a:t/>
            </a:r>
            <a:br>
              <a:rPr lang="fr-FR" sz="2200" b="1" dirty="0"/>
            </a:br>
            <a:endParaRPr lang="fr-FR" sz="2200" b="1" dirty="0"/>
          </a:p>
        </p:txBody>
      </p:sp>
      <p:pic>
        <p:nvPicPr>
          <p:cNvPr id="5" name="Image 4">
            <a:extLst>
              <a:ext uri="{FF2B5EF4-FFF2-40B4-BE49-F238E27FC236}">
                <a16:creationId xmlns:a16="http://schemas.microsoft.com/office/drawing/2014/main" xmlns="" id="{38C78C41-BE3E-D288-7134-82C125F0C028}"/>
              </a:ext>
            </a:extLst>
          </p:cNvPr>
          <p:cNvPicPr>
            <a:picLocks noChangeAspect="1"/>
          </p:cNvPicPr>
          <p:nvPr/>
        </p:nvPicPr>
        <p:blipFill>
          <a:blip r:embed="rId2"/>
          <a:stretch>
            <a:fillRect/>
          </a:stretch>
        </p:blipFill>
        <p:spPr>
          <a:xfrm>
            <a:off x="6719776" y="379458"/>
            <a:ext cx="4525926" cy="3218724"/>
          </a:xfrm>
          <a:prstGeom prst="ellipse">
            <a:avLst/>
          </a:prstGeom>
          <a:ln>
            <a:noFill/>
          </a:ln>
          <a:effectLst>
            <a:softEdge rad="112500"/>
          </a:effectLst>
        </p:spPr>
      </p:pic>
    </p:spTree>
    <p:extLst>
      <p:ext uri="{BB962C8B-B14F-4D97-AF65-F5344CB8AC3E}">
        <p14:creationId xmlns:p14="http://schemas.microsoft.com/office/powerpoint/2010/main" val="18287950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4971" y="588521"/>
            <a:ext cx="8911687" cy="1280890"/>
          </a:xfrm>
        </p:spPr>
        <p:txBody>
          <a:bodyPr>
            <a:normAutofit/>
          </a:bodyPr>
          <a:lstStyle/>
          <a:p>
            <a:r>
              <a:rPr lang="fr-FR" sz="3200" b="1" dirty="0">
                <a:solidFill>
                  <a:schemeClr val="tx1"/>
                </a:solidFill>
              </a:rPr>
              <a:t>The Time Thieves </a:t>
            </a:r>
          </a:p>
        </p:txBody>
      </p:sp>
      <p:pic>
        <p:nvPicPr>
          <p:cNvPr id="4" name="Picture 2" descr="http://www.format.pf/dossier/gm00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5815" y="2151062"/>
            <a:ext cx="8680843" cy="453689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data:image/jpeg;base64,/9j/4AAQSkZJRgABAQAAAQABAAD/2wCEAAkGBxQSEBUUEBQVFBAXFRQWFhQUFBUUFBQWFBQWFxQRFBQYHCggGBolHRQVITEhJSkrLi4uFx8zODMtNygtLisBCgoKDg0OFxAQFywcHCQrLCwsLCwsLCwsLCwsLCwsLCwrLCssLCwsLCwsLCwsLCwsLCwsLCssNzc3LDcsKyw3K//AABEIAOEA4QMBIgACEQEDEQH/xAAbAAACAgMBAAAAAAAAAAAAAAAAAQQFAgMGB//EAEQQAAICAQMCBAMGAwUFBgcAAAECAAMRBBIhBTEGE0FRImFxFDJCgZGhI1KxBzNiweFygrLR8GNzdJLC0hUWJCU0NlP/xAAYAQEBAQEBAAAAAAAAAAAAAAAAAQIDBP/EAB4RAQEBAQEBAQADAQAAAAAAAAABEQIhEjEiQVED/9oADAMBAAIRAxEAPwD3COEICjhCAQihAIGEIBCEIBHFCA4RQzAcIswgOEUIDhCEAhCEAhCEAhFmAMBwizHAIRRwFCOIwDMUcIBCEIBCBmLOB3gZQzIr6r2mmzUgDLEAfOXE1OLzW14Er/tRb7ikj+ZvhH78/tNbo347FQEgfCPU8AZb1/KMNWB1cw+1/KQNTSla7rGsIBUH4j+Jgo4XHqRK/wAT6/T6DTtqNQrmtWVTtLM2WOBwWjw9X/233Ef29ZWtTUKvNIYJsD/efOCM9t3fmZPoFxu3uoxnlgQB3ydwg9WKa1TN62g9jKM6N+CjKwPIyMcHscjiajY6feBX591/Uf5wOlBhKjSdS7Z/WWddoPaQ1shCOFIQMcIGoqcx4M2QgYiZQhAUI4QFCEIBHFHAUISNqtRtHzgPUakL9ZXXarPJPEh3anJ9SScADuT7ATemkIBdxvYAkIuMAjnAz3b5mVn9CMzDI+BPV39v8Kn+p4+szvUUqbNpcgruYnLBSwBYZ9BnOBiQPEfRq+p6Fqt7ItmGVxkFWU+ozz6ggyw6fqa0ZdKbvM1FdSMwbHmFPuixgOOcRqyN2soZlHlttYMrZycEKwJU49CMzZqtKti7WzjIPBwcqcjB/KYN1GoXrQXUXspda8/EVBwWA9pMAkVC6rYiU2Pau6tVLsuM5CfFwPfiUvUuvaKzpyanVqraS5UZa7axYXLcogq53N8hLPxSP/odT/3Fv/AZ5x1nR1t4a6ddZwaPsbq2SAu51VyR6jbmB1+l8W6ayxNNfTfp2tG2tNTQ1SWgdkUnjP8AhnS6jTh0ZGztYFTg4OD7GcNpK36xratSV2dM01jNp8/f1No+HzvlWCDj3noGIEXUUnymWshW2FUJ7A7cKePbia738qksctsX6sxAx+pP9ZOxERAq79ChG4/wmwM4I2gn0YdjzxniR/Neo/F29GGdp/8Ab+cieK+nU9Srs0X2gpYhqstSs/FtzuUOPY49/SW1jJSldYUsDtqRO5IAxkk+gUEkmUStJrw3fvJwac7qtCU+KrJUd0HJH+z7/SbundT7ZORCL2EwrfIzM5FEI4hAIQjgKEIQCOEUBxQmNjYGTAwvuCjJnP63Vljxk84AHcn2Ex6lr9xPPE2dPrWsCy0hWchU3cYzk459Tj/KVn9StBo9nxNguRgn0A/lX5f1m/RI4BFhDfEdrDglTyNw9CM449oDRr5nmDIYjDAH4W9iw9x7yUBI0MTgbNYlPiHU23MEqTp1LMx7KBYck49J6AJy/UehKmt1OvuZWobR+S9RX0TczEtnGCDjGIFJ17VirrlN+1nqTR2KxrAbDO4KDv6gGXdXjrT5/ipdUP5nqLL+bJnE5DT0CqtE5OFGSxLHjgAk8nAAH0EZeZ+2dr0q1a9Vp2VXDVWoy76yDkMMEqeRnmcN/aT4frq6JVplssFNVmlrByuWU2Kn8T4cHAYnsBkSF0jqZ0dvm1n+CSPPrH3WU97lHYWL3yPvAEH0Ituq9UXXkAAHRhgUBGRcVOVuOfw5GVHr39pdmas9R109dLL5Ov6jcqEfAHoFOF/BuNQBXjHwy8/+a3zzp+PlaufyBH+chqgHYSDe4LfD2/zmfpv5dVovEtFjKjE1WN91LRt3Yxna33W7jsfWXBE8Z1pH2oiwkhlAQHBUg8sDjjJwcZGcIeT6dV4E8Tl7n0thLKpxVYxJYkKC1ZJ+8B8QByfukek1LtZsyNvQ/wD9g6j/AOH0f9DO1MpOn9ANfUdTq94K3101ivacp5QPJbPOc+0vCJRDsRzYCCBUAcjuzMfQ+wHeQep6HGXrHPdlHr/iHz/rLgiRKtMtW9ySSx3M7nnA7LnsFA7CBF6TruwPaXqmcvrKgpFtZBrfnI7Answ+Rz+R+suOl6rcMesIsRAwEIUQjigEcIQFCOEBSs6zqdq4HeWLtgZM4/q+r3OYSsunUeZZk/cXDN8/Zf2J/KPo3izRa6q8o+UoLC5bFK7VG748eqnaSCP2lhpSNPUu8Nljliqltpb3xyAOBn5TT4m06LodYyKoZ6bS7KoBciogFvc494WLGjqNJoF62J9nKBxYThNno2T6SH0bxVo9U5r02pqtsHO1W5x7gHuPpPOuofHoOhad/wD8a6ykWj0fYu5Ub3Gf6Tof7XKxXp9LfWAL6dXR5RHBAZgDWMehHpA78Sl8a2bdBd8wqflZYiH/AIpd1ngZ9pUeMNKbdDeqjLBN6gerVMLFH5lBCV5trNXvsVKyqnsXdgoUe/Pr8vnN9PSKy5Wyx3sChj8WE59FXBHbBz85B6d1GhKLVtYLYcsVPDWYG5AhP3snsPczU/UL6WGAjOrCvZs5fatbWILc/Aq7wBnOdpPriefr6vk8b5nMm1L6tpFpZAhP8Qsu098AAs2R3AB9fXEXhrVbtOqH79R8ph6g18KfzXBlctNuo1GWOb8Bm2fcoqUO1VY/7ywBCfXcT6cZadtmpR1+7cuxh7sqlq2+uN4/SdOZZMrP1PrY6U2k+pi3TTujzI7NWu0K3ABsjBBBHByOx/6+fuZqdBpKN6E5qZbSx5JKuC7Y9C3xcDjkyYpkbrFW+lq//wChWofWx1X/AD/aa5tZ6kesjmIzJRgQM25omt1ddKGy51rrXlndgqgfMmU3T/E2g1pNVOopubv5Ybk7echT37Tf4l8OV606fzmPl03C414BSwqpADg+gzmcnqf/ALt1Oh9MB9j0NjF9UBg22AEfZ6T6oOMntAv9V4o0v24dOO46h0YkBDsQbQQrN7kZxjgY5I4mzSOarCpPb19wexlxqAle61gA20BmC5YqD8K8DJGWPHzlb1JdyJaAy44IYYO0nAJHpg4/WEroK2yMzOQOlXbk+cnwojihAIQhAIRxQIPVrNtZnKaCrzLlB5Gdx+i8/wBcTo/EDYrlP4cTmx8E4GBgZPuQB79oSrqnVA2FNrhhnBKEKw91bsYdY0Pn6e2kNtNlboGxkLuUjOPWZ6PUixcqGGDgh1KEH2wf6yUIVy9vgxLOm0aO2wh6Fr8vUVjayWVfdtQHOPp7TCvwlfdbS/UtUupShg9dVdHkI1g7W2/G28jHAGB3nWiZiACJhmOEDyDxX0r7NayEZq/vKiR+AMGasfNe302yf4h6RvqLVEh2xajjjLBAuDnI5X4c/Sdx4n6IuqpK9rF+Ktj2VsdiPVT2I+c86r6tdp0OmsqDPUQAC+1k4yoY45XBGGGcjHGczj/05vli8WTZW7p/V9FVSPs+7JYsfhdrW/urR5pxlmDVlMzm+sW7V8ysHbXetgGPi8pbeRj32HtMSa6VXzMeYe21cs7HJOxRyf8ASabjZccbXqoGd2SFe32UYJ2rjOTwZ03XLVv1DUC3yFrbclr53I34awWOCPyEa9W3Mdit5SZNtgXcoH4RnPGeW9SFAOPi4pdPRQlaFdZTSMWbVYKVHnKpfYcg/IZPvJWq6Saq6KbSGQm7zCpI812YPXuHopWtuP8AAB2md5vkdvc10NusrQbndFX3ZgB+5lj4W6e2r1NdxVl0lJLqzKV863GE2g90UFjnsTj2nM+EX0/T9UBqaq301zqEtZAz6axjhQ7HnyySBn0+k9tX9pv5kZ+vpkIGOKUc9416JfrdKaNPqfsu44dxWXZkxzWCGXbnjJ9uJA6R0DXada601WlXTptHlpoCvwg8gHzzgnnnnvOvImJgazILWraXr2vjBBYoVU54IVj3MsDImo1YV1QhyzfyoSoGe7N2AgQuh2kHa3cZB+o4P9Jfic1jZqW9iQ3/AJhg/uDOjSEjKEIQohCEBxGEIFF4ofCCRuhMK9OzsDjeSdqlj6DsOTM/FbcCVHXOpfYaTqfMRNPvrBJVnPLY2hQD3/1hP7dZprg6hlztPbIKn8weRN4E4zxj4nZejnWaEn+IqbLCvNaWNtNu0+oBzzKHxNV/8N0Ca7T67UWagGokXalratXvI3J5ROBwSRtHGIV6mJsE1UtkA4xkA4PcZGcGbYBFHKvrvWF01e4jc54VNwXJHJJY/dUDJJ/0ktEPxh177LT8GDqLMioHkDA5sYfyrkfXgTyU6X42dncu5y7bsF29WY4zn9hgAdpZdcd9ZfdZcBkvTRQqsWFYZlL2IxA+MA/ex3kJ6lG4LdvYElEYEgruJ2vYfvWYOBg/h9eZPufjPXNKnSqhJVQGPdu7H6seYtZ9w8buV+D+f4h/D/3vu/70z0zllBYAHkHB3Dg+hxzDUrlGHb4Tg9sHHDZ9MHB/KWsxZF7zTtNKOhJ/v70IOTyuApHBzjmVvX1Y6tgDhcaUBf8AErs+8D/YDjHy+cK7yyix9Cb1IVlay9bLvQhtlgwnPICnjia9PrX1LefYoRTny6wd2MgZsduMuQAPkBj1M48cWda799T5xvvoWxGRxlWBVh7gjmd5/ZZ1d7tGabm3X6ZzSzerIOanPz2EfpOJWWvgC419VZR92/TMT7b6HUA/Xa5H5T0T8cZ5XqscUJGxMDMzNV+dp243YOM9s44z8swAyLrdWtYBfdycDajOc4z2UGeZ+KlbRaYPf1C89bchq0TUP5Tu1gC1Lpidgq7A5E7TrfiirQaWq3XEqX2ofLUv/EKFmwB6fCYG/X/36H3X+hz/AJy/pPAnL61vMei6tjsevIBGOGwwbHocETptP90fSEboRRwohFCAQMcRgcv4uPaZ9Nev7KDdt8sE534K5zxnPzMXi+v4QZj4Wt/gsCeFcnnsAQDn+sJ/a1qSq2naoR6GUrtAGwqeCMdsTgOneA01GsW19Iuk0NDlqqCc232A8WWDJCVDGQoPPrPQ9LqksBNbBwDglTkZ9syQsKzEzmEyEAM8y8Tasam2xiwNNZVSOW/hrZll47F2Rs5/Ck9Nld1TpldlFtexfjV84ABLFSN2R6/OSzR490fql1zjzAi17HsQqcsxyQrtkDb97OATHSvwjj0HH5THTJhFA4GxRj2wAMTeojJGNtAE1amveNg7vlfyI+L9szfiYvXyCGKsMjK47HGRggj0hG5tTmqxl4FdjKD3BWpl3H/i/SQNAgVSo/A7p+jZB/MEH85K6XctVXlsH3BrScoWDb7HbJI45DCRtBp8M7c7W2hQRg7UGFLe7YOPool/1rr3EsCWHho46lpfn5y/rXn/ANMhASZ4dXPVNIB6ee5+grC5/VhEZetQhCHQSL1AWGp/JKi7a2wuCVDY+HcB6ZkozAwPPOra/VanRvptR0q19W9bVl/4H2XcwK+ctps3Bc/FjGZfdE0y6PQaenW2IzogUu/KlhknBI5wDjPynRmRrtWisEZ1Dt2UnBP094EHXjNlWO2G7e3GJdUjgSqsXN49gv8AUn/lLdYGUIQgEIRwCIwhAqvENO6o/Kc/4YtxY6H8S5x8x/oZ12sr3IR8pwaWeTqA3s3P0PB/aEdlXqE3eWrLvHOwYyAPcDtJQkK3UV1De5VAT3OAWJ7fNjJan9IVsmYnm6+Lddbpb9dQNKmlpa0eRd5nnMKTht1gOK2ODhcH05GZ3XRdf9o09NwUoLaq7NjfeUWIG2n5jMCfEYQxA8f61ofI1dtRHw7zYnpmuxiwx9CSv5CSUQD0nc+K/Dw1SAphdRXk1sc4Oe9b4/CcD6d557XeUdqrgUtT7yN95Qex47qcHDDgydRn8ZajT+o7+3vIwk83LjuJBEkSjEAJlGBKhAS9/s60Pmay7UH7tSDTofdnK2WkH5YQfrOe1NpACpg3ORXUmeWsc7UHvtyck44AJnqnhro66TS10qclQS7fz2Md1jn6sT+01PFkWkcUJGyJmJMidY6nVpaHvvbZUi7mb/ID1J7AfOcp4N8VanU63UUaqlKQtdV1aqSbES3O1LfTfjBOO2cQOzMirfW7EKVZlPIyCykfL0+s26m9UUs5wo7k9h9ZFvvUIbU2sSPhZcHdn7oyO/OID0HxWO3+LA+i8f1zLVZWdHrwo9fn7/OWYEBwhCARxQgEI4oCM43xNodr7h2M7OQupaQWIRAqPD2qFlQDcvXxnGTjHwsPyyPykbpHi6rWjVDQ7ntoBALIyq77TtClsfiGMd5X0WNp78/hzhh7rn/ozpDalNeaq8hjlVqUDez5Yk4GBnkljA8k6bpem3dOt1HULyvUiWe4u/l3V3p/dqNPjDchcZU5np/gHVai3p2nfWAjUNWC2RtJH4GZfQlcHEsX6dS7ix6ajaPxtWhcfRsZ/eTRA2COYAzIGA5Wdc6FTq1AuXkfddTtsQn1Rx2+nb5SznM+PepaijTBtMMZbFlmNxqTafjCnjvgZOQM9pZNqXyOK8T9EfQLuN9Nlf4Vsbyrz8lABDn6ATk063e/93QE+drHOPcKMZ/WXfQfDN/UGd1vrrYHD2WltRqSPQ7SRwfT4sSj/tb8LL0yrTPVddbfY9geyxv5QpGxV4UZJnXOef1y/l17Eut3b+9ttX5UpSv7uSZnbbpkXNialx/2mpA3E9lCV4yTntj1lm3hqwdJq11VhsY6em6ypkBJDIGsKOuMY74IM2eCkRupaYsqvlbgm4Btp8reHXPY4QjPzMXjmy2MzrqXHQ/2f+ElW0a23Trp3K4oqAy6K33rLW9XIwMegz7z0KIGPM4u8ERMCZiYVw/i/ouu1GtpdE09mjoxYlNtjLvuxxZZgHIX0Ep/DV2rPiDVebXQGNGn87ZY5Cpg7GrJHxEnGQZ6cZE1ICbrFr3WYAO0KHZQe2e5xknECps8W6deoDQNvGoZQyny28t8gkqGx6Ad+3OMzfrmBda1ACryQBgbj2H6En8xJOouTatu0FsfAWXDjf8AhGRlc45+k0dPoJPPJJyT7k95YlWuhrwslTFBiZSKIQhAI4oQHFCEAgRCOBQdf6buXco5lb0HqGw+VYfhP3T7H+X6H+s651yMGcv1zpGPiUcQi3V7DbjCikLyScszH0AHYD595LBnPdH6t2rtPPZWPr7Kx9D85a6OnywxdyxZixLcAD0AH4QBCph7ccH39vnicL4i0+r0elt1N3VrxXWpbH2bSZYnhUHwdySAPrO102oWxA6HKkZBwRkZxnmcV1NG6j1VKCD9h0RW23IIFupIzXVz3VQQxgX/AIG+1/Yam6g+/UuN7fCqlA3K1kKAMgYz85fugIIIBB4IPIPymIMj9R6jVQm+91RM4yx9fYD1PyEDy/xj09+l6iu7R7gLGK1KvJFnLNSQe9ZAJ57AN2wJa+JvDg6/oaCbPs99TNvG3zFDkAWL3GRwCD7TG209U1q7ARQgIyQRtqzl3x6NYcKB7DPoZdNbpujaclnd2sfFdYG6yx+yU1IPYYGT9SZq3Z6xzMvi+6P0pdPpatOPirrqWr4vxKqhefqJ5BbortBrVWlgGod1r3KXZkurK1bV/EdrkfVZ7F0nU2WUo99Xk2sMtUWDlOeAWHGcY7TY2irNotKKbguwWYG8LknaD7ZJ/WXnr5Oufp5F1DpuvpZrbrbA1te9VNjkl6zlhYFwqsVIAA4GfkZ13jnxI+n6VTbpLQtlzaeuqx9rYFuCXO7g/CCTmWvjZC+n2Vo1mo3K1SKPUHDFmPCptLAk+/Epk1VOj0ejo6pQxC1gb/KOoqrdMqu4oGIO3nOMd5Ld9OZlTvDFdj27x1X7ZWuQ9Yr0uM4wMtWoYYPM6omeYaCuvU9do1PTEKaaqmxdVctTVVWlg3l1AMBvOSDkD0HtPSL9SqFQxwXbavfBbGQM+mfnMttpMiVWuN/nBQqklXB4Kn+YdwR6/liF1WLBZvKqFIZT90juD/hIPrIdtnm+mK+4B43ezMPQewhLWLMbG3HOOyD2B7sfmf2/WW2iowJp0Wn9TLECUhiEISKI4oQCEIQCEIQCEIQCYOgI5mcIHN9W6N6oP2kPS68oDXeN9RG3kZIB42n+YTryJX63piv8jKio8TarUDQ2N01Vs1GAKxlQB7kA8EgeksdJa1enVtUy+YEXzWVdq7zgHA59TiVNmjsobKEj39QfqPWb16orgLqExgq2RkrlTlSR3HI+Yg1fAxEA9+frIOoY2oPKcAFlJYHnaGBYDHYkDE2a29lXNa7mLKAOcDLAEnHoOZFSwMdv+U8z1nTRrfEFy6m62pdPRX9nWuw1Mwsz5liOORyBnb8p6HrtWKkLkEgFRgYBO5go7/Npzn9oVeir0x1Wv05uWnABr4uXewXCtuXjnkZgQfA+vtXqOt0Xn2anTUit67bWNr1tYAW07Wnl8Fj3PGMTu8yj6ZRp9JpN+mpFdWzzdigBjuG7LEnlue5JlnqriK2asZcKSoPqcZA4gSczTqb1RCznCgck+gmq7NlJAJRmQgHkFWZeD+RM122rsCXFSxXDKMndxhsL3x3gV3jE6saNj0zb9pBUhWAIZdw3KueAcc5+Umm7NSfaFXzCEZqwd+LAASF98MO8YZyAEHloABluX44GF7Dj1J/KOugA8cse7Hlj9TLia0sGc5ftnhByB82P4j+wkzT6bPebaNN6mTFEamEi44mUBCRoQjhAUI4QFHFCAQJhAwFuiDR7YtkDKEIQHFiOEDW6A95W6npCtyOJa4hiBzj9GIOV4PuDg/qIKLk7MT/tAN/yM6LERrHtLqYoftdn4lU/r/QzXqNVvQrbSroe6thlPtkEToDQPaazpF9oFSuv4wE4xgD0wPTGO0y8+0+iKPoWP9cS1XTKPSM6ce0HqqFJP3nY/IYUftz+8kU1BfugD6dz9T3MmjTiZhAOwjUxFWomb66QPrNwEI1ZMEIQkURExxEQDdAGGIYgOEcUAhCEAjihAcIoQHCKEAjihAcUIQAwhCAQhCAQhCAQhCAQjigEIQgEIQgOEUIDhCKAQhCAQhCAQhCACEIQCEIQCEIQCEIQCEIQCEIQCEIQCEcIChCEAhCEAhCEAhCEAhC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4"/>
          <a:stretch>
            <a:fillRect/>
          </a:stretch>
        </p:blipFill>
        <p:spPr>
          <a:xfrm>
            <a:off x="8770490" y="7937"/>
            <a:ext cx="2143125" cy="2143125"/>
          </a:xfrm>
          <a:prstGeom prst="rect">
            <a:avLst/>
          </a:prstGeom>
        </p:spPr>
      </p:pic>
    </p:spTree>
    <p:extLst>
      <p:ext uri="{BB962C8B-B14F-4D97-AF65-F5344CB8AC3E}">
        <p14:creationId xmlns:p14="http://schemas.microsoft.com/office/powerpoint/2010/main" val="138235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What guides our conception of time?</a:t>
            </a:r>
          </a:p>
        </p:txBody>
      </p:sp>
      <p:sp>
        <p:nvSpPr>
          <p:cNvPr id="3" name="Espace réservé du contenu 2"/>
          <p:cNvSpPr>
            <a:spLocks noGrp="1"/>
          </p:cNvSpPr>
          <p:nvPr>
            <p:ph idx="1"/>
          </p:nvPr>
        </p:nvSpPr>
        <p:spPr>
          <a:xfrm>
            <a:off x="1371599" y="1594884"/>
            <a:ext cx="10185991" cy="4954772"/>
          </a:xfrm>
        </p:spPr>
        <p:txBody>
          <a:bodyPr>
            <a:normAutofit/>
          </a:bodyPr>
          <a:lstStyle/>
          <a:p>
            <a:pPr marL="0" indent="0" defTabSz="9950450">
              <a:buNone/>
            </a:pPr>
            <a:r>
              <a:rPr lang="fr-FR" sz="2200" b="1" dirty="0">
                <a:solidFill>
                  <a:srgbClr val="FFC000"/>
                </a:solidFill>
              </a:rPr>
              <a:t>A personal choice, depending on one's objectives</a:t>
            </a:r>
            <a:r>
              <a:rPr lang="fr-FR" sz="2200" dirty="0"/>
              <a:t>: a manager who works 10 hours a day may be just as satisfied with his organisation as one who decides to leave at 6 p.m.</a:t>
            </a:r>
          </a:p>
          <a:p>
            <a:pPr marL="0" indent="0">
              <a:buNone/>
            </a:pPr>
            <a:r>
              <a:rPr lang="fr-FR" sz="2200" b="1" dirty="0">
                <a:solidFill>
                  <a:srgbClr val="FFC000"/>
                </a:solidFill>
              </a:rPr>
              <a:t>Cultural conditioning</a:t>
            </a:r>
            <a:r>
              <a:rPr lang="fr-FR" sz="2200" dirty="0"/>
              <a:t>: the Anglo-Saxons have invented a managerial time that corresponds to the </a:t>
            </a:r>
            <a:r>
              <a:rPr lang="fr-FR" sz="2200" dirty="0" err="1"/>
              <a:t>monochronic </a:t>
            </a:r>
            <a:r>
              <a:rPr lang="fr-FR" sz="2200" dirty="0"/>
              <a:t>culture, whereas the Latins are </a:t>
            </a:r>
            <a:r>
              <a:rPr lang="fr-FR" sz="2200" dirty="0" err="1"/>
              <a:t>polychronic </a:t>
            </a:r>
          </a:p>
          <a:p>
            <a:pPr marL="0" indent="0">
              <a:buNone/>
            </a:pPr>
            <a:r>
              <a:rPr lang="fr-FR" sz="2200" b="1" dirty="0">
                <a:solidFill>
                  <a:srgbClr val="FFC000"/>
                </a:solidFill>
              </a:rPr>
              <a:t>Our temperament</a:t>
            </a:r>
            <a:r>
              <a:rPr lang="fr-FR" sz="2200" dirty="0"/>
              <a:t>. The routine person is quick to confront his incompetence, some need the unexpected, the pleasure of a relationship. Losing time is an attitude that allows some people to better resist anguish and pressure. </a:t>
            </a:r>
          </a:p>
          <a:p>
            <a:pPr marL="0" indent="0">
              <a:buNone/>
            </a:pPr>
            <a:r>
              <a:rPr lang="fr-FR" sz="2200" dirty="0"/>
              <a:t>Others are naturally messy and constantly scattering, or have a slow and cautious temperament (see test of the main trends in your time management behaviour), </a:t>
            </a:r>
          </a:p>
          <a:p>
            <a:pPr marL="0" indent="0">
              <a:buNone/>
            </a:pPr>
            <a:r>
              <a:rPr lang="fr-FR" sz="2200" dirty="0"/>
              <a:t>Finally, more often than not, </a:t>
            </a:r>
            <a:r>
              <a:rPr lang="fr-FR" sz="2200" b="1" dirty="0">
                <a:solidFill>
                  <a:srgbClr val="FFC000"/>
                </a:solidFill>
              </a:rPr>
              <a:t>our working methods are to blame!</a:t>
            </a:r>
          </a:p>
        </p:txBody>
      </p:sp>
    </p:spTree>
    <p:extLst>
      <p:ext uri="{BB962C8B-B14F-4D97-AF65-F5344CB8AC3E}">
        <p14:creationId xmlns:p14="http://schemas.microsoft.com/office/powerpoint/2010/main" val="372079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685800"/>
            <a:ext cx="7219507" cy="1485900"/>
          </a:xfrm>
        </p:spPr>
        <p:txBody>
          <a:bodyPr>
            <a:normAutofit/>
          </a:bodyPr>
          <a:lstStyle/>
          <a:p>
            <a:pPr lvl="0"/>
            <a:r>
              <a:rPr lang="fr-FR" sz="3200" b="1" dirty="0"/>
              <a:t>Preparing to invest in change?</a:t>
            </a:r>
            <a:br>
              <a:rPr lang="fr-FR" sz="3200" b="1" dirty="0"/>
            </a:br>
            <a:endParaRPr lang="fr-FR" sz="3200" b="1" dirty="0"/>
          </a:p>
        </p:txBody>
      </p:sp>
      <p:sp>
        <p:nvSpPr>
          <p:cNvPr id="3" name="Espace réservé du contenu 2"/>
          <p:cNvSpPr>
            <a:spLocks noGrp="1"/>
          </p:cNvSpPr>
          <p:nvPr>
            <p:ph idx="1"/>
          </p:nvPr>
        </p:nvSpPr>
        <p:spPr>
          <a:xfrm>
            <a:off x="861237" y="2371060"/>
            <a:ext cx="6060558" cy="3581400"/>
          </a:xfrm>
        </p:spPr>
        <p:txBody>
          <a:bodyPr>
            <a:normAutofit/>
          </a:bodyPr>
          <a:lstStyle/>
          <a:p>
            <a:pPr marL="0" indent="0">
              <a:buNone/>
            </a:pPr>
            <a:r>
              <a:rPr lang="fr-FR" sz="2200" dirty="0"/>
              <a:t>To change the way you act and work, you have to want to, you have to find your energy and accept to lose time to gain time by reorganising. </a:t>
            </a:r>
          </a:p>
          <a:p>
            <a:pPr>
              <a:buNone/>
            </a:pPr>
            <a:endParaRPr lang="fr-FR" sz="2200" dirty="0"/>
          </a:p>
          <a:p>
            <a:pPr marL="0" indent="0">
              <a:buNone/>
            </a:pPr>
            <a:r>
              <a:rPr lang="fr-FR" sz="2200" dirty="0"/>
              <a:t>Desire + a few techniques allow you to better control your time.</a:t>
            </a:r>
          </a:p>
        </p:txBody>
      </p:sp>
      <p:pic>
        <p:nvPicPr>
          <p:cNvPr id="4" name="Image 3">
            <a:extLst>
              <a:ext uri="{FF2B5EF4-FFF2-40B4-BE49-F238E27FC236}">
                <a16:creationId xmlns:a16="http://schemas.microsoft.com/office/drawing/2014/main" xmlns="" id="{17331D1F-2DEB-1FDF-9468-D64587167FF8}"/>
              </a:ext>
            </a:extLst>
          </p:cNvPr>
          <p:cNvPicPr>
            <a:picLocks noChangeAspect="1"/>
          </p:cNvPicPr>
          <p:nvPr/>
        </p:nvPicPr>
        <p:blipFill>
          <a:blip r:embed="rId2"/>
          <a:stretch>
            <a:fillRect/>
          </a:stretch>
        </p:blipFill>
        <p:spPr>
          <a:xfrm>
            <a:off x="6826604" y="1428750"/>
            <a:ext cx="5365396" cy="3581401"/>
          </a:xfrm>
          <a:prstGeom prst="ellipse">
            <a:avLst/>
          </a:prstGeom>
          <a:ln>
            <a:noFill/>
          </a:ln>
          <a:effectLst>
            <a:softEdge rad="112500"/>
          </a:effectLst>
        </p:spPr>
      </p:pic>
    </p:spTree>
    <p:extLst>
      <p:ext uri="{BB962C8B-B14F-4D97-AF65-F5344CB8AC3E}">
        <p14:creationId xmlns:p14="http://schemas.microsoft.com/office/powerpoint/2010/main" val="32283295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71599" y="2286000"/>
            <a:ext cx="5124894" cy="3581400"/>
          </a:xfrm>
        </p:spPr>
        <p:txBody>
          <a:bodyPr>
            <a:normAutofit/>
          </a:bodyPr>
          <a:lstStyle/>
          <a:p>
            <a:pPr marL="0" indent="0">
              <a:buNone/>
            </a:pPr>
            <a:r>
              <a:rPr lang="fr-FR" sz="3200" b="1" dirty="0">
                <a:solidFill>
                  <a:schemeClr val="accent2">
                    <a:lumMod val="75000"/>
                  </a:schemeClr>
                </a:solidFill>
              </a:rPr>
              <a:t>Some concepts</a:t>
            </a:r>
          </a:p>
          <a:p>
            <a:pPr>
              <a:buClr>
                <a:srgbClr val="FFC000"/>
              </a:buClr>
              <a:buFont typeface="Wingdings" panose="05000000000000000000" pitchFamily="2" charset="2"/>
              <a:buChar char="q"/>
            </a:pPr>
            <a:r>
              <a:rPr lang="fr-FR" sz="2200" b="1" dirty="0"/>
              <a:t>The Eisenhower matrix</a:t>
            </a:r>
          </a:p>
          <a:p>
            <a:pPr>
              <a:buClr>
                <a:srgbClr val="FFC000"/>
              </a:buClr>
              <a:buFont typeface="Wingdings" panose="05000000000000000000" pitchFamily="2" charset="2"/>
              <a:buChar char="q"/>
            </a:pPr>
            <a:r>
              <a:rPr lang="fr-FR" sz="2200" b="1" dirty="0"/>
              <a:t>The priority pyramid</a:t>
            </a:r>
          </a:p>
          <a:p>
            <a:pPr>
              <a:buClr>
                <a:srgbClr val="FFC000"/>
              </a:buClr>
              <a:buFont typeface="Wingdings" panose="05000000000000000000" pitchFamily="2" charset="2"/>
              <a:buChar char="q"/>
            </a:pPr>
            <a:r>
              <a:rPr lang="fr-FR" sz="2200" b="1" dirty="0" err="1"/>
              <a:t>Parkinson's </a:t>
            </a:r>
            <a:r>
              <a:rPr lang="fr-FR" sz="2200" b="1" dirty="0"/>
              <a:t>Law</a:t>
            </a:r>
          </a:p>
          <a:p>
            <a:pPr>
              <a:buClr>
                <a:srgbClr val="FFC000"/>
              </a:buClr>
              <a:buFont typeface="Wingdings" panose="05000000000000000000" pitchFamily="2" charset="2"/>
              <a:buChar char="q"/>
            </a:pPr>
            <a:r>
              <a:rPr lang="fr-FR" sz="2200" b="1" dirty="0"/>
              <a:t>Pareto's law</a:t>
            </a:r>
          </a:p>
          <a:p>
            <a:pPr>
              <a:buClr>
                <a:srgbClr val="FFC000"/>
              </a:buClr>
              <a:buFont typeface="Wingdings" panose="05000000000000000000" pitchFamily="2" charset="2"/>
              <a:buChar char="q"/>
            </a:pPr>
            <a:r>
              <a:rPr lang="fr-FR" sz="2200" b="1" dirty="0"/>
              <a:t>The theory adapted to the times</a:t>
            </a:r>
          </a:p>
          <a:p>
            <a:pPr marL="0" indent="0">
              <a:buNone/>
            </a:pPr>
            <a:endParaRPr lang="fr-FR" sz="3200" b="1" dirty="0"/>
          </a:p>
        </p:txBody>
      </p:sp>
      <p:pic>
        <p:nvPicPr>
          <p:cNvPr id="2" name="Image 1">
            <a:extLst>
              <a:ext uri="{FF2B5EF4-FFF2-40B4-BE49-F238E27FC236}">
                <a16:creationId xmlns:a16="http://schemas.microsoft.com/office/drawing/2014/main" xmlns="" id="{3D748404-6BF2-2905-3470-B05849708808}"/>
              </a:ext>
            </a:extLst>
          </p:cNvPr>
          <p:cNvPicPr>
            <a:picLocks noChangeAspect="1"/>
          </p:cNvPicPr>
          <p:nvPr/>
        </p:nvPicPr>
        <p:blipFill>
          <a:blip r:embed="rId2"/>
          <a:stretch>
            <a:fillRect/>
          </a:stretch>
        </p:blipFill>
        <p:spPr>
          <a:xfrm>
            <a:off x="6982050" y="200540"/>
            <a:ext cx="5209950" cy="3334368"/>
          </a:xfrm>
          <a:prstGeom prst="rect">
            <a:avLst/>
          </a:prstGeom>
        </p:spPr>
      </p:pic>
    </p:spTree>
    <p:extLst>
      <p:ext uri="{BB962C8B-B14F-4D97-AF65-F5344CB8AC3E}">
        <p14:creationId xmlns:p14="http://schemas.microsoft.com/office/powerpoint/2010/main" val="226913015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00824" y="685800"/>
            <a:ext cx="6176776" cy="1485900"/>
          </a:xfrm>
        </p:spPr>
        <p:txBody>
          <a:bodyPr>
            <a:normAutofit/>
          </a:bodyPr>
          <a:lstStyle/>
          <a:p>
            <a:r>
              <a:rPr lang="fr-FR" sz="3200" b="1" dirty="0"/>
              <a:t>The Eisenhower principle</a:t>
            </a:r>
          </a:p>
        </p:txBody>
      </p:sp>
      <p:pic>
        <p:nvPicPr>
          <p:cNvPr id="4" name="Image 3">
            <a:extLst>
              <a:ext uri="{FF2B5EF4-FFF2-40B4-BE49-F238E27FC236}">
                <a16:creationId xmlns:a16="http://schemas.microsoft.com/office/drawing/2014/main" xmlns="" id="{8EEE6318-B27E-939D-172A-CE78AB33DAA3}"/>
              </a:ext>
            </a:extLst>
          </p:cNvPr>
          <p:cNvPicPr>
            <a:picLocks noChangeAspect="1"/>
          </p:cNvPicPr>
          <p:nvPr/>
        </p:nvPicPr>
        <p:blipFill rotWithShape="1">
          <a:blip r:embed="rId2"/>
          <a:srcRect l="12128" r="10657" b="-1"/>
          <a:stretch/>
        </p:blipFill>
        <p:spPr>
          <a:xfrm>
            <a:off x="-1" y="10"/>
            <a:ext cx="4373546" cy="6857990"/>
          </a:xfrm>
          <a:prstGeom prst="rect">
            <a:avLst/>
          </a:prstGeom>
        </p:spPr>
      </p:pic>
      <p:sp>
        <p:nvSpPr>
          <p:cNvPr id="3" name="Espace réservé du contenu 2"/>
          <p:cNvSpPr>
            <a:spLocks noGrp="1"/>
          </p:cNvSpPr>
          <p:nvPr>
            <p:ph idx="1"/>
          </p:nvPr>
        </p:nvSpPr>
        <p:spPr>
          <a:xfrm>
            <a:off x="5100824" y="2286000"/>
            <a:ext cx="6701316" cy="3581400"/>
          </a:xfrm>
        </p:spPr>
        <p:txBody>
          <a:bodyPr>
            <a:normAutofit/>
          </a:bodyPr>
          <a:lstStyle/>
          <a:p>
            <a:pPr marL="0" indent="0" algn="just">
              <a:buNone/>
            </a:pPr>
            <a:r>
              <a:rPr lang="fr-FR" sz="2200" dirty="0"/>
              <a:t>This method of prioritising tasks was originally suggested by Dwight D. Eisenhower, 34th President of the United States of America. Eisenhower is said to have once said: "What is important is rarely urgent and what is urgent is rarely important". Based on this quote the Eisenhower Box was developed as a way to help people prioritise their tasks.</a:t>
            </a:r>
          </a:p>
          <a:p>
            <a:pPr marL="0" indent="0" algn="just">
              <a:buNone/>
            </a:pPr>
            <a:endParaRPr lang="fr-FR" sz="2200" dirty="0"/>
          </a:p>
          <a:p>
            <a:pPr marL="0" indent="0" algn="just">
              <a:buNone/>
            </a:pPr>
            <a:endParaRPr lang="fr-FR" sz="2200" dirty="0"/>
          </a:p>
        </p:txBody>
      </p:sp>
    </p:spTree>
    <p:extLst>
      <p:ext uri="{BB962C8B-B14F-4D97-AF65-F5344CB8AC3E}">
        <p14:creationId xmlns:p14="http://schemas.microsoft.com/office/powerpoint/2010/main" val="188805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81C9AF-14CC-B6F1-43BA-2ADE70C4D5FA}"/>
              </a:ext>
            </a:extLst>
          </p:cNvPr>
          <p:cNvSpPr>
            <a:spLocks noGrp="1"/>
          </p:cNvSpPr>
          <p:nvPr>
            <p:ph type="title"/>
          </p:nvPr>
        </p:nvSpPr>
        <p:spPr/>
        <p:txBody>
          <a:bodyPr/>
          <a:lstStyle/>
          <a:p>
            <a:r>
              <a:rPr lang="fr-FR" sz="4400" b="1" dirty="0">
                <a:solidFill>
                  <a:schemeClr val="tx1"/>
                </a:solidFill>
              </a:rPr>
              <a:t>The Eisenhower principle</a:t>
            </a:r>
            <a:endParaRPr lang="fr-FR" dirty="0"/>
          </a:p>
        </p:txBody>
      </p:sp>
      <p:sp>
        <p:nvSpPr>
          <p:cNvPr id="4" name="Rectangle 1">
            <a:extLst>
              <a:ext uri="{FF2B5EF4-FFF2-40B4-BE49-F238E27FC236}">
                <a16:creationId xmlns:a16="http://schemas.microsoft.com/office/drawing/2014/main" xmlns="" id="{67319866-10AD-207B-9B94-A3353604B11E}"/>
              </a:ext>
            </a:extLst>
          </p:cNvPr>
          <p:cNvSpPr>
            <a:spLocks noGrp="1" noChangeArrowheads="1"/>
          </p:cNvSpPr>
          <p:nvPr>
            <p:ph idx="1"/>
          </p:nvPr>
        </p:nvSpPr>
        <p:spPr bwMode="auto">
          <a:xfrm>
            <a:off x="1371600" y="2491652"/>
            <a:ext cx="935610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What is the Eisenhower Matrix?</a:t>
            </a:r>
            <a:endPar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Eisenhower Matrix, also referred to as Urgent-Important Matrix, helps you decide on and prioritize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tasks by urgency and importance, sorting out less urgent and important tasks which you should either delegate or not do at all.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https://youtu.be/tT89OZ7TNwc</a:t>
            </a:r>
            <a:endPar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
            <a:b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
            <a:b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endParaRPr kumimoji="0" lang="en-US" altLang="fr-FR"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22605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1BEBD1C-0DD4-7D8C-42C6-DB5FA2757D54}"/>
              </a:ext>
            </a:extLst>
          </p:cNvPr>
          <p:cNvSpPr>
            <a:spLocks noGrp="1"/>
          </p:cNvSpPr>
          <p:nvPr>
            <p:ph type="title"/>
          </p:nvPr>
        </p:nvSpPr>
        <p:spPr/>
        <p:txBody>
          <a:bodyPr>
            <a:normAutofit/>
          </a:bodyPr>
          <a:lstStyle/>
          <a:p>
            <a:r>
              <a:rPr lang="fr-FR" sz="3200" b="1" dirty="0" err="1">
                <a:solidFill>
                  <a:schemeClr val="tx1"/>
                </a:solidFill>
              </a:rPr>
              <a:t>Where does </a:t>
            </a:r>
            <a:r>
              <a:rPr lang="fr-FR" sz="3200" b="1" dirty="0">
                <a:solidFill>
                  <a:schemeClr val="tx1"/>
                </a:solidFill>
              </a:rPr>
              <a:t>the </a:t>
            </a:r>
            <a:r>
              <a:rPr lang="fr-FR" sz="3200" b="1" dirty="0" err="1">
                <a:solidFill>
                  <a:schemeClr val="tx1"/>
                </a:solidFill>
              </a:rPr>
              <a:t>name </a:t>
            </a:r>
            <a:r>
              <a:rPr lang="fr-FR" sz="3200" b="1" dirty="0">
                <a:solidFill>
                  <a:schemeClr val="tx1"/>
                </a:solidFill>
              </a:rPr>
              <a:t>come </a:t>
            </a:r>
            <a:r>
              <a:rPr lang="fr-FR" sz="3200" b="1" dirty="0" err="1">
                <a:solidFill>
                  <a:schemeClr val="tx1"/>
                </a:solidFill>
              </a:rPr>
              <a:t>from </a:t>
            </a:r>
            <a:r>
              <a:rPr lang="fr-FR" sz="3200" b="1" dirty="0">
                <a:solidFill>
                  <a:schemeClr val="tx1"/>
                </a:solidFill>
              </a:rPr>
              <a:t>?</a:t>
            </a:r>
          </a:p>
        </p:txBody>
      </p:sp>
      <p:sp>
        <p:nvSpPr>
          <p:cNvPr id="3" name="Espace réservé du contenu 2">
            <a:extLst>
              <a:ext uri="{FF2B5EF4-FFF2-40B4-BE49-F238E27FC236}">
                <a16:creationId xmlns:a16="http://schemas.microsoft.com/office/drawing/2014/main" xmlns="" id="{437AFB2F-8D0B-CDE0-37B6-7DD7C505F5DC}"/>
              </a:ext>
            </a:extLst>
          </p:cNvPr>
          <p:cNvSpPr>
            <a:spLocks noGrp="1"/>
          </p:cNvSpPr>
          <p:nvPr>
            <p:ph idx="1"/>
          </p:nvPr>
        </p:nvSpPr>
        <p:spPr/>
        <p:txBody>
          <a:bodyPr/>
          <a:lstStyle/>
          <a:p>
            <a:pPr marL="0" indent="0">
              <a:buNone/>
            </a:pPr>
            <a:r>
              <a:rPr lang="en-US" dirty="0">
                <a:solidFill>
                  <a:schemeClr val="tx1"/>
                </a:solidFill>
                <a:latin typeface="Times New Roman" panose="02020603050405020304" pitchFamily="18" charset="0"/>
                <a:cs typeface="Times New Roman" panose="02020603050405020304" pitchFamily="18" charset="0"/>
              </a:rPr>
              <a:t>Dwight D. Eisenhower was the 34th President of the United States from 1953 until 1961. Before becoming President, he served as a general in the United States Army and as the Allied Forces Supreme Commander during World War II. He also later became NATO's first supreme commander.</a:t>
            </a:r>
            <a:br>
              <a:rPr lang="en-US" dirty="0">
                <a:solidFill>
                  <a:schemeClr val="tx1"/>
                </a:solidFill>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rPr>
              <a:t>Dwight had to make tough decisions continuously about which of the many tasks he should focus on each day. This finally led him to invent the world-famous Eisenhower principle, which today helps us prioritize by urgency and importance.</a:t>
            </a:r>
            <a:endParaRPr lang="fr-FR" dirty="0">
              <a:solidFill>
                <a:schemeClr val="tx1"/>
              </a:solidFill>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27179645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F86F42D-740A-F21F-0C62-25A78F8E5329}"/>
              </a:ext>
            </a:extLst>
          </p:cNvPr>
          <p:cNvSpPr>
            <a:spLocks noGrp="1"/>
          </p:cNvSpPr>
          <p:nvPr>
            <p:ph type="title"/>
          </p:nvPr>
        </p:nvSpPr>
        <p:spPr>
          <a:xfrm>
            <a:off x="1065228" y="233313"/>
            <a:ext cx="9601200" cy="1485900"/>
          </a:xfrm>
        </p:spPr>
        <p:txBody>
          <a:bodyPr>
            <a:normAutofit/>
          </a:bodyPr>
          <a:lstStyle/>
          <a:p>
            <a:r>
              <a:rPr lang="en-US" altLang="fr-FR" sz="3200" b="1" dirty="0">
                <a:solidFill>
                  <a:schemeClr val="tx1"/>
                </a:solidFill>
              </a:rPr>
              <a:t>How to use the Eisenhower Matrix?</a:t>
            </a:r>
            <a:r>
              <a:rPr lang="fr-FR" altLang="fr-FR" sz="3200" b="1" dirty="0">
                <a:solidFill>
                  <a:schemeClr val="tx1"/>
                </a:solidFill>
              </a:rPr>
              <a:t/>
            </a:r>
            <a:br>
              <a:rPr lang="fr-FR" altLang="fr-FR" sz="3200" b="1" dirty="0">
                <a:solidFill>
                  <a:schemeClr val="tx1"/>
                </a:solidFill>
              </a:rPr>
            </a:br>
            <a:endParaRPr lang="fr-FR" sz="3200" b="1" dirty="0">
              <a:solidFill>
                <a:schemeClr val="tx1"/>
              </a:solidFill>
            </a:endParaRPr>
          </a:p>
        </p:txBody>
      </p:sp>
      <p:graphicFrame>
        <p:nvGraphicFramePr>
          <p:cNvPr id="4" name="Espace réservé du contenu 3">
            <a:extLst>
              <a:ext uri="{FF2B5EF4-FFF2-40B4-BE49-F238E27FC236}">
                <a16:creationId xmlns:a16="http://schemas.microsoft.com/office/drawing/2014/main" xmlns="" id="{EC06DE7E-9261-56E2-7CC3-047792BF518A}"/>
              </a:ext>
            </a:extLst>
          </p:cNvPr>
          <p:cNvGraphicFramePr>
            <a:graphicFrameLocks noGrp="1"/>
          </p:cNvGraphicFramePr>
          <p:nvPr>
            <p:ph idx="1"/>
          </p:nvPr>
        </p:nvGraphicFramePr>
        <p:xfrm>
          <a:off x="4010139" y="3172858"/>
          <a:ext cx="7314934" cy="3321586"/>
        </p:xfrm>
        <a:graphic>
          <a:graphicData uri="http://schemas.openxmlformats.org/drawingml/2006/table">
            <a:tbl>
              <a:tblPr firstRow="1" firstCol="1" bandRow="1">
                <a:tableStyleId>{5C22544A-7EE6-4342-B048-85BDC9FD1C3A}</a:tableStyleId>
              </a:tblPr>
              <a:tblGrid>
                <a:gridCol w="3657467">
                  <a:extLst>
                    <a:ext uri="{9D8B030D-6E8A-4147-A177-3AD203B41FA5}">
                      <a16:colId xmlns:a16="http://schemas.microsoft.com/office/drawing/2014/main" xmlns="" val="1523220474"/>
                    </a:ext>
                  </a:extLst>
                </a:gridCol>
                <a:gridCol w="3657467">
                  <a:extLst>
                    <a:ext uri="{9D8B030D-6E8A-4147-A177-3AD203B41FA5}">
                      <a16:colId xmlns:a16="http://schemas.microsoft.com/office/drawing/2014/main" xmlns="" val="345188748"/>
                    </a:ext>
                  </a:extLst>
                </a:gridCol>
              </a:tblGrid>
              <a:tr h="1660793">
                <a:tc>
                  <a:txBody>
                    <a:bodyPr/>
                    <a:lstStyle/>
                    <a:p>
                      <a:pPr marL="457200" algn="l" defTabSz="914400" rtl="0" eaLnBrk="1" latinLnBrk="0" hangingPunct="1">
                        <a:lnSpc>
                          <a:spcPct val="115000"/>
                        </a:lnSpc>
                      </a:pPr>
                      <a:r>
                        <a:rPr lang="en-US" sz="1800" b="1" kern="1200" dirty="0">
                          <a:solidFill>
                            <a:srgbClr val="FF0000"/>
                          </a:solidFill>
                          <a:effectLst/>
                          <a:latin typeface="+mn-lt"/>
                          <a:ea typeface="+mn-ea"/>
                          <a:cs typeface="+mn-cs"/>
                        </a:rPr>
                        <a:t>➀ Do First</a:t>
                      </a:r>
                      <a:endParaRPr lang="fr-FR" sz="1800" b="1" kern="1200" dirty="0">
                        <a:solidFill>
                          <a:srgbClr val="FF0000"/>
                        </a:solidFill>
                        <a:effectLst/>
                        <a:latin typeface="+mn-lt"/>
                        <a:ea typeface="+mn-ea"/>
                        <a:cs typeface="+mn-cs"/>
                      </a:endParaRPr>
                    </a:p>
                    <a:p>
                      <a:pPr marL="457200" algn="l" defTabSz="914400" rtl="0" eaLnBrk="1" latinLnBrk="0" hangingPunct="1">
                        <a:lnSpc>
                          <a:spcPct val="115000"/>
                        </a:lnSpc>
                      </a:pPr>
                      <a:r>
                        <a:rPr lang="en-US" sz="1800" b="1" kern="1200" dirty="0">
                          <a:solidFill>
                            <a:srgbClr val="FF0000"/>
                          </a:solidFill>
                          <a:effectLst/>
                          <a:latin typeface="+mn-lt"/>
                          <a:ea typeface="+mn-ea"/>
                          <a:cs typeface="+mn-cs"/>
                        </a:rPr>
                        <a:t>First focus</a:t>
                      </a:r>
                      <a:br>
                        <a:rPr lang="en-US" sz="1800" b="1" kern="1200" dirty="0">
                          <a:solidFill>
                            <a:srgbClr val="FF0000"/>
                          </a:solidFill>
                          <a:effectLst/>
                          <a:latin typeface="+mn-lt"/>
                          <a:ea typeface="+mn-ea"/>
                          <a:cs typeface="+mn-cs"/>
                        </a:rPr>
                      </a:br>
                      <a:r>
                        <a:rPr lang="en-US" sz="1800" b="1" kern="1200" dirty="0">
                          <a:solidFill>
                            <a:srgbClr val="FF0000"/>
                          </a:solidFill>
                          <a:effectLst/>
                          <a:latin typeface="+mn-lt"/>
                          <a:ea typeface="+mn-ea"/>
                          <a:cs typeface="+mn-cs"/>
                        </a:rPr>
                        <a:t>on important tasks</a:t>
                      </a:r>
                      <a:br>
                        <a:rPr lang="en-US" sz="1800" b="1" kern="1200" dirty="0">
                          <a:solidFill>
                            <a:srgbClr val="FF0000"/>
                          </a:solidFill>
                          <a:effectLst/>
                          <a:latin typeface="+mn-lt"/>
                          <a:ea typeface="+mn-ea"/>
                          <a:cs typeface="+mn-cs"/>
                        </a:rPr>
                      </a:br>
                      <a:r>
                        <a:rPr lang="en-US" sz="1800" b="1" kern="1200" dirty="0">
                          <a:solidFill>
                            <a:srgbClr val="FF0000"/>
                          </a:solidFill>
                          <a:effectLst/>
                          <a:latin typeface="+mn-lt"/>
                          <a:ea typeface="+mn-ea"/>
                          <a:cs typeface="+mn-cs"/>
                        </a:rPr>
                        <a:t>to be done the same day.</a:t>
                      </a:r>
                      <a:endParaRPr lang="fr-FR" sz="1800" b="1" kern="1200" dirty="0">
                        <a:solidFill>
                          <a:srgbClr val="FF0000"/>
                        </a:solidFill>
                        <a:effectLst/>
                        <a:latin typeface="+mn-lt"/>
                        <a:ea typeface="+mn-ea"/>
                        <a:cs typeface="+mn-cs"/>
                      </a:endParaRPr>
                    </a:p>
                  </a:txBody>
                  <a:tcPr marL="152400" marR="152400" marT="152400" marB="152400" anchor="ctr"/>
                </a:tc>
                <a:tc>
                  <a:txBody>
                    <a:bodyPr/>
                    <a:lstStyle/>
                    <a:p>
                      <a:pPr marL="457200" algn="l" defTabSz="914400" rtl="0" eaLnBrk="1" latinLnBrk="0" hangingPunct="1">
                        <a:lnSpc>
                          <a:spcPct val="115000"/>
                        </a:lnSpc>
                      </a:pPr>
                      <a:r>
                        <a:rPr lang="en-US" sz="1800" b="1" kern="1200" dirty="0">
                          <a:solidFill>
                            <a:schemeClr val="accent5">
                              <a:lumMod val="60000"/>
                              <a:lumOff val="40000"/>
                            </a:schemeClr>
                          </a:solidFill>
                          <a:effectLst/>
                          <a:latin typeface="+mn-lt"/>
                          <a:ea typeface="+mn-ea"/>
                          <a:cs typeface="+mn-cs"/>
                        </a:rPr>
                        <a:t>➁ Schedule</a:t>
                      </a:r>
                      <a:endParaRPr lang="fr-FR" sz="1800" b="1" kern="1200" dirty="0">
                        <a:solidFill>
                          <a:schemeClr val="accent5">
                            <a:lumMod val="60000"/>
                            <a:lumOff val="40000"/>
                          </a:schemeClr>
                        </a:solidFill>
                        <a:effectLst/>
                        <a:latin typeface="+mn-lt"/>
                        <a:ea typeface="+mn-ea"/>
                        <a:cs typeface="+mn-cs"/>
                      </a:endParaRPr>
                    </a:p>
                    <a:p>
                      <a:pPr marL="457200" algn="l" defTabSz="914400" rtl="0" eaLnBrk="1" latinLnBrk="0" hangingPunct="1">
                        <a:lnSpc>
                          <a:spcPct val="115000"/>
                        </a:lnSpc>
                        <a:spcAft>
                          <a:spcPts val="1000"/>
                        </a:spcAft>
                      </a:pPr>
                      <a:r>
                        <a:rPr lang="en-US" sz="1800" b="1" kern="1200" dirty="0">
                          <a:solidFill>
                            <a:schemeClr val="accent5">
                              <a:lumMod val="60000"/>
                              <a:lumOff val="40000"/>
                            </a:schemeClr>
                          </a:solidFill>
                          <a:effectLst/>
                          <a:latin typeface="+mn-lt"/>
                          <a:ea typeface="+mn-ea"/>
                          <a:cs typeface="+mn-cs"/>
                        </a:rPr>
                        <a:t>Important, but</a:t>
                      </a:r>
                      <a:br>
                        <a:rPr lang="en-US" sz="1800" b="1" kern="1200" dirty="0">
                          <a:solidFill>
                            <a:schemeClr val="accent5">
                              <a:lumMod val="60000"/>
                              <a:lumOff val="40000"/>
                            </a:schemeClr>
                          </a:solidFill>
                          <a:effectLst/>
                          <a:latin typeface="+mn-lt"/>
                          <a:ea typeface="+mn-ea"/>
                          <a:cs typeface="+mn-cs"/>
                        </a:rPr>
                      </a:br>
                      <a:r>
                        <a:rPr lang="en-US" sz="1800" b="1" kern="1200" dirty="0">
                          <a:solidFill>
                            <a:schemeClr val="accent5">
                              <a:lumMod val="60000"/>
                              <a:lumOff val="40000"/>
                            </a:schemeClr>
                          </a:solidFill>
                          <a:effectLst/>
                          <a:latin typeface="+mn-lt"/>
                          <a:ea typeface="+mn-ea"/>
                          <a:cs typeface="+mn-cs"/>
                        </a:rPr>
                        <a:t>not-so-urgent stuff</a:t>
                      </a:r>
                      <a:br>
                        <a:rPr lang="en-US" sz="1800" b="1" kern="1200" dirty="0">
                          <a:solidFill>
                            <a:schemeClr val="accent5">
                              <a:lumMod val="60000"/>
                              <a:lumOff val="40000"/>
                            </a:schemeClr>
                          </a:solidFill>
                          <a:effectLst/>
                          <a:latin typeface="+mn-lt"/>
                          <a:ea typeface="+mn-ea"/>
                          <a:cs typeface="+mn-cs"/>
                        </a:rPr>
                      </a:br>
                      <a:r>
                        <a:rPr lang="en-US" sz="1800" b="1" kern="1200" dirty="0">
                          <a:solidFill>
                            <a:schemeClr val="accent5">
                              <a:lumMod val="60000"/>
                              <a:lumOff val="40000"/>
                            </a:schemeClr>
                          </a:solidFill>
                          <a:effectLst/>
                          <a:latin typeface="+mn-lt"/>
                          <a:ea typeface="+mn-ea"/>
                          <a:cs typeface="+mn-cs"/>
                        </a:rPr>
                        <a:t>should be scheduled.</a:t>
                      </a:r>
                      <a:endParaRPr lang="fr-FR" sz="1800" b="1" kern="1200" dirty="0">
                        <a:solidFill>
                          <a:schemeClr val="accent5">
                            <a:lumMod val="60000"/>
                            <a:lumOff val="40000"/>
                          </a:schemeClr>
                        </a:solidFill>
                        <a:effectLst/>
                        <a:latin typeface="+mn-lt"/>
                        <a:ea typeface="+mn-ea"/>
                        <a:cs typeface="+mn-cs"/>
                      </a:endParaRPr>
                    </a:p>
                  </a:txBody>
                  <a:tcPr marL="152400" marR="152400" marT="152400" marB="152400" anchor="ctr"/>
                </a:tc>
                <a:extLst>
                  <a:ext uri="{0D108BD9-81ED-4DB2-BD59-A6C34878D82A}">
                    <a16:rowId xmlns:a16="http://schemas.microsoft.com/office/drawing/2014/main" xmlns="" val="3859807026"/>
                  </a:ext>
                </a:extLst>
              </a:tr>
              <a:tr h="1660793">
                <a:tc>
                  <a:txBody>
                    <a:bodyPr/>
                    <a:lstStyle/>
                    <a:p>
                      <a:pPr marL="457200" algn="l">
                        <a:lnSpc>
                          <a:spcPct val="115000"/>
                        </a:lnSpc>
                      </a:pPr>
                      <a:r>
                        <a:rPr lang="en-US" sz="1800" dirty="0">
                          <a:solidFill>
                            <a:srgbClr val="FFC000"/>
                          </a:solidFill>
                          <a:effectLst/>
                        </a:rPr>
                        <a:t>➂ Delegate</a:t>
                      </a:r>
                      <a:endParaRPr lang="fr-FR" sz="1800" dirty="0">
                        <a:solidFill>
                          <a:srgbClr val="FFC000"/>
                        </a:solidFill>
                        <a:effectLst/>
                      </a:endParaRPr>
                    </a:p>
                    <a:p>
                      <a:pPr marL="457200" algn="l">
                        <a:lnSpc>
                          <a:spcPct val="115000"/>
                        </a:lnSpc>
                      </a:pPr>
                      <a:r>
                        <a:rPr lang="en-US" sz="1800" dirty="0">
                          <a:solidFill>
                            <a:srgbClr val="FFC000"/>
                          </a:solidFill>
                          <a:effectLst/>
                        </a:rPr>
                        <a:t>What's urgent,</a:t>
                      </a:r>
                      <a:br>
                        <a:rPr lang="en-US" sz="1800" dirty="0">
                          <a:solidFill>
                            <a:srgbClr val="FFC000"/>
                          </a:solidFill>
                          <a:effectLst/>
                        </a:rPr>
                      </a:br>
                      <a:r>
                        <a:rPr lang="en-US" sz="1800" dirty="0">
                          <a:solidFill>
                            <a:srgbClr val="FFC000"/>
                          </a:solidFill>
                          <a:effectLst/>
                        </a:rPr>
                        <a:t>but less important,</a:t>
                      </a:r>
                      <a:br>
                        <a:rPr lang="en-US" sz="1800" dirty="0">
                          <a:solidFill>
                            <a:srgbClr val="FFC000"/>
                          </a:solidFill>
                          <a:effectLst/>
                        </a:rPr>
                      </a:br>
                      <a:r>
                        <a:rPr lang="en-US" sz="1800" dirty="0">
                          <a:solidFill>
                            <a:srgbClr val="FFC000"/>
                          </a:solidFill>
                          <a:effectLst/>
                        </a:rPr>
                        <a:t>delegate to others.</a:t>
                      </a:r>
                      <a:endParaRPr lang="fr-FR" sz="18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2400" marR="152400" marT="152400" marB="152400" anchor="ctr"/>
                </a:tc>
                <a:tc>
                  <a:txBody>
                    <a:bodyPr/>
                    <a:lstStyle/>
                    <a:p>
                      <a:pPr marL="457200" algn="l" defTabSz="914400" rtl="0" eaLnBrk="1" latinLnBrk="0" hangingPunct="1">
                        <a:lnSpc>
                          <a:spcPct val="115000"/>
                        </a:lnSpc>
                      </a:pPr>
                      <a:r>
                        <a:rPr lang="en-US" sz="1800" b="1" kern="1200" dirty="0">
                          <a:solidFill>
                            <a:schemeClr val="tx1"/>
                          </a:solidFill>
                          <a:effectLst/>
                          <a:latin typeface="+mn-lt"/>
                          <a:ea typeface="+mn-ea"/>
                          <a:cs typeface="+mn-cs"/>
                        </a:rPr>
                        <a:t>➃ Don't Do</a:t>
                      </a:r>
                      <a:endParaRPr lang="fr-FR" sz="1800" b="1" kern="1200" dirty="0">
                        <a:solidFill>
                          <a:schemeClr val="tx1"/>
                        </a:solidFill>
                        <a:effectLst/>
                        <a:latin typeface="+mn-lt"/>
                        <a:ea typeface="+mn-ea"/>
                        <a:cs typeface="+mn-cs"/>
                      </a:endParaRPr>
                    </a:p>
                    <a:p>
                      <a:pPr marL="457200" algn="l" defTabSz="914400" rtl="0" eaLnBrk="1" latinLnBrk="0" hangingPunct="1">
                        <a:lnSpc>
                          <a:spcPct val="115000"/>
                        </a:lnSpc>
                        <a:spcAft>
                          <a:spcPts val="1000"/>
                        </a:spcAft>
                      </a:pPr>
                      <a:r>
                        <a:rPr lang="en-US" sz="1800" b="1" kern="1200" dirty="0">
                          <a:solidFill>
                            <a:schemeClr val="tx1"/>
                          </a:solidFill>
                          <a:effectLst/>
                          <a:latin typeface="+mn-lt"/>
                          <a:ea typeface="+mn-ea"/>
                          <a:cs typeface="+mn-cs"/>
                        </a:rPr>
                        <a:t>What's neither urgent</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nor important,</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don't do at all.</a:t>
                      </a:r>
                      <a:endParaRPr lang="fr-FR" sz="1800" b="1" kern="1200" dirty="0">
                        <a:solidFill>
                          <a:schemeClr val="tx1"/>
                        </a:solidFill>
                        <a:effectLst/>
                        <a:latin typeface="+mn-lt"/>
                        <a:ea typeface="+mn-ea"/>
                        <a:cs typeface="+mn-cs"/>
                      </a:endParaRPr>
                    </a:p>
                  </a:txBody>
                  <a:tcPr marL="152400" marR="152400" marT="152400" marB="152400" anchor="ctr"/>
                </a:tc>
                <a:extLst>
                  <a:ext uri="{0D108BD9-81ED-4DB2-BD59-A6C34878D82A}">
                    <a16:rowId xmlns:a16="http://schemas.microsoft.com/office/drawing/2014/main" xmlns="" val="2382229034"/>
                  </a:ext>
                </a:extLst>
              </a:tr>
            </a:tbl>
          </a:graphicData>
        </a:graphic>
      </p:graphicFrame>
      <p:sp>
        <p:nvSpPr>
          <p:cNvPr id="5" name="Rectangle 1">
            <a:extLst>
              <a:ext uri="{FF2B5EF4-FFF2-40B4-BE49-F238E27FC236}">
                <a16:creationId xmlns:a16="http://schemas.microsoft.com/office/drawing/2014/main" xmlns="" id="{D9737AA3-C057-8498-4738-80FB11526AE3}"/>
              </a:ext>
            </a:extLst>
          </p:cNvPr>
          <p:cNvSpPr>
            <a:spLocks noChangeArrowheads="1"/>
          </p:cNvSpPr>
          <p:nvPr/>
        </p:nvSpPr>
        <p:spPr bwMode="auto">
          <a:xfrm>
            <a:off x="866925" y="1059067"/>
            <a:ext cx="1063468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fr-FR"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Prioritizing tasks by urgency and importance results in 4 quadrants with different work strategies:</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We call the first quadrant Do first as its tasks are important for your life and career and need to be done today or tomorrow at the latest. You could use a timer to help you concentrate while trying to get as much of them done as possible.</a:t>
            </a:r>
            <a:b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 example of this type of task could be to review an important document for your manager.</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
            <a:b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second quadrant we call Schedule. Its tasks are important but less urgent. You should list tasks you need to put in your calendar here.</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
            <a:br>
              <a:rPr kumimoji="0" lang="en-US" altLang="fr-FR"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en-US" altLang="fr-FR" b="1" dirty="0">
                <a:solidFill>
                  <a:schemeClr val="lt1"/>
                </a:solidFill>
              </a:rPr>
              <a:t/>
            </a:r>
            <a:br>
              <a:rPr lang="en-US" altLang="fr-FR" b="1" dirty="0">
                <a:solidFill>
                  <a:schemeClr val="lt1"/>
                </a:solidFill>
              </a:rPr>
            </a:br>
            <a:endParaRPr lang="en-US" altLang="fr-FR" b="1" dirty="0">
              <a:solidFill>
                <a:schemeClr val="lt1"/>
              </a:solidFill>
            </a:endParaRPr>
          </a:p>
        </p:txBody>
      </p:sp>
    </p:spTree>
    <p:extLst>
      <p:ext uri="{BB962C8B-B14F-4D97-AF65-F5344CB8AC3E}">
        <p14:creationId xmlns:p14="http://schemas.microsoft.com/office/powerpoint/2010/main" val="23032066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A085A56-4AEE-247B-21BB-F2641BE2FCE1}"/>
              </a:ext>
            </a:extLst>
          </p:cNvPr>
          <p:cNvSpPr>
            <a:spLocks noGrp="1"/>
          </p:cNvSpPr>
          <p:nvPr>
            <p:ph type="title"/>
          </p:nvPr>
        </p:nvSpPr>
        <p:spPr>
          <a:xfrm>
            <a:off x="875840" y="112922"/>
            <a:ext cx="10526617" cy="592157"/>
          </a:xfrm>
        </p:spPr>
        <p:txBody>
          <a:bodyPr>
            <a:normAutofit fontScale="90000"/>
          </a:bodyPr>
          <a:lstStyle/>
          <a:p>
            <a:pPr algn="ctr"/>
            <a:r>
              <a:rPr lang="en-US" sz="3600" b="1" dirty="0">
                <a:solidFill>
                  <a:schemeClr val="tx1"/>
                </a:solidFill>
              </a:rPr>
              <a:t>5 time management tips when working with the Eisenhower Matrix</a:t>
            </a:r>
            <a:r>
              <a:rPr lang="fr-FR" sz="1800" dirty="0">
                <a:effectLst/>
                <a:latin typeface="Calibri" panose="020F0502020204030204" pitchFamily="34" charset="0"/>
                <a:ea typeface="Calibri" panose="020F0502020204030204" pitchFamily="34" charset="0"/>
                <a:cs typeface="Times New Roman" panose="02020603050405020304" pitchFamily="18" charset="0"/>
              </a:rPr>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3" name="Espace réservé du contenu 2">
            <a:extLst>
              <a:ext uri="{FF2B5EF4-FFF2-40B4-BE49-F238E27FC236}">
                <a16:creationId xmlns:a16="http://schemas.microsoft.com/office/drawing/2014/main" xmlns="" id="{B2677174-73BB-39B5-53CD-A4CC8FADC1E1}"/>
              </a:ext>
            </a:extLst>
          </p:cNvPr>
          <p:cNvSpPr>
            <a:spLocks noGrp="1"/>
          </p:cNvSpPr>
          <p:nvPr>
            <p:ph idx="1"/>
          </p:nvPr>
        </p:nvSpPr>
        <p:spPr>
          <a:xfrm>
            <a:off x="1371599" y="1277957"/>
            <a:ext cx="10273229" cy="5288096"/>
          </a:xfrm>
        </p:spPr>
        <p:txBody>
          <a:bodyPr>
            <a:normAutofit/>
          </a:bodyPr>
          <a:lstStyle/>
          <a:p>
            <a:pPr marL="73152" indent="0">
              <a:lnSpc>
                <a:spcPct val="115000"/>
              </a:lnSpc>
              <a:spcAft>
                <a:spcPts val="10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Putting things to-do on a list frees your mind. But always question what is worth doing first.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1000"/>
              </a:spcAft>
              <a:buFont typeface="+mj-lt"/>
              <a:buAutoNum type="arabicPeriod"/>
              <a:tabLst>
                <a:tab pos="45720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Try limiting yourself to no more than eight tasks per quadrant. Before adding another one, complete the most important one first. Remember: It is not about collecting but finishing tasks.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1000"/>
              </a:spcAft>
              <a:buFont typeface="+mj-lt"/>
              <a:buAutoNum type="arabicPeriod"/>
              <a:tabLst>
                <a:tab pos="45720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 should always maintain only one list for both business and private tasks. That way you will never be able to complain about not having done anything for your family or yourself at the end of the day.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1000"/>
              </a:spcAft>
              <a:buFont typeface="+mj-lt"/>
              <a:buAutoNum type="arabicPeriod"/>
              <a:tabLst>
                <a:tab pos="45720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 not let you or others distract you. Do not let others define your priority. Plan in the morning, then work on your stuff. And in the end, enjoy the feeling of completion.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1000"/>
              </a:spcAft>
              <a:buFont typeface="+mj-lt"/>
              <a:buAutoNum type="arabicPeriod"/>
              <a:tabLst>
                <a:tab pos="45720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Finally, try not to procrastinate that much. Not even by over-managing your to-dos.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tabLst>
                <a:tab pos="45720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Finally, try not to procrastinate that much. Not even by over-managing your to-dos.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7240670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The priority pyramid</a:t>
            </a:r>
          </a:p>
        </p:txBody>
      </p:sp>
      <p:graphicFrame>
        <p:nvGraphicFramePr>
          <p:cNvPr id="4" name="Espace réservé du contenu 3"/>
          <p:cNvGraphicFramePr>
            <a:graphicFrameLocks noGrp="1"/>
          </p:cNvGraphicFramePr>
          <p:nvPr>
            <p:ph idx="1"/>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078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394" name="Rectangle 16393">
            <a:extLst>
              <a:ext uri="{FF2B5EF4-FFF2-40B4-BE49-F238E27FC236}">
                <a16:creationId xmlns:a16="http://schemas.microsoft.com/office/drawing/2014/main" xmlns=""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2"/>
          <p:cNvSpPr>
            <a:spLocks noGrp="1" noChangeArrowheads="1"/>
          </p:cNvSpPr>
          <p:nvPr>
            <p:ph type="title"/>
          </p:nvPr>
        </p:nvSpPr>
        <p:spPr bwMode="auto">
          <a:xfrm>
            <a:off x="784743" y="685800"/>
            <a:ext cx="5793475" cy="1485900"/>
          </a:xfrm>
        </p:spPr>
        <p:txBody>
          <a:bodyPr numCol="1" anchorCtr="0" compatLnSpc="1">
            <a:prstTxWarp prst="textNoShape">
              <a:avLst/>
            </a:prstTxWarp>
            <a:normAutofit/>
          </a:bodyPr>
          <a:lstStyle/>
          <a:p>
            <a:pPr eaLnBrk="1" hangingPunct="1"/>
            <a:r>
              <a:rPr lang="fr-FR" dirty="0" err="1"/>
              <a:t>Left</a:t>
            </a:r>
            <a:r>
              <a:rPr lang="fr-FR" dirty="0"/>
              <a:t> </a:t>
            </a:r>
            <a:r>
              <a:rPr lang="fr-FR" dirty="0" err="1"/>
              <a:t>brain</a:t>
            </a:r>
            <a:endParaRPr lang="fr-FR" altLang="fr-FR" dirty="0"/>
          </a:p>
        </p:txBody>
      </p:sp>
      <p:sp>
        <p:nvSpPr>
          <p:cNvPr id="16386" name="Rectangle 3"/>
          <p:cNvSpPr>
            <a:spLocks noGrp="1" noChangeArrowheads="1"/>
          </p:cNvSpPr>
          <p:nvPr>
            <p:ph idx="1"/>
          </p:nvPr>
        </p:nvSpPr>
        <p:spPr>
          <a:xfrm>
            <a:off x="487032" y="2062716"/>
            <a:ext cx="5793475" cy="3581400"/>
          </a:xfrm>
        </p:spPr>
        <p:txBody>
          <a:bodyPr>
            <a:normAutofit/>
          </a:bodyPr>
          <a:lstStyle/>
          <a:p>
            <a:pPr marL="0" indent="0">
              <a:buNone/>
            </a:pPr>
            <a:r>
              <a:rPr lang="en-US" altLang="fr-FR" sz="2200" b="1" dirty="0"/>
              <a:t>The left brain is marked by knowledge and control of the environment, which it seeks to evaluate and control</a:t>
            </a:r>
            <a:r>
              <a:rPr lang="fr-FR" altLang="fr-FR" sz="2200" b="1" dirty="0"/>
              <a:t>.</a:t>
            </a:r>
            <a:r>
              <a:rPr lang="fr-FR" sz="2400" dirty="0">
                <a:solidFill>
                  <a:srgbClr val="000000"/>
                </a:solidFill>
                <a:latin typeface="PT Sans" panose="020B0503020203020204" pitchFamily="34" charset="0"/>
              </a:rPr>
              <a:t> </a:t>
            </a:r>
          </a:p>
          <a:p>
            <a:pPr marL="914400" indent="-468313">
              <a:buFont typeface="Courier New" panose="02070309020205020404" pitchFamily="49" charset="0"/>
              <a:buChar char="o"/>
              <a:tabLst>
                <a:tab pos="1073150" algn="l"/>
              </a:tabLst>
            </a:pPr>
            <a:r>
              <a:rPr lang="en-US" sz="2400" dirty="0">
                <a:solidFill>
                  <a:srgbClr val="000000"/>
                </a:solidFill>
                <a:latin typeface="PT Sans" panose="020B0503020203020204" pitchFamily="34" charset="0"/>
              </a:rPr>
              <a:t>logic</a:t>
            </a:r>
          </a:p>
          <a:p>
            <a:pPr marL="914400" indent="-468313">
              <a:buFont typeface="Courier New" panose="02070309020205020404" pitchFamily="49" charset="0"/>
              <a:buChar char="o"/>
              <a:tabLst>
                <a:tab pos="1073150" algn="l"/>
              </a:tabLst>
            </a:pPr>
            <a:r>
              <a:rPr lang="en-US" sz="2400" dirty="0">
                <a:solidFill>
                  <a:srgbClr val="000000"/>
                </a:solidFill>
                <a:latin typeface="PT Sans" panose="020B0503020203020204" pitchFamily="34" charset="0"/>
              </a:rPr>
              <a:t>linear thinking</a:t>
            </a:r>
          </a:p>
          <a:p>
            <a:pPr marL="914400" indent="-468313">
              <a:buFont typeface="Courier New" panose="02070309020205020404" pitchFamily="49" charset="0"/>
              <a:buChar char="o"/>
              <a:tabLst>
                <a:tab pos="1073150" algn="l"/>
              </a:tabLst>
            </a:pPr>
            <a:r>
              <a:rPr lang="en-US" sz="2400" dirty="0">
                <a:solidFill>
                  <a:srgbClr val="000000"/>
                </a:solidFill>
                <a:latin typeface="PT Sans" panose="020B0503020203020204" pitchFamily="34" charset="0"/>
              </a:rPr>
              <a:t>mathematics</a:t>
            </a:r>
          </a:p>
          <a:p>
            <a:pPr marL="914400" indent="-468313">
              <a:buFont typeface="Courier New" panose="02070309020205020404" pitchFamily="49" charset="0"/>
              <a:buChar char="o"/>
              <a:tabLst>
                <a:tab pos="1073150" algn="l"/>
              </a:tabLst>
            </a:pPr>
            <a:r>
              <a:rPr lang="en-US" sz="2400" dirty="0">
                <a:solidFill>
                  <a:srgbClr val="000000"/>
                </a:solidFill>
                <a:latin typeface="PT Sans" panose="020B0503020203020204" pitchFamily="34" charset="0"/>
              </a:rPr>
              <a:t>facts</a:t>
            </a:r>
          </a:p>
          <a:p>
            <a:pPr marL="914400" indent="-468313">
              <a:buFont typeface="Courier New" panose="02070309020205020404" pitchFamily="49" charset="0"/>
              <a:buChar char="o"/>
              <a:tabLst>
                <a:tab pos="1073150" algn="l"/>
              </a:tabLst>
            </a:pPr>
            <a:r>
              <a:rPr lang="en-US" sz="2400" dirty="0">
                <a:solidFill>
                  <a:srgbClr val="000000"/>
                </a:solidFill>
                <a:latin typeface="PT Sans" panose="020B0503020203020204" pitchFamily="34" charset="0"/>
              </a:rPr>
              <a:t>thinking through words</a:t>
            </a:r>
            <a:endParaRPr lang="fr-FR" altLang="fr-FR" dirty="0"/>
          </a:p>
          <a:p>
            <a:pPr eaLnBrk="1" hangingPunct="1">
              <a:buFontTx/>
              <a:buNone/>
            </a:pPr>
            <a:endParaRPr lang="fr-FR" altLang="fr-FR" dirty="0"/>
          </a:p>
          <a:p>
            <a:pPr eaLnBrk="1" hangingPunct="1">
              <a:buFontTx/>
              <a:buNone/>
            </a:pPr>
            <a:endParaRPr lang="fr-FR" altLang="fr-FR" dirty="0"/>
          </a:p>
          <a:p>
            <a:pPr eaLnBrk="1" hangingPunct="1"/>
            <a:endParaRPr lang="fr-FR" altLang="fr-FR" dirty="0"/>
          </a:p>
        </p:txBody>
      </p:sp>
      <p:sp>
        <p:nvSpPr>
          <p:cNvPr id="16396" name="Rectangle 16395">
            <a:extLst>
              <a:ext uri="{FF2B5EF4-FFF2-40B4-BE49-F238E27FC236}">
                <a16:creationId xmlns:a16="http://schemas.microsoft.com/office/drawing/2014/main" xmlns=""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389" name="Espace réservé du contenu 3" descr="http://www.angelfire.com/wi/2brains/images/rstlne.gif"/>
          <p:cNvPicPr>
            <a:picLocks/>
          </p:cNvPicPr>
          <p:nvPr/>
        </p:nvPicPr>
        <p:blipFill rotWithShape="1">
          <a:blip r:embed="rId3">
            <a:extLst>
              <a:ext uri="{28A0092B-C50C-407E-A947-70E740481C1C}">
                <a14:useLocalDpi xmlns:a14="http://schemas.microsoft.com/office/drawing/2010/main" val="0"/>
              </a:ext>
            </a:extLst>
          </a:blip>
          <a:srcRect l="25185" r="26071" b="-2"/>
          <a:stretch/>
        </p:blipFill>
        <p:spPr bwMode="auto">
          <a:xfrm>
            <a:off x="7612260" y="10"/>
            <a:ext cx="457973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Slide Number Placeholder 5"/>
          <p:cNvSpPr>
            <a:spLocks noGrp="1"/>
          </p:cNvSpPr>
          <p:nvPr>
            <p:ph type="sldNum" sz="quarter" idx="12"/>
          </p:nvPr>
        </p:nvSpPr>
        <p:spPr>
          <a:xfrm>
            <a:off x="9472736" y="6453386"/>
            <a:ext cx="1596292" cy="404614"/>
          </a:xfrm>
        </p:spPr>
        <p:txBody>
          <a:bodyPr>
            <a:norm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spcAft>
                <a:spcPts val="600"/>
              </a:spcAft>
              <a:buClrTx/>
              <a:buFontTx/>
              <a:buNone/>
            </a:pPr>
            <a:fld id="{B13AB43F-F42A-4D1C-AD1E-083021A79C90}" type="slidenum">
              <a:rPr lang="fr-FR" altLang="fr-FR">
                <a:solidFill>
                  <a:srgbClr val="FFFFFF"/>
                </a:solidFill>
                <a:latin typeface="Comic Sans MS" panose="030F0702030302020204" pitchFamily="66" charset="0"/>
              </a:rPr>
              <a:pPr eaLnBrk="1" hangingPunct="1">
                <a:spcBef>
                  <a:spcPct val="0"/>
                </a:spcBef>
                <a:spcAft>
                  <a:spcPts val="600"/>
                </a:spcAft>
                <a:buClrTx/>
                <a:buFontTx/>
                <a:buNone/>
              </a:pPr>
              <a:t>18</a:t>
            </a:fld>
            <a:endParaRPr lang="fr-FR" altLang="fr-FR">
              <a:solidFill>
                <a:srgbClr val="FFFFFF"/>
              </a:solidFill>
              <a:latin typeface="Comic Sans MS" panose="030F0702030302020204" pitchFamily="66" charset="0"/>
            </a:endParaRPr>
          </a:p>
        </p:txBody>
      </p:sp>
    </p:spTree>
    <p:extLst>
      <p:ext uri="{BB962C8B-B14F-4D97-AF65-F5344CB8AC3E}">
        <p14:creationId xmlns:p14="http://schemas.microsoft.com/office/powerpoint/2010/main" val="4238996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 calcmode="lin" valueType="num">
                                      <p:cBhvr additive="base">
                                        <p:cTn id="7" dur="5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9"/>
                                        </p:tgtEl>
                                        <p:attrNameLst>
                                          <p:attrName>style.visibility</p:attrName>
                                        </p:attrNameLst>
                                      </p:cBhvr>
                                      <p:to>
                                        <p:strVal val="visible"/>
                                      </p:to>
                                    </p:set>
                                    <p:anim calcmode="lin" valueType="num">
                                      <p:cBhvr additive="base">
                                        <p:cTn id="13" dur="500" fill="hold"/>
                                        <p:tgtEl>
                                          <p:spTgt spid="16389"/>
                                        </p:tgtEl>
                                        <p:attrNameLst>
                                          <p:attrName>ppt_x</p:attrName>
                                        </p:attrNameLst>
                                      </p:cBhvr>
                                      <p:tavLst>
                                        <p:tav tm="0">
                                          <p:val>
                                            <p:strVal val="#ppt_x"/>
                                          </p:val>
                                        </p:tav>
                                        <p:tav tm="100000">
                                          <p:val>
                                            <p:strVal val="#ppt_x"/>
                                          </p:val>
                                        </p:tav>
                                      </p:tavLst>
                                    </p:anim>
                                    <p:anim calcmode="lin" valueType="num">
                                      <p:cBhvr additive="base">
                                        <p:cTn id="14"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2365E3C-3978-028B-D764-72801F7495C0}"/>
              </a:ext>
            </a:extLst>
          </p:cNvPr>
          <p:cNvSpPr>
            <a:spLocks noGrp="1"/>
          </p:cNvSpPr>
          <p:nvPr>
            <p:ph type="title"/>
          </p:nvPr>
        </p:nvSpPr>
        <p:spPr/>
        <p:txBody>
          <a:bodyPr>
            <a:normAutofit/>
          </a:bodyPr>
          <a:lstStyle/>
          <a:p>
            <a:r>
              <a:rPr lang="fr-FR" sz="3200" b="1" dirty="0">
                <a:solidFill>
                  <a:schemeClr val="tx1"/>
                </a:solidFill>
              </a:rPr>
              <a:t>The priority pyramid</a:t>
            </a:r>
            <a:endParaRPr lang="fr-FR" sz="3200" dirty="0"/>
          </a:p>
        </p:txBody>
      </p:sp>
      <p:sp>
        <p:nvSpPr>
          <p:cNvPr id="3" name="Espace réservé du contenu 2">
            <a:extLst>
              <a:ext uri="{FF2B5EF4-FFF2-40B4-BE49-F238E27FC236}">
                <a16:creationId xmlns:a16="http://schemas.microsoft.com/office/drawing/2014/main" xmlns="" id="{551726BA-7114-0523-B81F-AAA43C8DC812}"/>
              </a:ext>
            </a:extLst>
          </p:cNvPr>
          <p:cNvSpPr>
            <a:spLocks noGrp="1"/>
          </p:cNvSpPr>
          <p:nvPr>
            <p:ph idx="1"/>
          </p:nvPr>
        </p:nvSpPr>
        <p:spPr/>
        <p:txBody>
          <a:bodyPr/>
          <a:lstStyle/>
          <a:p>
            <a:pPr marL="0" indent="0">
              <a:lnSpc>
                <a:spcPct val="115000"/>
              </a:lnSpc>
              <a:spcBef>
                <a:spcPts val="200"/>
              </a:spcBef>
              <a:buNone/>
            </a:pPr>
            <a:r>
              <a:rPr lang="fr-FR" sz="18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What is </a:t>
            </a:r>
            <a:r>
              <a:rPr lang="fr-FR" sz="18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fr-FR" sz="18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Priority Pyramid</a:t>
            </a:r>
            <a:r>
              <a:rPr lang="fr-FR" sz="18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800" b="1" dirty="0">
              <a:solidFill>
                <a:schemeClr val="accent2">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indent="0">
              <a:buNone/>
            </a:pPr>
            <a:r>
              <a:rPr lang="en-US" sz="1800" dirty="0">
                <a:effectLst/>
                <a:latin typeface="Times New Roman" panose="02020603050405020304" pitchFamily="18" charset="0"/>
                <a:ea typeface="Times New Roman" panose="02020603050405020304" pitchFamily="18" charset="0"/>
              </a:rPr>
              <a:t>The priority pyramid is a visual prioritization method that helps to make decisions on the most important things to work on. Through limited space the group is guided to filter tasks and agree on priorities.</a:t>
            </a:r>
            <a:endParaRPr lang="fr-FR" sz="1800" dirty="0">
              <a:effectLst/>
              <a:latin typeface="Times New Roman" panose="02020603050405020304" pitchFamily="18" charset="0"/>
              <a:ea typeface="Times New Roman" panose="02020603050405020304" pitchFamily="18" charset="0"/>
            </a:endParaRPr>
          </a:p>
          <a:p>
            <a:endParaRPr lang="fr-FR" dirty="0"/>
          </a:p>
        </p:txBody>
      </p:sp>
      <p:pic>
        <p:nvPicPr>
          <p:cNvPr id="4097" name="Image 4">
            <a:extLst>
              <a:ext uri="{FF2B5EF4-FFF2-40B4-BE49-F238E27FC236}">
                <a16:creationId xmlns:a16="http://schemas.microsoft.com/office/drawing/2014/main" xmlns="" id="{A9AF7D0F-85F8-F980-0171-D7B8FC61BB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735" y="3965944"/>
            <a:ext cx="5289550" cy="231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072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B5434F2-E0E5-2696-0368-104559D0F193}"/>
              </a:ext>
            </a:extLst>
          </p:cNvPr>
          <p:cNvSpPr>
            <a:spLocks noGrp="1"/>
          </p:cNvSpPr>
          <p:nvPr>
            <p:ph type="title"/>
          </p:nvPr>
        </p:nvSpPr>
        <p:spPr/>
        <p:txBody>
          <a:bodyPr>
            <a:normAutofit/>
          </a:bodyPr>
          <a:lstStyle/>
          <a:p>
            <a:r>
              <a:rPr lang="fr-FR" sz="3200" b="1" dirty="0">
                <a:solidFill>
                  <a:schemeClr val="tx1"/>
                </a:solidFill>
              </a:rPr>
              <a:t>The priority pyramid</a:t>
            </a:r>
            <a:endParaRPr lang="fr-FR" sz="3200" dirty="0"/>
          </a:p>
        </p:txBody>
      </p:sp>
      <p:sp>
        <p:nvSpPr>
          <p:cNvPr id="3" name="Espace réservé du contenu 2">
            <a:extLst>
              <a:ext uri="{FF2B5EF4-FFF2-40B4-BE49-F238E27FC236}">
                <a16:creationId xmlns:a16="http://schemas.microsoft.com/office/drawing/2014/main" xmlns="" id="{87EA7F2F-EECE-BDC1-7F7B-8F30C7242843}"/>
              </a:ext>
            </a:extLst>
          </p:cNvPr>
          <p:cNvSpPr>
            <a:spLocks noGrp="1"/>
          </p:cNvSpPr>
          <p:nvPr>
            <p:ph idx="1"/>
          </p:nvPr>
        </p:nvSpPr>
        <p:spPr/>
        <p:txBody>
          <a:bodyPr/>
          <a:lstStyle/>
          <a:p>
            <a:pPr marL="0" indent="0">
              <a:buNone/>
            </a:pPr>
            <a:r>
              <a:rPr lang="fr-FR" sz="20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How </a:t>
            </a:r>
            <a:r>
              <a:rPr lang="fr-FR" sz="20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does </a:t>
            </a:r>
            <a:r>
              <a:rPr lang="fr-FR" sz="20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fr-FR" sz="2000" b="1" dirty="0" err="1">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Priority Pyramid work</a:t>
            </a:r>
            <a:r>
              <a:rPr lang="fr-FR" sz="20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2000" b="1" dirty="0">
              <a:solidFill>
                <a:schemeClr val="accent2">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Step 1: Sorting Out</a:t>
            </a:r>
            <a:endParaRPr lang="fr-FR" sz="1800" dirty="0">
              <a:effectLst/>
              <a:latin typeface="Times New Roman" panose="02020603050405020304" pitchFamily="18" charset="0"/>
              <a:ea typeface="Times New Roman" panose="02020603050405020304" pitchFamily="18" charset="0"/>
            </a:endParaRPr>
          </a:p>
          <a:p>
            <a:pPr marL="0" indent="0">
              <a:buNone/>
            </a:pPr>
            <a:r>
              <a:rPr lang="en-US" sz="1800" dirty="0">
                <a:effectLst/>
                <a:latin typeface="Times New Roman" panose="02020603050405020304" pitchFamily="18" charset="0"/>
                <a:ea typeface="Times New Roman" panose="02020603050405020304" pitchFamily="18" charset="0"/>
              </a:rPr>
              <a:t>Sort out all voted post-its and place them on the pyramid canvas.</a:t>
            </a:r>
            <a:endParaRPr lang="fr-FR" sz="1800" dirty="0">
              <a:effectLst/>
              <a:latin typeface="Times New Roman" panose="02020603050405020304" pitchFamily="18" charset="0"/>
              <a:ea typeface="Times New Roman" panose="02020603050405020304" pitchFamily="18" charset="0"/>
            </a:endParaRPr>
          </a:p>
          <a:p>
            <a:pPr marL="0" indent="0">
              <a:lnSpc>
                <a:spcPct val="115000"/>
              </a:lnSpc>
              <a:spcAft>
                <a:spcPts val="1000"/>
              </a:spcAft>
              <a:buNone/>
            </a:pP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Tip: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Make </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sure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that you didn't </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vote on duplicates or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that some voted </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items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aren't much </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the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same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Step 2: </a:t>
            </a:r>
            <a:r>
              <a:rPr lang="en-US" sz="1800" b="1" dirty="0" err="1">
                <a:effectLst/>
                <a:latin typeface="Times New Roman" panose="02020603050405020304" pitchFamily="18" charset="0"/>
                <a:ea typeface="Times New Roman" panose="02020603050405020304" pitchFamily="18" charset="0"/>
              </a:rPr>
              <a:t>Visualisation</a:t>
            </a:r>
            <a:endParaRPr lang="fr-FR" sz="1800" dirty="0">
              <a:effectLst/>
              <a:latin typeface="Times New Roman" panose="02020603050405020304" pitchFamily="18" charset="0"/>
              <a:ea typeface="Times New Roman" panose="02020603050405020304" pitchFamily="18" charset="0"/>
            </a:endParaRPr>
          </a:p>
          <a:p>
            <a:pPr marL="0" indent="0">
              <a:buNone/>
            </a:pPr>
            <a:r>
              <a:rPr lang="en-US" sz="1800" dirty="0">
                <a:effectLst/>
                <a:latin typeface="Times New Roman" panose="02020603050405020304" pitchFamily="18" charset="0"/>
                <a:ea typeface="Times New Roman" panose="02020603050405020304" pitchFamily="18" charset="0"/>
              </a:rPr>
              <a:t>Place the top voted post-it on the top of the pyramid. Add different layers below according to their number of votes. If post-its have the same number of votes they stay on the same level next to each other.</a:t>
            </a:r>
            <a:endParaRPr lang="fr-FR" sz="1800" dirty="0">
              <a:effectLst/>
              <a:latin typeface="Times New Roman" panose="02020603050405020304" pitchFamily="18" charset="0"/>
              <a:ea typeface="Times New Roman" panose="02020603050405020304" pitchFamily="18" charset="0"/>
            </a:endParaRPr>
          </a:p>
          <a:p>
            <a:pPr marL="0" indent="0">
              <a:buNone/>
            </a:pPr>
            <a:endParaRPr lang="fr-FR" sz="18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8766266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172BF0C-E31B-A391-FCE1-63CE70595C84}"/>
              </a:ext>
            </a:extLst>
          </p:cNvPr>
          <p:cNvSpPr>
            <a:spLocks noGrp="1"/>
          </p:cNvSpPr>
          <p:nvPr>
            <p:ph type="title"/>
          </p:nvPr>
        </p:nvSpPr>
        <p:spPr>
          <a:xfrm>
            <a:off x="1371600" y="685800"/>
            <a:ext cx="9601200" cy="459954"/>
          </a:xfrm>
        </p:spPr>
        <p:txBody>
          <a:bodyPr>
            <a:normAutofit fontScale="90000"/>
          </a:bodyPr>
          <a:lstStyle/>
          <a:p>
            <a:r>
              <a:rPr lang="fr-FR"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Example </a:t>
            </a:r>
            <a:endParaRPr lang="fr-FR" sz="3200" dirty="0">
              <a:solidFill>
                <a:schemeClr val="tx1"/>
              </a:solidFill>
            </a:endParaRPr>
          </a:p>
        </p:txBody>
      </p:sp>
      <p:sp>
        <p:nvSpPr>
          <p:cNvPr id="3" name="Espace réservé du contenu 2">
            <a:extLst>
              <a:ext uri="{FF2B5EF4-FFF2-40B4-BE49-F238E27FC236}">
                <a16:creationId xmlns:a16="http://schemas.microsoft.com/office/drawing/2014/main" xmlns="" id="{73F54980-AB04-0A15-E639-A10595F1A39F}"/>
              </a:ext>
            </a:extLst>
          </p:cNvPr>
          <p:cNvSpPr>
            <a:spLocks noGrp="1"/>
          </p:cNvSpPr>
          <p:nvPr>
            <p:ph idx="1"/>
          </p:nvPr>
        </p:nvSpPr>
        <p:spPr>
          <a:xfrm>
            <a:off x="1095276" y="1145754"/>
            <a:ext cx="9601200" cy="3581400"/>
          </a:xfrm>
        </p:spPr>
        <p:txBody>
          <a:bodyPr/>
          <a:lstStyle/>
          <a:p>
            <a:pPr>
              <a:lnSpc>
                <a:spcPct val="115000"/>
              </a:lnSpc>
              <a:spcBef>
                <a:spcPts val="200"/>
              </a:spcBef>
            </a:pPr>
            <a:r>
              <a:rPr lang="fr-FR" b="1" dirty="0" err="1">
                <a:solidFill>
                  <a:srgbClr val="FFC000"/>
                </a:solidFill>
                <a:effectLst/>
                <a:latin typeface="Time new roman"/>
                <a:ea typeface="Times New Roman" panose="02020603050405020304" pitchFamily="18" charset="0"/>
                <a:cs typeface="Times New Roman" panose="02020603050405020304" pitchFamily="18" charset="0"/>
              </a:rPr>
              <a:t>What</a:t>
            </a:r>
            <a:r>
              <a:rPr lang="fr-FR" b="1" dirty="0">
                <a:solidFill>
                  <a:srgbClr val="FFC000"/>
                </a:solidFill>
                <a:effectLst/>
                <a:latin typeface="Time new roman"/>
                <a:ea typeface="Times New Roman" panose="02020603050405020304" pitchFamily="18" charset="0"/>
                <a:cs typeface="Times New Roman" panose="02020603050405020304" pitchFamily="18" charset="0"/>
              </a:rPr>
              <a:t> </a:t>
            </a:r>
            <a:r>
              <a:rPr lang="fr-FR" b="1" dirty="0" err="1">
                <a:solidFill>
                  <a:srgbClr val="FFC000"/>
                </a:solidFill>
                <a:effectLst/>
                <a:latin typeface="Time new roman"/>
                <a:ea typeface="Times New Roman" panose="02020603050405020304" pitchFamily="18" charset="0"/>
                <a:cs typeface="Times New Roman" panose="02020603050405020304" pitchFamily="18" charset="0"/>
              </a:rPr>
              <a:t>is</a:t>
            </a:r>
            <a:r>
              <a:rPr lang="fr-FR" b="1" dirty="0">
                <a:solidFill>
                  <a:srgbClr val="FFC000"/>
                </a:solidFill>
                <a:effectLst/>
                <a:latin typeface="Time new roman"/>
                <a:ea typeface="Times New Roman" panose="02020603050405020304" pitchFamily="18" charset="0"/>
                <a:cs typeface="Times New Roman" panose="02020603050405020304" pitchFamily="18" charset="0"/>
              </a:rPr>
              <a:t> a good </a:t>
            </a:r>
            <a:r>
              <a:rPr lang="fr-FR" b="1" dirty="0" err="1">
                <a:solidFill>
                  <a:srgbClr val="FFC000"/>
                </a:solidFill>
                <a:effectLst/>
                <a:latin typeface="Time new roman"/>
                <a:ea typeface="Times New Roman" panose="02020603050405020304" pitchFamily="18" charset="0"/>
                <a:cs typeface="Times New Roman" panose="02020603050405020304" pitchFamily="18" charset="0"/>
              </a:rPr>
              <a:t>example</a:t>
            </a:r>
            <a:r>
              <a:rPr lang="fr-FR" b="1" dirty="0">
                <a:solidFill>
                  <a:srgbClr val="FFC000"/>
                </a:solidFill>
                <a:effectLst/>
                <a:latin typeface="Time new roman"/>
                <a:ea typeface="Times New Roman" panose="02020603050405020304" pitchFamily="18" charset="0"/>
                <a:cs typeface="Times New Roman" panose="02020603050405020304" pitchFamily="18" charset="0"/>
              </a:rPr>
              <a:t> for a </a:t>
            </a:r>
            <a:r>
              <a:rPr lang="fr-FR" b="1" dirty="0" err="1">
                <a:solidFill>
                  <a:srgbClr val="FFC000"/>
                </a:solidFill>
                <a:effectLst/>
                <a:latin typeface="Time new roman"/>
                <a:ea typeface="Times New Roman" panose="02020603050405020304" pitchFamily="18" charset="0"/>
                <a:cs typeface="Times New Roman" panose="02020603050405020304" pitchFamily="18" charset="0"/>
              </a:rPr>
              <a:t>Priority</a:t>
            </a:r>
            <a:r>
              <a:rPr lang="fr-FR" b="1" dirty="0">
                <a:solidFill>
                  <a:srgbClr val="FFC000"/>
                </a:solidFill>
                <a:effectLst/>
                <a:latin typeface="Time new roman"/>
                <a:ea typeface="Times New Roman" panose="02020603050405020304" pitchFamily="18" charset="0"/>
                <a:cs typeface="Times New Roman" panose="02020603050405020304" pitchFamily="18" charset="0"/>
              </a:rPr>
              <a:t> </a:t>
            </a:r>
            <a:r>
              <a:rPr lang="fr-FR" b="1" dirty="0" err="1">
                <a:solidFill>
                  <a:srgbClr val="FFC000"/>
                </a:solidFill>
                <a:effectLst/>
                <a:latin typeface="Time new roman"/>
                <a:ea typeface="Times New Roman" panose="02020603050405020304" pitchFamily="18" charset="0"/>
                <a:cs typeface="Times New Roman" panose="02020603050405020304" pitchFamily="18" charset="0"/>
              </a:rPr>
              <a:t>Pyramid</a:t>
            </a:r>
            <a:r>
              <a:rPr lang="fr-FR" b="1" dirty="0">
                <a:solidFill>
                  <a:srgbClr val="FFC000"/>
                </a:solidFill>
                <a:effectLst/>
                <a:latin typeface="Time new roman"/>
                <a:ea typeface="Times New Roman" panose="02020603050405020304" pitchFamily="18" charset="0"/>
                <a:cs typeface="Times New Roman" panose="02020603050405020304" pitchFamily="18" charset="0"/>
              </a:rPr>
              <a:t>?</a:t>
            </a:r>
          </a:p>
          <a:p>
            <a:pPr marL="0" indent="0">
              <a:buNone/>
            </a:pPr>
            <a:r>
              <a:rPr lang="en-US" dirty="0">
                <a:effectLst/>
                <a:latin typeface="Time new roman"/>
                <a:ea typeface="Times New Roman" panose="02020603050405020304" pitchFamily="18" charset="0"/>
              </a:rPr>
              <a:t>A good example of the Priority Pyramid is to use it as part of a planning meeting. The group can use the three areas of the pyramid to </a:t>
            </a:r>
            <a:r>
              <a:rPr lang="en-US" dirty="0" err="1">
                <a:effectLst/>
                <a:latin typeface="Time new roman"/>
                <a:ea typeface="Times New Roman" panose="02020603050405020304" pitchFamily="18" charset="0"/>
              </a:rPr>
              <a:t>organise</a:t>
            </a:r>
            <a:r>
              <a:rPr lang="en-US" dirty="0">
                <a:effectLst/>
                <a:latin typeface="Time new roman"/>
                <a:ea typeface="Times New Roman" panose="02020603050405020304" pitchFamily="18" charset="0"/>
              </a:rPr>
              <a:t> all project options and come to a consensus on the priority.</a:t>
            </a:r>
            <a:endParaRPr lang="fr-FR" dirty="0">
              <a:effectLst/>
              <a:latin typeface="Time new roman"/>
              <a:ea typeface="Times New Roman" panose="02020603050405020304" pitchFamily="18" charset="0"/>
            </a:endParaRPr>
          </a:p>
          <a:p>
            <a:pPr marL="0" indent="0">
              <a:buNone/>
            </a:pPr>
            <a:r>
              <a:rPr lang="en-US" dirty="0">
                <a:effectLst/>
                <a:latin typeface="Time new roman"/>
                <a:ea typeface="Calibri" panose="020F0502020204030204" pitchFamily="34" charset="0"/>
              </a:rPr>
              <a:t>Below, you see an example of what such a priority pyramid could look like at the end. As you can see, this provides a clear </a:t>
            </a:r>
            <a:r>
              <a:rPr lang="en-US" dirty="0" err="1">
                <a:effectLst/>
                <a:latin typeface="Time new roman"/>
                <a:ea typeface="Calibri" panose="020F0502020204030204" pitchFamily="34" charset="0"/>
              </a:rPr>
              <a:t>visualisation</a:t>
            </a:r>
            <a:r>
              <a:rPr lang="en-US" dirty="0">
                <a:effectLst/>
                <a:latin typeface="Time new roman"/>
                <a:ea typeface="Calibri" panose="020F0502020204030204" pitchFamily="34" charset="0"/>
              </a:rPr>
              <a:t> of all options that the group could focus on in different levels of importance.</a:t>
            </a:r>
            <a:endParaRPr lang="fr-FR" dirty="0">
              <a:latin typeface="Time new roman"/>
            </a:endParaRPr>
          </a:p>
        </p:txBody>
      </p:sp>
      <p:pic>
        <p:nvPicPr>
          <p:cNvPr id="4" name="Image 3">
            <a:extLst>
              <a:ext uri="{FF2B5EF4-FFF2-40B4-BE49-F238E27FC236}">
                <a16:creationId xmlns:a16="http://schemas.microsoft.com/office/drawing/2014/main" xmlns="" id="{93A8A13E-99EF-D97B-BF10-9A6558D74D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4936" y="3629598"/>
            <a:ext cx="5724471" cy="3115019"/>
          </a:xfrm>
          <a:prstGeom prst="rect">
            <a:avLst/>
          </a:prstGeom>
          <a:noFill/>
          <a:ln>
            <a:noFill/>
          </a:ln>
        </p:spPr>
      </p:pic>
    </p:spTree>
    <p:extLst>
      <p:ext uri="{BB962C8B-B14F-4D97-AF65-F5344CB8AC3E}">
        <p14:creationId xmlns:p14="http://schemas.microsoft.com/office/powerpoint/2010/main" val="161274073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The Parkinson </a:t>
            </a:r>
            <a:r>
              <a:rPr lang="fr-FR" sz="3200" b="1" dirty="0" err="1">
                <a:solidFill>
                  <a:schemeClr val="tx1"/>
                </a:solidFill>
              </a:rPr>
              <a:t>law</a:t>
            </a:r>
            <a:endParaRPr lang="fr-FR" sz="3200" b="1" dirty="0">
              <a:solidFill>
                <a:schemeClr val="tx1"/>
              </a:solidFill>
            </a:endParaRPr>
          </a:p>
        </p:txBody>
      </p:sp>
      <p:sp>
        <p:nvSpPr>
          <p:cNvPr id="3" name="Espace réservé du contenu 2"/>
          <p:cNvSpPr>
            <a:spLocks noGrp="1"/>
          </p:cNvSpPr>
          <p:nvPr>
            <p:ph idx="1"/>
          </p:nvPr>
        </p:nvSpPr>
        <p:spPr>
          <a:xfrm>
            <a:off x="838200" y="1933201"/>
            <a:ext cx="10515600" cy="4351338"/>
          </a:xfrm>
        </p:spPr>
        <p:txBody>
          <a:bodyPr/>
          <a:lstStyle/>
          <a:p>
            <a:endParaRPr lang="fr-FR" dirty="0"/>
          </a:p>
          <a:p>
            <a:endParaRPr lang="fr-FR" dirty="0"/>
          </a:p>
          <a:p>
            <a:endParaRPr lang="fr-FR" dirty="0"/>
          </a:p>
        </p:txBody>
      </p:sp>
      <p:pic>
        <p:nvPicPr>
          <p:cNvPr id="4" name="Picture 6" descr="http://img.over-blog.com/500x510/1/08/80/86/clo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717" y="2342882"/>
            <a:ext cx="2964143" cy="302948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encrypted-tbn1.gstatic.com/images?q=tbn:ANd9GcQqlsm4I3uYU4vEiwP4x5ZY7wEdL7i8bjlL19MZF6U2kWhFk1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526" y="2746415"/>
            <a:ext cx="5734237" cy="327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14904A00-E99E-31EE-B38F-67BBE070E9D4}"/>
              </a:ext>
            </a:extLst>
          </p:cNvPr>
          <p:cNvSpPr>
            <a:spLocks noGrp="1"/>
          </p:cNvSpPr>
          <p:nvPr>
            <p:ph type="title"/>
          </p:nvPr>
        </p:nvSpPr>
        <p:spPr>
          <a:xfrm>
            <a:off x="784743" y="685800"/>
            <a:ext cx="5793475" cy="1485900"/>
          </a:xfrm>
        </p:spPr>
        <p:txBody>
          <a:bodyPr>
            <a:normAutofit/>
          </a:bodyPr>
          <a:lstStyle/>
          <a:p>
            <a:r>
              <a:rPr lang="fr-FR" b="1"/>
              <a:t>The Parkinson </a:t>
            </a:r>
            <a:r>
              <a:rPr lang="fr-FR" b="1" err="1"/>
              <a:t>law</a:t>
            </a:r>
            <a:endParaRPr lang="fr-FR" b="1"/>
          </a:p>
        </p:txBody>
      </p:sp>
      <p:sp>
        <p:nvSpPr>
          <p:cNvPr id="3" name="Espace réservé du contenu 2">
            <a:extLst>
              <a:ext uri="{FF2B5EF4-FFF2-40B4-BE49-F238E27FC236}">
                <a16:creationId xmlns:a16="http://schemas.microsoft.com/office/drawing/2014/main" xmlns="" id="{C8747178-9AB5-719D-87D5-111738925F11}"/>
              </a:ext>
            </a:extLst>
          </p:cNvPr>
          <p:cNvSpPr>
            <a:spLocks noGrp="1"/>
          </p:cNvSpPr>
          <p:nvPr>
            <p:ph idx="1"/>
          </p:nvPr>
        </p:nvSpPr>
        <p:spPr>
          <a:xfrm>
            <a:off x="784743" y="2286000"/>
            <a:ext cx="5793475" cy="3581400"/>
          </a:xfrm>
        </p:spPr>
        <p:txBody>
          <a:bodyPr>
            <a:normAutofit/>
          </a:bodyPr>
          <a:lstStyle/>
          <a:p>
            <a:pPr marL="0" indent="0">
              <a:buNone/>
            </a:pPr>
            <a:r>
              <a:rPr lang="en-US" sz="2400" b="1" i="0" dirty="0">
                <a:effectLst/>
                <a:latin typeface="Time new roman"/>
              </a:rPr>
              <a:t>Parkinson's law</a:t>
            </a:r>
            <a:r>
              <a:rPr lang="en-US" sz="2400" b="0" i="0" dirty="0">
                <a:effectLst/>
                <a:latin typeface="Time new roman"/>
              </a:rPr>
              <a:t> is the </a:t>
            </a:r>
            <a:r>
              <a:rPr lang="en-US" sz="2400" b="0" i="0" u="none" strike="noStrike" dirty="0">
                <a:effectLst/>
                <a:latin typeface="Time new roman"/>
              </a:rPr>
              <a:t>adage</a:t>
            </a:r>
            <a:r>
              <a:rPr lang="en-US" sz="2400" b="0" i="0" dirty="0">
                <a:effectLst/>
                <a:latin typeface="Time new roman"/>
              </a:rPr>
              <a:t> that "work expands so as to fill the time available for its completion."</a:t>
            </a:r>
            <a:r>
              <a:rPr lang="en-US" sz="2400" b="0" i="0" u="none" strike="noStrike" baseline="30000" dirty="0">
                <a:effectLst/>
                <a:latin typeface="Time new roman"/>
                <a:hlinkClick r:id="rId2"/>
              </a:rPr>
              <a:t>[1]</a:t>
            </a:r>
            <a:r>
              <a:rPr lang="en-US" sz="2400" b="0" i="0" dirty="0">
                <a:effectLst/>
                <a:latin typeface="Time new roman"/>
              </a:rPr>
              <a:t> It is sometimes applied to the growth of bureaucracy in an organization, but can be applicable to all forms of work.</a:t>
            </a:r>
            <a:endParaRPr lang="fr-FR" sz="2400" dirty="0">
              <a:latin typeface="Time new roman"/>
            </a:endParaRPr>
          </a:p>
        </p:txBody>
      </p:sp>
      <p:sp>
        <p:nvSpPr>
          <p:cNvPr id="11" name="Rectangle 10">
            <a:extLst>
              <a:ext uri="{FF2B5EF4-FFF2-40B4-BE49-F238E27FC236}">
                <a16:creationId xmlns:a16="http://schemas.microsoft.com/office/drawing/2014/main" xmlns=""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a:extLst>
              <a:ext uri="{FF2B5EF4-FFF2-40B4-BE49-F238E27FC236}">
                <a16:creationId xmlns:a16="http://schemas.microsoft.com/office/drawing/2014/main" xmlns="" id="{59B9A1CB-11F4-BF18-68C9-E69173CEBFE7}"/>
              </a:ext>
            </a:extLst>
          </p:cNvPr>
          <p:cNvPicPr>
            <a:picLocks noChangeAspect="1"/>
          </p:cNvPicPr>
          <p:nvPr/>
        </p:nvPicPr>
        <p:blipFill rotWithShape="1">
          <a:blip r:embed="rId3"/>
          <a:srcRect l="302" r="303" b="-2"/>
          <a:stretch/>
        </p:blipFill>
        <p:spPr>
          <a:xfrm>
            <a:off x="7612260" y="10"/>
            <a:ext cx="4579739" cy="6857990"/>
          </a:xfrm>
          <a:prstGeom prst="rect">
            <a:avLst/>
          </a:prstGeom>
        </p:spPr>
      </p:pic>
    </p:spTree>
    <p:extLst>
      <p:ext uri="{BB962C8B-B14F-4D97-AF65-F5344CB8AC3E}">
        <p14:creationId xmlns:p14="http://schemas.microsoft.com/office/powerpoint/2010/main" val="169486517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4638"/>
            <a:ext cx="8229600" cy="490066"/>
          </a:xfrm>
        </p:spPr>
        <p:txBody>
          <a:bodyPr>
            <a:noAutofit/>
          </a:bodyPr>
          <a:lstStyle/>
          <a:p>
            <a:pPr lvl="0"/>
            <a:r>
              <a:rPr lang="fr-FR" sz="3200" b="1" dirty="0" err="1">
                <a:solidFill>
                  <a:schemeClr val="tx1"/>
                </a:solidFill>
              </a:rPr>
              <a:t>Pareto’s</a:t>
            </a:r>
            <a:r>
              <a:rPr lang="fr-FR" sz="3200" b="1" dirty="0">
                <a:solidFill>
                  <a:schemeClr val="tx1"/>
                </a:solidFill>
              </a:rPr>
              <a:t> </a:t>
            </a:r>
            <a:r>
              <a:rPr lang="fr-FR" sz="3200" b="1" dirty="0" err="1">
                <a:solidFill>
                  <a:schemeClr val="tx1"/>
                </a:solidFill>
              </a:rPr>
              <a:t>law</a:t>
            </a:r>
            <a:r>
              <a:rPr lang="fr-FR" sz="3200" b="1" dirty="0">
                <a:solidFill>
                  <a:schemeClr val="tx1"/>
                </a:solidFill>
              </a:rPr>
              <a:t> or the 80/20 </a:t>
            </a:r>
            <a:r>
              <a:rPr lang="fr-FR" sz="3200" b="1" dirty="0" err="1">
                <a:solidFill>
                  <a:schemeClr val="tx1"/>
                </a:solidFill>
              </a:rPr>
              <a:t>law</a:t>
            </a:r>
            <a:endParaRPr lang="fr-FR" sz="3200" b="1" dirty="0">
              <a:solidFill>
                <a:schemeClr val="tx1"/>
              </a:solidFill>
            </a:endParaRPr>
          </a:p>
        </p:txBody>
      </p:sp>
      <p:sp>
        <p:nvSpPr>
          <p:cNvPr id="3" name="Espace réservé du contenu 2"/>
          <p:cNvSpPr>
            <a:spLocks noGrp="1"/>
          </p:cNvSpPr>
          <p:nvPr>
            <p:ph idx="1"/>
          </p:nvPr>
        </p:nvSpPr>
        <p:spPr>
          <a:xfrm>
            <a:off x="1981200" y="764705"/>
            <a:ext cx="9906000" cy="5818657"/>
          </a:xfrm>
        </p:spPr>
        <p:txBody>
          <a:bodyPr>
            <a:normAutofit/>
          </a:bodyPr>
          <a:lstStyle/>
          <a:p>
            <a:pPr>
              <a:buNone/>
            </a:pPr>
            <a:endParaRPr lang="fr-FR" b="1" dirty="0"/>
          </a:p>
          <a:p>
            <a:pPr>
              <a:buNone/>
            </a:pPr>
            <a:r>
              <a:rPr lang="en-US" sz="2400" b="1" dirty="0">
                <a:solidFill>
                  <a:schemeClr val="tx2">
                    <a:lumMod val="25000"/>
                  </a:schemeClr>
                </a:solidFill>
              </a:rPr>
              <a:t>Significance</a:t>
            </a:r>
          </a:p>
          <a:p>
            <a:pPr>
              <a:buNone/>
            </a:pPr>
            <a:r>
              <a:rPr lang="en-US" sz="2200" dirty="0">
                <a:solidFill>
                  <a:schemeClr val="tx2">
                    <a:lumMod val="25000"/>
                  </a:schemeClr>
                </a:solidFill>
              </a:rPr>
              <a:t>20% of the causes lead to 80% of the effects.</a:t>
            </a:r>
          </a:p>
          <a:p>
            <a:pPr>
              <a:buNone/>
            </a:pPr>
            <a:r>
              <a:rPr lang="en-US" sz="2200" dirty="0">
                <a:solidFill>
                  <a:schemeClr val="tx2">
                    <a:lumMod val="25000"/>
                  </a:schemeClr>
                </a:solidFill>
              </a:rPr>
              <a:t>20% of factors influence 80% of objectives</a:t>
            </a:r>
            <a:r>
              <a:rPr lang="en-US" sz="2400" b="1" dirty="0">
                <a:solidFill>
                  <a:schemeClr val="tx2">
                    <a:lumMod val="25000"/>
                  </a:schemeClr>
                </a:solidFill>
              </a:rPr>
              <a:t>.</a:t>
            </a:r>
            <a:endParaRPr lang="fr-FR" sz="2400" dirty="0"/>
          </a:p>
          <a:p>
            <a:pPr>
              <a:buNone/>
            </a:pPr>
            <a:endParaRPr lang="fr-FR" sz="2400" dirty="0"/>
          </a:p>
          <a:p>
            <a:pPr>
              <a:buNone/>
            </a:pPr>
            <a:endParaRPr lang="fr-FR" sz="2400" dirty="0"/>
          </a:p>
          <a:p>
            <a:pPr>
              <a:buNone/>
            </a:pPr>
            <a:r>
              <a:rPr lang="en-US" sz="2400" b="1" dirty="0"/>
              <a:t>Examples:</a:t>
            </a:r>
          </a:p>
          <a:p>
            <a:pPr>
              <a:buNone/>
            </a:pPr>
            <a:r>
              <a:rPr lang="en-US" sz="2200" dirty="0"/>
              <a:t>Sport: 20% of the effort in training leads to 80% of the performance</a:t>
            </a:r>
          </a:p>
          <a:p>
            <a:pPr>
              <a:buNone/>
            </a:pPr>
            <a:r>
              <a:rPr lang="en-US" sz="2200" dirty="0"/>
              <a:t>After-sales service: 80% of complaints come from 20% of customers</a:t>
            </a:r>
          </a:p>
          <a:p>
            <a:pPr>
              <a:buNone/>
            </a:pPr>
            <a:r>
              <a:rPr lang="en-US" sz="2200" dirty="0"/>
              <a:t>Population: 20% of the French surface area contains 80% of the population (calculation based on the 9,000 densest municipalities)</a:t>
            </a:r>
          </a:p>
          <a:p>
            <a:pPr>
              <a:buNone/>
            </a:pPr>
            <a:r>
              <a:rPr lang="en-US" sz="2200" dirty="0"/>
              <a:t>Management control: 20% of indicators provide 80% of the information.</a:t>
            </a:r>
            <a:endParaRPr lang="fr-FR" sz="2200" dirty="0"/>
          </a:p>
        </p:txBody>
      </p:sp>
      <p:pic>
        <p:nvPicPr>
          <p:cNvPr id="4" name="Picture 2"/>
          <p:cNvPicPr>
            <a:picLocks noChangeAspect="1" noChangeArrowheads="1"/>
          </p:cNvPicPr>
          <p:nvPr/>
        </p:nvPicPr>
        <p:blipFill>
          <a:blip r:embed="rId3" cstate="print"/>
          <a:srcRect/>
          <a:stretch>
            <a:fillRect/>
          </a:stretch>
        </p:blipFill>
        <p:spPr bwMode="auto">
          <a:xfrm>
            <a:off x="8392558" y="1112645"/>
            <a:ext cx="2741584" cy="2115112"/>
          </a:xfrm>
          <a:prstGeom prst="rect">
            <a:avLst/>
          </a:prstGeom>
          <a:noFill/>
          <a:ln w="9525">
            <a:noFill/>
            <a:miter lim="800000"/>
            <a:headEnd/>
            <a:tailEnd/>
          </a:ln>
        </p:spPr>
      </p:pic>
    </p:spTree>
    <p:extLst>
      <p:ext uri="{BB962C8B-B14F-4D97-AF65-F5344CB8AC3E}">
        <p14:creationId xmlns:p14="http://schemas.microsoft.com/office/powerpoint/2010/main" val="428510486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3B91B61-BFCA-4647-957E-A8269BE46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FD7CAAAC-ECF7-FAA7-C76B-766EF98A3366}"/>
              </a:ext>
            </a:extLst>
          </p:cNvPr>
          <p:cNvSpPr>
            <a:spLocks noGrp="1"/>
          </p:cNvSpPr>
          <p:nvPr>
            <p:ph type="title"/>
          </p:nvPr>
        </p:nvSpPr>
        <p:spPr>
          <a:xfrm>
            <a:off x="5100824" y="685800"/>
            <a:ext cx="6176776" cy="1485900"/>
          </a:xfrm>
        </p:spPr>
        <p:txBody>
          <a:bodyPr>
            <a:normAutofit/>
          </a:bodyPr>
          <a:lstStyle/>
          <a:p>
            <a:endParaRPr lang="fr-FR"/>
          </a:p>
        </p:txBody>
      </p:sp>
      <p:pic>
        <p:nvPicPr>
          <p:cNvPr id="4" name="Image 3">
            <a:extLst>
              <a:ext uri="{FF2B5EF4-FFF2-40B4-BE49-F238E27FC236}">
                <a16:creationId xmlns:a16="http://schemas.microsoft.com/office/drawing/2014/main" xmlns="" id="{52DD00EF-542C-47F2-E6AD-F1A4734208CF}"/>
              </a:ext>
            </a:extLst>
          </p:cNvPr>
          <p:cNvPicPr>
            <a:picLocks noChangeAspect="1"/>
          </p:cNvPicPr>
          <p:nvPr/>
        </p:nvPicPr>
        <p:blipFill rotWithShape="1">
          <a:blip r:embed="rId2"/>
          <a:srcRect l="14969"/>
          <a:stretch/>
        </p:blipFill>
        <p:spPr>
          <a:xfrm>
            <a:off x="-1" y="10"/>
            <a:ext cx="4373546" cy="6857990"/>
          </a:xfrm>
          <a:prstGeom prst="rect">
            <a:avLst/>
          </a:prstGeom>
        </p:spPr>
      </p:pic>
      <p:sp>
        <p:nvSpPr>
          <p:cNvPr id="11" name="Rectangle 10">
            <a:extLst>
              <a:ext uri="{FF2B5EF4-FFF2-40B4-BE49-F238E27FC236}">
                <a16:creationId xmlns:a16="http://schemas.microsoft.com/office/drawing/2014/main" xmlns="" id="{92D1D7C6-1C89-420C-8D35-483654167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xmlns="" id="{7CE17485-7F9E-AB1D-073C-B38C82C3A547}"/>
              </a:ext>
            </a:extLst>
          </p:cNvPr>
          <p:cNvSpPr>
            <a:spLocks noGrp="1"/>
          </p:cNvSpPr>
          <p:nvPr>
            <p:ph idx="1"/>
          </p:nvPr>
        </p:nvSpPr>
        <p:spPr>
          <a:xfrm>
            <a:off x="5100824" y="2286000"/>
            <a:ext cx="6176776" cy="3581400"/>
          </a:xfrm>
        </p:spPr>
        <p:txBody>
          <a:bodyPr>
            <a:normAutofit/>
          </a:bodyPr>
          <a:lstStyle/>
          <a:p>
            <a:r>
              <a:rPr lang="en-US">
                <a:effectLst/>
                <a:latin typeface="Times New Roman" panose="02020603050405020304" pitchFamily="18" charset="0"/>
                <a:ea typeface="Calibri" panose="020F0502020204030204" pitchFamily="34" charset="0"/>
                <a:cs typeface="Times New Roman" panose="02020603050405020304" pitchFamily="18" charset="0"/>
              </a:rPr>
              <a:t>Pareto theory can be adapted to time management. Never load your agenda at 100%, always keep 20% for unknown events.</a:t>
            </a:r>
            <a:endParaRPr lang="fr-FR">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5223468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4638"/>
            <a:ext cx="8229600" cy="706090"/>
          </a:xfrm>
        </p:spPr>
        <p:txBody>
          <a:bodyPr>
            <a:normAutofit fontScale="90000"/>
          </a:bodyPr>
          <a:lstStyle/>
          <a:p>
            <a:r>
              <a:rPr lang="fr-FR" sz="3600" b="1" dirty="0">
                <a:solidFill>
                  <a:schemeClr val="tx1"/>
                </a:solidFill>
              </a:rPr>
              <a:t>Pareto </a:t>
            </a:r>
            <a:r>
              <a:rPr lang="fr-FR" sz="3600" b="1" dirty="0" err="1">
                <a:solidFill>
                  <a:schemeClr val="tx1"/>
                </a:solidFill>
              </a:rPr>
              <a:t>theory</a:t>
            </a:r>
            <a:r>
              <a:rPr lang="fr-FR" sz="3600" b="1" dirty="0">
                <a:solidFill>
                  <a:schemeClr val="tx1"/>
                </a:solidFill>
              </a:rPr>
              <a:t> </a:t>
            </a:r>
            <a:r>
              <a:rPr lang="fr-FR" sz="3600" b="1" dirty="0" err="1">
                <a:solidFill>
                  <a:schemeClr val="tx1"/>
                </a:solidFill>
              </a:rPr>
              <a:t>adapted</a:t>
            </a:r>
            <a:r>
              <a:rPr lang="fr-FR" sz="3600" b="1" dirty="0">
                <a:solidFill>
                  <a:schemeClr val="tx1"/>
                </a:solidFill>
              </a:rPr>
              <a:t> to time</a:t>
            </a:r>
            <a:r>
              <a:rPr lang="fr-FR" dirty="0">
                <a:solidFill>
                  <a:schemeClr val="accent3">
                    <a:lumMod val="75000"/>
                  </a:schemeClr>
                </a:solidFill>
              </a:rPr>
              <a:t/>
            </a:r>
            <a:br>
              <a:rPr lang="fr-FR" dirty="0">
                <a:solidFill>
                  <a:schemeClr val="accent3">
                    <a:lumMod val="75000"/>
                  </a:schemeClr>
                </a:solidFill>
              </a:rPr>
            </a:br>
            <a:endParaRPr lang="fr-FR" dirty="0">
              <a:solidFill>
                <a:schemeClr val="accent3">
                  <a:lumMod val="75000"/>
                </a:schemeClr>
              </a:solidFill>
            </a:endParaRPr>
          </a:p>
        </p:txBody>
      </p:sp>
      <p:sp>
        <p:nvSpPr>
          <p:cNvPr id="3" name="Espace réservé du contenu 2"/>
          <p:cNvSpPr>
            <a:spLocks noGrp="1"/>
          </p:cNvSpPr>
          <p:nvPr>
            <p:ph idx="1"/>
          </p:nvPr>
        </p:nvSpPr>
        <p:spPr>
          <a:xfrm>
            <a:off x="706638" y="691117"/>
            <a:ext cx="11108333" cy="4231758"/>
          </a:xfrm>
        </p:spPr>
        <p:txBody>
          <a:bodyPr>
            <a:normAutofit fontScale="25000" lnSpcReduction="20000"/>
          </a:bodyPr>
          <a:lstStyle/>
          <a:p>
            <a:pPr marL="651510" indent="-514350">
              <a:buAutoNum type="arabicParenR"/>
            </a:pPr>
            <a:endParaRPr lang="fr-FR" dirty="0"/>
          </a:p>
          <a:p>
            <a:pPr marL="651510" indent="-514350">
              <a:buAutoNum type="arabicParenR"/>
            </a:pPr>
            <a:endParaRPr lang="fr-FR" dirty="0"/>
          </a:p>
          <a:p>
            <a:pPr marL="651510" indent="-514350">
              <a:buAutoNum type="arabicParenR"/>
            </a:pPr>
            <a:endParaRPr lang="fr-FR" dirty="0"/>
          </a:p>
          <a:p>
            <a:pPr marL="651510" indent="-514350">
              <a:buAutoNum type="arabicParenR"/>
            </a:pPr>
            <a:endParaRPr lang="fr-FR" b="1" dirty="0">
              <a:solidFill>
                <a:schemeClr val="accent5">
                  <a:lumMod val="75000"/>
                </a:schemeClr>
              </a:solidFill>
            </a:endParaRPr>
          </a:p>
          <a:p>
            <a:pPr marL="651510" indent="-514350">
              <a:buAutoNum type="arabicParenR"/>
            </a:pPr>
            <a:endParaRPr lang="fr-FR" b="1" dirty="0">
              <a:solidFill>
                <a:srgbClr val="002060"/>
              </a:solidFill>
            </a:endParaRPr>
          </a:p>
          <a:p>
            <a:pPr marL="180975" indent="-180975">
              <a:buNone/>
            </a:pPr>
            <a:r>
              <a:rPr lang="en-US" sz="8800" b="1" dirty="0">
                <a:solidFill>
                  <a:schemeClr val="accent2">
                    <a:lumMod val="75000"/>
                  </a:schemeClr>
                </a:solidFill>
              </a:rPr>
              <a:t>1) Avoiding unnecessary tasks: </a:t>
            </a:r>
            <a:r>
              <a:rPr lang="en-US" sz="8800" dirty="0">
                <a:solidFill>
                  <a:schemeClr val="tx1"/>
                </a:solidFill>
              </a:rPr>
              <a:t>The most important part of management is to avoid time-consuming tasks that do not produce effective results</a:t>
            </a:r>
          </a:p>
          <a:p>
            <a:pPr marL="180975" indent="-180975">
              <a:buNone/>
            </a:pPr>
            <a:endParaRPr lang="en-US" sz="8800" b="1" dirty="0">
              <a:solidFill>
                <a:schemeClr val="accent2">
                  <a:lumMod val="75000"/>
                </a:schemeClr>
              </a:solidFill>
            </a:endParaRPr>
          </a:p>
          <a:p>
            <a:pPr>
              <a:buNone/>
            </a:pPr>
            <a:r>
              <a:rPr lang="en-US" sz="8800" b="1" dirty="0">
                <a:solidFill>
                  <a:schemeClr val="accent2">
                    <a:lumMod val="75000"/>
                  </a:schemeClr>
                </a:solidFill>
              </a:rPr>
              <a:t>2) Foresight: </a:t>
            </a:r>
            <a:r>
              <a:rPr lang="en-US" sz="8800" dirty="0">
                <a:solidFill>
                  <a:schemeClr val="tx1"/>
                </a:solidFill>
              </a:rPr>
              <a:t>When planning, tasks must be chosen carefully to ensure future returns. Today's solutions have a clear impact on tomorrow's results.</a:t>
            </a:r>
            <a:endParaRPr lang="fr-FR" sz="8800" dirty="0">
              <a:solidFill>
                <a:schemeClr val="tx1"/>
              </a:solidFill>
            </a:endParaRPr>
          </a:p>
          <a:p>
            <a:pPr>
              <a:buNone/>
            </a:pPr>
            <a:r>
              <a:rPr lang="fr-FR" sz="8800" b="1" dirty="0">
                <a:solidFill>
                  <a:schemeClr val="accent2">
                    <a:lumMod val="75000"/>
                  </a:schemeClr>
                </a:solidFill>
              </a:rPr>
              <a:t>3) </a:t>
            </a:r>
            <a:r>
              <a:rPr lang="en-US" sz="8800" b="1" dirty="0">
                <a:solidFill>
                  <a:schemeClr val="accent2">
                    <a:lumMod val="75000"/>
                  </a:schemeClr>
                </a:solidFill>
              </a:rPr>
              <a:t>Keeping an eye on high value tasks: </a:t>
            </a:r>
            <a:r>
              <a:rPr lang="en-US" sz="8800" dirty="0">
                <a:solidFill>
                  <a:schemeClr val="tx1"/>
                </a:solidFill>
              </a:rPr>
              <a:t>Efforts should be streamlined to focus on the important 20%. If you work in this way over a period of time, the results will be beneficial.</a:t>
            </a:r>
          </a:p>
          <a:p>
            <a:pPr>
              <a:buNone/>
            </a:pPr>
            <a:endParaRPr lang="en-US" sz="8800" dirty="0">
              <a:solidFill>
                <a:schemeClr val="tx1"/>
              </a:solidFill>
            </a:endParaRPr>
          </a:p>
          <a:p>
            <a:pPr>
              <a:buNone/>
            </a:pPr>
            <a:r>
              <a:rPr lang="en-US" sz="8800" dirty="0">
                <a:solidFill>
                  <a:schemeClr val="tx1"/>
                </a:solidFill>
              </a:rPr>
              <a:t>In the long run, your Pareto managed efforts will pay off.</a:t>
            </a:r>
            <a:endParaRPr lang="fr-FR" sz="8800" dirty="0">
              <a:solidFill>
                <a:schemeClr val="tx1"/>
              </a:solidFill>
            </a:endParaRPr>
          </a:p>
        </p:txBody>
      </p:sp>
      <p:pic>
        <p:nvPicPr>
          <p:cNvPr id="4" name="Picture 3"/>
          <p:cNvPicPr>
            <a:picLocks noChangeAspect="1" noChangeArrowheads="1"/>
          </p:cNvPicPr>
          <p:nvPr/>
        </p:nvPicPr>
        <p:blipFill>
          <a:blip r:embed="rId3" cstate="print"/>
          <a:srcRect/>
          <a:stretch>
            <a:fillRect/>
          </a:stretch>
        </p:blipFill>
        <p:spPr bwMode="auto">
          <a:xfrm>
            <a:off x="9579934" y="4739344"/>
            <a:ext cx="2235037" cy="2315278"/>
          </a:xfrm>
          <a:prstGeom prst="rect">
            <a:avLst/>
          </a:prstGeom>
          <a:noFill/>
          <a:ln w="9525">
            <a:noFill/>
            <a:miter lim="800000"/>
            <a:headEnd/>
            <a:tailEnd/>
          </a:ln>
        </p:spPr>
      </p:pic>
    </p:spTree>
    <p:extLst>
      <p:ext uri="{BB962C8B-B14F-4D97-AF65-F5344CB8AC3E}">
        <p14:creationId xmlns:p14="http://schemas.microsoft.com/office/powerpoint/2010/main" val="33044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389914" y="685800"/>
            <a:ext cx="5127172" cy="713342"/>
          </a:xfrm>
        </p:spPr>
        <p:txBody>
          <a:bodyPr>
            <a:normAutofit/>
          </a:bodyPr>
          <a:lstStyle/>
          <a:p>
            <a:r>
              <a:rPr lang="fr-FR" sz="3200" b="1" dirty="0" err="1"/>
              <a:t>Some</a:t>
            </a:r>
            <a:r>
              <a:rPr lang="fr-FR" sz="3200" b="1" dirty="0"/>
              <a:t> techniques</a:t>
            </a:r>
          </a:p>
        </p:txBody>
      </p:sp>
      <p:sp>
        <p:nvSpPr>
          <p:cNvPr id="9" name="Rectangle 8">
            <a:extLst>
              <a:ext uri="{FF2B5EF4-FFF2-40B4-BE49-F238E27FC236}">
                <a16:creationId xmlns:a16="http://schemas.microsoft.com/office/drawing/2014/main" xmlns="" id="{A67E2D8A-19BE-48A0-889C-CCAC02348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a:extLst>
              <a:ext uri="{FF2B5EF4-FFF2-40B4-BE49-F238E27FC236}">
                <a16:creationId xmlns:a16="http://schemas.microsoft.com/office/drawing/2014/main" xmlns="" id="{272F123C-1C2E-53A1-520E-9C2F4344FABE}"/>
              </a:ext>
            </a:extLst>
          </p:cNvPr>
          <p:cNvPicPr>
            <a:picLocks noChangeAspect="1"/>
          </p:cNvPicPr>
          <p:nvPr/>
        </p:nvPicPr>
        <p:blipFill>
          <a:blip r:embed="rId2"/>
          <a:stretch>
            <a:fillRect/>
          </a:stretch>
        </p:blipFill>
        <p:spPr>
          <a:xfrm>
            <a:off x="810911" y="152270"/>
            <a:ext cx="3462827" cy="2891460"/>
          </a:xfrm>
          <a:prstGeom prst="rect">
            <a:avLst/>
          </a:prstGeom>
        </p:spPr>
      </p:pic>
      <p:sp>
        <p:nvSpPr>
          <p:cNvPr id="3" name="Espace réservé du contenu 2"/>
          <p:cNvSpPr>
            <a:spLocks noGrp="1"/>
          </p:cNvSpPr>
          <p:nvPr>
            <p:ph idx="1"/>
          </p:nvPr>
        </p:nvSpPr>
        <p:spPr>
          <a:xfrm>
            <a:off x="810911" y="2402958"/>
            <a:ext cx="10706175" cy="4174112"/>
          </a:xfrm>
        </p:spPr>
        <p:txBody>
          <a:bodyPr>
            <a:noAutofit/>
          </a:bodyPr>
          <a:lstStyle/>
          <a:p>
            <a:pPr>
              <a:buNone/>
            </a:pPr>
            <a:r>
              <a:rPr lang="fr-FR" sz="2200" dirty="0"/>
              <a:t/>
            </a:r>
            <a:br>
              <a:rPr lang="fr-FR" sz="2200" dirty="0"/>
            </a:br>
            <a:endParaRPr lang="fr-FR" sz="2200" dirty="0"/>
          </a:p>
          <a:p>
            <a:pPr>
              <a:buNone/>
            </a:pPr>
            <a:r>
              <a:rPr lang="fr-FR" sz="2200" b="1" u="sng" dirty="0">
                <a:solidFill>
                  <a:srgbClr val="00B050"/>
                </a:solidFill>
              </a:rPr>
              <a:t>Green code </a:t>
            </a:r>
            <a:r>
              <a:rPr lang="fr-FR" sz="2200" b="1" u="sng" dirty="0"/>
              <a:t>:</a:t>
            </a:r>
            <a:r>
              <a:rPr lang="fr-FR" sz="2200" b="1" dirty="0"/>
              <a:t> </a:t>
            </a:r>
            <a:r>
              <a:rPr lang="en-US" sz="2200" dirty="0"/>
              <a:t>According to the 80/20 rule, only really important things can be placed in these areas.</a:t>
            </a:r>
          </a:p>
          <a:p>
            <a:pPr>
              <a:buNone/>
            </a:pPr>
            <a:r>
              <a:rPr lang="fr-FR" sz="2200" u="sng" dirty="0">
                <a:solidFill>
                  <a:srgbClr val="00B0F0"/>
                </a:solidFill>
              </a:rPr>
              <a:t>Blue code </a:t>
            </a:r>
            <a:r>
              <a:rPr lang="fr-FR" sz="2200" b="1" u="sng" dirty="0"/>
              <a:t>:</a:t>
            </a:r>
            <a:r>
              <a:rPr lang="fr-FR" sz="2200" b="1" dirty="0"/>
              <a:t> </a:t>
            </a:r>
            <a:r>
              <a:rPr lang="en-US" sz="2200" dirty="0"/>
              <a:t>When I am less efficient (tiredness, hunger...), only things that are easy to do or not very tiring are placed here.</a:t>
            </a:r>
          </a:p>
          <a:p>
            <a:pPr>
              <a:buNone/>
            </a:pPr>
            <a:r>
              <a:rPr lang="fr-FR" sz="2200" b="1" u="sng" dirty="0">
                <a:solidFill>
                  <a:srgbClr val="FF0000"/>
                </a:solidFill>
              </a:rPr>
              <a:t>Red code </a:t>
            </a:r>
            <a:r>
              <a:rPr lang="fr-FR" sz="2200" b="1" u="sng" dirty="0"/>
              <a:t>:</a:t>
            </a:r>
            <a:r>
              <a:rPr lang="fr-FR" sz="2200" b="1" dirty="0"/>
              <a:t> </a:t>
            </a:r>
            <a:r>
              <a:rPr lang="en-US" sz="2200" dirty="0"/>
              <a:t>Contingency areas, these spaces can only be used 4 days in advance, so I always have room for a contingency.</a:t>
            </a:r>
            <a:endParaRPr lang="fr-FR" sz="2200" dirty="0"/>
          </a:p>
          <a:p>
            <a:pPr>
              <a:buNone/>
            </a:pPr>
            <a:r>
              <a:rPr lang="en-US" sz="2200" dirty="0"/>
              <a:t>It is now up to you to invent your own codes.</a:t>
            </a:r>
            <a:r>
              <a:rPr lang="fr-FR" sz="2200" b="1" u="sng" dirty="0">
                <a:solidFill>
                  <a:srgbClr val="FF0000"/>
                </a:solidFill>
              </a:rPr>
              <a:t> </a:t>
            </a:r>
            <a:endParaRPr lang="fr-FR" sz="2200" dirty="0"/>
          </a:p>
        </p:txBody>
      </p:sp>
      <p:sp>
        <p:nvSpPr>
          <p:cNvPr id="6" name="ZoneTexte 5">
            <a:extLst>
              <a:ext uri="{FF2B5EF4-FFF2-40B4-BE49-F238E27FC236}">
                <a16:creationId xmlns:a16="http://schemas.microsoft.com/office/drawing/2014/main" xmlns="" id="{D2BE55CF-73F8-4B90-05E2-1C92A528DD03}"/>
              </a:ext>
            </a:extLst>
          </p:cNvPr>
          <p:cNvSpPr txBox="1"/>
          <p:nvPr/>
        </p:nvSpPr>
        <p:spPr>
          <a:xfrm>
            <a:off x="4592930" y="1399142"/>
            <a:ext cx="7028455" cy="769441"/>
          </a:xfrm>
          <a:prstGeom prst="rect">
            <a:avLst/>
          </a:prstGeom>
          <a:noFill/>
        </p:spPr>
        <p:txBody>
          <a:bodyPr wrap="square">
            <a:spAutoFit/>
          </a:bodyPr>
          <a:lstStyle/>
          <a:p>
            <a:pPr>
              <a:buNone/>
            </a:pPr>
            <a:r>
              <a:rPr lang="fr-FR" sz="2200" b="1" dirty="0"/>
              <a:t>Use </a:t>
            </a:r>
            <a:r>
              <a:rPr lang="fr-FR" sz="2200" b="1" dirty="0" err="1"/>
              <a:t>some</a:t>
            </a:r>
            <a:r>
              <a:rPr lang="fr-FR" sz="2200" b="1" dirty="0"/>
              <a:t> </a:t>
            </a:r>
            <a:r>
              <a:rPr lang="fr-FR" sz="2200" b="1" dirty="0" err="1"/>
              <a:t>colour</a:t>
            </a:r>
            <a:r>
              <a:rPr lang="fr-FR" sz="2200" b="1" dirty="0"/>
              <a:t> codes.</a:t>
            </a:r>
          </a:p>
          <a:p>
            <a:r>
              <a:rPr lang="en-US" sz="2200" dirty="0"/>
              <a:t>For example: using </a:t>
            </a:r>
            <a:r>
              <a:rPr lang="en-US" sz="2200" dirty="0" err="1"/>
              <a:t>colour</a:t>
            </a:r>
            <a:r>
              <a:rPr lang="en-US" sz="2200" dirty="0"/>
              <a:t> codes on your diary.</a:t>
            </a:r>
            <a:endParaRPr lang="fr-FR" sz="2400" dirty="0"/>
          </a:p>
        </p:txBody>
      </p:sp>
    </p:spTree>
    <p:extLst>
      <p:ext uri="{BB962C8B-B14F-4D97-AF65-F5344CB8AC3E}">
        <p14:creationId xmlns:p14="http://schemas.microsoft.com/office/powerpoint/2010/main" val="10497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8828" y="132907"/>
            <a:ext cx="9601200" cy="1485900"/>
          </a:xfrm>
        </p:spPr>
        <p:txBody>
          <a:bodyPr>
            <a:normAutofit/>
          </a:bodyPr>
          <a:lstStyle/>
          <a:p>
            <a:r>
              <a:rPr lang="fr-FR" sz="3200" b="1" dirty="0" err="1">
                <a:solidFill>
                  <a:schemeClr val="tx1"/>
                </a:solidFill>
              </a:rPr>
              <a:t>Some</a:t>
            </a:r>
            <a:r>
              <a:rPr lang="fr-FR" sz="3200" b="1" dirty="0">
                <a:solidFill>
                  <a:schemeClr val="tx1"/>
                </a:solidFill>
              </a:rPr>
              <a:t> techniques</a:t>
            </a:r>
          </a:p>
        </p:txBody>
      </p:sp>
      <p:sp>
        <p:nvSpPr>
          <p:cNvPr id="3" name="Espace réservé du contenu 2"/>
          <p:cNvSpPr>
            <a:spLocks noGrp="1"/>
          </p:cNvSpPr>
          <p:nvPr>
            <p:ph idx="1"/>
          </p:nvPr>
        </p:nvSpPr>
        <p:spPr>
          <a:xfrm>
            <a:off x="988828" y="872696"/>
            <a:ext cx="10738884" cy="5112608"/>
          </a:xfrm>
        </p:spPr>
        <p:txBody>
          <a:bodyPr>
            <a:noAutofit/>
          </a:bodyPr>
          <a:lstStyle/>
          <a:p>
            <a:pPr>
              <a:buNone/>
            </a:pPr>
            <a:r>
              <a:rPr lang="en-US" sz="2200" b="1" dirty="0"/>
              <a:t>Use technology appropriately. : </a:t>
            </a:r>
          </a:p>
          <a:p>
            <a:pPr>
              <a:buNone/>
            </a:pPr>
            <a:r>
              <a:rPr lang="en-US" sz="2200" b="1" dirty="0"/>
              <a:t>Whatever the "machine" is, it is at your service, not the other way around. </a:t>
            </a:r>
            <a:endParaRPr lang="fr-FR" sz="2200" b="1" dirty="0"/>
          </a:p>
          <a:p>
            <a:pPr>
              <a:buNone/>
            </a:pPr>
            <a:r>
              <a:rPr lang="fr-FR" sz="2200" dirty="0"/>
              <a:t> </a:t>
            </a:r>
          </a:p>
          <a:p>
            <a:pPr>
              <a:buClr>
                <a:srgbClr val="FFC000"/>
              </a:buClr>
              <a:buFont typeface="Wingdings" panose="05000000000000000000" pitchFamily="2" charset="2"/>
              <a:buChar char="q"/>
            </a:pPr>
            <a:r>
              <a:rPr lang="en-US" sz="2200" dirty="0"/>
              <a:t>Don't switch off your mobile phone but put it on vibrate mode and look at who is calling you, is it urgent or important, otherwise let the person leave you a message.</a:t>
            </a:r>
          </a:p>
          <a:p>
            <a:pPr>
              <a:buClr>
                <a:srgbClr val="FFC000"/>
              </a:buClr>
              <a:buFont typeface="Wingdings" panose="05000000000000000000" pitchFamily="2" charset="2"/>
              <a:buChar char="q"/>
            </a:pPr>
            <a:r>
              <a:rPr lang="en-US" sz="2200" dirty="0"/>
              <a:t>Use two phones: one private and one professional</a:t>
            </a:r>
          </a:p>
          <a:p>
            <a:pPr>
              <a:buClr>
                <a:srgbClr val="FFC000"/>
              </a:buClr>
              <a:buFont typeface="Wingdings" panose="05000000000000000000" pitchFamily="2" charset="2"/>
              <a:buChar char="q"/>
            </a:pPr>
            <a:r>
              <a:rPr lang="en-US" sz="2200" dirty="0"/>
              <a:t>Use e-mail, the internet in general, and </a:t>
            </a:r>
            <a:r>
              <a:rPr lang="en-US" sz="2200" dirty="0" err="1"/>
              <a:t>organisers</a:t>
            </a:r>
            <a:r>
              <a:rPr lang="en-US" sz="2200" dirty="0"/>
              <a:t>. Dictaphone and other digital recorders.</a:t>
            </a:r>
          </a:p>
          <a:p>
            <a:pPr>
              <a:buClr>
                <a:srgbClr val="FFC000"/>
              </a:buClr>
              <a:buFont typeface="Wingdings" panose="05000000000000000000" pitchFamily="2" charset="2"/>
              <a:buChar char="q"/>
            </a:pPr>
            <a:r>
              <a:rPr lang="en-US" sz="2200" dirty="0"/>
              <a:t>Do you have a computer or technical problem that is beyond your competence? </a:t>
            </a:r>
          </a:p>
          <a:p>
            <a:pPr>
              <a:buClr>
                <a:srgbClr val="FFC000"/>
              </a:buClr>
              <a:buFont typeface="Wingdings" panose="05000000000000000000" pitchFamily="2" charset="2"/>
              <a:buChar char="q"/>
            </a:pPr>
            <a:r>
              <a:rPr lang="en-US" sz="2200" dirty="0"/>
              <a:t>Give yourself a time limit to solve it, beyond that call an expert. We all have a champion friend ready to help us.</a:t>
            </a:r>
            <a:endParaRPr lang="fr-FR" sz="2200" dirty="0"/>
          </a:p>
        </p:txBody>
      </p:sp>
    </p:spTree>
    <p:extLst>
      <p:ext uri="{BB962C8B-B14F-4D97-AF65-F5344CB8AC3E}">
        <p14:creationId xmlns:p14="http://schemas.microsoft.com/office/powerpoint/2010/main" val="23675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829344" y="502920"/>
            <a:ext cx="5127172" cy="1485900"/>
          </a:xfrm>
        </p:spPr>
        <p:txBody>
          <a:bodyPr>
            <a:normAutofit/>
          </a:bodyPr>
          <a:lstStyle/>
          <a:p>
            <a:r>
              <a:rPr lang="fr-FR" dirty="0"/>
              <a:t>Right </a:t>
            </a:r>
            <a:r>
              <a:rPr lang="fr-FR" dirty="0" err="1"/>
              <a:t>brain</a:t>
            </a:r>
            <a:endParaRPr lang="fr-FR" dirty="0"/>
          </a:p>
        </p:txBody>
      </p:sp>
      <p:sp>
        <p:nvSpPr>
          <p:cNvPr id="9" name="Rectangle 8">
            <a:extLst>
              <a:ext uri="{FF2B5EF4-FFF2-40B4-BE49-F238E27FC236}">
                <a16:creationId xmlns:a16="http://schemas.microsoft.com/office/drawing/2014/main" xmlns="" id="{A67E2D8A-19BE-48A0-889C-CCAC02348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p:cNvSpPr>
            <a:spLocks noGrp="1"/>
          </p:cNvSpPr>
          <p:nvPr>
            <p:ph idx="1"/>
          </p:nvPr>
        </p:nvSpPr>
        <p:spPr>
          <a:xfrm>
            <a:off x="1250655" y="3910124"/>
            <a:ext cx="10305506" cy="1918113"/>
          </a:xfrm>
        </p:spPr>
        <p:txBody>
          <a:bodyPr>
            <a:noAutofit/>
          </a:bodyPr>
          <a:lstStyle/>
          <a:p>
            <a:pPr marL="0" indent="0">
              <a:lnSpc>
                <a:spcPct val="150000"/>
              </a:lnSpc>
              <a:spcBef>
                <a:spcPts val="1200"/>
              </a:spcBef>
              <a:spcAft>
                <a:spcPts val="1800"/>
              </a:spcAft>
              <a:buNone/>
            </a:pPr>
            <a:r>
              <a:rPr lang="fr-FR" sz="2200" b="1" dirty="0"/>
              <a:t/>
            </a:r>
            <a:br>
              <a:rPr lang="fr-FR" sz="2200" b="1" dirty="0"/>
            </a:br>
            <a:r>
              <a:rPr lang="en-US" sz="2200" b="1" dirty="0"/>
              <a:t>The right hemisphere is very good at concrete things, </a:t>
            </a:r>
            <a:r>
              <a:rPr lang="en-US" sz="2200" b="1" dirty="0" err="1"/>
              <a:t>visualising</a:t>
            </a:r>
            <a:r>
              <a:rPr lang="en-US" sz="2200" b="1" dirty="0"/>
              <a:t> a picture or object, parallel operations, self-perception or an overview. It is called visuo-spatial. </a:t>
            </a:r>
            <a:endParaRPr lang="fr-FR" sz="2200" b="1" dirty="0"/>
          </a:p>
        </p:txBody>
      </p:sp>
      <p:pic>
        <p:nvPicPr>
          <p:cNvPr id="5" name="Image 4">
            <a:extLst>
              <a:ext uri="{FF2B5EF4-FFF2-40B4-BE49-F238E27FC236}">
                <a16:creationId xmlns:a16="http://schemas.microsoft.com/office/drawing/2014/main" xmlns="" id="{38C78C41-BE3E-D288-7134-82C125F0C028}"/>
              </a:ext>
            </a:extLst>
          </p:cNvPr>
          <p:cNvPicPr>
            <a:picLocks noChangeAspect="1"/>
          </p:cNvPicPr>
          <p:nvPr/>
        </p:nvPicPr>
        <p:blipFill>
          <a:blip r:embed="rId2"/>
          <a:stretch>
            <a:fillRect/>
          </a:stretch>
        </p:blipFill>
        <p:spPr>
          <a:xfrm>
            <a:off x="5523235" y="153358"/>
            <a:ext cx="6003851" cy="4269787"/>
          </a:xfrm>
          <a:prstGeom prst="rect">
            <a:avLst/>
          </a:prstGeom>
        </p:spPr>
      </p:pic>
    </p:spTree>
    <p:extLst>
      <p:ext uri="{BB962C8B-B14F-4D97-AF65-F5344CB8AC3E}">
        <p14:creationId xmlns:p14="http://schemas.microsoft.com/office/powerpoint/2010/main" val="109013788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1237" y="143539"/>
            <a:ext cx="9601200" cy="675167"/>
          </a:xfrm>
        </p:spPr>
        <p:txBody>
          <a:bodyPr>
            <a:normAutofit/>
          </a:bodyPr>
          <a:lstStyle/>
          <a:p>
            <a:r>
              <a:rPr lang="fr-FR" sz="3200" b="1" dirty="0" err="1">
                <a:solidFill>
                  <a:schemeClr val="tx1"/>
                </a:solidFill>
              </a:rPr>
              <a:t>Some</a:t>
            </a:r>
            <a:r>
              <a:rPr lang="fr-FR" sz="3200" b="1" dirty="0">
                <a:solidFill>
                  <a:schemeClr val="tx1"/>
                </a:solidFill>
              </a:rPr>
              <a:t> techniques</a:t>
            </a:r>
          </a:p>
        </p:txBody>
      </p:sp>
      <p:sp>
        <p:nvSpPr>
          <p:cNvPr id="3" name="Espace réservé du contenu 2"/>
          <p:cNvSpPr>
            <a:spLocks noGrp="1"/>
          </p:cNvSpPr>
          <p:nvPr>
            <p:ph idx="1"/>
          </p:nvPr>
        </p:nvSpPr>
        <p:spPr>
          <a:xfrm>
            <a:off x="956930" y="1264555"/>
            <a:ext cx="10190495" cy="3211752"/>
          </a:xfrm>
        </p:spPr>
        <p:txBody>
          <a:bodyPr>
            <a:noAutofit/>
          </a:bodyPr>
          <a:lstStyle/>
          <a:p>
            <a:pPr>
              <a:buNone/>
            </a:pPr>
            <a:endParaRPr lang="fr-FR" sz="2200" b="1" dirty="0">
              <a:solidFill>
                <a:srgbClr val="290701"/>
              </a:solidFill>
            </a:endParaRPr>
          </a:p>
          <a:p>
            <a:pPr>
              <a:buNone/>
            </a:pPr>
            <a:endParaRPr lang="fr-FR" sz="2200" b="1" dirty="0">
              <a:solidFill>
                <a:srgbClr val="290701"/>
              </a:solidFill>
            </a:endParaRPr>
          </a:p>
          <a:p>
            <a:pPr>
              <a:buNone/>
            </a:pPr>
            <a:r>
              <a:rPr lang="en-US" sz="2200" b="1" dirty="0">
                <a:solidFill>
                  <a:srgbClr val="290701"/>
                </a:solidFill>
              </a:rPr>
              <a:t>Reading technique.</a:t>
            </a:r>
          </a:p>
          <a:p>
            <a:pPr>
              <a:buNone/>
            </a:pPr>
            <a:r>
              <a:rPr lang="en-US" sz="2200" dirty="0">
                <a:solidFill>
                  <a:srgbClr val="290701"/>
                </a:solidFill>
              </a:rPr>
              <a:t>4 reading stages, the passage to the next stage is not automatic, far from it!</a:t>
            </a:r>
          </a:p>
          <a:p>
            <a:pPr>
              <a:buNone/>
            </a:pPr>
            <a:r>
              <a:rPr lang="en-US" sz="2200" dirty="0">
                <a:solidFill>
                  <a:srgbClr val="290701"/>
                </a:solidFill>
              </a:rPr>
              <a:t>1st stage, search mode: very fast reading, 10 seconds maximum per page, I don't really read, I look for what interests me. I'm not interested, I don't go further, I'm interested phase 2.</a:t>
            </a:r>
          </a:p>
          <a:p>
            <a:pPr>
              <a:buNone/>
            </a:pPr>
            <a:r>
              <a:rPr lang="en-US" sz="2200" dirty="0">
                <a:solidFill>
                  <a:srgbClr val="290701"/>
                </a:solidFill>
              </a:rPr>
              <a:t>2nd stage: fast reading. I read what interests me, a few minutes are enough. If it is really interesting or useful: stage 3.</a:t>
            </a:r>
          </a:p>
          <a:p>
            <a:pPr>
              <a:buNone/>
            </a:pPr>
            <a:r>
              <a:rPr lang="en-US" sz="2200" dirty="0">
                <a:solidFill>
                  <a:srgbClr val="290701"/>
                </a:solidFill>
              </a:rPr>
              <a:t>Stage 3: in-depth reading. The article is identified, I take the time to read it quietly. In some cases I move on to stage 4.</a:t>
            </a:r>
          </a:p>
          <a:p>
            <a:pPr>
              <a:buNone/>
            </a:pPr>
            <a:r>
              <a:rPr lang="en-US" sz="2200" dirty="0">
                <a:solidFill>
                  <a:srgbClr val="290701"/>
                </a:solidFill>
              </a:rPr>
              <a:t> Stage 4: archiving. The article is worth keeping. The important points are highlighted, annotated and then archived.</a:t>
            </a:r>
            <a:endParaRPr lang="fr-FR" sz="2200" dirty="0">
              <a:solidFill>
                <a:srgbClr val="290701"/>
              </a:solidFill>
            </a:endParaRPr>
          </a:p>
          <a:p>
            <a:pPr>
              <a:buNone/>
            </a:pPr>
            <a:r>
              <a:rPr lang="fr-FR" sz="2200" dirty="0">
                <a:solidFill>
                  <a:srgbClr val="290701"/>
                </a:solidFill>
              </a:rPr>
              <a:t> </a:t>
            </a:r>
          </a:p>
          <a:p>
            <a:endParaRPr lang="fr-FR" dirty="0"/>
          </a:p>
        </p:txBody>
      </p:sp>
      <p:pic>
        <p:nvPicPr>
          <p:cNvPr id="4" name="Image 3">
            <a:extLst>
              <a:ext uri="{FF2B5EF4-FFF2-40B4-BE49-F238E27FC236}">
                <a16:creationId xmlns:a16="http://schemas.microsoft.com/office/drawing/2014/main" xmlns="" id="{A584E31F-BC09-7236-15A7-DADCDB74647E}"/>
              </a:ext>
            </a:extLst>
          </p:cNvPr>
          <p:cNvPicPr>
            <a:picLocks noChangeAspect="1"/>
          </p:cNvPicPr>
          <p:nvPr/>
        </p:nvPicPr>
        <p:blipFill>
          <a:blip r:embed="rId2"/>
          <a:stretch>
            <a:fillRect/>
          </a:stretch>
        </p:blipFill>
        <p:spPr>
          <a:xfrm>
            <a:off x="8657153" y="0"/>
            <a:ext cx="3459125" cy="2594344"/>
          </a:xfrm>
          <a:prstGeom prst="rect">
            <a:avLst/>
          </a:prstGeom>
        </p:spPr>
      </p:pic>
    </p:spTree>
    <p:extLst>
      <p:ext uri="{BB962C8B-B14F-4D97-AF65-F5344CB8AC3E}">
        <p14:creationId xmlns:p14="http://schemas.microsoft.com/office/powerpoint/2010/main" val="210915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The </a:t>
            </a:r>
            <a:r>
              <a:rPr lang="fr-FR" sz="3200" b="1" dirty="0">
                <a:solidFill>
                  <a:schemeClr val="accent2">
                    <a:lumMod val="75000"/>
                  </a:schemeClr>
                </a:solidFill>
              </a:rPr>
              <a:t>NERAC </a:t>
            </a:r>
            <a:r>
              <a:rPr lang="fr-FR" sz="3200" b="1" dirty="0" err="1">
                <a:solidFill>
                  <a:schemeClr val="tx1"/>
                </a:solidFill>
              </a:rPr>
              <a:t>method</a:t>
            </a:r>
            <a:endParaRPr lang="fr-FR" sz="3200" b="1" dirty="0">
              <a:solidFill>
                <a:schemeClr val="tx1"/>
              </a:solidFill>
            </a:endParaRPr>
          </a:p>
        </p:txBody>
      </p:sp>
      <p:sp>
        <p:nvSpPr>
          <p:cNvPr id="3" name="Espace réservé du contenu 2"/>
          <p:cNvSpPr>
            <a:spLocks noGrp="1"/>
          </p:cNvSpPr>
          <p:nvPr>
            <p:ph idx="1"/>
          </p:nvPr>
        </p:nvSpPr>
        <p:spPr>
          <a:xfrm>
            <a:off x="1371600" y="1626781"/>
            <a:ext cx="9601200" cy="4240619"/>
          </a:xfrm>
        </p:spPr>
        <p:txBody>
          <a:bodyPr>
            <a:normAutofit/>
          </a:bodyPr>
          <a:lstStyle/>
          <a:p>
            <a:pPr marL="0" indent="0">
              <a:buNone/>
            </a:pPr>
            <a:r>
              <a:rPr lang="en-US" sz="2400" dirty="0"/>
              <a:t>As a reminder, here is what </a:t>
            </a:r>
            <a:r>
              <a:rPr lang="en-US" sz="2400" b="1" dirty="0">
                <a:solidFill>
                  <a:schemeClr val="accent2">
                    <a:lumMod val="75000"/>
                  </a:schemeClr>
                </a:solidFill>
              </a:rPr>
              <a:t>NERAC</a:t>
            </a:r>
            <a:r>
              <a:rPr lang="en-US" sz="2400" dirty="0"/>
              <a:t> means:</a:t>
            </a:r>
          </a:p>
          <a:p>
            <a:pPr marL="0" indent="0">
              <a:buNone/>
            </a:pPr>
            <a:r>
              <a:rPr lang="en-US" sz="2400" b="1" dirty="0">
                <a:solidFill>
                  <a:schemeClr val="accent2">
                    <a:lumMod val="75000"/>
                  </a:schemeClr>
                </a:solidFill>
              </a:rPr>
              <a:t>N</a:t>
            </a:r>
            <a:r>
              <a:rPr lang="en-US" sz="2400" dirty="0"/>
              <a:t>ote down the activities to be carried out</a:t>
            </a:r>
          </a:p>
          <a:p>
            <a:pPr marL="0" indent="0">
              <a:buNone/>
            </a:pPr>
            <a:r>
              <a:rPr lang="en-US" sz="2400" b="1" dirty="0">
                <a:solidFill>
                  <a:schemeClr val="accent2">
                    <a:lumMod val="75000"/>
                  </a:schemeClr>
                </a:solidFill>
              </a:rPr>
              <a:t>E</a:t>
            </a:r>
            <a:r>
              <a:rPr lang="en-US" sz="2400" dirty="0"/>
              <a:t>stimate the duration for each activity</a:t>
            </a:r>
          </a:p>
          <a:p>
            <a:pPr marL="0" indent="0">
              <a:buNone/>
            </a:pPr>
            <a:r>
              <a:rPr lang="en-US" sz="2400" b="1" dirty="0">
                <a:solidFill>
                  <a:schemeClr val="accent2">
                    <a:lumMod val="75000"/>
                  </a:schemeClr>
                </a:solidFill>
              </a:rPr>
              <a:t>R</a:t>
            </a:r>
            <a:r>
              <a:rPr lang="en-US" sz="2400" dirty="0"/>
              <a:t>eserve time for the unexpected - add 1/3 of the time</a:t>
            </a:r>
          </a:p>
          <a:p>
            <a:pPr marL="0" indent="0">
              <a:buNone/>
            </a:pPr>
            <a:r>
              <a:rPr lang="en-US" sz="2400" b="1" dirty="0">
                <a:solidFill>
                  <a:schemeClr val="accent2">
                    <a:lumMod val="75000"/>
                  </a:schemeClr>
                </a:solidFill>
              </a:rPr>
              <a:t>A</a:t>
            </a:r>
            <a:r>
              <a:rPr lang="en-US" sz="2400" dirty="0"/>
              <a:t>rbitrate by priority - Eisenhower matrix</a:t>
            </a:r>
          </a:p>
          <a:p>
            <a:pPr marL="0" indent="0">
              <a:buNone/>
            </a:pPr>
            <a:r>
              <a:rPr lang="en-US" sz="2400" b="1" dirty="0">
                <a:solidFill>
                  <a:schemeClr val="accent2">
                    <a:lumMod val="75000"/>
                  </a:schemeClr>
                </a:solidFill>
              </a:rPr>
              <a:t>M</a:t>
            </a:r>
            <a:r>
              <a:rPr lang="en-US" sz="2400" dirty="0"/>
              <a:t>onitor activities</a:t>
            </a:r>
          </a:p>
          <a:p>
            <a:endParaRPr lang="fr-FR" dirty="0"/>
          </a:p>
        </p:txBody>
      </p:sp>
      <p:pic>
        <p:nvPicPr>
          <p:cNvPr id="4" name="Image 3">
            <a:extLst>
              <a:ext uri="{FF2B5EF4-FFF2-40B4-BE49-F238E27FC236}">
                <a16:creationId xmlns:a16="http://schemas.microsoft.com/office/drawing/2014/main" xmlns="" id="{E32C7A0A-2DCA-0B9C-082C-856DE4B66C24}"/>
              </a:ext>
            </a:extLst>
          </p:cNvPr>
          <p:cNvPicPr>
            <a:picLocks noChangeAspect="1"/>
          </p:cNvPicPr>
          <p:nvPr/>
        </p:nvPicPr>
        <p:blipFill rotWithShape="1">
          <a:blip r:embed="rId2"/>
          <a:srcRect l="21399" r="14734"/>
          <a:stretch/>
        </p:blipFill>
        <p:spPr>
          <a:xfrm>
            <a:off x="7804299" y="340242"/>
            <a:ext cx="4040372" cy="3173154"/>
          </a:xfrm>
          <a:prstGeom prst="rect">
            <a:avLst/>
          </a:prstGeom>
        </p:spPr>
      </p:pic>
    </p:spTree>
    <p:extLst>
      <p:ext uri="{BB962C8B-B14F-4D97-AF65-F5344CB8AC3E}">
        <p14:creationId xmlns:p14="http://schemas.microsoft.com/office/powerpoint/2010/main" val="204825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389914" y="685800"/>
            <a:ext cx="5127172" cy="1485900"/>
          </a:xfrm>
        </p:spPr>
        <p:txBody>
          <a:bodyPr>
            <a:normAutofit/>
          </a:bodyPr>
          <a:lstStyle/>
          <a:p>
            <a:r>
              <a:rPr lang="fr-FR" sz="3200" b="1" dirty="0" err="1"/>
              <a:t>Evaluate</a:t>
            </a:r>
            <a:r>
              <a:rPr lang="fr-FR" sz="3200" b="1" dirty="0"/>
              <a:t> time</a:t>
            </a:r>
          </a:p>
        </p:txBody>
      </p:sp>
      <p:sp>
        <p:nvSpPr>
          <p:cNvPr id="9" name="Rectangle 8">
            <a:extLst>
              <a:ext uri="{FF2B5EF4-FFF2-40B4-BE49-F238E27FC236}">
                <a16:creationId xmlns:a16="http://schemas.microsoft.com/office/drawing/2014/main" xmlns="" id="{A67E2D8A-19BE-48A0-889C-CCAC02348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2" descr="http://static.skynetblogs.be/media/158246/dyn010_original_178_178_pjpeg_2595077_5cd5dd75f2c787d30f1d4f5c91fab714.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3562" y="733351"/>
            <a:ext cx="5071256" cy="507125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6389914" y="2286000"/>
            <a:ext cx="5127172" cy="3581400"/>
          </a:xfrm>
        </p:spPr>
        <p:txBody>
          <a:bodyPr>
            <a:normAutofit/>
          </a:bodyPr>
          <a:lstStyle/>
          <a:p>
            <a:pPr marL="0" indent="0">
              <a:buNone/>
            </a:pPr>
            <a:r>
              <a:rPr lang="en-US" sz="2200" dirty="0"/>
              <a:t>Knowing how to evaluate time: durations, deadlines, start date, workload</a:t>
            </a:r>
            <a:endParaRPr lang="fr-FR" dirty="0"/>
          </a:p>
          <a:p>
            <a:endParaRPr lang="fr-FR" dirty="0"/>
          </a:p>
          <a:p>
            <a:endParaRPr lang="fr-FR" dirty="0"/>
          </a:p>
        </p:txBody>
      </p:sp>
    </p:spTree>
    <p:extLst>
      <p:ext uri="{BB962C8B-B14F-4D97-AF65-F5344CB8AC3E}">
        <p14:creationId xmlns:p14="http://schemas.microsoft.com/office/powerpoint/2010/main" val="185149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Plan </a:t>
            </a:r>
          </a:p>
        </p:txBody>
      </p:sp>
      <p:sp>
        <p:nvSpPr>
          <p:cNvPr id="3" name="Espace réservé du contenu 2"/>
          <p:cNvSpPr>
            <a:spLocks noGrp="1"/>
          </p:cNvSpPr>
          <p:nvPr>
            <p:ph idx="1"/>
          </p:nvPr>
        </p:nvSpPr>
        <p:spPr/>
        <p:txBody>
          <a:bodyPr>
            <a:normAutofit lnSpcReduction="10000"/>
          </a:bodyPr>
          <a:lstStyle/>
          <a:p>
            <a:pPr>
              <a:buClr>
                <a:srgbClr val="FFC000"/>
              </a:buClr>
              <a:buFont typeface="Wingdings" panose="05000000000000000000" pitchFamily="2" charset="2"/>
              <a:buChar char="q"/>
            </a:pPr>
            <a:r>
              <a:rPr lang="en-US" sz="2200" dirty="0"/>
              <a:t>Love your to-do list (especially if they are things you least like to do)</a:t>
            </a:r>
          </a:p>
          <a:p>
            <a:pPr>
              <a:buClr>
                <a:srgbClr val="FFC000"/>
              </a:buClr>
              <a:buFont typeface="Wingdings" panose="05000000000000000000" pitchFamily="2" charset="2"/>
              <a:buChar char="q"/>
            </a:pPr>
            <a:r>
              <a:rPr lang="en-US" sz="2200" dirty="0"/>
              <a:t>Make a daily to-do list </a:t>
            </a:r>
          </a:p>
          <a:p>
            <a:pPr>
              <a:buClr>
                <a:srgbClr val="FFC000"/>
              </a:buClr>
              <a:buFont typeface="Wingdings" panose="05000000000000000000" pitchFamily="2" charset="2"/>
              <a:buChar char="q"/>
            </a:pPr>
            <a:r>
              <a:rPr lang="en-US" sz="2200" dirty="0"/>
              <a:t>Set aside an hour of quiet time each day </a:t>
            </a:r>
          </a:p>
          <a:p>
            <a:pPr>
              <a:buClr>
                <a:srgbClr val="FFC000"/>
              </a:buClr>
              <a:buFont typeface="Wingdings" panose="05000000000000000000" pitchFamily="2" charset="2"/>
              <a:buChar char="q"/>
            </a:pPr>
            <a:r>
              <a:rPr lang="en-US" sz="2200" dirty="0" err="1"/>
              <a:t>Organise</a:t>
            </a:r>
            <a:r>
              <a:rPr lang="en-US" sz="2200" dirty="0"/>
              <a:t> your work according to your natural energy cycle</a:t>
            </a:r>
          </a:p>
          <a:p>
            <a:pPr>
              <a:buClr>
                <a:srgbClr val="FFC000"/>
              </a:buClr>
              <a:buFont typeface="Wingdings" panose="05000000000000000000" pitchFamily="2" charset="2"/>
              <a:buChar char="q"/>
            </a:pPr>
            <a:r>
              <a:rPr lang="en-US" sz="2200" dirty="0"/>
              <a:t>Define and manage your "response policy </a:t>
            </a:r>
          </a:p>
          <a:p>
            <a:pPr>
              <a:buClr>
                <a:srgbClr val="FFC000"/>
              </a:buClr>
              <a:buFont typeface="Wingdings" panose="05000000000000000000" pitchFamily="2" charset="2"/>
              <a:buChar char="q"/>
            </a:pPr>
            <a:r>
              <a:rPr lang="en-US" sz="2200" dirty="0"/>
              <a:t>Start with the most important tasks </a:t>
            </a:r>
          </a:p>
          <a:p>
            <a:pPr>
              <a:buClr>
                <a:srgbClr val="FFC000"/>
              </a:buClr>
              <a:buFont typeface="Wingdings" panose="05000000000000000000" pitchFamily="2" charset="2"/>
              <a:buChar char="q"/>
            </a:pPr>
            <a:r>
              <a:rPr lang="en-US" sz="2200" dirty="0"/>
              <a:t>To achieve your goals, keep interruptions to a minimum </a:t>
            </a:r>
          </a:p>
          <a:p>
            <a:pPr>
              <a:buClr>
                <a:srgbClr val="FFC000"/>
              </a:buClr>
              <a:buFont typeface="Wingdings" panose="05000000000000000000" pitchFamily="2" charset="2"/>
              <a:buChar char="q"/>
            </a:pPr>
            <a:r>
              <a:rPr lang="en-US" sz="2200" dirty="0"/>
              <a:t>Establish a strategy for managing instant messaging</a:t>
            </a:r>
          </a:p>
          <a:p>
            <a:pPr>
              <a:buClr>
                <a:srgbClr val="FFC000"/>
              </a:buClr>
              <a:buFont typeface="Wingdings" panose="05000000000000000000" pitchFamily="2" charset="2"/>
              <a:buChar char="q"/>
            </a:pPr>
            <a:endParaRPr lang="fr-FR" sz="2200" dirty="0"/>
          </a:p>
          <a:p>
            <a:endParaRPr lang="fr-FR" dirty="0"/>
          </a:p>
        </p:txBody>
      </p:sp>
    </p:spTree>
    <p:extLst>
      <p:ext uri="{BB962C8B-B14F-4D97-AF65-F5344CB8AC3E}">
        <p14:creationId xmlns:p14="http://schemas.microsoft.com/office/powerpoint/2010/main" val="28643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3600" b="1" dirty="0">
                <a:solidFill>
                  <a:schemeClr val="tx1"/>
                </a:solidFill>
              </a:rPr>
              <a:t>Choose the time of day when you are most efficient to do the activities you like less or not at all.</a:t>
            </a:r>
            <a:endParaRPr lang="fr-FR" dirty="0"/>
          </a:p>
        </p:txBody>
      </p:sp>
      <p:pic>
        <p:nvPicPr>
          <p:cNvPr id="1026" name="Picture 2" descr="http://www.image-fond-ecran.fr/resize.php?id=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1412" y="2116766"/>
            <a:ext cx="2693935" cy="16837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RL3hpsRQfxNhnwxUO0waom9wJIaZ4Gdhafqpv5uGumsojnMN7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135" y="1975479"/>
            <a:ext cx="2009775"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0.gstatic.com/images?q=tbn:ANd9GcQA1Or4vQr16OuaKmL42GiU0Mz3j3_upB3nBOM1JO4jsZgzz-7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600" y="4296757"/>
            <a:ext cx="1620300" cy="22110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2.gstatic.com/images?q=tbn:ANd9GcQfBv4n1ByoelzNWG3Yq8Oy0RMWcOfHjyV_nlG3fswaBqxezqtb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783" y="4662648"/>
            <a:ext cx="27051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1.gstatic.com/images?q=tbn:ANd9GcQ9HeCi96EFKDz7vRyIpp9JuS60GZxc4bwSYig2JpyLr-KkLYUTd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1108" y="1975479"/>
            <a:ext cx="2009775" cy="2009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62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anim calcmode="lin" valueType="num">
                                      <p:cBhvr additive="base">
                                        <p:cTn id="19" dur="500" fill="hold"/>
                                        <p:tgtEl>
                                          <p:spTgt spid="1034"/>
                                        </p:tgtEl>
                                        <p:attrNameLst>
                                          <p:attrName>ppt_x</p:attrName>
                                        </p:attrNameLst>
                                      </p:cBhvr>
                                      <p:tavLst>
                                        <p:tav tm="0">
                                          <p:val>
                                            <p:strVal val="#ppt_x"/>
                                          </p:val>
                                        </p:tav>
                                        <p:tav tm="100000">
                                          <p:val>
                                            <p:strVal val="#ppt_x"/>
                                          </p:val>
                                        </p:tav>
                                      </p:tavLst>
                                    </p:anim>
                                    <p:anim calcmode="lin" valueType="num">
                                      <p:cBhvr additive="base">
                                        <p:cTn id="2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Setting </a:t>
            </a:r>
            <a:r>
              <a:rPr lang="fr-FR" sz="3200" b="1" dirty="0" err="1">
                <a:solidFill>
                  <a:schemeClr val="tx1"/>
                </a:solidFill>
              </a:rPr>
              <a:t>priorities</a:t>
            </a:r>
            <a:endParaRPr lang="fr-FR" sz="3200" b="1" dirty="0">
              <a:solidFill>
                <a:schemeClr val="tx1"/>
              </a:solidFill>
            </a:endParaRPr>
          </a:p>
        </p:txBody>
      </p:sp>
      <p:sp>
        <p:nvSpPr>
          <p:cNvPr id="3" name="Espace réservé du contenu 2"/>
          <p:cNvSpPr>
            <a:spLocks noGrp="1"/>
          </p:cNvSpPr>
          <p:nvPr>
            <p:ph idx="1"/>
          </p:nvPr>
        </p:nvSpPr>
        <p:spPr/>
        <p:txBody>
          <a:bodyPr/>
          <a:lstStyle/>
          <a:p>
            <a:pPr>
              <a:buClr>
                <a:srgbClr val="FFC000"/>
              </a:buClr>
              <a:buFont typeface="Wingdings" panose="05000000000000000000" pitchFamily="2" charset="2"/>
              <a:buChar char="q"/>
            </a:pPr>
            <a:r>
              <a:rPr lang="en-US" sz="2200" dirty="0"/>
              <a:t>Learning to </a:t>
            </a:r>
            <a:r>
              <a:rPr lang="en-US" sz="2200" dirty="0" err="1"/>
              <a:t>recognise</a:t>
            </a:r>
            <a:r>
              <a:rPr lang="en-US" sz="2200" dirty="0"/>
              <a:t> your shortcomings </a:t>
            </a:r>
          </a:p>
          <a:p>
            <a:pPr>
              <a:buClr>
                <a:srgbClr val="FFC000"/>
              </a:buClr>
              <a:buFont typeface="Wingdings" panose="05000000000000000000" pitchFamily="2" charset="2"/>
              <a:buChar char="q"/>
            </a:pPr>
            <a:r>
              <a:rPr lang="en-US" sz="2200" dirty="0"/>
              <a:t>Learn to say no with courtesy </a:t>
            </a:r>
          </a:p>
          <a:p>
            <a:pPr>
              <a:buClr>
                <a:srgbClr val="FFC000"/>
              </a:buClr>
              <a:buFont typeface="Wingdings" panose="05000000000000000000" pitchFamily="2" charset="2"/>
              <a:buChar char="q"/>
            </a:pPr>
            <a:r>
              <a:rPr lang="en-US" sz="2200" dirty="0"/>
              <a:t>Ranking priorities in order of importance</a:t>
            </a:r>
          </a:p>
          <a:p>
            <a:pPr>
              <a:buClr>
                <a:srgbClr val="FFC000"/>
              </a:buClr>
              <a:buFont typeface="Wingdings" panose="05000000000000000000" pitchFamily="2" charset="2"/>
              <a:buChar char="q"/>
            </a:pPr>
            <a:r>
              <a:rPr lang="en-US" sz="2200" dirty="0"/>
              <a:t>Avoiding procrastination</a:t>
            </a:r>
            <a:r>
              <a:rPr lang="fr-FR" sz="2200" dirty="0"/>
              <a:t/>
            </a:r>
            <a:br>
              <a:rPr lang="fr-FR" sz="2200" dirty="0"/>
            </a:br>
            <a:endParaRPr lang="fr-FR" sz="2200" dirty="0"/>
          </a:p>
          <a:p>
            <a:endParaRPr lang="fr-FR" dirty="0"/>
          </a:p>
        </p:txBody>
      </p:sp>
    </p:spTree>
    <p:extLst>
      <p:ext uri="{BB962C8B-B14F-4D97-AF65-F5344CB8AC3E}">
        <p14:creationId xmlns:p14="http://schemas.microsoft.com/office/powerpoint/2010/main" val="137332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Procrastination</a:t>
            </a:r>
          </a:p>
        </p:txBody>
      </p:sp>
      <p:sp>
        <p:nvSpPr>
          <p:cNvPr id="3" name="Espace réservé du contenu 2"/>
          <p:cNvSpPr>
            <a:spLocks noGrp="1"/>
          </p:cNvSpPr>
          <p:nvPr>
            <p:ph idx="1"/>
          </p:nvPr>
        </p:nvSpPr>
        <p:spPr/>
        <p:txBody>
          <a:bodyPr>
            <a:normAutofit fontScale="92500" lnSpcReduction="10000"/>
          </a:bodyPr>
          <a:lstStyle/>
          <a:p>
            <a:pPr marL="0" indent="0">
              <a:buNone/>
            </a:pPr>
            <a:endParaRPr lang="fr-FR" b="1" dirty="0"/>
          </a:p>
          <a:p>
            <a:pPr marL="0" indent="0">
              <a:buNone/>
            </a:pPr>
            <a:endParaRPr lang="fr-FR" b="1" dirty="0"/>
          </a:p>
          <a:p>
            <a:pPr marL="0" indent="0">
              <a:buNone/>
            </a:pPr>
            <a:endParaRPr lang="fr-FR" b="1" dirty="0"/>
          </a:p>
          <a:p>
            <a:pPr marL="0" indent="0">
              <a:buNone/>
            </a:pPr>
            <a:r>
              <a:rPr lang="fr-FR" b="1" dirty="0"/>
              <a:t>What are the reasons why we put off doing what we should be doing today?</a:t>
            </a:r>
          </a:p>
          <a:p>
            <a:pPr>
              <a:buClr>
                <a:srgbClr val="FFC000"/>
              </a:buClr>
            </a:pPr>
            <a:r>
              <a:rPr lang="fr-FR" b="1" dirty="0"/>
              <a:t>Fear of failure</a:t>
            </a:r>
          </a:p>
          <a:p>
            <a:pPr>
              <a:buClr>
                <a:srgbClr val="FFC000"/>
              </a:buClr>
            </a:pPr>
            <a:r>
              <a:rPr lang="fr-FR" b="1" dirty="0"/>
              <a:t>The fear of success, the fear of succeeding</a:t>
            </a:r>
          </a:p>
          <a:p>
            <a:pPr>
              <a:buClr>
                <a:srgbClr val="FFC000"/>
              </a:buClr>
            </a:pPr>
            <a:r>
              <a:rPr lang="fr-FR" b="1" dirty="0"/>
              <a:t>Fear of losing autonomy and independence</a:t>
            </a:r>
          </a:p>
          <a:p>
            <a:pPr>
              <a:spcBef>
                <a:spcPts val="0"/>
              </a:spcBef>
              <a:buClr>
                <a:srgbClr val="FFC000"/>
              </a:buClr>
            </a:pPr>
            <a:r>
              <a:rPr lang="fr-FR" b="1" dirty="0"/>
              <a:t>Fear of being alone, of loneliness and isolation</a:t>
            </a:r>
            <a:br>
              <a:rPr lang="fr-FR" b="1" dirty="0"/>
            </a:br>
            <a:endParaRPr lang="fr-FR" sz="800" b="1" dirty="0"/>
          </a:p>
          <a:p>
            <a:pPr>
              <a:spcBef>
                <a:spcPts val="0"/>
              </a:spcBef>
              <a:buClr>
                <a:srgbClr val="FFC000"/>
              </a:buClr>
            </a:pPr>
            <a:r>
              <a:rPr lang="fr-FR" b="1" dirty="0"/>
              <a:t>Perfectionism</a:t>
            </a:r>
          </a:p>
        </p:txBody>
      </p:sp>
      <p:pic>
        <p:nvPicPr>
          <p:cNvPr id="4" name="Image 3">
            <a:extLst>
              <a:ext uri="{FF2B5EF4-FFF2-40B4-BE49-F238E27FC236}">
                <a16:creationId xmlns:a16="http://schemas.microsoft.com/office/drawing/2014/main" xmlns="" id="{0001FAB1-0399-937E-E4DA-5C4C87BE274C}"/>
              </a:ext>
            </a:extLst>
          </p:cNvPr>
          <p:cNvPicPr>
            <a:picLocks noChangeAspect="1"/>
          </p:cNvPicPr>
          <p:nvPr/>
        </p:nvPicPr>
        <p:blipFill>
          <a:blip r:embed="rId2"/>
          <a:stretch>
            <a:fillRect/>
          </a:stretch>
        </p:blipFill>
        <p:spPr>
          <a:xfrm>
            <a:off x="7156107" y="161994"/>
            <a:ext cx="5035893" cy="3144732"/>
          </a:xfrm>
          <a:prstGeom prst="rect">
            <a:avLst/>
          </a:prstGeom>
        </p:spPr>
      </p:pic>
    </p:spTree>
    <p:extLst>
      <p:ext uri="{BB962C8B-B14F-4D97-AF65-F5344CB8AC3E}">
        <p14:creationId xmlns:p14="http://schemas.microsoft.com/office/powerpoint/2010/main" val="595717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71171"/>
            <a:ext cx="10683949" cy="1280890"/>
          </a:xfrm>
        </p:spPr>
        <p:txBody>
          <a:bodyPr>
            <a:normAutofit fontScale="90000"/>
          </a:bodyPr>
          <a:lstStyle/>
          <a:p>
            <a:r>
              <a:rPr lang="fr-FR" sz="3200" b="1" dirty="0">
                <a:solidFill>
                  <a:schemeClr val="accent2">
                    <a:lumMod val="75000"/>
                  </a:schemeClr>
                </a:solidFill>
              </a:rPr>
              <a:t>If you recognise yourself in the following list of statements, you are affected by </a:t>
            </a:r>
            <a:r>
              <a:rPr lang="fr-FR" sz="3200" b="1" dirty="0">
                <a:solidFill>
                  <a:schemeClr val="tx1"/>
                </a:solidFill>
              </a:rPr>
              <a:t>procrastination</a:t>
            </a:r>
            <a:r>
              <a:rPr lang="fr-FR" sz="3200" b="1" dirty="0">
                <a:solidFill>
                  <a:schemeClr val="accent2">
                    <a:lumMod val="75000"/>
                  </a:schemeClr>
                </a:solidFill>
              </a:rPr>
              <a:t>.</a:t>
            </a:r>
            <a:br>
              <a:rPr lang="fr-FR" sz="3200" b="1" dirty="0">
                <a:solidFill>
                  <a:schemeClr val="accent2">
                    <a:lumMod val="75000"/>
                  </a:schemeClr>
                </a:solidFill>
              </a:rPr>
            </a:br>
            <a:endParaRPr lang="fr-FR" sz="3200" b="1" dirty="0">
              <a:solidFill>
                <a:schemeClr val="tx1"/>
              </a:solidFill>
            </a:endParaRPr>
          </a:p>
        </p:txBody>
      </p:sp>
      <p:sp>
        <p:nvSpPr>
          <p:cNvPr id="3" name="Espace réservé du contenu 2"/>
          <p:cNvSpPr>
            <a:spLocks noGrp="1"/>
          </p:cNvSpPr>
          <p:nvPr>
            <p:ph idx="1"/>
          </p:nvPr>
        </p:nvSpPr>
        <p:spPr>
          <a:xfrm>
            <a:off x="797442" y="1068164"/>
            <a:ext cx="10877107" cy="5112608"/>
          </a:xfrm>
        </p:spPr>
        <p:txBody>
          <a:bodyPr>
            <a:noAutofit/>
          </a:bodyPr>
          <a:lstStyle/>
          <a:p>
            <a:pPr marL="0" indent="0">
              <a:buFont typeface="+mj-lt"/>
              <a:buAutoNum type="arabicPeriod"/>
            </a:pPr>
            <a:r>
              <a:rPr lang="fr-FR" dirty="0"/>
              <a:t>If you find a task difficult, you put off getting started.</a:t>
            </a:r>
          </a:p>
          <a:p>
            <a:pPr marL="0" indent="0">
              <a:buFont typeface="+mj-lt"/>
              <a:buAutoNum type="arabicPeriod"/>
            </a:pPr>
            <a:r>
              <a:rPr lang="fr-FR" dirty="0"/>
              <a:t>You abandon the task you are doing if you encounter a difficulty along the way.</a:t>
            </a:r>
          </a:p>
          <a:p>
            <a:pPr marL="0" indent="0">
              <a:buFont typeface="+mj-lt"/>
              <a:buAutoNum type="arabicPeriod"/>
            </a:pPr>
            <a:r>
              <a:rPr lang="fr-FR" dirty="0"/>
              <a:t>You often ask yourself why you have to do this or that.</a:t>
            </a:r>
          </a:p>
          <a:p>
            <a:pPr marL="0" indent="0">
              <a:buFont typeface="+mj-lt"/>
              <a:buAutoNum type="arabicPeriod"/>
            </a:pPr>
            <a:r>
              <a:rPr lang="fr-FR" dirty="0"/>
              <a:t>You often find it difficult to start working.</a:t>
            </a:r>
          </a:p>
          <a:p>
            <a:pPr marL="0" indent="0">
              <a:buFont typeface="+mj-lt"/>
              <a:buAutoNum type="arabicPeriod"/>
            </a:pPr>
            <a:r>
              <a:rPr lang="fr-FR" dirty="0"/>
              <a:t>You tend to start several things at the same time so that you don't get anywhere with any of them.</a:t>
            </a:r>
          </a:p>
          <a:p>
            <a:pPr marL="0" indent="0">
              <a:buFont typeface="+mj-lt"/>
              <a:buAutoNum type="arabicPeriod"/>
            </a:pPr>
            <a:r>
              <a:rPr lang="fr-FR" dirty="0"/>
              <a:t>You don't start working if you don't get any interest or pleasure from it.</a:t>
            </a:r>
          </a:p>
          <a:p>
            <a:pPr marL="0" indent="0">
              <a:buFont typeface="+mj-lt"/>
              <a:buAutoNum type="arabicPeriod"/>
            </a:pPr>
            <a:r>
              <a:rPr lang="fr-FR" dirty="0"/>
              <a:t>You find reasons to do something other than what you have to do.</a:t>
            </a:r>
          </a:p>
          <a:p>
            <a:pPr marL="0" indent="0">
              <a:buFont typeface="+mj-lt"/>
              <a:buAutoNum type="arabicPeriod"/>
            </a:pPr>
            <a:r>
              <a:rPr lang="fr-FR" dirty="0"/>
              <a:t>You have no problem starting something but you never manage to finish or go through with it.</a:t>
            </a:r>
          </a:p>
          <a:p>
            <a:pPr marL="457200" indent="-457200">
              <a:buFont typeface="+mj-lt"/>
              <a:buAutoNum type="arabicPeriod"/>
            </a:pPr>
            <a:r>
              <a:rPr lang="fr-FR" dirty="0"/>
              <a:t>You reassure yourself that there will be no consequences for not doing your job.</a:t>
            </a:r>
          </a:p>
          <a:p>
            <a:pPr marL="457200" indent="-457200">
              <a:buFont typeface="+mj-lt"/>
              <a:buAutoNum type="arabicPeriod"/>
            </a:pPr>
            <a:r>
              <a:rPr lang="fr-FR" dirty="0"/>
              <a:t>You find it difficult to concentrate on what you are doing and your mind wanders to other things</a:t>
            </a:r>
          </a:p>
        </p:txBody>
      </p:sp>
    </p:spTree>
    <p:extLst>
      <p:ext uri="{BB962C8B-B14F-4D97-AF65-F5344CB8AC3E}">
        <p14:creationId xmlns:p14="http://schemas.microsoft.com/office/powerpoint/2010/main" val="56776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THE TIME </a:t>
            </a:r>
          </a:p>
        </p:txBody>
      </p:sp>
      <p:sp>
        <p:nvSpPr>
          <p:cNvPr id="3" name="Espace réservé du contenu 2"/>
          <p:cNvSpPr>
            <a:spLocks noGrp="1"/>
          </p:cNvSpPr>
          <p:nvPr>
            <p:ph idx="1"/>
          </p:nvPr>
        </p:nvSpPr>
        <p:spPr/>
        <p:txBody>
          <a:bodyPr>
            <a:normAutofit/>
          </a:bodyPr>
          <a:lstStyle/>
          <a:p>
            <a:pPr>
              <a:buClr>
                <a:schemeClr val="tx2">
                  <a:lumMod val="75000"/>
                </a:schemeClr>
              </a:buClr>
              <a:buFont typeface="Wingdings" pitchFamily="2" charset="2"/>
              <a:buChar char="v"/>
            </a:pPr>
            <a:r>
              <a:rPr lang="fr-FR" b="1" dirty="0"/>
              <a:t>"Never give time to time; it takes advantage of it. (Jean Amadou) </a:t>
            </a:r>
          </a:p>
          <a:p>
            <a:pPr>
              <a:buClr>
                <a:schemeClr val="tx2">
                  <a:lumMod val="75000"/>
                </a:schemeClr>
              </a:buClr>
              <a:buNone/>
            </a:pPr>
            <a:endParaRPr lang="fr-FR" b="1" dirty="0"/>
          </a:p>
          <a:p>
            <a:pPr>
              <a:buClr>
                <a:schemeClr val="tx2">
                  <a:lumMod val="75000"/>
                </a:schemeClr>
              </a:buClr>
              <a:buFont typeface="Wingdings" pitchFamily="2" charset="2"/>
              <a:buChar char="v"/>
            </a:pPr>
            <a:r>
              <a:rPr lang="fr-FR" b="1" dirty="0"/>
              <a:t>"You have to be willing to lose time to gain time</a:t>
            </a:r>
          </a:p>
          <a:p>
            <a:pPr>
              <a:buClr>
                <a:schemeClr val="tx2">
                  <a:lumMod val="75000"/>
                </a:schemeClr>
              </a:buClr>
              <a:buFont typeface="Wingdings" pitchFamily="2" charset="2"/>
              <a:buChar char="v"/>
            </a:pPr>
            <a:endParaRPr lang="fr-FR" b="1" dirty="0"/>
          </a:p>
          <a:p>
            <a:pPr>
              <a:buClr>
                <a:schemeClr val="tx2">
                  <a:lumMod val="75000"/>
                </a:schemeClr>
              </a:buClr>
              <a:buFont typeface="Wingdings" pitchFamily="2" charset="2"/>
              <a:buChar char="v"/>
            </a:pPr>
            <a:r>
              <a:rPr lang="fr-FR" b="1" dirty="0"/>
              <a:t>"In Europe we have the time, in Africa they have the time</a:t>
            </a:r>
          </a:p>
        </p:txBody>
      </p:sp>
    </p:spTree>
    <p:extLst>
      <p:ext uri="{BB962C8B-B14F-4D97-AF65-F5344CB8AC3E}">
        <p14:creationId xmlns:p14="http://schemas.microsoft.com/office/powerpoint/2010/main" val="18595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chemeClr val="tx1"/>
                </a:solidFill>
              </a:rPr>
              <a:t>What are your priorities today?</a:t>
            </a:r>
          </a:p>
        </p:txBody>
      </p:sp>
      <p:sp>
        <p:nvSpPr>
          <p:cNvPr id="3" name="Espace réservé du contenu 2"/>
          <p:cNvSpPr>
            <a:spLocks noGrp="1"/>
          </p:cNvSpPr>
          <p:nvPr>
            <p:ph idx="1"/>
          </p:nvPr>
        </p:nvSpPr>
        <p:spPr/>
        <p:txBody>
          <a:bodyPr/>
          <a:lstStyle/>
          <a:p>
            <a:r>
              <a:rPr lang="fr-FR" dirty="0"/>
              <a:t>Work?</a:t>
            </a:r>
          </a:p>
          <a:p>
            <a:r>
              <a:rPr lang="fr-FR" dirty="0"/>
              <a:t>Family ?</a:t>
            </a:r>
          </a:p>
          <a:p>
            <a:r>
              <a:rPr lang="fr-FR" dirty="0"/>
              <a:t>Leisure activities ?</a:t>
            </a:r>
          </a:p>
          <a:p>
            <a:r>
              <a:rPr lang="fr-FR" dirty="0"/>
              <a:t>Health?</a:t>
            </a:r>
          </a:p>
          <a:p>
            <a:endParaRPr lang="fr-FR" dirty="0"/>
          </a:p>
        </p:txBody>
      </p:sp>
    </p:spTree>
    <p:extLst>
      <p:ext uri="{BB962C8B-B14F-4D97-AF65-F5344CB8AC3E}">
        <p14:creationId xmlns:p14="http://schemas.microsoft.com/office/powerpoint/2010/main" val="88727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9E8ED4BE-CE97-29A5-97CD-28E56770D7B9}"/>
              </a:ext>
            </a:extLst>
          </p:cNvPr>
          <p:cNvSpPr>
            <a:spLocks noGrp="1"/>
          </p:cNvSpPr>
          <p:nvPr>
            <p:ph idx="1"/>
          </p:nvPr>
        </p:nvSpPr>
        <p:spPr/>
        <p:txBody>
          <a:bodyPr>
            <a:noAutofit/>
          </a:bodyPr>
          <a:lstStyle/>
          <a:p>
            <a:pPr marL="0" indent="0">
              <a:buNone/>
            </a:pPr>
            <a:r>
              <a:rPr lang="en-US" sz="3200" i="1" dirty="0">
                <a:solidFill>
                  <a:schemeClr val="accent2">
                    <a:lumMod val="75000"/>
                  </a:schemeClr>
                </a:solidFill>
              </a:rPr>
              <a:t>Tell me and I will forget; </a:t>
            </a:r>
          </a:p>
          <a:p>
            <a:pPr marL="0" indent="0">
              <a:buNone/>
            </a:pPr>
            <a:r>
              <a:rPr lang="en-US" sz="3200" i="1" dirty="0">
                <a:solidFill>
                  <a:schemeClr val="accent2">
                    <a:lumMod val="75000"/>
                  </a:schemeClr>
                </a:solidFill>
              </a:rPr>
              <a:t>Show me and I may remember; </a:t>
            </a:r>
          </a:p>
          <a:p>
            <a:pPr marL="0" indent="0">
              <a:buNone/>
            </a:pPr>
            <a:r>
              <a:rPr lang="en-US" sz="3200" i="1" dirty="0">
                <a:solidFill>
                  <a:schemeClr val="accent2">
                    <a:lumMod val="75000"/>
                  </a:schemeClr>
                </a:solidFill>
              </a:rPr>
              <a:t>Involve me and I will understand. </a:t>
            </a:r>
          </a:p>
          <a:p>
            <a:pPr marL="0" indent="0">
              <a:buNone/>
            </a:pPr>
            <a:endParaRPr lang="en-US" sz="3200" i="1" dirty="0">
              <a:solidFill>
                <a:schemeClr val="accent2">
                  <a:lumMod val="75000"/>
                </a:schemeClr>
              </a:solidFill>
            </a:endParaRPr>
          </a:p>
          <a:p>
            <a:pPr marL="0" indent="0">
              <a:buNone/>
            </a:pPr>
            <a:endParaRPr lang="en-US" sz="3200" i="1" dirty="0">
              <a:solidFill>
                <a:schemeClr val="accent2">
                  <a:lumMod val="75000"/>
                </a:schemeClr>
              </a:solidFill>
            </a:endParaRPr>
          </a:p>
          <a:p>
            <a:pPr marL="0" indent="0">
              <a:buNone/>
            </a:pPr>
            <a:r>
              <a:rPr lang="en-US" sz="3200" i="1" dirty="0">
                <a:solidFill>
                  <a:schemeClr val="accent2">
                    <a:lumMod val="75000"/>
                  </a:schemeClr>
                </a:solidFill>
              </a:rPr>
              <a:t>Chinese proverb</a:t>
            </a:r>
            <a:endParaRPr lang="fr-FR" sz="3200" i="1" dirty="0">
              <a:solidFill>
                <a:schemeClr val="accent2">
                  <a:lumMod val="75000"/>
                </a:schemeClr>
              </a:solidFill>
            </a:endParaRPr>
          </a:p>
        </p:txBody>
      </p:sp>
    </p:spTree>
    <p:extLst>
      <p:ext uri="{BB962C8B-B14F-4D97-AF65-F5344CB8AC3E}">
        <p14:creationId xmlns:p14="http://schemas.microsoft.com/office/powerpoint/2010/main" val="2275769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418" name="Rectangle 17417">
            <a:extLst>
              <a:ext uri="{FF2B5EF4-FFF2-40B4-BE49-F238E27FC236}">
                <a16:creationId xmlns:a16="http://schemas.microsoft.com/office/drawing/2014/main" xmlns=""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1" name="Rectangle 2"/>
          <p:cNvSpPr>
            <a:spLocks noGrp="1" noChangeArrowheads="1"/>
          </p:cNvSpPr>
          <p:nvPr>
            <p:ph type="title"/>
          </p:nvPr>
        </p:nvSpPr>
        <p:spPr bwMode="auto">
          <a:xfrm>
            <a:off x="784743" y="685800"/>
            <a:ext cx="5793475" cy="1485900"/>
          </a:xfrm>
        </p:spPr>
        <p:txBody>
          <a:bodyPr numCol="1" anchorCtr="0" compatLnSpc="1">
            <a:prstTxWarp prst="textNoShape">
              <a:avLst/>
            </a:prstTxWarp>
            <a:normAutofit/>
          </a:bodyPr>
          <a:lstStyle/>
          <a:p>
            <a:pPr eaLnBrk="1" hangingPunct="1"/>
            <a:r>
              <a:rPr lang="fr-FR" altLang="fr-FR" dirty="0"/>
              <a:t>Right </a:t>
            </a:r>
            <a:r>
              <a:rPr lang="fr-FR" altLang="fr-FR" dirty="0" err="1"/>
              <a:t>brain</a:t>
            </a:r>
            <a:endParaRPr lang="fr-FR" altLang="fr-FR" dirty="0"/>
          </a:p>
        </p:txBody>
      </p:sp>
      <p:sp>
        <p:nvSpPr>
          <p:cNvPr id="17410" name="Rectangle 3"/>
          <p:cNvSpPr>
            <a:spLocks noGrp="1" noChangeArrowheads="1"/>
          </p:cNvSpPr>
          <p:nvPr>
            <p:ph idx="1"/>
          </p:nvPr>
        </p:nvSpPr>
        <p:spPr>
          <a:xfrm>
            <a:off x="667785" y="1637414"/>
            <a:ext cx="5793475" cy="4997302"/>
          </a:xfrm>
        </p:spPr>
        <p:txBody>
          <a:bodyPr>
            <a:normAutofit/>
          </a:bodyPr>
          <a:lstStyle/>
          <a:p>
            <a:pPr marL="0" indent="0">
              <a:spcBef>
                <a:spcPct val="0"/>
              </a:spcBef>
              <a:buNone/>
            </a:pPr>
            <a:r>
              <a:rPr lang="en-US" altLang="fr-FR" sz="2200" b="1" dirty="0"/>
              <a:t>Right brain: is influenced by the innate, and reacts flexibly to its environment to which it seeks to adapt. It is the creative brain.</a:t>
            </a:r>
          </a:p>
          <a:p>
            <a:pPr marL="885825" indent="-342900">
              <a:spcBef>
                <a:spcPct val="0"/>
              </a:spcBef>
              <a:buFont typeface="Courier New" panose="02070309020205020404" pitchFamily="49" charset="0"/>
              <a:buChar char="o"/>
            </a:pPr>
            <a:r>
              <a:rPr lang="en-US" altLang="fr-FR" sz="2200" b="1" dirty="0"/>
              <a:t> </a:t>
            </a:r>
            <a:r>
              <a:rPr lang="en-US" sz="2400" i="1" dirty="0">
                <a:solidFill>
                  <a:srgbClr val="000000"/>
                </a:solidFill>
                <a:latin typeface="PT Sans" panose="020B0503020203020204" pitchFamily="34" charset="0"/>
              </a:rPr>
              <a:t>imagination</a:t>
            </a:r>
          </a:p>
          <a:p>
            <a:pPr marL="885825" indent="-342900">
              <a:spcBef>
                <a:spcPct val="0"/>
              </a:spcBef>
              <a:buFont typeface="Courier New" panose="02070309020205020404" pitchFamily="49" charset="0"/>
              <a:buChar char="o"/>
            </a:pPr>
            <a:r>
              <a:rPr lang="en-US" sz="2400" i="1" dirty="0">
                <a:solidFill>
                  <a:srgbClr val="000000"/>
                </a:solidFill>
                <a:latin typeface="PT Sans" panose="020B0503020203020204" pitchFamily="34" charset="0"/>
              </a:rPr>
              <a:t>holistic thinking</a:t>
            </a:r>
          </a:p>
          <a:p>
            <a:pPr marL="885825" indent="-342900">
              <a:spcBef>
                <a:spcPct val="0"/>
              </a:spcBef>
              <a:buFont typeface="Courier New" panose="02070309020205020404" pitchFamily="49" charset="0"/>
              <a:buChar char="o"/>
            </a:pPr>
            <a:r>
              <a:rPr lang="en-US" sz="2400" i="1" dirty="0">
                <a:solidFill>
                  <a:srgbClr val="000000"/>
                </a:solidFill>
                <a:latin typeface="PT Sans" panose="020B0503020203020204" pitchFamily="34" charset="0"/>
              </a:rPr>
              <a:t>intuition</a:t>
            </a:r>
          </a:p>
          <a:p>
            <a:pPr marL="885825" indent="-342900">
              <a:spcBef>
                <a:spcPct val="0"/>
              </a:spcBef>
              <a:buFont typeface="Courier New" panose="02070309020205020404" pitchFamily="49" charset="0"/>
              <a:buChar char="o"/>
            </a:pPr>
            <a:r>
              <a:rPr lang="en-US" sz="2400" i="1" dirty="0">
                <a:solidFill>
                  <a:srgbClr val="000000"/>
                </a:solidFill>
                <a:latin typeface="PT Sans" panose="020B0503020203020204" pitchFamily="34" charset="0"/>
              </a:rPr>
              <a:t>the arts</a:t>
            </a:r>
          </a:p>
          <a:p>
            <a:pPr marL="885825" indent="-342900">
              <a:spcBef>
                <a:spcPct val="0"/>
              </a:spcBef>
              <a:buFont typeface="Courier New" panose="02070309020205020404" pitchFamily="49" charset="0"/>
              <a:buChar char="o"/>
            </a:pPr>
            <a:r>
              <a:rPr lang="en-US" sz="2400" i="1" dirty="0">
                <a:solidFill>
                  <a:srgbClr val="000000"/>
                </a:solidFill>
                <a:latin typeface="PT Sans" panose="020B0503020203020204" pitchFamily="34" charset="0"/>
              </a:rPr>
              <a:t>rhythm</a:t>
            </a:r>
          </a:p>
          <a:p>
            <a:pPr marL="885825" indent="-342900">
              <a:spcBef>
                <a:spcPct val="0"/>
              </a:spcBef>
              <a:buFont typeface="Courier New" panose="02070309020205020404" pitchFamily="49" charset="0"/>
              <a:buChar char="o"/>
            </a:pPr>
            <a:r>
              <a:rPr lang="en-US" sz="2400" i="1" dirty="0">
                <a:solidFill>
                  <a:srgbClr val="000000"/>
                </a:solidFill>
                <a:latin typeface="PT Sans" panose="020B0503020203020204" pitchFamily="34" charset="0"/>
              </a:rPr>
              <a:t>non-verbal cues</a:t>
            </a:r>
          </a:p>
          <a:p>
            <a:pPr marL="885825" indent="-342900">
              <a:spcBef>
                <a:spcPct val="0"/>
              </a:spcBef>
              <a:buFont typeface="Courier New" panose="02070309020205020404" pitchFamily="49" charset="0"/>
              <a:buChar char="o"/>
            </a:pPr>
            <a:r>
              <a:rPr lang="en-US" sz="2400" i="1" dirty="0">
                <a:solidFill>
                  <a:srgbClr val="000000"/>
                </a:solidFill>
                <a:latin typeface="PT Sans" panose="020B0503020203020204" pitchFamily="34" charset="0"/>
              </a:rPr>
              <a:t>visualization of feelings</a:t>
            </a:r>
          </a:p>
          <a:p>
            <a:pPr marL="885825" indent="-342900">
              <a:spcBef>
                <a:spcPct val="0"/>
              </a:spcBef>
              <a:buFont typeface="Courier New" panose="02070309020205020404" pitchFamily="49" charset="0"/>
              <a:buChar char="o"/>
            </a:pPr>
            <a:r>
              <a:rPr lang="en-US" sz="2400" i="1" dirty="0">
                <a:solidFill>
                  <a:srgbClr val="000000"/>
                </a:solidFill>
                <a:latin typeface="PT Sans" panose="020B0503020203020204" pitchFamily="34" charset="0"/>
              </a:rPr>
              <a:t>daydreaming</a:t>
            </a:r>
            <a:endParaRPr lang="fr-FR" sz="2400" dirty="0">
              <a:solidFill>
                <a:srgbClr val="000000"/>
              </a:solidFill>
              <a:latin typeface="PT Sans" panose="020B0503020203020204" pitchFamily="34" charset="0"/>
            </a:endParaRPr>
          </a:p>
        </p:txBody>
      </p:sp>
      <p:sp>
        <p:nvSpPr>
          <p:cNvPr id="17420" name="Rectangle 17419">
            <a:extLst>
              <a:ext uri="{FF2B5EF4-FFF2-40B4-BE49-F238E27FC236}">
                <a16:creationId xmlns:a16="http://schemas.microsoft.com/office/drawing/2014/main" xmlns=""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413" name="Espace réservé du contenu 4" descr="http://www.angelfire.com/wi/2brains/images/sn.gif"/>
          <p:cNvPicPr>
            <a:picLocks/>
          </p:cNvPicPr>
          <p:nvPr/>
        </p:nvPicPr>
        <p:blipFill rotWithShape="1">
          <a:blip r:embed="rId2">
            <a:extLst>
              <a:ext uri="{28A0092B-C50C-407E-A947-70E740481C1C}">
                <a14:useLocalDpi xmlns:a14="http://schemas.microsoft.com/office/drawing/2010/main" val="0"/>
              </a:ext>
            </a:extLst>
          </a:blip>
          <a:srcRect l="14662" r="39232" b="1"/>
          <a:stretch/>
        </p:blipFill>
        <p:spPr bwMode="auto">
          <a:xfrm>
            <a:off x="7612260" y="10"/>
            <a:ext cx="457973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Slide Number Placeholder 5"/>
          <p:cNvSpPr>
            <a:spLocks noGrp="1"/>
          </p:cNvSpPr>
          <p:nvPr>
            <p:ph type="sldNum" sz="quarter" idx="12"/>
          </p:nvPr>
        </p:nvSpPr>
        <p:spPr>
          <a:xfrm>
            <a:off x="9472736" y="6453386"/>
            <a:ext cx="1596292" cy="404614"/>
          </a:xfrm>
        </p:spPr>
        <p:txBody>
          <a:bodyPr>
            <a:norm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spcAft>
                <a:spcPts val="600"/>
              </a:spcAft>
              <a:buClrTx/>
              <a:buFontTx/>
              <a:buNone/>
            </a:pPr>
            <a:fld id="{27769EC5-A33C-4FD2-BE03-EABE52911A93}" type="slidenum">
              <a:rPr lang="fr-FR" altLang="fr-FR">
                <a:solidFill>
                  <a:srgbClr val="FFFFFF"/>
                </a:solidFill>
                <a:latin typeface="Comic Sans MS" panose="030F0702030302020204" pitchFamily="66" charset="0"/>
              </a:rPr>
              <a:pPr eaLnBrk="1" hangingPunct="1">
                <a:spcBef>
                  <a:spcPct val="0"/>
                </a:spcBef>
                <a:spcAft>
                  <a:spcPts val="600"/>
                </a:spcAft>
                <a:buClrTx/>
                <a:buFontTx/>
                <a:buNone/>
              </a:pPr>
              <a:t>20</a:t>
            </a:fld>
            <a:endParaRPr lang="fr-FR" altLang="fr-FR">
              <a:solidFill>
                <a:srgbClr val="FFFFFF"/>
              </a:solidFill>
              <a:latin typeface="Comic Sans MS" panose="030F0702030302020204" pitchFamily="66" charset="0"/>
            </a:endParaRPr>
          </a:p>
        </p:txBody>
      </p:sp>
    </p:spTree>
    <p:extLst>
      <p:ext uri="{BB962C8B-B14F-4D97-AF65-F5344CB8AC3E}">
        <p14:creationId xmlns:p14="http://schemas.microsoft.com/office/powerpoint/2010/main" val="3987239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ppt_x"/>
                                          </p:val>
                                        </p:tav>
                                        <p:tav tm="100000">
                                          <p:val>
                                            <p:strVal val="#ppt_x"/>
                                          </p:val>
                                        </p:tav>
                                      </p:tavLst>
                                    </p:anim>
                                    <p:anim calcmode="lin" valueType="num">
                                      <p:cBhvr additive="base">
                                        <p:cTn id="8"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0">
                                            <p:txEl>
                                              <p:pRg st="0" end="0"/>
                                            </p:txEl>
                                          </p:spTgt>
                                        </p:tgtEl>
                                        <p:attrNameLst>
                                          <p:attrName>style.visibility</p:attrName>
                                        </p:attrNameLst>
                                      </p:cBhvr>
                                      <p:to>
                                        <p:strVal val="visible"/>
                                      </p:to>
                                    </p:set>
                                    <p:anim calcmode="lin" valueType="num">
                                      <p:cBhvr additive="base">
                                        <p:cTn id="13" dur="500" fill="hold"/>
                                        <p:tgtEl>
                                          <p:spTgt spid="174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0">
                                            <p:txEl>
                                              <p:pRg st="1" end="1"/>
                                            </p:txEl>
                                          </p:spTgt>
                                        </p:tgtEl>
                                        <p:attrNameLst>
                                          <p:attrName>style.visibility</p:attrName>
                                        </p:attrNameLst>
                                      </p:cBhvr>
                                      <p:to>
                                        <p:strVal val="visible"/>
                                      </p:to>
                                    </p:set>
                                    <p:anim calcmode="lin" valueType="num">
                                      <p:cBhvr additive="base">
                                        <p:cTn id="19" dur="500" fill="hold"/>
                                        <p:tgtEl>
                                          <p:spTgt spid="174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10">
                                            <p:txEl>
                                              <p:pRg st="2" end="2"/>
                                            </p:txEl>
                                          </p:spTgt>
                                        </p:tgtEl>
                                        <p:attrNameLst>
                                          <p:attrName>style.visibility</p:attrName>
                                        </p:attrNameLst>
                                      </p:cBhvr>
                                      <p:to>
                                        <p:strVal val="visible"/>
                                      </p:to>
                                    </p:set>
                                    <p:anim calcmode="lin" valueType="num">
                                      <p:cBhvr additive="base">
                                        <p:cTn id="25" dur="500" fill="hold"/>
                                        <p:tgtEl>
                                          <p:spTgt spid="174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410">
                                            <p:txEl>
                                              <p:pRg st="3" end="3"/>
                                            </p:txEl>
                                          </p:spTgt>
                                        </p:tgtEl>
                                        <p:attrNameLst>
                                          <p:attrName>style.visibility</p:attrName>
                                        </p:attrNameLst>
                                      </p:cBhvr>
                                      <p:to>
                                        <p:strVal val="visible"/>
                                      </p:to>
                                    </p:set>
                                    <p:anim calcmode="lin" valueType="num">
                                      <p:cBhvr additive="base">
                                        <p:cTn id="31" dur="500" fill="hold"/>
                                        <p:tgtEl>
                                          <p:spTgt spid="1741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410">
                                            <p:txEl>
                                              <p:pRg st="4" end="4"/>
                                            </p:txEl>
                                          </p:spTgt>
                                        </p:tgtEl>
                                        <p:attrNameLst>
                                          <p:attrName>style.visibility</p:attrName>
                                        </p:attrNameLst>
                                      </p:cBhvr>
                                      <p:to>
                                        <p:strVal val="visible"/>
                                      </p:to>
                                    </p:set>
                                    <p:anim calcmode="lin" valueType="num">
                                      <p:cBhvr additive="base">
                                        <p:cTn id="37" dur="500" fill="hold"/>
                                        <p:tgtEl>
                                          <p:spTgt spid="17410">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10">
                                            <p:txEl>
                                              <p:pRg st="5" end="5"/>
                                            </p:txEl>
                                          </p:spTgt>
                                        </p:tgtEl>
                                        <p:attrNameLst>
                                          <p:attrName>style.visibility</p:attrName>
                                        </p:attrNameLst>
                                      </p:cBhvr>
                                      <p:to>
                                        <p:strVal val="visible"/>
                                      </p:to>
                                    </p:set>
                                    <p:anim calcmode="lin" valueType="num">
                                      <p:cBhvr additive="base">
                                        <p:cTn id="43" dur="500" fill="hold"/>
                                        <p:tgtEl>
                                          <p:spTgt spid="17410">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410">
                                            <p:txEl>
                                              <p:pRg st="6" end="6"/>
                                            </p:txEl>
                                          </p:spTgt>
                                        </p:tgtEl>
                                        <p:attrNameLst>
                                          <p:attrName>style.visibility</p:attrName>
                                        </p:attrNameLst>
                                      </p:cBhvr>
                                      <p:to>
                                        <p:strVal val="visible"/>
                                      </p:to>
                                    </p:set>
                                    <p:anim calcmode="lin" valueType="num">
                                      <p:cBhvr additive="base">
                                        <p:cTn id="49" dur="500" fill="hold"/>
                                        <p:tgtEl>
                                          <p:spTgt spid="17410">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4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410">
                                            <p:txEl>
                                              <p:pRg st="7" end="7"/>
                                            </p:txEl>
                                          </p:spTgt>
                                        </p:tgtEl>
                                        <p:attrNameLst>
                                          <p:attrName>style.visibility</p:attrName>
                                        </p:attrNameLst>
                                      </p:cBhvr>
                                      <p:to>
                                        <p:strVal val="visible"/>
                                      </p:to>
                                    </p:set>
                                    <p:anim calcmode="lin" valueType="num">
                                      <p:cBhvr additive="base">
                                        <p:cTn id="55" dur="500" fill="hold"/>
                                        <p:tgtEl>
                                          <p:spTgt spid="17410">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4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410">
                                            <p:txEl>
                                              <p:pRg st="8" end="8"/>
                                            </p:txEl>
                                          </p:spTgt>
                                        </p:tgtEl>
                                        <p:attrNameLst>
                                          <p:attrName>style.visibility</p:attrName>
                                        </p:attrNameLst>
                                      </p:cBhvr>
                                      <p:to>
                                        <p:strVal val="visible"/>
                                      </p:to>
                                    </p:set>
                                    <p:anim calcmode="lin" valueType="num">
                                      <p:cBhvr additive="base">
                                        <p:cTn id="61" dur="500" fill="hold"/>
                                        <p:tgtEl>
                                          <p:spTgt spid="17410">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4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E7CFF1-8303-650D-68DA-DE24965DD5AB}"/>
              </a:ext>
            </a:extLst>
          </p:cNvPr>
          <p:cNvSpPr>
            <a:spLocks noGrp="1"/>
          </p:cNvSpPr>
          <p:nvPr>
            <p:ph type="title"/>
          </p:nvPr>
        </p:nvSpPr>
        <p:spPr>
          <a:xfrm>
            <a:off x="1371600" y="685800"/>
            <a:ext cx="9601200" cy="770860"/>
          </a:xfrm>
        </p:spPr>
        <p:txBody>
          <a:bodyPr>
            <a:normAutofit/>
          </a:bodyPr>
          <a:lstStyle/>
          <a:p>
            <a:pPr algn="ctr"/>
            <a:r>
              <a:rPr lang="fr-FR" b="1" dirty="0">
                <a:solidFill>
                  <a:srgbClr val="002060"/>
                </a:solidFill>
              </a:rPr>
              <a:t>Module 4: Conflict Management</a:t>
            </a:r>
          </a:p>
        </p:txBody>
      </p:sp>
      <p:sp>
        <p:nvSpPr>
          <p:cNvPr id="3" name="Espace réservé du contenu 2">
            <a:extLst>
              <a:ext uri="{FF2B5EF4-FFF2-40B4-BE49-F238E27FC236}">
                <a16:creationId xmlns:a16="http://schemas.microsoft.com/office/drawing/2014/main" xmlns="" id="{217A7B71-42DB-892C-0E7F-432278ABD2AE}"/>
              </a:ext>
            </a:extLst>
          </p:cNvPr>
          <p:cNvSpPr>
            <a:spLocks noGrp="1"/>
          </p:cNvSpPr>
          <p:nvPr>
            <p:ph idx="1"/>
          </p:nvPr>
        </p:nvSpPr>
        <p:spPr/>
        <p:txBody>
          <a:bodyPr>
            <a:normAutofit/>
          </a:bodyPr>
          <a:lstStyle/>
          <a:p>
            <a:pPr marL="0" indent="0">
              <a:buNone/>
            </a:pPr>
            <a:r>
              <a:rPr lang="fr-FR" b="1" dirty="0"/>
              <a:t>The different types of conflict :</a:t>
            </a:r>
          </a:p>
          <a:p>
            <a:pPr marL="0" indent="0">
              <a:buNone/>
            </a:pPr>
            <a:r>
              <a:rPr lang="fr-FR" dirty="0"/>
              <a:t>open, latent, latent</a:t>
            </a:r>
          </a:p>
          <a:p>
            <a:pPr marL="0" indent="0">
              <a:buNone/>
            </a:pPr>
            <a:r>
              <a:rPr lang="fr-FR" dirty="0"/>
              <a:t>Conflicts of opinion, needs or interests</a:t>
            </a:r>
          </a:p>
          <a:p>
            <a:pPr marL="0" indent="0">
              <a:buNone/>
            </a:pPr>
            <a:r>
              <a:rPr lang="fr-FR" b="1" dirty="0"/>
              <a:t>Reactions to conflict</a:t>
            </a:r>
            <a:r>
              <a:rPr lang="fr-FR" dirty="0"/>
              <a:t>: the different reactions to conflict (quilt, broken record...)</a:t>
            </a:r>
          </a:p>
          <a:p>
            <a:pPr marL="0" indent="0">
              <a:buNone/>
            </a:pPr>
            <a:r>
              <a:rPr lang="fr-FR" dirty="0"/>
              <a:t>What is self-confidence?</a:t>
            </a:r>
          </a:p>
          <a:p>
            <a:pPr marL="0" indent="0">
              <a:buNone/>
            </a:pPr>
            <a:r>
              <a:rPr lang="fr-FR" dirty="0"/>
              <a:t>What do we mean by resilience?</a:t>
            </a:r>
          </a:p>
          <a:p>
            <a:pPr marL="0" indent="0">
              <a:buNone/>
            </a:pPr>
            <a:r>
              <a:rPr lang="fr-FR" dirty="0"/>
              <a:t>Relationship between self-confidence and resilience</a:t>
            </a:r>
          </a:p>
          <a:p>
            <a:pPr marL="0" indent="0">
              <a:buNone/>
            </a:pPr>
            <a:r>
              <a:rPr lang="fr-FR" dirty="0"/>
              <a:t>How to improve self-confidence?</a:t>
            </a:r>
          </a:p>
        </p:txBody>
      </p:sp>
    </p:spTree>
    <p:extLst>
      <p:ext uri="{BB962C8B-B14F-4D97-AF65-F5344CB8AC3E}">
        <p14:creationId xmlns:p14="http://schemas.microsoft.com/office/powerpoint/2010/main" val="7299507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A9883A9-46C4-40BC-B964-C5153514C3A5}"/>
              </a:ext>
            </a:extLst>
          </p:cNvPr>
          <p:cNvSpPr>
            <a:spLocks noGrp="1"/>
          </p:cNvSpPr>
          <p:nvPr>
            <p:ph idx="1"/>
          </p:nvPr>
        </p:nvSpPr>
        <p:spPr>
          <a:xfrm>
            <a:off x="1161534" y="1520456"/>
            <a:ext cx="5675201" cy="2498651"/>
          </a:xfrm>
        </p:spPr>
        <p:txBody>
          <a:bodyPr rtlCol="0">
            <a:normAutofit/>
          </a:bodyPr>
          <a:lstStyle/>
          <a:p>
            <a:pPr marL="182880" indent="-341313">
              <a:spcAft>
                <a:spcPts val="0"/>
              </a:spcAft>
              <a:buClr>
                <a:schemeClr val="tx1">
                  <a:lumMod val="50000"/>
                  <a:lumOff val="50000"/>
                </a:schemeClr>
              </a:buClr>
              <a:buSzPct val="7000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fr-FR" sz="2200" dirty="0">
                <a:solidFill>
                  <a:schemeClr val="tx1">
                    <a:lumMod val="85000"/>
                  </a:schemeClr>
                </a:solidFill>
              </a:rPr>
              <a:t>This is a sign to consider:</a:t>
            </a:r>
          </a:p>
          <a:p>
            <a:pPr marL="184467" indent="-342900">
              <a:spcAft>
                <a:spcPts val="0"/>
              </a:spcAft>
              <a:buClr>
                <a:schemeClr val="tx1">
                  <a:lumMod val="50000"/>
                  <a:lumOff val="50000"/>
                </a:schemeClr>
              </a:buClr>
              <a:buSzPct val="7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fr-FR" sz="2200" dirty="0">
                <a:solidFill>
                  <a:schemeClr val="tx1">
                    <a:lumMod val="85000"/>
                  </a:schemeClr>
                </a:solidFill>
              </a:rPr>
              <a:t>The expression of a need</a:t>
            </a:r>
          </a:p>
          <a:p>
            <a:pPr marL="184467" indent="-342900">
              <a:spcAft>
                <a:spcPts val="0"/>
              </a:spcAft>
              <a:buClr>
                <a:schemeClr val="tx1">
                  <a:lumMod val="50000"/>
                  <a:lumOff val="50000"/>
                </a:schemeClr>
              </a:buClr>
              <a:buSzPct val="7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fr-FR" sz="2200" dirty="0">
                <a:solidFill>
                  <a:schemeClr val="tx1">
                    <a:lumMod val="85000"/>
                  </a:schemeClr>
                </a:solidFill>
              </a:rPr>
              <a:t>The expression of a conviction</a:t>
            </a:r>
          </a:p>
          <a:p>
            <a:pPr marL="184467" indent="-342900">
              <a:spcAft>
                <a:spcPts val="0"/>
              </a:spcAft>
              <a:buClr>
                <a:schemeClr val="tx1">
                  <a:lumMod val="50000"/>
                  <a:lumOff val="50000"/>
                </a:schemeClr>
              </a:buClr>
              <a:buSzPct val="70000"/>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fr-FR" sz="2200" dirty="0">
                <a:solidFill>
                  <a:schemeClr val="tx1">
                    <a:lumMod val="85000"/>
                  </a:schemeClr>
                </a:solidFill>
              </a:rPr>
              <a:t>The expression of a problem to be solved</a:t>
            </a:r>
            <a:endParaRPr lang="fr-FR" dirty="0">
              <a:solidFill>
                <a:schemeClr val="tx1">
                  <a:lumMod val="85000"/>
                </a:schemeClr>
              </a:solidFill>
            </a:endParaRPr>
          </a:p>
        </p:txBody>
      </p:sp>
      <p:sp>
        <p:nvSpPr>
          <p:cNvPr id="6147" name="Title 1">
            <a:extLst>
              <a:ext uri="{FF2B5EF4-FFF2-40B4-BE49-F238E27FC236}">
                <a16:creationId xmlns:a16="http://schemas.microsoft.com/office/drawing/2014/main" xmlns="" id="{C1940441-86CD-FC5D-48F5-E22BBBC0CC5A}"/>
              </a:ext>
            </a:extLst>
          </p:cNvPr>
          <p:cNvSpPr>
            <a:spLocks noGrp="1"/>
          </p:cNvSpPr>
          <p:nvPr>
            <p:ph type="title"/>
          </p:nvPr>
        </p:nvSpPr>
        <p:spPr bwMode="auto">
          <a:xfrm>
            <a:off x="1044575" y="268289"/>
            <a:ext cx="8959850" cy="763069"/>
          </a:xfrm>
        </p:spPr>
        <p:txBody>
          <a:bodyPr wrap="square" numCol="1" anchorCtr="0" compatLnSpc="1">
            <a:prstTxWarp prst="textNoShape">
              <a:avLst/>
            </a:prstTxWarp>
          </a:bodyPr>
          <a:lstStyle/>
          <a:p>
            <a:pPr eaLnBrk="1" hangingPunct="1"/>
            <a:r>
              <a:rPr lang="fr-FR" altLang="fr-FR" sz="3200" b="1" dirty="0"/>
              <a:t>Is conflict a necessity?</a:t>
            </a:r>
          </a:p>
        </p:txBody>
      </p:sp>
      <p:pic>
        <p:nvPicPr>
          <p:cNvPr id="6148" name="Picture 12">
            <a:extLst>
              <a:ext uri="{FF2B5EF4-FFF2-40B4-BE49-F238E27FC236}">
                <a16:creationId xmlns:a16="http://schemas.microsoft.com/office/drawing/2014/main" xmlns="" id="{50A32819-BA3B-6737-77E7-0A8ED1EC8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8722" y="3148420"/>
            <a:ext cx="2638425"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a:extLst>
              <a:ext uri="{FF2B5EF4-FFF2-40B4-BE49-F238E27FC236}">
                <a16:creationId xmlns:a16="http://schemas.microsoft.com/office/drawing/2014/main" xmlns="" id="{348F6408-9EDA-B64C-8073-0E2F410DE9F6}"/>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B050"/>
                </a:solidFill>
              </a:rPr>
              <a:t>M4</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A7DBD5D-56F7-025A-23CC-7A9851B33D79}"/>
              </a:ext>
            </a:extLst>
          </p:cNvPr>
          <p:cNvSpPr>
            <a:spLocks noGrp="1"/>
          </p:cNvSpPr>
          <p:nvPr>
            <p:ph type="title"/>
          </p:nvPr>
        </p:nvSpPr>
        <p:spPr/>
        <p:txBody>
          <a:bodyPr/>
          <a:lstStyle/>
          <a:p>
            <a:r>
              <a:rPr lang="fr-FR" dirty="0"/>
              <a:t>Conflicts and </a:t>
            </a:r>
            <a:r>
              <a:rPr lang="fr-FR" dirty="0" err="1"/>
              <a:t>disagreements</a:t>
            </a:r>
            <a:endParaRPr lang="fr-FR" dirty="0"/>
          </a:p>
        </p:txBody>
      </p:sp>
      <p:sp>
        <p:nvSpPr>
          <p:cNvPr id="9" name="Espace réservé du contenu 8">
            <a:extLst>
              <a:ext uri="{FF2B5EF4-FFF2-40B4-BE49-F238E27FC236}">
                <a16:creationId xmlns:a16="http://schemas.microsoft.com/office/drawing/2014/main" xmlns="" id="{29D2902A-2308-396D-B7DD-ECC24550EBF1}"/>
              </a:ext>
            </a:extLst>
          </p:cNvPr>
          <p:cNvSpPr>
            <a:spLocks noGrp="1"/>
          </p:cNvSpPr>
          <p:nvPr>
            <p:ph idx="1"/>
          </p:nvPr>
        </p:nvSpPr>
        <p:spPr/>
        <p:txBody>
          <a:bodyPr/>
          <a:lstStyle/>
          <a:p>
            <a:pPr marL="457200">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Conflict and disagreement: what are the differences?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When we talk about conflict, we are not talking about simple disagreements. Conflict is at the heart of effective teamwork and healthy collaboration. Encouraging your team members to be open and honest with each other is an integral part of team collaboration. When your colleagues disagree, it means that they do not hesitate to share their opinions and confront them in order to find the best solution together. So in small doses, disagreements can be positive.</a:t>
            </a:r>
          </a:p>
          <a:p>
            <a:r>
              <a:rPr lang="en-US" sz="1800" dirty="0">
                <a:effectLst/>
                <a:latin typeface="Times New Roman" panose="02020603050405020304" pitchFamily="18" charset="0"/>
                <a:ea typeface="Calibri" panose="020F0502020204030204" pitchFamily="34" charset="0"/>
              </a:rPr>
              <a:t>When does it become a problem? A disagreement becomes a conflict when one or more team members feel anxious and unable to be fully themselves at work. This may mean that the disagreement has become personal or that it has revealed a larger problem within the team. In these situations, you can adopt various conflict resolution strategies to better understand the causes of the conflict and find a solution together with your team.</a:t>
            </a:r>
            <a:endParaRPr lang="fr-FR" dirty="0"/>
          </a:p>
        </p:txBody>
      </p:sp>
    </p:spTree>
    <p:extLst>
      <p:ext uri="{BB962C8B-B14F-4D97-AF65-F5344CB8AC3E}">
        <p14:creationId xmlns:p14="http://schemas.microsoft.com/office/powerpoint/2010/main" val="27557042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a:extLst>
              <a:ext uri="{FF2B5EF4-FFF2-40B4-BE49-F238E27FC236}">
                <a16:creationId xmlns:a16="http://schemas.microsoft.com/office/drawing/2014/main" xmlns="" id="{07F2B1C2-6A34-13DC-F9BC-0441179D5B97}"/>
              </a:ext>
            </a:extLst>
          </p:cNvPr>
          <p:cNvSpPr>
            <a:spLocks noGrp="1"/>
          </p:cNvSpPr>
          <p:nvPr>
            <p:ph type="title"/>
          </p:nvPr>
        </p:nvSpPr>
        <p:spPr bwMode="auto">
          <a:xfrm>
            <a:off x="1425575" y="111101"/>
            <a:ext cx="7467600" cy="509587"/>
          </a:xfrm>
        </p:spPr>
        <p:txBody>
          <a:bodyPr wrap="square" numCol="1" anchorCtr="0" compatLnSpc="1">
            <a:prstTxWarp prst="textNoShape">
              <a:avLst/>
            </a:prstTxWarp>
            <a:noAutofit/>
          </a:bodyPr>
          <a:lstStyle/>
          <a:p>
            <a:pPr algn="ctr" eaLnBrk="1" hangingPunct="1"/>
            <a:r>
              <a:rPr lang="fr-FR" altLang="fr-FR" sz="3200" b="1" dirty="0"/>
              <a:t>The different levels of conflict</a:t>
            </a:r>
          </a:p>
        </p:txBody>
      </p:sp>
      <p:sp>
        <p:nvSpPr>
          <p:cNvPr id="7" name="Espace réservé du numéro de diapositive 6">
            <a:extLst>
              <a:ext uri="{FF2B5EF4-FFF2-40B4-BE49-F238E27FC236}">
                <a16:creationId xmlns:a16="http://schemas.microsoft.com/office/drawing/2014/main" xmlns="" id="{7CCA7E54-FF8E-65A6-672E-2D172633AC7D}"/>
              </a:ext>
            </a:extLst>
          </p:cNvPr>
          <p:cNvSpPr>
            <a:spLocks noGrp="1"/>
          </p:cNvSpPr>
          <p:nvPr>
            <p:ph type="sldNum" sz="quarter" idx="10"/>
          </p:nvPr>
        </p:nvSpPr>
        <p:spPr/>
        <p:txBody>
          <a:bodyPr/>
          <a:lstStyle/>
          <a:p>
            <a:fld id="{B646C3F2-0E3C-4120-A643-979FB03EA070}" type="slidenum">
              <a:rPr lang="fr-FR" altLang="fr-FR"/>
              <a:t>203</a:t>
            </a:fld>
            <a:endParaRPr lang="fr-FR" altLang="fr-FR"/>
          </a:p>
        </p:txBody>
      </p:sp>
      <p:graphicFrame>
        <p:nvGraphicFramePr>
          <p:cNvPr id="4" name="Diagramme 3">
            <a:extLst>
              <a:ext uri="{FF2B5EF4-FFF2-40B4-BE49-F238E27FC236}">
                <a16:creationId xmlns:a16="http://schemas.microsoft.com/office/drawing/2014/main" xmlns="" id="{499D1512-B91B-CB5E-B19A-BAEC83FEB145}"/>
              </a:ext>
            </a:extLst>
          </p:cNvPr>
          <p:cNvGraphicFramePr/>
          <p:nvPr/>
        </p:nvGraphicFramePr>
        <p:xfrm>
          <a:off x="2855640" y="1556792"/>
          <a:ext cx="705678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6" name="ZoneTexte 5">
            <a:extLst>
              <a:ext uri="{FF2B5EF4-FFF2-40B4-BE49-F238E27FC236}">
                <a16:creationId xmlns:a16="http://schemas.microsoft.com/office/drawing/2014/main" xmlns="" id="{92650D62-D06F-8DD9-E1CC-BBF8BE27EE7D}"/>
              </a:ext>
            </a:extLst>
          </p:cNvPr>
          <p:cNvSpPr txBox="1">
            <a:spLocks noChangeArrowheads="1"/>
          </p:cNvSpPr>
          <p:nvPr/>
        </p:nvSpPr>
        <p:spPr bwMode="auto">
          <a:xfrm>
            <a:off x="3216275" y="4221164"/>
            <a:ext cx="194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b="1">
                <a:solidFill>
                  <a:srgbClr val="5FA326"/>
                </a:solidFill>
                <a:latin typeface="Century Schoolbook" panose="02040604050505020304" pitchFamily="18" charset="0"/>
              </a:rPr>
              <a:t>Conflict</a:t>
            </a:r>
          </a:p>
        </p:txBody>
      </p:sp>
      <p:sp>
        <p:nvSpPr>
          <p:cNvPr id="2" name="ZoneTexte 1">
            <a:extLst>
              <a:ext uri="{FF2B5EF4-FFF2-40B4-BE49-F238E27FC236}">
                <a16:creationId xmlns:a16="http://schemas.microsoft.com/office/drawing/2014/main" xmlns="" id="{3F2FF5B1-FCC8-1889-91B5-64FCC696D856}"/>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B050"/>
                </a:solidFill>
              </a:rPr>
              <a:t>M4</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696B1CB-0B38-7DD1-7F86-5DF729528134}"/>
              </a:ext>
            </a:extLst>
          </p:cNvPr>
          <p:cNvSpPr>
            <a:spLocks noGrp="1"/>
          </p:cNvSpPr>
          <p:nvPr>
            <p:ph type="title"/>
          </p:nvPr>
        </p:nvSpPr>
        <p:spPr>
          <a:xfrm>
            <a:off x="1023562" y="685800"/>
            <a:ext cx="10493524" cy="830766"/>
          </a:xfrm>
        </p:spPr>
        <p:txBody>
          <a:bodyPr>
            <a:normAutofit/>
          </a:bodyPr>
          <a:lstStyle/>
          <a:p>
            <a:r>
              <a:rPr lang="fr-FR" dirty="0"/>
              <a:t>Latent </a:t>
            </a:r>
            <a:r>
              <a:rPr lang="fr-FR" dirty="0" err="1"/>
              <a:t>conflict</a:t>
            </a:r>
            <a:endParaRPr lang="fr-FR" dirty="0"/>
          </a:p>
        </p:txBody>
      </p:sp>
      <p:sp>
        <p:nvSpPr>
          <p:cNvPr id="3" name="Espace réservé du contenu 2">
            <a:extLst>
              <a:ext uri="{FF2B5EF4-FFF2-40B4-BE49-F238E27FC236}">
                <a16:creationId xmlns:a16="http://schemas.microsoft.com/office/drawing/2014/main" xmlns="" id="{B8FF14C7-094E-0FDE-E299-7B6625A85D4D}"/>
              </a:ext>
            </a:extLst>
          </p:cNvPr>
          <p:cNvSpPr>
            <a:spLocks noGrp="1"/>
          </p:cNvSpPr>
          <p:nvPr>
            <p:ph idx="1"/>
          </p:nvPr>
        </p:nvSpPr>
        <p:spPr>
          <a:xfrm>
            <a:off x="833992" y="1516566"/>
            <a:ext cx="10879913" cy="3581400"/>
          </a:xfrm>
        </p:spPr>
        <p:txBody>
          <a:bodyPr>
            <a:noAutofit/>
          </a:bodyPr>
          <a:lstStyle/>
          <a:p>
            <a:pPr marL="0" marR="0" lvl="0" indent="0" defTabSz="914400" rtl="0" eaLnBrk="0" fontAlgn="base" latinLnBrk="0" hangingPunct="0">
              <a:spcBef>
                <a:spcPct val="0"/>
              </a:spcBef>
              <a:spcAft>
                <a:spcPts val="600"/>
              </a:spcAft>
              <a:buClrTx/>
              <a:buSzTx/>
              <a:buFontTx/>
              <a:buNone/>
              <a:tabLst/>
            </a:pPr>
            <a:r>
              <a:rPr kumimoji="0" lang="fr-FR" altLang="fr-FR" b="0" i="0" u="none" strike="noStrike" cap="none" normalizeH="0" baseline="0" dirty="0">
                <a:ln>
                  <a:noFill/>
                </a:ln>
                <a:effectLst/>
                <a:latin typeface="Arial" panose="020B0604020202020204" pitchFamily="34" charset="0"/>
                <a:cs typeface="Arial" panose="020B0604020202020204" pitchFamily="34" charset="0"/>
              </a:rPr>
              <a:t>            </a:t>
            </a:r>
            <a:endParaRPr kumimoji="0" lang="fr-FR" altLang="fr-FR"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When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the "stages of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conflict</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are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listed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by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conflict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scholars, the first phase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is often listed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as "latent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conflict</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or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unstable peace</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It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exists whenever individuals</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groups,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organizations</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or nations have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differences that bother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one or the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other</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but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those differences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are not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great enough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to cause one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side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to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act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to alter the situation.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Differential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power,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resources</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differing interests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or values all have the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potential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to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spark conflict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if a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triggering event occurs</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Citing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Collins, Paul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Wehr observed that</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"social life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is above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all a struggle for power and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status regardless of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the type of structure. An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inevitable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power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differential between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groups, and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between individuals</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produces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latent </a:t>
            </a:r>
            <a:r>
              <a:rPr kumimoji="0" lang="fr-FR" altLang="fr-FR" b="0" i="0" u="none" strike="noStrike" cap="none" normalizeH="0" baseline="0" dirty="0" err="1">
                <a:ln>
                  <a:noFill/>
                </a:ln>
                <a:effectLst/>
                <a:latin typeface="Arial" panose="020B0604020202020204" pitchFamily="34" charset="0"/>
                <a:cs typeface="Arial" panose="020B0604020202020204" pitchFamily="34" charset="0"/>
              </a:rPr>
              <a:t>conflict </a:t>
            </a:r>
            <a:r>
              <a:rPr kumimoji="0" lang="fr-FR" altLang="fr-FR" b="0" i="0" u="none" strike="noStrike" cap="none" normalizeH="0" baseline="0" dirty="0">
                <a:ln>
                  <a:noFill/>
                </a:ln>
                <a:effectLst/>
                <a:latin typeface="Arial" panose="020B0604020202020204" pitchFamily="34" charset="0"/>
                <a:cs typeface="Arial" panose="020B0604020202020204" pitchFamily="34" charset="0"/>
              </a:rPr>
              <a:t>in all social relations."</a:t>
            </a:r>
            <a:endParaRPr kumimoji="0" lang="fr-FR" altLang="fr-FR" b="0" i="0" u="none" strike="noStrike" cap="none" normalizeH="0" baseline="0" dirty="0">
              <a:ln>
                <a:noFill/>
              </a:ln>
              <a:effectLst/>
            </a:endParaRPr>
          </a:p>
        </p:txBody>
      </p:sp>
      <p:pic>
        <p:nvPicPr>
          <p:cNvPr id="6148" name="Picture 4">
            <a:extLst>
              <a:ext uri="{FF2B5EF4-FFF2-40B4-BE49-F238E27FC236}">
                <a16:creationId xmlns:a16="http://schemas.microsoft.com/office/drawing/2014/main" xmlns="" id="{5F573F13-E612-B170-884F-37C3054DB8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52038" y="4615203"/>
            <a:ext cx="5105445" cy="200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16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17301B4-E7D3-72C9-0D21-E0FE7A2C0D7F}"/>
              </a:ext>
            </a:extLst>
          </p:cNvPr>
          <p:cNvSpPr>
            <a:spLocks noGrp="1"/>
          </p:cNvSpPr>
          <p:nvPr>
            <p:ph type="title"/>
          </p:nvPr>
        </p:nvSpPr>
        <p:spPr/>
        <p:txBody>
          <a:bodyPr/>
          <a:lstStyle/>
          <a:p>
            <a:r>
              <a:rPr lang="fr-FR" altLang="fr-FR" dirty="0" err="1">
                <a:solidFill>
                  <a:srgbClr val="202124"/>
                </a:solidFill>
                <a:latin typeface="Arial" panose="020B0604020202020204" pitchFamily="34" charset="0"/>
                <a:cs typeface="Arial" panose="020B0604020202020204" pitchFamily="34" charset="0"/>
              </a:rPr>
              <a:t>What</a:t>
            </a:r>
            <a:r>
              <a:rPr lang="fr-FR" altLang="fr-FR" dirty="0">
                <a:solidFill>
                  <a:srgbClr val="202124"/>
                </a:solidFill>
                <a:latin typeface="Arial" panose="020B0604020202020204" pitchFamily="34" charset="0"/>
                <a:cs typeface="Arial" panose="020B0604020202020204" pitchFamily="34" charset="0"/>
              </a:rPr>
              <a:t> </a:t>
            </a:r>
            <a:r>
              <a:rPr lang="fr-FR" altLang="fr-FR" dirty="0" err="1">
                <a:solidFill>
                  <a:srgbClr val="202124"/>
                </a:solidFill>
                <a:latin typeface="Arial" panose="020B0604020202020204" pitchFamily="34" charset="0"/>
                <a:cs typeface="Arial" panose="020B0604020202020204" pitchFamily="34" charset="0"/>
              </a:rPr>
              <a:t>is</a:t>
            </a:r>
            <a:r>
              <a:rPr lang="fr-FR" altLang="fr-FR" dirty="0">
                <a:solidFill>
                  <a:srgbClr val="202124"/>
                </a:solidFill>
                <a:latin typeface="Arial" panose="020B0604020202020204" pitchFamily="34" charset="0"/>
                <a:cs typeface="Arial" panose="020B0604020202020204" pitchFamily="34" charset="0"/>
              </a:rPr>
              <a:t> </a:t>
            </a:r>
            <a:r>
              <a:rPr lang="fr-FR" altLang="fr-FR" dirty="0" err="1">
                <a:solidFill>
                  <a:srgbClr val="202124"/>
                </a:solidFill>
                <a:latin typeface="Arial" panose="020B0604020202020204" pitchFamily="34" charset="0"/>
                <a:cs typeface="Arial" panose="020B0604020202020204" pitchFamily="34" charset="0"/>
              </a:rPr>
              <a:t>suppressed</a:t>
            </a:r>
            <a:r>
              <a:rPr lang="fr-FR" altLang="fr-FR" dirty="0">
                <a:solidFill>
                  <a:srgbClr val="202124"/>
                </a:solidFill>
                <a:latin typeface="Arial" panose="020B0604020202020204" pitchFamily="34" charset="0"/>
                <a:cs typeface="Arial" panose="020B0604020202020204" pitchFamily="34" charset="0"/>
              </a:rPr>
              <a:t> </a:t>
            </a:r>
            <a:r>
              <a:rPr lang="fr-FR" altLang="fr-FR" dirty="0" err="1">
                <a:solidFill>
                  <a:srgbClr val="202124"/>
                </a:solidFill>
                <a:latin typeface="Arial" panose="020B0604020202020204" pitchFamily="34" charset="0"/>
                <a:cs typeface="Arial" panose="020B0604020202020204" pitchFamily="34" charset="0"/>
              </a:rPr>
              <a:t>conflict</a:t>
            </a:r>
            <a:r>
              <a:rPr lang="fr-FR" altLang="fr-FR" dirty="0">
                <a:solidFill>
                  <a:srgbClr val="202124"/>
                </a:solidFill>
                <a:latin typeface="Arial" panose="020B0604020202020204" pitchFamily="34" charset="0"/>
                <a:cs typeface="Arial" panose="020B0604020202020204" pitchFamily="34" charset="0"/>
              </a:rPr>
              <a:t>?</a:t>
            </a:r>
            <a:r>
              <a:rPr lang="fr-FR" altLang="fr-FR" sz="2400" dirty="0">
                <a:solidFill>
                  <a:srgbClr val="202124"/>
                </a:solidFill>
                <a:latin typeface="Arial" panose="020B0604020202020204" pitchFamily="34" charset="0"/>
                <a:cs typeface="Arial" panose="020B0604020202020204" pitchFamily="34" charset="0"/>
              </a:rPr>
              <a:t/>
            </a:r>
            <a:br>
              <a:rPr lang="fr-FR" altLang="fr-FR" sz="2400" dirty="0">
                <a:solidFill>
                  <a:srgbClr val="202124"/>
                </a:solidFill>
                <a:latin typeface="Arial" panose="020B0604020202020204" pitchFamily="34" charset="0"/>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xmlns="" id="{ADB2EF61-96A7-5354-D4AD-31FB93912953}"/>
              </a:ext>
            </a:extLst>
          </p:cNvPr>
          <p:cNvSpPr>
            <a:spLocks noGrp="1"/>
          </p:cNvSpPr>
          <p:nvPr>
            <p:ph idx="1"/>
          </p:nvPr>
        </p:nvSpPr>
        <p:spPr/>
        <p:txBody>
          <a:bodyPr/>
          <a:lstStyle/>
          <a:p>
            <a:pPr marL="0" lvl="0" indent="0" eaLnBrk="0" fontAlgn="base" hangingPunct="0">
              <a:lnSpc>
                <a:spcPct val="100000"/>
              </a:lnSpc>
              <a:spcBef>
                <a:spcPct val="0"/>
              </a:spcBef>
              <a:spcAft>
                <a:spcPct val="0"/>
              </a:spcAft>
              <a:buNone/>
            </a:pPr>
            <a:r>
              <a:rPr lang="fr-FR" altLang="fr-FR" dirty="0" err="1">
                <a:solidFill>
                  <a:srgbClr val="202124"/>
                </a:solidFill>
                <a:latin typeface="Arial" panose="020B0604020202020204" pitchFamily="34" charset="0"/>
                <a:cs typeface="Arial" panose="020B0604020202020204" pitchFamily="34" charset="0"/>
              </a:rPr>
              <a:t>Conflict</a:t>
            </a:r>
            <a:r>
              <a:rPr lang="fr-FR" altLang="fr-FR" dirty="0">
                <a:solidFill>
                  <a:srgbClr val="202124"/>
                </a:solidFill>
                <a:latin typeface="Arial" panose="020B0604020202020204" pitchFamily="34" charset="0"/>
                <a:cs typeface="Arial" panose="020B0604020202020204" pitchFamily="34" charset="0"/>
              </a:rPr>
              <a:t> suppression </a:t>
            </a:r>
            <a:r>
              <a:rPr lang="fr-FR" altLang="fr-FR" dirty="0" err="1">
                <a:solidFill>
                  <a:srgbClr val="202124"/>
                </a:solidFill>
                <a:latin typeface="Arial" panose="020B0604020202020204" pitchFamily="34" charset="0"/>
                <a:cs typeface="Arial" panose="020B0604020202020204" pitchFamily="34" charset="0"/>
              </a:rPr>
              <a:t>is</a:t>
            </a:r>
            <a:r>
              <a:rPr lang="fr-FR" altLang="fr-FR" dirty="0">
                <a:solidFill>
                  <a:srgbClr val="202124"/>
                </a:solidFill>
                <a:latin typeface="Arial" panose="020B0604020202020204" pitchFamily="34" charset="0"/>
                <a:cs typeface="Arial" panose="020B0604020202020204" pitchFamily="34" charset="0"/>
              </a:rPr>
              <a:t> a </a:t>
            </a:r>
            <a:r>
              <a:rPr lang="fr-FR" altLang="fr-FR" dirty="0" err="1">
                <a:solidFill>
                  <a:srgbClr val="202124"/>
                </a:solidFill>
                <a:latin typeface="Arial" panose="020B0604020202020204" pitchFamily="34" charset="0"/>
                <a:cs typeface="Arial" panose="020B0604020202020204" pitchFamily="34" charset="0"/>
              </a:rPr>
              <a:t>superficial</a:t>
            </a:r>
            <a:r>
              <a:rPr lang="fr-FR" altLang="fr-FR" dirty="0">
                <a:solidFill>
                  <a:srgbClr val="202124"/>
                </a:solidFill>
                <a:latin typeface="Arial" panose="020B0604020202020204" pitchFamily="34" charset="0"/>
                <a:cs typeface="Arial" panose="020B0604020202020204" pitchFamily="34" charset="0"/>
              </a:rPr>
              <a:t> and </a:t>
            </a:r>
            <a:r>
              <a:rPr lang="fr-FR" altLang="fr-FR" dirty="0" err="1">
                <a:solidFill>
                  <a:srgbClr val="202124"/>
                </a:solidFill>
                <a:latin typeface="Arial" panose="020B0604020202020204" pitchFamily="34" charset="0"/>
                <a:cs typeface="Arial" panose="020B0604020202020204" pitchFamily="34" charset="0"/>
              </a:rPr>
              <a:t>often</a:t>
            </a:r>
            <a:r>
              <a:rPr lang="fr-FR" altLang="fr-FR" dirty="0">
                <a:solidFill>
                  <a:srgbClr val="202124"/>
                </a:solidFill>
                <a:latin typeface="Arial" panose="020B0604020202020204" pitchFamily="34" charset="0"/>
                <a:cs typeface="Arial" panose="020B0604020202020204" pitchFamily="34" charset="0"/>
              </a:rPr>
              <a:t> </a:t>
            </a:r>
            <a:r>
              <a:rPr lang="fr-FR" altLang="fr-FR" dirty="0" err="1">
                <a:solidFill>
                  <a:srgbClr val="202124"/>
                </a:solidFill>
                <a:latin typeface="Arial" panose="020B0604020202020204" pitchFamily="34" charset="0"/>
                <a:cs typeface="Arial" panose="020B0604020202020204" pitchFamily="34" charset="0"/>
              </a:rPr>
              <a:t>temporary</a:t>
            </a:r>
            <a:r>
              <a:rPr lang="fr-FR" altLang="fr-FR" dirty="0">
                <a:solidFill>
                  <a:srgbClr val="202124"/>
                </a:solidFill>
                <a:latin typeface="Arial" panose="020B0604020202020204" pitchFamily="34" charset="0"/>
                <a:cs typeface="Arial" panose="020B0604020202020204" pitchFamily="34" charset="0"/>
              </a:rPr>
              <a:t> state </a:t>
            </a:r>
            <a:r>
              <a:rPr lang="fr-FR" altLang="fr-FR" dirty="0" err="1">
                <a:solidFill>
                  <a:srgbClr val="202124"/>
                </a:solidFill>
                <a:latin typeface="Arial" panose="020B0604020202020204" pitchFamily="34" charset="0"/>
                <a:cs typeface="Arial" panose="020B0604020202020204" pitchFamily="34" charset="0"/>
              </a:rPr>
              <a:t>that</a:t>
            </a:r>
            <a:r>
              <a:rPr lang="fr-FR" altLang="fr-FR" dirty="0">
                <a:solidFill>
                  <a:srgbClr val="202124"/>
                </a:solidFill>
                <a:latin typeface="Arial" panose="020B0604020202020204" pitchFamily="34" charset="0"/>
                <a:cs typeface="Arial" panose="020B0604020202020204" pitchFamily="34" charset="0"/>
              </a:rPr>
              <a:t> </a:t>
            </a:r>
            <a:r>
              <a:rPr lang="fr-FR" altLang="fr-FR" dirty="0" err="1">
                <a:solidFill>
                  <a:srgbClr val="202124"/>
                </a:solidFill>
                <a:latin typeface="Arial" panose="020B0604020202020204" pitchFamily="34" charset="0"/>
                <a:cs typeface="Arial" panose="020B0604020202020204" pitchFamily="34" charset="0"/>
              </a:rPr>
              <a:t>leaves</a:t>
            </a:r>
            <a:r>
              <a:rPr lang="fr-FR" altLang="fr-FR" dirty="0">
                <a:solidFill>
                  <a:srgbClr val="202124"/>
                </a:solidFill>
                <a:latin typeface="Arial" panose="020B0604020202020204" pitchFamily="34" charset="0"/>
                <a:cs typeface="Arial" panose="020B0604020202020204" pitchFamily="34" charset="0"/>
              </a:rPr>
              <a:t> the situation open to future </a:t>
            </a:r>
            <a:r>
              <a:rPr lang="fr-FR" altLang="fr-FR" dirty="0" err="1">
                <a:solidFill>
                  <a:srgbClr val="202124"/>
                </a:solidFill>
                <a:latin typeface="Arial" panose="020B0604020202020204" pitchFamily="34" charset="0"/>
                <a:cs typeface="Arial" panose="020B0604020202020204" pitchFamily="34" charset="0"/>
              </a:rPr>
              <a:t>conflicts</a:t>
            </a:r>
            <a:r>
              <a:rPr lang="fr-FR" altLang="fr-FR" dirty="0">
                <a:solidFill>
                  <a:srgbClr val="202124"/>
                </a:solidFill>
                <a:latin typeface="Arial" panose="020B0604020202020204" pitchFamily="34" charset="0"/>
                <a:cs typeface="Arial" panose="020B0604020202020204" pitchFamily="34" charset="0"/>
              </a:rPr>
              <a:t> over </a:t>
            </a:r>
            <a:r>
              <a:rPr lang="fr-FR" altLang="fr-FR" dirty="0" err="1">
                <a:solidFill>
                  <a:srgbClr val="202124"/>
                </a:solidFill>
                <a:latin typeface="Arial" panose="020B0604020202020204" pitchFamily="34" charset="0"/>
                <a:cs typeface="Arial" panose="020B0604020202020204" pitchFamily="34" charset="0"/>
              </a:rPr>
              <a:t>similar</a:t>
            </a:r>
            <a:r>
              <a:rPr lang="fr-FR" altLang="fr-FR" dirty="0">
                <a:solidFill>
                  <a:srgbClr val="202124"/>
                </a:solidFill>
                <a:latin typeface="Arial" panose="020B0604020202020204" pitchFamily="34" charset="0"/>
                <a:cs typeface="Arial" panose="020B0604020202020204" pitchFamily="34" charset="0"/>
              </a:rPr>
              <a:t> issues.</a:t>
            </a:r>
            <a:endParaRPr lang="fr-FR" altLang="fr-FR" sz="3200" dirty="0">
              <a:solidFill>
                <a:schemeClr val="tx1"/>
              </a:solidFill>
              <a:latin typeface="Arial" panose="020B0604020202020204" pitchFamily="34" charset="0"/>
            </a:endParaRPr>
          </a:p>
          <a:p>
            <a:endParaRPr lang="fr-FR" dirty="0"/>
          </a:p>
        </p:txBody>
      </p:sp>
      <p:sp>
        <p:nvSpPr>
          <p:cNvPr id="5" name="Rectangle 3">
            <a:extLst>
              <a:ext uri="{FF2B5EF4-FFF2-40B4-BE49-F238E27FC236}">
                <a16:creationId xmlns:a16="http://schemas.microsoft.com/office/drawing/2014/main" xmlns="" id="{036117E5-1824-9F87-A78B-74A1CB4CA19C}"/>
              </a:ext>
            </a:extLst>
          </p:cNvPr>
          <p:cNvSpPr>
            <a:spLocks noChangeArrowheads="1"/>
          </p:cNvSpPr>
          <p:nvPr/>
        </p:nvSpPr>
        <p:spPr bwMode="auto">
          <a:xfrm>
            <a:off x="0" y="-215419"/>
            <a:ext cx="65" cy="4308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5124" name="Picture 4" descr="Résultat de recherche d'images pour &quot;suppressed conflict&quot;">
            <a:extLst>
              <a:ext uri="{FF2B5EF4-FFF2-40B4-BE49-F238E27FC236}">
                <a16:creationId xmlns:a16="http://schemas.microsoft.com/office/drawing/2014/main" xmlns="" id="{D6A66606-EC4C-3EEC-C2F4-E9C14F1EC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542" y="3100699"/>
            <a:ext cx="5392132" cy="357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551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3E473C4-9030-192F-2BAE-23D905732EF8}"/>
              </a:ext>
            </a:extLst>
          </p:cNvPr>
          <p:cNvSpPr>
            <a:spLocks noGrp="1"/>
          </p:cNvSpPr>
          <p:nvPr>
            <p:ph type="title"/>
          </p:nvPr>
        </p:nvSpPr>
        <p:spPr/>
        <p:txBody>
          <a:bodyPr/>
          <a:lstStyle/>
          <a:p>
            <a:r>
              <a:rPr lang="fr-FR" dirty="0"/>
              <a:t>open </a:t>
            </a:r>
            <a:r>
              <a:rPr lang="fr-FR" dirty="0" err="1"/>
              <a:t>conflict</a:t>
            </a:r>
            <a:endParaRPr lang="fr-FR" dirty="0"/>
          </a:p>
        </p:txBody>
      </p:sp>
      <p:sp>
        <p:nvSpPr>
          <p:cNvPr id="3" name="Espace réservé du contenu 2">
            <a:extLst>
              <a:ext uri="{FF2B5EF4-FFF2-40B4-BE49-F238E27FC236}">
                <a16:creationId xmlns:a16="http://schemas.microsoft.com/office/drawing/2014/main" xmlns="" id="{8F8F7A00-E3ED-E530-2696-15F7676FC526}"/>
              </a:ext>
            </a:extLst>
          </p:cNvPr>
          <p:cNvSpPr>
            <a:spLocks noGrp="1"/>
          </p:cNvSpPr>
          <p:nvPr>
            <p:ph idx="1"/>
          </p:nvPr>
        </p:nvSpPr>
        <p:spPr/>
        <p:txBody>
          <a:bodyPr/>
          <a:lstStyle/>
          <a:p>
            <a:r>
              <a:rPr lang="en-US" dirty="0"/>
              <a:t>An open conflict is one where the protagonists show great hostility towards each other.</a:t>
            </a:r>
          </a:p>
          <a:p>
            <a:r>
              <a:rPr lang="en-US" dirty="0"/>
              <a:t>This may lead to verbal or physical fighting.</a:t>
            </a:r>
            <a:endParaRPr lang="fr-FR" dirty="0"/>
          </a:p>
        </p:txBody>
      </p:sp>
    </p:spTree>
    <p:extLst>
      <p:ext uri="{BB962C8B-B14F-4D97-AF65-F5344CB8AC3E}">
        <p14:creationId xmlns:p14="http://schemas.microsoft.com/office/powerpoint/2010/main" val="223692467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a:extLst>
              <a:ext uri="{FF2B5EF4-FFF2-40B4-BE49-F238E27FC236}">
                <a16:creationId xmlns:a16="http://schemas.microsoft.com/office/drawing/2014/main" xmlns="" id="{07F2B1C2-6A34-13DC-F9BC-0441179D5B97}"/>
              </a:ext>
            </a:extLst>
          </p:cNvPr>
          <p:cNvSpPr>
            <a:spLocks noGrp="1"/>
          </p:cNvSpPr>
          <p:nvPr>
            <p:ph type="title"/>
          </p:nvPr>
        </p:nvSpPr>
        <p:spPr bwMode="auto">
          <a:xfrm>
            <a:off x="1425575" y="111101"/>
            <a:ext cx="7467600" cy="509587"/>
          </a:xfrm>
        </p:spPr>
        <p:txBody>
          <a:bodyPr wrap="square" numCol="1" anchorCtr="0" compatLnSpc="1">
            <a:prstTxWarp prst="textNoShape">
              <a:avLst/>
            </a:prstTxWarp>
            <a:noAutofit/>
          </a:bodyPr>
          <a:lstStyle/>
          <a:p>
            <a:pPr algn="ctr" eaLnBrk="1" hangingPunct="1"/>
            <a:r>
              <a:rPr lang="fr-FR" altLang="fr-FR" sz="3200" b="1" dirty="0"/>
              <a:t>The different types of conflict</a:t>
            </a:r>
          </a:p>
        </p:txBody>
      </p:sp>
      <p:sp>
        <p:nvSpPr>
          <p:cNvPr id="7" name="Espace réservé du numéro de diapositive 6">
            <a:extLst>
              <a:ext uri="{FF2B5EF4-FFF2-40B4-BE49-F238E27FC236}">
                <a16:creationId xmlns:a16="http://schemas.microsoft.com/office/drawing/2014/main" xmlns="" id="{7CCA7E54-FF8E-65A6-672E-2D172633AC7D}"/>
              </a:ext>
            </a:extLst>
          </p:cNvPr>
          <p:cNvSpPr>
            <a:spLocks noGrp="1"/>
          </p:cNvSpPr>
          <p:nvPr>
            <p:ph type="sldNum" sz="quarter" idx="10"/>
          </p:nvPr>
        </p:nvSpPr>
        <p:spPr/>
        <p:txBody>
          <a:bodyPr/>
          <a:lstStyle/>
          <a:p>
            <a:fld id="{B646C3F2-0E3C-4120-A643-979FB03EA070}" type="slidenum">
              <a:rPr lang="fr-FR" altLang="fr-FR"/>
              <a:t>207</a:t>
            </a:fld>
            <a:endParaRPr lang="fr-FR" altLang="fr-FR"/>
          </a:p>
        </p:txBody>
      </p:sp>
      <p:graphicFrame>
        <p:nvGraphicFramePr>
          <p:cNvPr id="4" name="Diagramme 3">
            <a:extLst>
              <a:ext uri="{FF2B5EF4-FFF2-40B4-BE49-F238E27FC236}">
                <a16:creationId xmlns:a16="http://schemas.microsoft.com/office/drawing/2014/main" xmlns="" id="{499D1512-B91B-CB5E-B19A-BAEC83FEB145}"/>
              </a:ext>
            </a:extLst>
          </p:cNvPr>
          <p:cNvGraphicFramePr/>
          <p:nvPr/>
        </p:nvGraphicFramePr>
        <p:xfrm>
          <a:off x="2855640" y="1556792"/>
          <a:ext cx="705678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6" name="ZoneTexte 5">
            <a:extLst>
              <a:ext uri="{FF2B5EF4-FFF2-40B4-BE49-F238E27FC236}">
                <a16:creationId xmlns:a16="http://schemas.microsoft.com/office/drawing/2014/main" xmlns="" id="{92650D62-D06F-8DD9-E1CC-BBF8BE27EE7D}"/>
              </a:ext>
            </a:extLst>
          </p:cNvPr>
          <p:cNvSpPr txBox="1">
            <a:spLocks noChangeArrowheads="1"/>
          </p:cNvSpPr>
          <p:nvPr/>
        </p:nvSpPr>
        <p:spPr bwMode="auto">
          <a:xfrm>
            <a:off x="3216275" y="4221164"/>
            <a:ext cx="194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b="1">
                <a:solidFill>
                  <a:srgbClr val="5FA326"/>
                </a:solidFill>
                <a:latin typeface="Century Schoolbook" panose="02040604050505020304" pitchFamily="18" charset="0"/>
              </a:rPr>
              <a:t>Conflict</a:t>
            </a:r>
          </a:p>
        </p:txBody>
      </p:sp>
      <p:sp>
        <p:nvSpPr>
          <p:cNvPr id="2" name="ZoneTexte 1">
            <a:extLst>
              <a:ext uri="{FF2B5EF4-FFF2-40B4-BE49-F238E27FC236}">
                <a16:creationId xmlns:a16="http://schemas.microsoft.com/office/drawing/2014/main" xmlns="" id="{3F2FF5B1-FCC8-1889-91B5-64FCC696D856}"/>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B050"/>
                </a:solidFill>
              </a:rPr>
              <a:t>M4</a:t>
            </a:r>
          </a:p>
        </p:txBody>
      </p:sp>
    </p:spTree>
    <p:extLst>
      <p:ext uri="{BB962C8B-B14F-4D97-AF65-F5344CB8AC3E}">
        <p14:creationId xmlns:p14="http://schemas.microsoft.com/office/powerpoint/2010/main" val="400671545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F1842DD-E7AC-B77A-4F2F-5CDD5D4AB05E}"/>
              </a:ext>
            </a:extLst>
          </p:cNvPr>
          <p:cNvSpPr>
            <a:spLocks noGrp="1"/>
          </p:cNvSpPr>
          <p:nvPr>
            <p:ph type="title"/>
          </p:nvPr>
        </p:nvSpPr>
        <p:spPr/>
        <p:txBody>
          <a:bodyPr/>
          <a:lstStyle/>
          <a:p>
            <a:r>
              <a:rPr lang="fr-FR" dirty="0"/>
              <a:t>Conflict of needs</a:t>
            </a:r>
          </a:p>
        </p:txBody>
      </p:sp>
      <p:sp>
        <p:nvSpPr>
          <p:cNvPr id="3" name="Espace réservé du contenu 2">
            <a:extLst>
              <a:ext uri="{FF2B5EF4-FFF2-40B4-BE49-F238E27FC236}">
                <a16:creationId xmlns:a16="http://schemas.microsoft.com/office/drawing/2014/main" xmlns="" id="{F8666F43-7C88-86BD-B11E-B16F0D94EFA6}"/>
              </a:ext>
            </a:extLst>
          </p:cNvPr>
          <p:cNvSpPr>
            <a:spLocks noGrp="1"/>
          </p:cNvSpPr>
          <p:nvPr>
            <p:ph idx="1"/>
          </p:nvPr>
        </p:nvSpPr>
        <p:spPr/>
        <p:txBody>
          <a:bodyPr/>
          <a:lstStyle/>
          <a:p>
            <a:r>
              <a:rPr lang="fr-FR" b="1" i="0" dirty="0">
                <a:solidFill>
                  <a:srgbClr val="202124"/>
                </a:solidFill>
                <a:effectLst/>
                <a:latin typeface="arial" panose="020B0604020202020204" pitchFamily="34" charset="0"/>
              </a:rPr>
              <a:t>They arise when some members of a team, a family or a group have contradictory or irreconcilable needs</a:t>
            </a:r>
            <a:r>
              <a:rPr lang="fr-FR" b="0" i="0" dirty="0">
                <a:solidFill>
                  <a:srgbClr val="202124"/>
                </a:solidFill>
                <a:effectLst/>
                <a:latin typeface="arial" panose="020B0604020202020204" pitchFamily="34" charset="0"/>
              </a:rPr>
              <a:t>. The definition of objectives, the organisation of work and the sharing of responsibilities often become sources of conflicting needs. Needs for belonging, recognition, security or physiological needs</a:t>
            </a:r>
            <a:endParaRPr lang="fr-FR" dirty="0"/>
          </a:p>
        </p:txBody>
      </p:sp>
    </p:spTree>
    <p:extLst>
      <p:ext uri="{BB962C8B-B14F-4D97-AF65-F5344CB8AC3E}">
        <p14:creationId xmlns:p14="http://schemas.microsoft.com/office/powerpoint/2010/main" val="158768115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EFF06AB-5C02-750C-39C1-2332134E3B33}"/>
              </a:ext>
            </a:extLst>
          </p:cNvPr>
          <p:cNvSpPr>
            <a:spLocks noGrp="1"/>
          </p:cNvSpPr>
          <p:nvPr>
            <p:ph type="title"/>
          </p:nvPr>
        </p:nvSpPr>
        <p:spPr/>
        <p:txBody>
          <a:bodyPr/>
          <a:lstStyle/>
          <a:p>
            <a:r>
              <a:rPr lang="fr-FR" dirty="0"/>
              <a:t>Conflict of opinion</a:t>
            </a:r>
          </a:p>
        </p:txBody>
      </p:sp>
      <p:sp>
        <p:nvSpPr>
          <p:cNvPr id="3" name="Espace réservé du contenu 2">
            <a:extLst>
              <a:ext uri="{FF2B5EF4-FFF2-40B4-BE49-F238E27FC236}">
                <a16:creationId xmlns:a16="http://schemas.microsoft.com/office/drawing/2014/main" xmlns="" id="{241AE99A-574A-7D47-1448-1F566A770B10}"/>
              </a:ext>
            </a:extLst>
          </p:cNvPr>
          <p:cNvSpPr>
            <a:spLocks noGrp="1"/>
          </p:cNvSpPr>
          <p:nvPr>
            <p:ph idx="1"/>
          </p:nvPr>
        </p:nvSpPr>
        <p:spPr/>
        <p:txBody>
          <a:bodyPr>
            <a:normAutofit fontScale="92500" lnSpcReduction="20000"/>
          </a:bodyPr>
          <a:lstStyle/>
          <a:p>
            <a:pPr marL="0" indent="0" algn="just" fontAlgn="base">
              <a:buNone/>
            </a:pPr>
            <a:r>
              <a:rPr lang="fr-FR" b="1" i="0" dirty="0">
                <a:solidFill>
                  <a:srgbClr val="282E32"/>
                </a:solidFill>
                <a:effectLst/>
                <a:latin typeface="inherit"/>
              </a:rPr>
              <a:t>Conflicts of ideas: </a:t>
            </a:r>
            <a:r>
              <a:rPr lang="fr-FR" b="0" i="0" dirty="0">
                <a:solidFill>
                  <a:srgbClr val="282E32"/>
                </a:solidFill>
                <a:effectLst/>
                <a:latin typeface="source sans pro" panose="020B0503030403020204" pitchFamily="34" charset="0"/>
              </a:rPr>
              <a:t>the disagreement between the parties concerns different opinions, points of view, perceived as opposed - Conflicts of values: the dispute concerns a choice of life, an ideology.</a:t>
            </a:r>
          </a:p>
          <a:p>
            <a:pPr marL="0" indent="0" algn="just" fontAlgn="base">
              <a:buNone/>
            </a:pPr>
            <a:r>
              <a:rPr lang="fr-FR" b="1" i="0" dirty="0">
                <a:solidFill>
                  <a:srgbClr val="282E32"/>
                </a:solidFill>
                <a:effectLst/>
                <a:latin typeface="inherit"/>
              </a:rPr>
              <a:t>- Conflicts of interest: there is a </a:t>
            </a:r>
            <a:r>
              <a:rPr lang="fr-FR" b="0" i="0" dirty="0">
                <a:solidFill>
                  <a:srgbClr val="282E32"/>
                </a:solidFill>
                <a:effectLst/>
                <a:latin typeface="source sans pro" panose="020B0503030403020204" pitchFamily="34" charset="0"/>
              </a:rPr>
              <a:t>divergence of interests between the two groups or individuals.</a:t>
            </a:r>
          </a:p>
          <a:p>
            <a:pPr marL="0" indent="0" algn="just" fontAlgn="base">
              <a:buNone/>
            </a:pPr>
            <a:r>
              <a:rPr lang="fr-FR" b="1" i="0" dirty="0">
                <a:solidFill>
                  <a:srgbClr val="282E32"/>
                </a:solidFill>
                <a:effectLst/>
                <a:latin typeface="inherit"/>
              </a:rPr>
              <a:t>- Conflicts between people: </a:t>
            </a:r>
            <a:r>
              <a:rPr lang="fr-FR" b="0" i="0" dirty="0">
                <a:solidFill>
                  <a:srgbClr val="282E32"/>
                </a:solidFill>
                <a:effectLst/>
                <a:latin typeface="source sans pro" panose="020B0503030403020204" pitchFamily="34" charset="0"/>
              </a:rPr>
              <a:t>these arise from reactions of antipathy and competition. The factors evoked are related to others, to oneself or to the environment.</a:t>
            </a:r>
          </a:p>
          <a:p>
            <a:pPr marL="0" indent="0" algn="just" fontAlgn="base">
              <a:buNone/>
            </a:pPr>
            <a:r>
              <a:rPr lang="fr-FR" b="1" i="0" dirty="0">
                <a:solidFill>
                  <a:srgbClr val="282E32"/>
                </a:solidFill>
                <a:effectLst/>
                <a:latin typeface="inherit"/>
              </a:rPr>
              <a:t>- Positional conflicts: </a:t>
            </a:r>
            <a:r>
              <a:rPr lang="fr-FR" b="0" i="0" dirty="0">
                <a:solidFill>
                  <a:srgbClr val="282E32"/>
                </a:solidFill>
                <a:effectLst/>
                <a:latin typeface="source sans pro" panose="020B0503030403020204" pitchFamily="34" charset="0"/>
              </a:rPr>
              <a:t>this type of conflict arises when people take up positions on different ideological grounds in the exchange. Each person has a position that may be based on a model that has been unconsciously integrated and never questioned or reflected upon.</a:t>
            </a:r>
          </a:p>
          <a:p>
            <a:pPr marL="0" indent="0">
              <a:buNone/>
            </a:pPr>
            <a:r>
              <a:rPr lang="fr-FR" b="0" i="0" dirty="0">
                <a:solidFill>
                  <a:srgbClr val="202124"/>
                </a:solidFill>
                <a:effectLst/>
                <a:latin typeface="arial" panose="020B0604020202020204" pitchFamily="34" charset="0"/>
              </a:rPr>
              <a:t>.</a:t>
            </a:r>
            <a:endParaRPr lang="fr-FR" dirty="0"/>
          </a:p>
        </p:txBody>
      </p:sp>
    </p:spTree>
    <p:extLst>
      <p:ext uri="{BB962C8B-B14F-4D97-AF65-F5344CB8AC3E}">
        <p14:creationId xmlns:p14="http://schemas.microsoft.com/office/powerpoint/2010/main" val="282133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5785" name="Rectangle 75784">
            <a:extLst>
              <a:ext uri="{FF2B5EF4-FFF2-40B4-BE49-F238E27FC236}">
                <a16:creationId xmlns:a16="http://schemas.microsoft.com/office/drawing/2014/main" xmlns=""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784743" y="685800"/>
            <a:ext cx="5793475" cy="1485900"/>
          </a:xfrm>
        </p:spPr>
        <p:txBody>
          <a:bodyPr>
            <a:normAutofit/>
          </a:bodyPr>
          <a:lstStyle/>
          <a:p>
            <a:r>
              <a:rPr lang="fr-FR" dirty="0"/>
              <a:t>How </a:t>
            </a:r>
            <a:r>
              <a:rPr lang="fr-FR" dirty="0" err="1"/>
              <a:t>does</a:t>
            </a:r>
            <a:r>
              <a:rPr lang="fr-FR" dirty="0"/>
              <a:t> </a:t>
            </a:r>
            <a:r>
              <a:rPr lang="fr-FR" dirty="0" err="1"/>
              <a:t>it</a:t>
            </a:r>
            <a:r>
              <a:rPr lang="fr-FR" dirty="0"/>
              <a:t> </a:t>
            </a:r>
            <a:r>
              <a:rPr lang="fr-FR" dirty="0" err="1"/>
              <a:t>work</a:t>
            </a:r>
            <a:r>
              <a:rPr lang="fr-FR" dirty="0"/>
              <a:t>?</a:t>
            </a:r>
          </a:p>
        </p:txBody>
      </p:sp>
      <p:sp>
        <p:nvSpPr>
          <p:cNvPr id="75779" name="Rectangle 3"/>
          <p:cNvSpPr>
            <a:spLocks noGrp="1" noChangeArrowheads="1"/>
          </p:cNvSpPr>
          <p:nvPr>
            <p:ph idx="1"/>
          </p:nvPr>
        </p:nvSpPr>
        <p:spPr>
          <a:xfrm>
            <a:off x="213243" y="1965960"/>
            <a:ext cx="6598917" cy="2308860"/>
          </a:xfrm>
        </p:spPr>
        <p:txBody>
          <a:bodyPr>
            <a:noAutofit/>
          </a:bodyPr>
          <a:lstStyle/>
          <a:p>
            <a:pPr marL="0" indent="0">
              <a:spcBef>
                <a:spcPct val="0"/>
              </a:spcBef>
              <a:buNone/>
            </a:pPr>
            <a:r>
              <a:rPr lang="fr-BE" sz="2400" dirty="0" err="1">
                <a:latin typeface="Time new roman"/>
                <a:ea typeface="Arial Unicode MS" panose="020B0604020202020204" pitchFamily="34" charset="-128"/>
                <a:cs typeface="Arial Unicode MS" panose="020B0604020202020204" pitchFamily="34" charset="-128"/>
              </a:rPr>
              <a:t>Aoccdrnig</a:t>
            </a:r>
            <a:r>
              <a:rPr lang="fr-BE" sz="2400" dirty="0">
                <a:latin typeface="Time new roman"/>
                <a:ea typeface="Arial Unicode MS" panose="020B0604020202020204" pitchFamily="34" charset="-128"/>
                <a:cs typeface="Arial Unicode MS" panose="020B0604020202020204" pitchFamily="34" charset="-128"/>
              </a:rPr>
              <a:t> to a </a:t>
            </a:r>
            <a:r>
              <a:rPr lang="fr-BE" sz="2400" dirty="0" err="1">
                <a:latin typeface="Time new roman"/>
                <a:ea typeface="Arial Unicode MS" panose="020B0604020202020204" pitchFamily="34" charset="-128"/>
                <a:cs typeface="Arial Unicode MS" panose="020B0604020202020204" pitchFamily="34" charset="-128"/>
              </a:rPr>
              <a:t>rscheearch</a:t>
            </a:r>
            <a:r>
              <a:rPr lang="fr-BE" sz="2400" dirty="0">
                <a:latin typeface="Time new roman"/>
                <a:ea typeface="Arial Unicode MS" panose="020B0604020202020204" pitchFamily="34" charset="-128"/>
                <a:cs typeface="Arial Unicode MS" panose="020B0604020202020204" pitchFamily="34" charset="-128"/>
              </a:rPr>
              <a:t> at </a:t>
            </a:r>
            <a:r>
              <a:rPr lang="fr-BE" sz="2400" dirty="0" err="1">
                <a:latin typeface="Time new roman"/>
                <a:ea typeface="Arial Unicode MS" panose="020B0604020202020204" pitchFamily="34" charset="-128"/>
                <a:cs typeface="Arial Unicode MS" panose="020B0604020202020204" pitchFamily="34" charset="-128"/>
              </a:rPr>
              <a:t>Cmabrigde</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Uinervtisy</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it</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deosn’t</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mttaer</a:t>
            </a:r>
            <a:r>
              <a:rPr lang="fr-BE" sz="2400" dirty="0">
                <a:latin typeface="Time new roman"/>
                <a:ea typeface="Arial Unicode MS" panose="020B0604020202020204" pitchFamily="34" charset="-128"/>
                <a:cs typeface="Arial Unicode MS" panose="020B0604020202020204" pitchFamily="34" charset="-128"/>
              </a:rPr>
              <a:t> in </a:t>
            </a:r>
            <a:r>
              <a:rPr lang="fr-BE" sz="2400" dirty="0" err="1">
                <a:latin typeface="Time new roman"/>
                <a:ea typeface="Arial Unicode MS" panose="020B0604020202020204" pitchFamily="34" charset="-128"/>
                <a:cs typeface="Arial Unicode MS" panose="020B0604020202020204" pitchFamily="34" charset="-128"/>
              </a:rPr>
              <a:t>waht</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oredr</a:t>
            </a:r>
            <a:r>
              <a:rPr lang="fr-BE" sz="2400" dirty="0">
                <a:latin typeface="Time new roman"/>
                <a:ea typeface="Arial Unicode MS" panose="020B0604020202020204" pitchFamily="34" charset="-128"/>
                <a:cs typeface="Arial Unicode MS" panose="020B0604020202020204" pitchFamily="34" charset="-128"/>
              </a:rPr>
              <a:t> the </a:t>
            </a:r>
            <a:r>
              <a:rPr lang="fr-BE" sz="2400" dirty="0" err="1">
                <a:latin typeface="Time new roman"/>
                <a:ea typeface="Arial Unicode MS" panose="020B0604020202020204" pitchFamily="34" charset="-128"/>
                <a:cs typeface="Arial Unicode MS" panose="020B0604020202020204" pitchFamily="34" charset="-128"/>
              </a:rPr>
              <a:t>ltteers</a:t>
            </a:r>
            <a:r>
              <a:rPr lang="fr-BE" sz="2400" dirty="0">
                <a:latin typeface="Time new roman"/>
                <a:ea typeface="Arial Unicode MS" panose="020B0604020202020204" pitchFamily="34" charset="-128"/>
                <a:cs typeface="Arial Unicode MS" panose="020B0604020202020204" pitchFamily="34" charset="-128"/>
              </a:rPr>
              <a:t> in a </a:t>
            </a:r>
            <a:r>
              <a:rPr lang="fr-BE" sz="2400" dirty="0" err="1">
                <a:latin typeface="Time new roman"/>
                <a:ea typeface="Arial Unicode MS" panose="020B0604020202020204" pitchFamily="34" charset="-128"/>
                <a:cs typeface="Arial Unicode MS" panose="020B0604020202020204" pitchFamily="34" charset="-128"/>
              </a:rPr>
              <a:t>wrod</a:t>
            </a:r>
            <a:r>
              <a:rPr lang="fr-BE" sz="2400" dirty="0">
                <a:latin typeface="Time new roman"/>
                <a:ea typeface="Arial Unicode MS" panose="020B0604020202020204" pitchFamily="34" charset="-128"/>
                <a:cs typeface="Arial Unicode MS" panose="020B0604020202020204" pitchFamily="34" charset="-128"/>
              </a:rPr>
              <a:t> are, the </a:t>
            </a:r>
            <a:r>
              <a:rPr lang="fr-BE" sz="2400" dirty="0" err="1">
                <a:latin typeface="Time new roman"/>
                <a:ea typeface="Arial Unicode MS" panose="020B0604020202020204" pitchFamily="34" charset="-128"/>
                <a:cs typeface="Arial Unicode MS" panose="020B0604020202020204" pitchFamily="34" charset="-128"/>
              </a:rPr>
              <a:t>olny</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iprmoetnt</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tihng</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is</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taht</a:t>
            </a:r>
            <a:r>
              <a:rPr lang="fr-BE" sz="2400" dirty="0">
                <a:latin typeface="Time new roman"/>
                <a:ea typeface="Arial Unicode MS" panose="020B0604020202020204" pitchFamily="34" charset="-128"/>
                <a:cs typeface="Arial Unicode MS" panose="020B0604020202020204" pitchFamily="34" charset="-128"/>
              </a:rPr>
              <a:t> the </a:t>
            </a:r>
            <a:r>
              <a:rPr lang="fr-BE" sz="2400" dirty="0" err="1">
                <a:latin typeface="Time new roman"/>
                <a:ea typeface="Arial Unicode MS" panose="020B0604020202020204" pitchFamily="34" charset="-128"/>
                <a:cs typeface="Arial Unicode MS" panose="020B0604020202020204" pitchFamily="34" charset="-128"/>
              </a:rPr>
              <a:t>frist</a:t>
            </a:r>
            <a:r>
              <a:rPr lang="fr-BE" sz="2400" dirty="0">
                <a:latin typeface="Time new roman"/>
                <a:ea typeface="Arial Unicode MS" panose="020B0604020202020204" pitchFamily="34" charset="-128"/>
                <a:cs typeface="Arial Unicode MS" panose="020B0604020202020204" pitchFamily="34" charset="-128"/>
              </a:rPr>
              <a:t> and </a:t>
            </a:r>
            <a:r>
              <a:rPr lang="fr-BE" sz="2400" dirty="0" err="1">
                <a:latin typeface="Time new roman"/>
                <a:ea typeface="Arial Unicode MS" panose="020B0604020202020204" pitchFamily="34" charset="-128"/>
                <a:cs typeface="Arial Unicode MS" panose="020B0604020202020204" pitchFamily="34" charset="-128"/>
              </a:rPr>
              <a:t>lsat</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ltteer</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be</a:t>
            </a:r>
            <a:r>
              <a:rPr lang="fr-BE" sz="2400" dirty="0">
                <a:latin typeface="Time new roman"/>
                <a:ea typeface="Arial Unicode MS" panose="020B0604020202020204" pitchFamily="34" charset="-128"/>
                <a:cs typeface="Arial Unicode MS" panose="020B0604020202020204" pitchFamily="34" charset="-128"/>
              </a:rPr>
              <a:t> at the </a:t>
            </a:r>
            <a:r>
              <a:rPr lang="fr-BE" sz="2400" dirty="0" err="1">
                <a:latin typeface="Time new roman"/>
                <a:ea typeface="Arial Unicode MS" panose="020B0604020202020204" pitchFamily="34" charset="-128"/>
                <a:cs typeface="Arial Unicode MS" panose="020B0604020202020204" pitchFamily="34" charset="-128"/>
              </a:rPr>
              <a:t>rghit</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pclae</a:t>
            </a:r>
            <a:r>
              <a:rPr lang="fr-BE" sz="2400" dirty="0">
                <a:latin typeface="Time new roman"/>
                <a:ea typeface="Arial Unicode MS" panose="020B0604020202020204" pitchFamily="34" charset="-128"/>
                <a:cs typeface="Arial Unicode MS" panose="020B0604020202020204" pitchFamily="34" charset="-128"/>
              </a:rPr>
              <a:t>. The </a:t>
            </a:r>
            <a:r>
              <a:rPr lang="fr-BE" sz="2400" dirty="0" err="1">
                <a:latin typeface="Time new roman"/>
                <a:ea typeface="Arial Unicode MS" panose="020B0604020202020204" pitchFamily="34" charset="-128"/>
                <a:cs typeface="Arial Unicode MS" panose="020B0604020202020204" pitchFamily="34" charset="-128"/>
              </a:rPr>
              <a:t>rset</a:t>
            </a:r>
            <a:r>
              <a:rPr lang="fr-BE" sz="2400" dirty="0">
                <a:latin typeface="Time new roman"/>
                <a:ea typeface="Arial Unicode MS" panose="020B0604020202020204" pitchFamily="34" charset="-128"/>
                <a:cs typeface="Arial Unicode MS" panose="020B0604020202020204" pitchFamily="34" charset="-128"/>
              </a:rPr>
              <a:t> can </a:t>
            </a:r>
            <a:r>
              <a:rPr lang="fr-BE" sz="2400" dirty="0" err="1">
                <a:latin typeface="Time new roman"/>
                <a:ea typeface="Arial Unicode MS" panose="020B0604020202020204" pitchFamily="34" charset="-128"/>
                <a:cs typeface="Arial Unicode MS" panose="020B0604020202020204" pitchFamily="34" charset="-128"/>
              </a:rPr>
              <a:t>be</a:t>
            </a:r>
            <a:r>
              <a:rPr lang="fr-BE" sz="2400" dirty="0">
                <a:latin typeface="Time new roman"/>
                <a:ea typeface="Arial Unicode MS" panose="020B0604020202020204" pitchFamily="34" charset="-128"/>
                <a:cs typeface="Arial Unicode MS" panose="020B0604020202020204" pitchFamily="34" charset="-128"/>
              </a:rPr>
              <a:t> a </a:t>
            </a:r>
            <a:r>
              <a:rPr lang="fr-BE" sz="2400" dirty="0" err="1">
                <a:latin typeface="Time new roman"/>
                <a:ea typeface="Arial Unicode MS" panose="020B0604020202020204" pitchFamily="34" charset="-128"/>
                <a:cs typeface="Arial Unicode MS" panose="020B0604020202020204" pitchFamily="34" charset="-128"/>
              </a:rPr>
              <a:t>toatl</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mses</a:t>
            </a:r>
            <a:r>
              <a:rPr lang="fr-BE" sz="2400" dirty="0">
                <a:latin typeface="Time new roman"/>
                <a:ea typeface="Arial Unicode MS" panose="020B0604020202020204" pitchFamily="34" charset="-128"/>
                <a:cs typeface="Arial Unicode MS" panose="020B0604020202020204" pitchFamily="34" charset="-128"/>
              </a:rPr>
              <a:t> and </a:t>
            </a:r>
            <a:r>
              <a:rPr lang="fr-BE" sz="2400" dirty="0" err="1">
                <a:latin typeface="Time new roman"/>
                <a:ea typeface="Arial Unicode MS" panose="020B0604020202020204" pitchFamily="34" charset="-128"/>
                <a:cs typeface="Arial Unicode MS" panose="020B0604020202020204" pitchFamily="34" charset="-128"/>
              </a:rPr>
              <a:t>you</a:t>
            </a:r>
            <a:r>
              <a:rPr lang="fr-BE" sz="2400" dirty="0">
                <a:latin typeface="Time new roman"/>
                <a:ea typeface="Arial Unicode MS" panose="020B0604020202020204" pitchFamily="34" charset="-128"/>
                <a:cs typeface="Arial Unicode MS" panose="020B0604020202020204" pitchFamily="34" charset="-128"/>
              </a:rPr>
              <a:t> can </a:t>
            </a:r>
            <a:r>
              <a:rPr lang="fr-BE" sz="2400" dirty="0" err="1">
                <a:latin typeface="Time new roman"/>
                <a:ea typeface="Arial Unicode MS" panose="020B0604020202020204" pitchFamily="34" charset="-128"/>
                <a:cs typeface="Arial Unicode MS" panose="020B0604020202020204" pitchFamily="34" charset="-128"/>
              </a:rPr>
              <a:t>sitll</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raed</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it</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wouthit</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porbelm</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Tihs</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is</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bcuseae</a:t>
            </a:r>
            <a:r>
              <a:rPr lang="fr-BE" sz="2400" dirty="0">
                <a:latin typeface="Time new roman"/>
                <a:ea typeface="Arial Unicode MS" panose="020B0604020202020204" pitchFamily="34" charset="-128"/>
                <a:cs typeface="Arial Unicode MS" panose="020B0604020202020204" pitchFamily="34" charset="-128"/>
              </a:rPr>
              <a:t> the </a:t>
            </a:r>
            <a:r>
              <a:rPr lang="fr-BE" sz="2400" dirty="0" err="1">
                <a:latin typeface="Time new roman"/>
                <a:ea typeface="Arial Unicode MS" panose="020B0604020202020204" pitchFamily="34" charset="-128"/>
                <a:cs typeface="Arial Unicode MS" panose="020B0604020202020204" pitchFamily="34" charset="-128"/>
              </a:rPr>
              <a:t>huamn</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mnid</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deos</a:t>
            </a:r>
            <a:r>
              <a:rPr lang="fr-BE" sz="2400" dirty="0">
                <a:latin typeface="Time new roman"/>
                <a:ea typeface="Arial Unicode MS" panose="020B0604020202020204" pitchFamily="34" charset="-128"/>
                <a:cs typeface="Arial Unicode MS" panose="020B0604020202020204" pitchFamily="34" charset="-128"/>
              </a:rPr>
              <a:t> not </a:t>
            </a:r>
            <a:r>
              <a:rPr lang="fr-BE" sz="2400" dirty="0" err="1">
                <a:latin typeface="Time new roman"/>
                <a:ea typeface="Arial Unicode MS" panose="020B0604020202020204" pitchFamily="34" charset="-128"/>
                <a:cs typeface="Arial Unicode MS" panose="020B0604020202020204" pitchFamily="34" charset="-128"/>
              </a:rPr>
              <a:t>raed</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ervey</a:t>
            </a:r>
            <a:r>
              <a:rPr lang="fr-BE" sz="2400" dirty="0">
                <a:latin typeface="Time new roman"/>
                <a:ea typeface="Arial Unicode MS" panose="020B0604020202020204" pitchFamily="34" charset="-128"/>
                <a:cs typeface="Arial Unicode MS" panose="020B0604020202020204" pitchFamily="34" charset="-128"/>
              </a:rPr>
              <a:t> </a:t>
            </a:r>
            <a:r>
              <a:rPr lang="fr-BE" sz="2400" dirty="0" err="1">
                <a:latin typeface="Time new roman"/>
                <a:ea typeface="Arial Unicode MS" panose="020B0604020202020204" pitchFamily="34" charset="-128"/>
                <a:cs typeface="Arial Unicode MS" panose="020B0604020202020204" pitchFamily="34" charset="-128"/>
              </a:rPr>
              <a:t>lteter</a:t>
            </a:r>
            <a:r>
              <a:rPr lang="fr-BE" sz="2400" dirty="0">
                <a:latin typeface="Time new roman"/>
                <a:ea typeface="Arial Unicode MS" panose="020B0604020202020204" pitchFamily="34" charset="-128"/>
                <a:cs typeface="Arial Unicode MS" panose="020B0604020202020204" pitchFamily="34" charset="-128"/>
              </a:rPr>
              <a:t> by </a:t>
            </a:r>
            <a:r>
              <a:rPr lang="fr-BE" sz="2400" dirty="0" err="1">
                <a:latin typeface="Time new roman"/>
                <a:ea typeface="Arial Unicode MS" panose="020B0604020202020204" pitchFamily="34" charset="-128"/>
                <a:cs typeface="Arial Unicode MS" panose="020B0604020202020204" pitchFamily="34" charset="-128"/>
              </a:rPr>
              <a:t>istlef</a:t>
            </a:r>
            <a:r>
              <a:rPr lang="fr-BE" sz="2400" dirty="0">
                <a:latin typeface="Time new roman"/>
                <a:ea typeface="Arial Unicode MS" panose="020B0604020202020204" pitchFamily="34" charset="-128"/>
                <a:cs typeface="Arial Unicode MS" panose="020B0604020202020204" pitchFamily="34" charset="-128"/>
              </a:rPr>
              <a:t>, but the </a:t>
            </a:r>
            <a:r>
              <a:rPr lang="fr-BE" sz="2400" dirty="0" err="1">
                <a:latin typeface="Time new roman"/>
                <a:ea typeface="Arial Unicode MS" panose="020B0604020202020204" pitchFamily="34" charset="-128"/>
                <a:cs typeface="Arial Unicode MS" panose="020B0604020202020204" pitchFamily="34" charset="-128"/>
              </a:rPr>
              <a:t>wrod</a:t>
            </a:r>
            <a:r>
              <a:rPr lang="fr-BE" sz="2400" dirty="0">
                <a:latin typeface="Time new roman"/>
                <a:ea typeface="Arial Unicode MS" panose="020B0604020202020204" pitchFamily="34" charset="-128"/>
                <a:cs typeface="Arial Unicode MS" panose="020B0604020202020204" pitchFamily="34" charset="-128"/>
              </a:rPr>
              <a:t> as a </a:t>
            </a:r>
            <a:r>
              <a:rPr lang="fr-BE" sz="2400" dirty="0" err="1">
                <a:latin typeface="Time new roman"/>
                <a:ea typeface="Arial Unicode MS" panose="020B0604020202020204" pitchFamily="34" charset="-128"/>
                <a:cs typeface="Arial Unicode MS" panose="020B0604020202020204" pitchFamily="34" charset="-128"/>
              </a:rPr>
              <a:t>wlohe</a:t>
            </a:r>
            <a:r>
              <a:rPr lang="fr-BE" sz="2400" dirty="0">
                <a:latin typeface="Time new roman"/>
                <a:ea typeface="Arial Unicode MS" panose="020B0604020202020204" pitchFamily="34" charset="-128"/>
                <a:cs typeface="Arial Unicode MS" panose="020B0604020202020204" pitchFamily="34" charset="-128"/>
              </a:rPr>
              <a:t>.</a:t>
            </a:r>
            <a:r>
              <a:rPr lang="fr-FR" sz="2200" dirty="0"/>
              <a:t>.</a:t>
            </a:r>
          </a:p>
          <a:p>
            <a:pPr eaLnBrk="1" hangingPunct="1">
              <a:buFontTx/>
              <a:buNone/>
            </a:pPr>
            <a:endParaRPr lang="fr-FR" sz="2400" dirty="0">
              <a:ea typeface="Arial Unicode MS" panose="020B0604020202020204" pitchFamily="34" charset="-128"/>
              <a:cs typeface="Arial Unicode MS" panose="020B0604020202020204" pitchFamily="34" charset="-128"/>
            </a:endParaRPr>
          </a:p>
          <a:p>
            <a:pPr eaLnBrk="1" hangingPunct="1"/>
            <a:endParaRPr lang="fr-FR" sz="2400" dirty="0">
              <a:latin typeface="Time new roman"/>
            </a:endParaRPr>
          </a:p>
        </p:txBody>
      </p:sp>
      <p:sp>
        <p:nvSpPr>
          <p:cNvPr id="75787" name="Rectangle 75786">
            <a:extLst>
              <a:ext uri="{FF2B5EF4-FFF2-40B4-BE49-F238E27FC236}">
                <a16:creationId xmlns:a16="http://schemas.microsoft.com/office/drawing/2014/main" xmlns=""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5781" name="Picture 75780" descr="Bord de mer sombre">
            <a:extLst>
              <a:ext uri="{FF2B5EF4-FFF2-40B4-BE49-F238E27FC236}">
                <a16:creationId xmlns:a16="http://schemas.microsoft.com/office/drawing/2014/main" xmlns="" id="{C2A26E50-EF56-4C86-296E-EC12CDEDC987}"/>
              </a:ext>
            </a:extLst>
          </p:cNvPr>
          <p:cNvPicPr>
            <a:picLocks noChangeAspect="1"/>
          </p:cNvPicPr>
          <p:nvPr/>
        </p:nvPicPr>
        <p:blipFill rotWithShape="1">
          <a:blip r:embed="rId2"/>
          <a:srcRect l="24458" r="31134"/>
          <a:stretch/>
        </p:blipFill>
        <p:spPr>
          <a:xfrm>
            <a:off x="7612260" y="10"/>
            <a:ext cx="4579739" cy="6857990"/>
          </a:xfrm>
          <a:prstGeom prst="rect">
            <a:avLst/>
          </a:prstGeom>
        </p:spPr>
      </p:pic>
      <p:sp>
        <p:nvSpPr>
          <p:cNvPr id="75778" name="Espace réservé du numéro de diapositive 3"/>
          <p:cNvSpPr>
            <a:spLocks noGrp="1"/>
          </p:cNvSpPr>
          <p:nvPr>
            <p:ph type="sldNum" sz="quarter" idx="12"/>
          </p:nvPr>
        </p:nvSpPr>
        <p:spPr>
          <a:xfrm>
            <a:off x="9472736" y="6453386"/>
            <a:ext cx="1596292" cy="404614"/>
          </a:xfrm>
        </p:spPr>
        <p:txBody>
          <a:bodyP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fld id="{9FF92AC6-D944-4472-A7F4-C1E14C0CE531}" type="slidenum">
              <a:rPr lang="fr-FR" sz="2200">
                <a:solidFill>
                  <a:srgbClr val="FFFFFF"/>
                </a:solidFill>
              </a:rPr>
              <a:pPr>
                <a:lnSpc>
                  <a:spcPct val="90000"/>
                </a:lnSpc>
                <a:spcAft>
                  <a:spcPts val="600"/>
                </a:spcAft>
              </a:pPr>
              <a:t>21</a:t>
            </a:fld>
            <a:endParaRPr lang="fr-FR" sz="2200">
              <a:solidFill>
                <a:srgbClr val="FFFFFF"/>
              </a:solidFill>
            </a:endParaRPr>
          </a:p>
        </p:txBody>
      </p:sp>
    </p:spTree>
    <p:extLst>
      <p:ext uri="{BB962C8B-B14F-4D97-AF65-F5344CB8AC3E}">
        <p14:creationId xmlns:p14="http://schemas.microsoft.com/office/powerpoint/2010/main" val="133756799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F11B084-E7AF-438F-6D1B-404C5BE5E2A2}"/>
              </a:ext>
            </a:extLst>
          </p:cNvPr>
          <p:cNvSpPr>
            <a:spLocks noGrp="1"/>
          </p:cNvSpPr>
          <p:nvPr>
            <p:ph type="title"/>
          </p:nvPr>
        </p:nvSpPr>
        <p:spPr/>
        <p:txBody>
          <a:bodyPr/>
          <a:lstStyle/>
          <a:p>
            <a:r>
              <a:rPr lang="fr-FR" dirty="0"/>
              <a:t>Conflict of interest</a:t>
            </a:r>
          </a:p>
        </p:txBody>
      </p:sp>
      <p:sp>
        <p:nvSpPr>
          <p:cNvPr id="3" name="Espace réservé du contenu 2">
            <a:extLst>
              <a:ext uri="{FF2B5EF4-FFF2-40B4-BE49-F238E27FC236}">
                <a16:creationId xmlns:a16="http://schemas.microsoft.com/office/drawing/2014/main" xmlns="" id="{D5A2F7D4-793A-DE74-9D04-B86F4D33160D}"/>
              </a:ext>
            </a:extLst>
          </p:cNvPr>
          <p:cNvSpPr>
            <a:spLocks noGrp="1"/>
          </p:cNvSpPr>
          <p:nvPr>
            <p:ph idx="1"/>
          </p:nvPr>
        </p:nvSpPr>
        <p:spPr/>
        <p:txBody>
          <a:bodyPr>
            <a:normAutofit/>
          </a:bodyPr>
          <a:lstStyle/>
          <a:p>
            <a:pPr marL="0" indent="0" algn="l">
              <a:buNone/>
            </a:pPr>
            <a:r>
              <a:rPr lang="fr-FR" b="0" i="0" dirty="0">
                <a:solidFill>
                  <a:srgbClr val="202124"/>
                </a:solidFill>
                <a:effectLst/>
                <a:latin typeface="arial" panose="020B0604020202020204" pitchFamily="34" charset="0"/>
              </a:rPr>
              <a:t>What is a conflict of interest?</a:t>
            </a:r>
          </a:p>
          <a:p>
            <a:pPr algn="l"/>
            <a:r>
              <a:rPr lang="fr-FR" b="0" i="0" dirty="0">
                <a:solidFill>
                  <a:srgbClr val="202124"/>
                </a:solidFill>
                <a:effectLst/>
                <a:latin typeface="arial" panose="020B0604020202020204" pitchFamily="34" charset="0"/>
              </a:rPr>
              <a:t>A conflict of interest can be defined as a situation where one or more persons or institutions are at the centre of a decision making process where their objectivity and neutrality may be questioned.</a:t>
            </a:r>
          </a:p>
          <a:p>
            <a:endParaRPr lang="fr-FR" dirty="0"/>
          </a:p>
        </p:txBody>
      </p:sp>
    </p:spTree>
    <p:extLst>
      <p:ext uri="{BB962C8B-B14F-4D97-AF65-F5344CB8AC3E}">
        <p14:creationId xmlns:p14="http://schemas.microsoft.com/office/powerpoint/2010/main" val="351575039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a:extLst>
              <a:ext uri="{FF2B5EF4-FFF2-40B4-BE49-F238E27FC236}">
                <a16:creationId xmlns:a16="http://schemas.microsoft.com/office/drawing/2014/main" xmlns="" id="{1F5EFF67-FA76-CA40-4346-7C8B16DDC24C}"/>
              </a:ext>
            </a:extLst>
          </p:cNvPr>
          <p:cNvSpPr>
            <a:spLocks noGrp="1"/>
          </p:cNvSpPr>
          <p:nvPr>
            <p:ph type="title"/>
          </p:nvPr>
        </p:nvSpPr>
        <p:spPr bwMode="auto">
          <a:xfrm>
            <a:off x="-1155576" y="-34764"/>
            <a:ext cx="7467600" cy="581025"/>
          </a:xfrm>
        </p:spPr>
        <p:txBody>
          <a:bodyPr wrap="square" numCol="1" anchorCtr="0" compatLnSpc="1">
            <a:prstTxWarp prst="textNoShape">
              <a:avLst/>
            </a:prstTxWarp>
          </a:bodyPr>
          <a:lstStyle/>
          <a:p>
            <a:pPr algn="ctr" eaLnBrk="1" hangingPunct="1"/>
            <a:r>
              <a:rPr lang="fr-FR" altLang="fr-FR" sz="2400" b="1" dirty="0">
                <a:solidFill>
                  <a:srgbClr val="290701"/>
                </a:solidFill>
              </a:rPr>
              <a:t>The misunderstanding</a:t>
            </a:r>
          </a:p>
        </p:txBody>
      </p:sp>
      <p:sp>
        <p:nvSpPr>
          <p:cNvPr id="8" name="Espace réservé du numéro de diapositive 7">
            <a:extLst>
              <a:ext uri="{FF2B5EF4-FFF2-40B4-BE49-F238E27FC236}">
                <a16:creationId xmlns:a16="http://schemas.microsoft.com/office/drawing/2014/main" xmlns="" id="{DC2CE0DB-519F-961A-C15A-34B61B4AF308}"/>
              </a:ext>
            </a:extLst>
          </p:cNvPr>
          <p:cNvSpPr>
            <a:spLocks noGrp="1"/>
          </p:cNvSpPr>
          <p:nvPr>
            <p:ph type="sldNum" sz="quarter" idx="10"/>
          </p:nvPr>
        </p:nvSpPr>
        <p:spPr/>
        <p:txBody>
          <a:bodyPr/>
          <a:lstStyle/>
          <a:p>
            <a:fld id="{57E901E4-CCA5-41FA-991D-10C010A5C785}" type="slidenum">
              <a:rPr lang="fr-FR" altLang="fr-FR"/>
              <a:t>211</a:t>
            </a:fld>
            <a:endParaRPr lang="fr-FR" altLang="fr-FR"/>
          </a:p>
        </p:txBody>
      </p:sp>
      <p:graphicFrame>
        <p:nvGraphicFramePr>
          <p:cNvPr id="4" name="Diagram 3">
            <a:extLst>
              <a:ext uri="{FF2B5EF4-FFF2-40B4-BE49-F238E27FC236}">
                <a16:creationId xmlns:a16="http://schemas.microsoft.com/office/drawing/2014/main" xmlns="" id="{37E73FAA-FAA1-4C3A-F260-8C2964DD6148}"/>
              </a:ext>
            </a:extLst>
          </p:cNvPr>
          <p:cNvGraphicFramePr/>
          <p:nvPr/>
        </p:nvGraphicFramePr>
        <p:xfrm>
          <a:off x="4307595" y="440675"/>
          <a:ext cx="7467600" cy="6147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8" name="Picture 2" descr="C:\Users\vista\Documents\LICENCE\psychosocio\images (1).jpg">
            <a:extLst>
              <a:ext uri="{FF2B5EF4-FFF2-40B4-BE49-F238E27FC236}">
                <a16:creationId xmlns:a16="http://schemas.microsoft.com/office/drawing/2014/main" xmlns="" id="{74233251-A28D-6251-1F6A-7DFA83BFC4B1}"/>
              </a:ext>
            </a:extLst>
          </p:cNvPr>
          <p:cNvSpPr>
            <a:spLocks noChangeAspect="1" noChangeArrowheads="1"/>
          </p:cNvSpPr>
          <p:nvPr/>
        </p:nvSpPr>
        <p:spPr bwMode="auto">
          <a:xfrm>
            <a:off x="8256588" y="3644901"/>
            <a:ext cx="19288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3319" name="Picture 3" descr="C:\Users\vista\Documents\LICENCE\psychosocio\images.jpg">
            <a:extLst>
              <a:ext uri="{FF2B5EF4-FFF2-40B4-BE49-F238E27FC236}">
                <a16:creationId xmlns:a16="http://schemas.microsoft.com/office/drawing/2014/main" xmlns="" id="{376FA30F-6DFA-77DB-30E6-5100AE28DEFB}"/>
              </a:ext>
            </a:extLst>
          </p:cNvPr>
          <p:cNvSpPr>
            <a:spLocks noChangeAspect="1" noChangeArrowheads="1"/>
          </p:cNvSpPr>
          <p:nvPr/>
        </p:nvSpPr>
        <p:spPr bwMode="auto">
          <a:xfrm>
            <a:off x="1774825" y="3644901"/>
            <a:ext cx="176053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pic>
        <p:nvPicPr>
          <p:cNvPr id="2" name="Image 1">
            <a:extLst>
              <a:ext uri="{FF2B5EF4-FFF2-40B4-BE49-F238E27FC236}">
                <a16:creationId xmlns:a16="http://schemas.microsoft.com/office/drawing/2014/main" xmlns="" id="{83DEDD9A-0A12-D866-FB6A-55DA7300C4AE}"/>
              </a:ext>
            </a:extLst>
          </p:cNvPr>
          <p:cNvPicPr>
            <a:picLocks noChangeAspect="1"/>
          </p:cNvPicPr>
          <p:nvPr/>
        </p:nvPicPr>
        <p:blipFill>
          <a:blip r:embed="rId7"/>
          <a:stretch>
            <a:fillRect/>
          </a:stretch>
        </p:blipFill>
        <p:spPr>
          <a:xfrm>
            <a:off x="708183" y="546261"/>
            <a:ext cx="3429000" cy="4572000"/>
          </a:xfrm>
          <a:prstGeom prst="rect">
            <a:avLst/>
          </a:prstGeom>
        </p:spPr>
      </p:pic>
    </p:spTree>
    <p:extLst>
      <p:ext uri="{BB962C8B-B14F-4D97-AF65-F5344CB8AC3E}">
        <p14:creationId xmlns:p14="http://schemas.microsoft.com/office/powerpoint/2010/main" val="199158231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a:extLst>
              <a:ext uri="{FF2B5EF4-FFF2-40B4-BE49-F238E27FC236}">
                <a16:creationId xmlns:a16="http://schemas.microsoft.com/office/drawing/2014/main" xmlns="" id="{7D9CD1EF-4B54-24B6-3B25-E5F021C939B0}"/>
              </a:ext>
            </a:extLst>
          </p:cNvPr>
          <p:cNvSpPr>
            <a:spLocks noGrp="1"/>
          </p:cNvSpPr>
          <p:nvPr>
            <p:ph type="title"/>
          </p:nvPr>
        </p:nvSpPr>
        <p:spPr bwMode="auto">
          <a:xfrm>
            <a:off x="1992313" y="1341439"/>
            <a:ext cx="7467600" cy="579437"/>
          </a:xfrm>
        </p:spPr>
        <p:txBody>
          <a:bodyPr wrap="square" numCol="1" anchorCtr="0" compatLnSpc="1">
            <a:prstTxWarp prst="textNoShape">
              <a:avLst/>
            </a:prstTxWarp>
            <a:normAutofit/>
          </a:bodyPr>
          <a:lstStyle/>
          <a:p>
            <a:pPr algn="ctr" eaLnBrk="1" hangingPunct="1"/>
            <a:r>
              <a:rPr lang="fr-FR" altLang="fr-FR" sz="2400" b="1" dirty="0">
                <a:solidFill>
                  <a:srgbClr val="290701"/>
                </a:solidFill>
              </a:rPr>
              <a:t>Psychological</a:t>
            </a:r>
          </a:p>
        </p:txBody>
      </p:sp>
      <p:sp>
        <p:nvSpPr>
          <p:cNvPr id="5" name="Espace réservé du numéro de diapositive 4">
            <a:extLst>
              <a:ext uri="{FF2B5EF4-FFF2-40B4-BE49-F238E27FC236}">
                <a16:creationId xmlns:a16="http://schemas.microsoft.com/office/drawing/2014/main" xmlns="" id="{A428CC8B-EA63-FE4C-7A92-2161BC782245}"/>
              </a:ext>
            </a:extLst>
          </p:cNvPr>
          <p:cNvSpPr>
            <a:spLocks noGrp="1"/>
          </p:cNvSpPr>
          <p:nvPr>
            <p:ph type="sldNum" sz="quarter" idx="10"/>
          </p:nvPr>
        </p:nvSpPr>
        <p:spPr/>
        <p:txBody>
          <a:bodyPr/>
          <a:lstStyle/>
          <a:p>
            <a:fld id="{2544A4A8-4009-42C4-9CB3-BBF3553D2C6C}" type="slidenum">
              <a:rPr lang="fr-FR" altLang="fr-FR"/>
              <a:t>212</a:t>
            </a:fld>
            <a:endParaRPr lang="fr-FR" altLang="fr-FR"/>
          </a:p>
        </p:txBody>
      </p:sp>
      <p:graphicFrame>
        <p:nvGraphicFramePr>
          <p:cNvPr id="4" name="Diagramme 3">
            <a:extLst>
              <a:ext uri="{FF2B5EF4-FFF2-40B4-BE49-F238E27FC236}">
                <a16:creationId xmlns:a16="http://schemas.microsoft.com/office/drawing/2014/main" xmlns="" id="{86BBEED0-0FEF-A323-C027-5544FF2A01B3}"/>
              </a:ext>
            </a:extLst>
          </p:cNvPr>
          <p:cNvGraphicFramePr/>
          <p:nvPr/>
        </p:nvGraphicFramePr>
        <p:xfrm>
          <a:off x="2169041" y="2000240"/>
          <a:ext cx="8516679" cy="3996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a:extLst>
              <a:ext uri="{FF2B5EF4-FFF2-40B4-BE49-F238E27FC236}">
                <a16:creationId xmlns:a16="http://schemas.microsoft.com/office/drawing/2014/main" xmlns="" id="{73F684A8-CB43-E859-3003-694428E9F719}"/>
              </a:ext>
            </a:extLst>
          </p:cNvPr>
          <p:cNvSpPr txBox="1">
            <a:spLocks/>
          </p:cNvSpPr>
          <p:nvPr/>
        </p:nvSpPr>
        <p:spPr bwMode="auto">
          <a:xfrm>
            <a:off x="1425575" y="111101"/>
            <a:ext cx="7467600" cy="509587"/>
          </a:xfrm>
          <a:prstGeom prst="rect">
            <a:avLst/>
          </a:prstGeom>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fr-FR" altLang="fr-FR" sz="3200" b="1" dirty="0"/>
              <a:t>The different causes of conflict</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re 1">
            <a:extLst>
              <a:ext uri="{FF2B5EF4-FFF2-40B4-BE49-F238E27FC236}">
                <a16:creationId xmlns:a16="http://schemas.microsoft.com/office/drawing/2014/main" xmlns="" id="{FCF7458C-3A47-D2AA-6E6D-98651C36B4F7}"/>
              </a:ext>
            </a:extLst>
          </p:cNvPr>
          <p:cNvSpPr>
            <a:spLocks noGrp="1"/>
          </p:cNvSpPr>
          <p:nvPr>
            <p:ph type="title"/>
          </p:nvPr>
        </p:nvSpPr>
        <p:spPr bwMode="auto">
          <a:xfrm>
            <a:off x="174146" y="784211"/>
            <a:ext cx="7467600" cy="581025"/>
          </a:xfrm>
        </p:spPr>
        <p:txBody>
          <a:bodyPr wrap="square" numCol="1" anchorCtr="0" compatLnSpc="1">
            <a:prstTxWarp prst="textNoShape">
              <a:avLst/>
            </a:prstTxWarp>
          </a:bodyPr>
          <a:lstStyle/>
          <a:p>
            <a:pPr algn="ctr" eaLnBrk="1" hangingPunct="1"/>
            <a:r>
              <a:rPr lang="fr-FR" altLang="fr-FR" sz="2400" b="1" dirty="0"/>
              <a:t>Linked to the operation of the company</a:t>
            </a:r>
          </a:p>
        </p:txBody>
      </p:sp>
      <p:sp>
        <p:nvSpPr>
          <p:cNvPr id="5" name="Espace réservé du numéro de diapositive 4">
            <a:extLst>
              <a:ext uri="{FF2B5EF4-FFF2-40B4-BE49-F238E27FC236}">
                <a16:creationId xmlns:a16="http://schemas.microsoft.com/office/drawing/2014/main" xmlns="" id="{B844A3DC-7C88-9F69-F69B-F2CFA9EBD43D}"/>
              </a:ext>
            </a:extLst>
          </p:cNvPr>
          <p:cNvSpPr>
            <a:spLocks noGrp="1"/>
          </p:cNvSpPr>
          <p:nvPr>
            <p:ph type="sldNum" sz="quarter" idx="10"/>
          </p:nvPr>
        </p:nvSpPr>
        <p:spPr/>
        <p:txBody>
          <a:bodyPr/>
          <a:lstStyle/>
          <a:p>
            <a:fld id="{14275E93-9073-4A81-B941-F07AFA5E9DDE}" type="slidenum">
              <a:rPr lang="fr-FR" altLang="fr-FR"/>
              <a:t>213</a:t>
            </a:fld>
            <a:endParaRPr lang="fr-FR" altLang="fr-FR"/>
          </a:p>
        </p:txBody>
      </p:sp>
      <p:graphicFrame>
        <p:nvGraphicFramePr>
          <p:cNvPr id="6" name="Diagramme 5">
            <a:extLst>
              <a:ext uri="{FF2B5EF4-FFF2-40B4-BE49-F238E27FC236}">
                <a16:creationId xmlns:a16="http://schemas.microsoft.com/office/drawing/2014/main" xmlns="" id="{099B4692-86CD-6A5C-CD4A-109435A2FF4F}"/>
              </a:ext>
            </a:extLst>
          </p:cNvPr>
          <p:cNvGraphicFramePr/>
          <p:nvPr/>
        </p:nvGraphicFramePr>
        <p:xfrm>
          <a:off x="287937" y="1610935"/>
          <a:ext cx="8771002" cy="453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a:extLst>
              <a:ext uri="{FF2B5EF4-FFF2-40B4-BE49-F238E27FC236}">
                <a16:creationId xmlns:a16="http://schemas.microsoft.com/office/drawing/2014/main" xmlns="" id="{FAE9E3A5-294B-8A85-8211-2858A5F2F9F6}"/>
              </a:ext>
            </a:extLst>
          </p:cNvPr>
          <p:cNvSpPr txBox="1">
            <a:spLocks/>
          </p:cNvSpPr>
          <p:nvPr/>
        </p:nvSpPr>
        <p:spPr bwMode="auto">
          <a:xfrm>
            <a:off x="1425575" y="111101"/>
            <a:ext cx="7467600" cy="509587"/>
          </a:xfrm>
          <a:prstGeom prst="rect">
            <a:avLst/>
          </a:prstGeom>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fr-FR" altLang="fr-FR" sz="3200" b="1" dirty="0"/>
              <a:t>The different causes of conflict</a:t>
            </a:r>
          </a:p>
        </p:txBody>
      </p:sp>
      <p:pic>
        <p:nvPicPr>
          <p:cNvPr id="4" name="Picture 2">
            <a:extLst>
              <a:ext uri="{FF2B5EF4-FFF2-40B4-BE49-F238E27FC236}">
                <a16:creationId xmlns:a16="http://schemas.microsoft.com/office/drawing/2014/main" xmlns="" id="{6BD12747-8E39-8288-5D72-7A5086C5E3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481930" y="111101"/>
            <a:ext cx="3710070" cy="2819401"/>
          </a:xfrm>
          <a:prstGeom prst="rect">
            <a:avLst/>
          </a:prstGeom>
        </p:spPr>
      </p:pic>
      <p:sp>
        <p:nvSpPr>
          <p:cNvPr id="7" name="ZoneTexte 6">
            <a:extLst>
              <a:ext uri="{FF2B5EF4-FFF2-40B4-BE49-F238E27FC236}">
                <a16:creationId xmlns:a16="http://schemas.microsoft.com/office/drawing/2014/main" xmlns="" id="{F82FC6D9-1931-3955-2F8A-4350C28320F0}"/>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B050"/>
                </a:solidFill>
              </a:rPr>
              <a:t>M4</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xmlns="" id="{412274DE-2673-F3E5-5654-8104D5EE87DB}"/>
              </a:ext>
            </a:extLst>
          </p:cNvPr>
          <p:cNvSpPr>
            <a:spLocks noGrp="1"/>
          </p:cNvSpPr>
          <p:nvPr>
            <p:ph type="title"/>
          </p:nvPr>
        </p:nvSpPr>
        <p:spPr bwMode="auto">
          <a:xfrm>
            <a:off x="-1566890" y="1253699"/>
            <a:ext cx="7467600" cy="581025"/>
          </a:xfrm>
        </p:spPr>
        <p:txBody>
          <a:bodyPr wrap="square" numCol="1" anchorCtr="0" compatLnSpc="1">
            <a:prstTxWarp prst="textNoShape">
              <a:avLst/>
            </a:prstTxWarp>
          </a:bodyPr>
          <a:lstStyle/>
          <a:p>
            <a:pPr algn="ctr" eaLnBrk="1" hangingPunct="1"/>
            <a:r>
              <a:rPr lang="fr-FR" altLang="fr-FR" sz="2800" b="1" dirty="0"/>
              <a:t> Generational</a:t>
            </a:r>
          </a:p>
        </p:txBody>
      </p:sp>
      <p:sp>
        <p:nvSpPr>
          <p:cNvPr id="10" name="Espace réservé du numéro de diapositive 9">
            <a:extLst>
              <a:ext uri="{FF2B5EF4-FFF2-40B4-BE49-F238E27FC236}">
                <a16:creationId xmlns:a16="http://schemas.microsoft.com/office/drawing/2014/main" xmlns="" id="{AC0CD33F-B858-1124-E392-D862BDF94A31}"/>
              </a:ext>
            </a:extLst>
          </p:cNvPr>
          <p:cNvSpPr>
            <a:spLocks noGrp="1"/>
          </p:cNvSpPr>
          <p:nvPr>
            <p:ph type="sldNum" sz="quarter" idx="10"/>
          </p:nvPr>
        </p:nvSpPr>
        <p:spPr/>
        <p:txBody>
          <a:bodyPr/>
          <a:lstStyle/>
          <a:p>
            <a:fld id="{3B383453-D63E-4110-912B-DEBD83B8DF6E}" type="slidenum">
              <a:rPr lang="fr-FR" altLang="fr-FR"/>
              <a:t>214</a:t>
            </a:fld>
            <a:endParaRPr lang="fr-FR" altLang="fr-FR"/>
          </a:p>
        </p:txBody>
      </p:sp>
      <p:sp>
        <p:nvSpPr>
          <p:cNvPr id="15365" name="Rectangle 3">
            <a:extLst>
              <a:ext uri="{FF2B5EF4-FFF2-40B4-BE49-F238E27FC236}">
                <a16:creationId xmlns:a16="http://schemas.microsoft.com/office/drawing/2014/main" xmlns="" id="{9100CE11-D7A7-438A-CA59-FFA761528A43}"/>
              </a:ext>
            </a:extLst>
          </p:cNvPr>
          <p:cNvSpPr>
            <a:spLocks noChangeArrowheads="1"/>
          </p:cNvSpPr>
          <p:nvPr/>
        </p:nvSpPr>
        <p:spPr bwMode="auto">
          <a:xfrm>
            <a:off x="759333" y="2381873"/>
            <a:ext cx="112273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200" b="1" dirty="0">
                <a:latin typeface="+mj-lt"/>
              </a:rPr>
              <a:t>"A generation is a particular group whose members share a proximity in age and have gone through similar life events at key stages of their development. But whose reactions and opinions differ".</a:t>
            </a:r>
          </a:p>
        </p:txBody>
      </p:sp>
      <p:graphicFrame>
        <p:nvGraphicFramePr>
          <p:cNvPr id="5" name="Content Placeholder 6">
            <a:extLst>
              <a:ext uri="{FF2B5EF4-FFF2-40B4-BE49-F238E27FC236}">
                <a16:creationId xmlns:a16="http://schemas.microsoft.com/office/drawing/2014/main" xmlns="" id="{0F17350C-DCEC-B402-98B5-3ADFA1512206}"/>
              </a:ext>
            </a:extLst>
          </p:cNvPr>
          <p:cNvGraphicFramePr>
            <a:graphicFrameLocks/>
          </p:cNvGraphicFramePr>
          <p:nvPr/>
        </p:nvGraphicFramePr>
        <p:xfrm>
          <a:off x="2166910" y="3429050"/>
          <a:ext cx="9720290"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7" name="TextBox 8">
            <a:extLst>
              <a:ext uri="{FF2B5EF4-FFF2-40B4-BE49-F238E27FC236}">
                <a16:creationId xmlns:a16="http://schemas.microsoft.com/office/drawing/2014/main" xmlns="" id="{589DDBF0-4484-4213-A515-9D53ACC7483A}"/>
              </a:ext>
            </a:extLst>
          </p:cNvPr>
          <p:cNvSpPr txBox="1">
            <a:spLocks noChangeArrowheads="1"/>
          </p:cNvSpPr>
          <p:nvPr/>
        </p:nvSpPr>
        <p:spPr bwMode="auto">
          <a:xfrm>
            <a:off x="3024188" y="54292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a:latin typeface="Century Schoolbook" panose="02040604050505020304" pitchFamily="18" charset="0"/>
              </a:rPr>
              <a:t>1930</a:t>
            </a:r>
          </a:p>
        </p:txBody>
      </p:sp>
      <p:sp>
        <p:nvSpPr>
          <p:cNvPr id="15368" name="TextBox 10">
            <a:extLst>
              <a:ext uri="{FF2B5EF4-FFF2-40B4-BE49-F238E27FC236}">
                <a16:creationId xmlns:a16="http://schemas.microsoft.com/office/drawing/2014/main" xmlns="" id="{8E597BAA-98E5-4EFF-12BC-8DFFC61E9DE2}"/>
              </a:ext>
            </a:extLst>
          </p:cNvPr>
          <p:cNvSpPr txBox="1">
            <a:spLocks noChangeArrowheads="1"/>
          </p:cNvSpPr>
          <p:nvPr/>
        </p:nvSpPr>
        <p:spPr bwMode="auto">
          <a:xfrm>
            <a:off x="4524376" y="54292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a:latin typeface="Century Schoolbook" panose="02040604050505020304" pitchFamily="18" charset="0"/>
              </a:rPr>
              <a:t>1950</a:t>
            </a:r>
          </a:p>
        </p:txBody>
      </p:sp>
      <p:sp>
        <p:nvSpPr>
          <p:cNvPr id="15369" name="TextBox 11">
            <a:extLst>
              <a:ext uri="{FF2B5EF4-FFF2-40B4-BE49-F238E27FC236}">
                <a16:creationId xmlns:a16="http://schemas.microsoft.com/office/drawing/2014/main" xmlns="" id="{31C35DB3-297D-BBB8-FC3F-E2685990528E}"/>
              </a:ext>
            </a:extLst>
          </p:cNvPr>
          <p:cNvSpPr txBox="1">
            <a:spLocks noChangeArrowheads="1"/>
          </p:cNvSpPr>
          <p:nvPr/>
        </p:nvSpPr>
        <p:spPr bwMode="auto">
          <a:xfrm>
            <a:off x="6024563" y="54292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a:latin typeface="Century Schoolbook" panose="02040604050505020304" pitchFamily="18" charset="0"/>
              </a:rPr>
              <a:t>1970</a:t>
            </a:r>
          </a:p>
        </p:txBody>
      </p:sp>
      <p:sp>
        <p:nvSpPr>
          <p:cNvPr id="15370" name="TextBox 9">
            <a:extLst>
              <a:ext uri="{FF2B5EF4-FFF2-40B4-BE49-F238E27FC236}">
                <a16:creationId xmlns:a16="http://schemas.microsoft.com/office/drawing/2014/main" xmlns="" id="{BC46B00E-3074-6C1F-9B57-4318608AF488}"/>
              </a:ext>
            </a:extLst>
          </p:cNvPr>
          <p:cNvSpPr txBox="1">
            <a:spLocks noChangeArrowheads="1"/>
          </p:cNvSpPr>
          <p:nvPr/>
        </p:nvSpPr>
        <p:spPr bwMode="auto">
          <a:xfrm>
            <a:off x="7596188" y="54292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a:latin typeface="Century Schoolbook" panose="02040604050505020304" pitchFamily="18" charset="0"/>
              </a:rPr>
              <a:t>1990</a:t>
            </a:r>
          </a:p>
        </p:txBody>
      </p:sp>
      <p:sp>
        <p:nvSpPr>
          <p:cNvPr id="2" name="Titre 1">
            <a:extLst>
              <a:ext uri="{FF2B5EF4-FFF2-40B4-BE49-F238E27FC236}">
                <a16:creationId xmlns:a16="http://schemas.microsoft.com/office/drawing/2014/main" xmlns="" id="{56BECCC8-8F8C-9552-F763-E15F37302145}"/>
              </a:ext>
            </a:extLst>
          </p:cNvPr>
          <p:cNvSpPr txBox="1">
            <a:spLocks/>
          </p:cNvSpPr>
          <p:nvPr/>
        </p:nvSpPr>
        <p:spPr bwMode="auto">
          <a:xfrm>
            <a:off x="1425575" y="111101"/>
            <a:ext cx="7467600" cy="509587"/>
          </a:xfrm>
          <a:prstGeom prst="rect">
            <a:avLst/>
          </a:prstGeom>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fr-FR" altLang="fr-FR" sz="3200" b="1" dirty="0"/>
              <a:t>The different causes of conflict</a:t>
            </a:r>
          </a:p>
        </p:txBody>
      </p:sp>
      <p:pic>
        <p:nvPicPr>
          <p:cNvPr id="4" name="Image 3">
            <a:extLst>
              <a:ext uri="{FF2B5EF4-FFF2-40B4-BE49-F238E27FC236}">
                <a16:creationId xmlns:a16="http://schemas.microsoft.com/office/drawing/2014/main" xmlns="" id="{EDCF8254-C809-FD7E-BF3D-30B9AC082A0E}"/>
              </a:ext>
            </a:extLst>
          </p:cNvPr>
          <p:cNvPicPr>
            <a:picLocks noChangeAspect="1"/>
          </p:cNvPicPr>
          <p:nvPr/>
        </p:nvPicPr>
        <p:blipFill>
          <a:blip r:embed="rId7"/>
          <a:stretch>
            <a:fillRect/>
          </a:stretch>
        </p:blipFill>
        <p:spPr>
          <a:xfrm>
            <a:off x="8782493" y="10122"/>
            <a:ext cx="3409507" cy="2270772"/>
          </a:xfrm>
          <a:prstGeom prst="rect">
            <a:avLst/>
          </a:prstGeom>
          <a:ln>
            <a:noFill/>
          </a:ln>
          <a:effectLst>
            <a:softEdge rad="112500"/>
          </a:effectLst>
        </p:spPr>
      </p:pic>
      <p:sp>
        <p:nvSpPr>
          <p:cNvPr id="6" name="ZoneTexte 5">
            <a:extLst>
              <a:ext uri="{FF2B5EF4-FFF2-40B4-BE49-F238E27FC236}">
                <a16:creationId xmlns:a16="http://schemas.microsoft.com/office/drawing/2014/main" xmlns="" id="{5616A2E2-BB0C-D649-B88F-2CA3AA365243}"/>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B050"/>
                </a:solidFill>
              </a:rPr>
              <a:t>M4</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xmlns="" id="{B3285407-7D38-2E86-A04A-1A9F270AD2F4}"/>
              </a:ext>
            </a:extLst>
          </p:cNvPr>
          <p:cNvSpPr/>
          <p:nvPr/>
        </p:nvSpPr>
        <p:spPr>
          <a:xfrm>
            <a:off x="3962400" y="1506538"/>
            <a:ext cx="2704214" cy="2151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dirty="0">
                <a:solidFill>
                  <a:srgbClr val="FFFFFF"/>
                </a:solidFill>
                <a:ea typeface="ＭＳ Ｐゴシック" pitchFamily="-111" charset="-128"/>
              </a:rPr>
              <a:t>Group cohesion</a:t>
            </a:r>
          </a:p>
        </p:txBody>
      </p:sp>
      <p:sp>
        <p:nvSpPr>
          <p:cNvPr id="6" name="Flèche vers la droite 5">
            <a:extLst>
              <a:ext uri="{FF2B5EF4-FFF2-40B4-BE49-F238E27FC236}">
                <a16:creationId xmlns:a16="http://schemas.microsoft.com/office/drawing/2014/main" xmlns="" id="{FC120202-CCC7-83D7-650E-7299BB2591CE}"/>
              </a:ext>
            </a:extLst>
          </p:cNvPr>
          <p:cNvSpPr/>
          <p:nvPr/>
        </p:nvSpPr>
        <p:spPr>
          <a:xfrm>
            <a:off x="1031358" y="1572603"/>
            <a:ext cx="2704214" cy="970573"/>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a:buFont typeface="Times New Roman" pitchFamily="16" charset="0"/>
              <a:buNone/>
              <a:defRPr/>
            </a:pPr>
            <a:r>
              <a:rPr lang="fr-FR" sz="2000" dirty="0">
                <a:solidFill>
                  <a:srgbClr val="FFFFFF"/>
                </a:solidFill>
                <a:ea typeface="ＭＳ Ｐゴシック" pitchFamily="-111" charset="-128"/>
              </a:rPr>
              <a:t>Team spirit</a:t>
            </a:r>
          </a:p>
        </p:txBody>
      </p:sp>
      <p:sp>
        <p:nvSpPr>
          <p:cNvPr id="7" name="Flèche vers la droite 6">
            <a:extLst>
              <a:ext uri="{FF2B5EF4-FFF2-40B4-BE49-F238E27FC236}">
                <a16:creationId xmlns:a16="http://schemas.microsoft.com/office/drawing/2014/main" xmlns="" id="{EB57643C-F16E-653A-49A4-83A50BA4EB37}"/>
              </a:ext>
            </a:extLst>
          </p:cNvPr>
          <p:cNvSpPr/>
          <p:nvPr/>
        </p:nvSpPr>
        <p:spPr>
          <a:xfrm>
            <a:off x="1105786" y="2616201"/>
            <a:ext cx="2704214" cy="917575"/>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a:buFont typeface="Times New Roman" pitchFamily="16" charset="0"/>
              <a:buNone/>
              <a:defRPr/>
            </a:pPr>
            <a:r>
              <a:rPr lang="fr-FR" sz="2000" dirty="0">
                <a:solidFill>
                  <a:srgbClr val="FFFFFF"/>
                </a:solidFill>
                <a:ea typeface="ＭＳ Ｐゴシック" pitchFamily="-111" charset="-128"/>
              </a:rPr>
              <a:t>Solidarity</a:t>
            </a:r>
          </a:p>
        </p:txBody>
      </p:sp>
      <p:sp>
        <p:nvSpPr>
          <p:cNvPr id="8" name="Flèche vers la droite 7">
            <a:extLst>
              <a:ext uri="{FF2B5EF4-FFF2-40B4-BE49-F238E27FC236}">
                <a16:creationId xmlns:a16="http://schemas.microsoft.com/office/drawing/2014/main" xmlns="" id="{E6B9656E-02E2-9846-D024-3963E454267C}"/>
              </a:ext>
            </a:extLst>
          </p:cNvPr>
          <p:cNvSpPr/>
          <p:nvPr/>
        </p:nvSpPr>
        <p:spPr>
          <a:xfrm>
            <a:off x="1807535" y="4368801"/>
            <a:ext cx="4136065" cy="1114424"/>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a:buFont typeface="Times New Roman" pitchFamily="16" charset="0"/>
              <a:buNone/>
              <a:defRPr/>
            </a:pPr>
            <a:r>
              <a:rPr lang="fr-FR" sz="2000" dirty="0">
                <a:solidFill>
                  <a:srgbClr val="FFFFFF"/>
                </a:solidFill>
                <a:ea typeface="ＭＳ Ｐゴシック" pitchFamily="-111" charset="-128"/>
              </a:rPr>
              <a:t>Defined/recognised competences</a:t>
            </a:r>
          </a:p>
        </p:txBody>
      </p:sp>
      <p:sp>
        <p:nvSpPr>
          <p:cNvPr id="9" name="Flèche vers la droite 8">
            <a:extLst>
              <a:ext uri="{FF2B5EF4-FFF2-40B4-BE49-F238E27FC236}">
                <a16:creationId xmlns:a16="http://schemas.microsoft.com/office/drawing/2014/main" xmlns="" id="{61B57FD7-1566-FBB0-FD10-A1E48741726B}"/>
              </a:ext>
            </a:extLst>
          </p:cNvPr>
          <p:cNvSpPr/>
          <p:nvPr/>
        </p:nvSpPr>
        <p:spPr>
          <a:xfrm>
            <a:off x="2052084" y="5359401"/>
            <a:ext cx="3891516" cy="1041399"/>
          </a:xfrm>
          <a:prstGeom prst="rightArrow">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fr-FR" sz="2000" dirty="0">
                <a:solidFill>
                  <a:srgbClr val="FFFFFF"/>
                </a:solidFill>
                <a:ea typeface="ＭＳ Ｐゴシック" pitchFamily="-111" charset="-128"/>
              </a:rPr>
              <a:t>Listening and caring</a:t>
            </a:r>
          </a:p>
        </p:txBody>
      </p:sp>
      <p:sp>
        <p:nvSpPr>
          <p:cNvPr id="10" name="Ellipse 9">
            <a:extLst>
              <a:ext uri="{FF2B5EF4-FFF2-40B4-BE49-F238E27FC236}">
                <a16:creationId xmlns:a16="http://schemas.microsoft.com/office/drawing/2014/main" xmlns="" id="{B8A79541-DE74-66AF-9A8D-E8E3F6BFA800}"/>
              </a:ext>
            </a:extLst>
          </p:cNvPr>
          <p:cNvSpPr/>
          <p:nvPr/>
        </p:nvSpPr>
        <p:spPr>
          <a:xfrm>
            <a:off x="6172200" y="4249738"/>
            <a:ext cx="2209800" cy="2151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dirty="0">
                <a:solidFill>
                  <a:srgbClr val="FFFFFF"/>
                </a:solidFill>
                <a:ea typeface="ＭＳ Ｐゴシック" pitchFamily="-111" charset="-128"/>
              </a:rPr>
              <a:t>Respect for individual roles and hierarchies</a:t>
            </a:r>
          </a:p>
        </p:txBody>
      </p:sp>
      <p:pic>
        <p:nvPicPr>
          <p:cNvPr id="20488" name="Image 10">
            <a:extLst>
              <a:ext uri="{FF2B5EF4-FFF2-40B4-BE49-F238E27FC236}">
                <a16:creationId xmlns:a16="http://schemas.microsoft.com/office/drawing/2014/main" xmlns="" id="{DF755E83-A484-4847-8E6C-989E37A3CA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8462" y="1295400"/>
            <a:ext cx="2954338" cy="295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489" name="Titre 1">
            <a:extLst>
              <a:ext uri="{FF2B5EF4-FFF2-40B4-BE49-F238E27FC236}">
                <a16:creationId xmlns:a16="http://schemas.microsoft.com/office/drawing/2014/main" xmlns="" id="{BC582D2E-00B3-95B0-98C4-C2B9634D2394}"/>
              </a:ext>
            </a:extLst>
          </p:cNvPr>
          <p:cNvSpPr txBox="1">
            <a:spLocks/>
          </p:cNvSpPr>
          <p:nvPr/>
        </p:nvSpPr>
        <p:spPr bwMode="auto">
          <a:xfrm>
            <a:off x="971106" y="256733"/>
            <a:ext cx="958702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3200" b="1" dirty="0">
                <a:solidFill>
                  <a:schemeClr val="tx2"/>
                </a:solidFill>
                <a:latin typeface="Century Schoolbook" panose="02040604050505020304" pitchFamily="18" charset="0"/>
              </a:rPr>
              <a:t>Some techniques to avoid conflict</a:t>
            </a:r>
          </a:p>
        </p:txBody>
      </p:sp>
      <p:sp>
        <p:nvSpPr>
          <p:cNvPr id="13" name="Espace réservé du numéro de diapositive 12">
            <a:extLst>
              <a:ext uri="{FF2B5EF4-FFF2-40B4-BE49-F238E27FC236}">
                <a16:creationId xmlns:a16="http://schemas.microsoft.com/office/drawing/2014/main" xmlns="" id="{6C27B4E4-4267-E442-4D5D-2C13B2ABCD2A}"/>
              </a:ext>
            </a:extLst>
          </p:cNvPr>
          <p:cNvSpPr>
            <a:spLocks noGrp="1"/>
          </p:cNvSpPr>
          <p:nvPr>
            <p:ph type="sldNum" sz="quarter" idx="10"/>
          </p:nvPr>
        </p:nvSpPr>
        <p:spPr/>
        <p:txBody>
          <a:bodyPr/>
          <a:lstStyle/>
          <a:p>
            <a:fld id="{0586A711-DC76-4DF1-91C8-342888D0B599}" type="slidenum">
              <a:rPr lang="fr-FR" altLang="fr-FR"/>
              <a:t>215</a:t>
            </a:fld>
            <a:endParaRPr lang="fr-FR" altLang="fr-FR"/>
          </a:p>
        </p:txBody>
      </p:sp>
      <p:sp>
        <p:nvSpPr>
          <p:cNvPr id="2" name="ZoneTexte 1">
            <a:extLst>
              <a:ext uri="{FF2B5EF4-FFF2-40B4-BE49-F238E27FC236}">
                <a16:creationId xmlns:a16="http://schemas.microsoft.com/office/drawing/2014/main" xmlns="" id="{5DC59AD4-B32C-6EFD-5E10-AB3654DA5DE9}"/>
              </a:ext>
            </a:extLst>
          </p:cNvPr>
          <p:cNvSpPr txBox="1"/>
          <p:nvPr/>
        </p:nvSpPr>
        <p:spPr>
          <a:xfrm>
            <a:off x="11472530" y="72067"/>
            <a:ext cx="510363" cy="369332"/>
          </a:xfrm>
          <a:prstGeom prst="rect">
            <a:avLst/>
          </a:prstGeom>
          <a:noFill/>
        </p:spPr>
        <p:txBody>
          <a:bodyPr wrap="square" rtlCol="0">
            <a:spAutoFit/>
          </a:bodyPr>
          <a:lstStyle/>
          <a:p>
            <a:r>
              <a:rPr lang="fr-FR" b="1" dirty="0">
                <a:solidFill>
                  <a:srgbClr val="00B050"/>
                </a:solidFill>
              </a:rPr>
              <a:t>M4</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a:extLst>
              <a:ext uri="{FF2B5EF4-FFF2-40B4-BE49-F238E27FC236}">
                <a16:creationId xmlns:a16="http://schemas.microsoft.com/office/drawing/2014/main" xmlns="" id="{A19B1D8E-CCF4-6FBD-EE47-992C976815F9}"/>
              </a:ext>
            </a:extLst>
          </p:cNvPr>
          <p:cNvSpPr txBox="1">
            <a:spLocks/>
          </p:cNvSpPr>
          <p:nvPr/>
        </p:nvSpPr>
        <p:spPr bwMode="auto">
          <a:xfrm>
            <a:off x="1390650" y="412762"/>
            <a:ext cx="7467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3200" b="1" dirty="0">
                <a:solidFill>
                  <a:schemeClr val="tx2"/>
                </a:solidFill>
              </a:rPr>
              <a:t>Steps to avoid conflict</a:t>
            </a:r>
          </a:p>
        </p:txBody>
      </p:sp>
      <p:graphicFrame>
        <p:nvGraphicFramePr>
          <p:cNvPr id="15" name="Content Placeholder 14">
            <a:extLst>
              <a:ext uri="{FF2B5EF4-FFF2-40B4-BE49-F238E27FC236}">
                <a16:creationId xmlns:a16="http://schemas.microsoft.com/office/drawing/2014/main" xmlns="" id="{AF2B50C5-E840-F431-8037-C6B3F5BC6A27}"/>
              </a:ext>
            </a:extLst>
          </p:cNvPr>
          <p:cNvGraphicFramePr>
            <a:graphicFrameLocks noGrp="1"/>
          </p:cNvGraphicFramePr>
          <p:nvPr>
            <p:ph idx="1"/>
          </p:nvPr>
        </p:nvGraphicFramePr>
        <p:xfrm>
          <a:off x="1738282" y="1571613"/>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Espace réservé du numéro de diapositive 11">
            <a:extLst>
              <a:ext uri="{FF2B5EF4-FFF2-40B4-BE49-F238E27FC236}">
                <a16:creationId xmlns:a16="http://schemas.microsoft.com/office/drawing/2014/main" xmlns="" id="{BD010D30-9485-01A6-D9AD-F34B5CD17D5A}"/>
              </a:ext>
            </a:extLst>
          </p:cNvPr>
          <p:cNvSpPr>
            <a:spLocks noGrp="1"/>
          </p:cNvSpPr>
          <p:nvPr>
            <p:ph type="sldNum" sz="quarter" idx="10"/>
          </p:nvPr>
        </p:nvSpPr>
        <p:spPr/>
        <p:txBody>
          <a:bodyPr/>
          <a:lstStyle/>
          <a:p>
            <a:fld id="{A034633C-FFD8-4F1B-9670-404573BA66B2}" type="slidenum">
              <a:rPr lang="fr-FR" altLang="fr-FR"/>
              <a:t>216</a:t>
            </a:fld>
            <a:endParaRPr lang="fr-FR" altLang="fr-FR"/>
          </a:p>
        </p:txBody>
      </p:sp>
      <p:sp>
        <p:nvSpPr>
          <p:cNvPr id="17" name="Rounded Rectangle 16">
            <a:extLst>
              <a:ext uri="{FF2B5EF4-FFF2-40B4-BE49-F238E27FC236}">
                <a16:creationId xmlns:a16="http://schemas.microsoft.com/office/drawing/2014/main" xmlns="" id="{0BB0C159-69F1-968B-AD52-74E51982B2DE}"/>
              </a:ext>
            </a:extLst>
          </p:cNvPr>
          <p:cNvSpPr/>
          <p:nvPr/>
        </p:nvSpPr>
        <p:spPr>
          <a:xfrm>
            <a:off x="8703469" y="1571613"/>
            <a:ext cx="1500188"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fr-FR" sz="1600" dirty="0">
                <a:solidFill>
                  <a:schemeClr val="bg1"/>
                </a:solidFill>
              </a:rPr>
              <a:t>Competence</a:t>
            </a:r>
          </a:p>
        </p:txBody>
      </p:sp>
      <p:grpSp>
        <p:nvGrpSpPr>
          <p:cNvPr id="21510" name="Group 18">
            <a:extLst>
              <a:ext uri="{FF2B5EF4-FFF2-40B4-BE49-F238E27FC236}">
                <a16:creationId xmlns:a16="http://schemas.microsoft.com/office/drawing/2014/main" xmlns="" id="{F6EAF892-4C3F-D256-4052-601D3C292096}"/>
              </a:ext>
            </a:extLst>
          </p:cNvPr>
          <p:cNvGrpSpPr>
            <a:grpSpLocks/>
          </p:cNvGrpSpPr>
          <p:nvPr/>
        </p:nvGrpSpPr>
        <p:grpSpPr bwMode="auto">
          <a:xfrm>
            <a:off x="8297862" y="1822438"/>
            <a:ext cx="369888" cy="412750"/>
            <a:chOff x="4124965" y="114287"/>
            <a:chExt cx="370456" cy="412913"/>
          </a:xfrm>
        </p:grpSpPr>
        <p:sp>
          <p:nvSpPr>
            <p:cNvPr id="20" name="Right Arrow 19">
              <a:extLst>
                <a:ext uri="{FF2B5EF4-FFF2-40B4-BE49-F238E27FC236}">
                  <a16:creationId xmlns:a16="http://schemas.microsoft.com/office/drawing/2014/main" xmlns="" id="{ACCA42BA-C2BA-04FE-371F-5E0683A76E7D}"/>
                </a:ext>
              </a:extLst>
            </p:cNvPr>
            <p:cNvSpPr/>
            <p:nvPr/>
          </p:nvSpPr>
          <p:spPr>
            <a:xfrm>
              <a:off x="4124965" y="114287"/>
              <a:ext cx="370456" cy="41291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Right Arrow 4">
              <a:extLst>
                <a:ext uri="{FF2B5EF4-FFF2-40B4-BE49-F238E27FC236}">
                  <a16:creationId xmlns:a16="http://schemas.microsoft.com/office/drawing/2014/main" xmlns="" id="{69E87C9E-053E-31EB-B993-8FD05F17CEAB}"/>
                </a:ext>
              </a:extLst>
            </p:cNvPr>
            <p:cNvSpPr/>
            <p:nvPr/>
          </p:nvSpPr>
          <p:spPr>
            <a:xfrm>
              <a:off x="4124965" y="196870"/>
              <a:ext cx="259160" cy="247748"/>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a:lnSpc>
                  <a:spcPct val="90000"/>
                </a:lnSpc>
                <a:spcAft>
                  <a:spcPct val="35000"/>
                </a:spcAft>
                <a:defRPr/>
              </a:pPr>
              <a:endParaRPr lang="fr-FR" sz="1300"/>
            </a:p>
          </p:txBody>
        </p:sp>
      </p:grpSp>
      <p:sp>
        <p:nvSpPr>
          <p:cNvPr id="18" name="Rounded Rectangle 17">
            <a:extLst>
              <a:ext uri="{FF2B5EF4-FFF2-40B4-BE49-F238E27FC236}">
                <a16:creationId xmlns:a16="http://schemas.microsoft.com/office/drawing/2014/main" xmlns="" id="{856D65FF-0D89-6D22-7C27-73128D9E1D56}"/>
              </a:ext>
            </a:extLst>
          </p:cNvPr>
          <p:cNvSpPr/>
          <p:nvPr/>
        </p:nvSpPr>
        <p:spPr>
          <a:xfrm>
            <a:off x="8667750" y="2668589"/>
            <a:ext cx="1500188" cy="321468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p>
        </p:txBody>
      </p:sp>
      <p:sp>
        <p:nvSpPr>
          <p:cNvPr id="22" name="TextBox 21">
            <a:extLst>
              <a:ext uri="{FF2B5EF4-FFF2-40B4-BE49-F238E27FC236}">
                <a16:creationId xmlns:a16="http://schemas.microsoft.com/office/drawing/2014/main" xmlns="" id="{119266C6-B556-D4AA-AE73-69D0D73BC970}"/>
              </a:ext>
            </a:extLst>
          </p:cNvPr>
          <p:cNvSpPr txBox="1"/>
          <p:nvPr/>
        </p:nvSpPr>
        <p:spPr>
          <a:xfrm>
            <a:off x="8739188" y="2643188"/>
            <a:ext cx="1428750" cy="2169825"/>
          </a:xfrm>
          <a:prstGeom prst="rect">
            <a:avLst/>
          </a:prstGeom>
          <a:noFill/>
        </p:spPr>
        <p:txBody>
          <a:bodyPr wrap="square">
            <a:spAutoFit/>
          </a:bodyPr>
          <a:lstStyle/>
          <a:p>
            <a:pPr>
              <a:defRPr/>
            </a:pPr>
            <a:r>
              <a:rPr lang="fr-FR" sz="1500" dirty="0">
                <a:latin typeface="+mj-lt"/>
                <a:cs typeface="Arial" charset="0"/>
              </a:rPr>
              <a:t>Feedback</a:t>
            </a:r>
          </a:p>
          <a:p>
            <a:pPr>
              <a:defRPr/>
            </a:pPr>
            <a:endParaRPr lang="fr-FR" sz="1500" dirty="0">
              <a:latin typeface="+mj-lt"/>
              <a:cs typeface="Arial" charset="0"/>
            </a:endParaRPr>
          </a:p>
          <a:p>
            <a:pPr>
              <a:defRPr/>
            </a:pPr>
            <a:r>
              <a:rPr lang="fr-FR" sz="1500" dirty="0">
                <a:latin typeface="+mj-lt"/>
                <a:cs typeface="Arial" charset="0"/>
              </a:rPr>
              <a:t>How to say</a:t>
            </a:r>
          </a:p>
          <a:p>
            <a:pPr>
              <a:defRPr/>
            </a:pPr>
            <a:r>
              <a:rPr lang="fr-FR" sz="1500" dirty="0">
                <a:latin typeface="+mj-lt"/>
                <a:cs typeface="Arial" charset="0"/>
              </a:rPr>
              <a:t>   not</a:t>
            </a:r>
          </a:p>
          <a:p>
            <a:pPr>
              <a:defRPr/>
            </a:pPr>
            <a:endParaRPr lang="fr-FR" sz="1500" dirty="0">
              <a:latin typeface="+mj-lt"/>
              <a:cs typeface="Arial" charset="0"/>
            </a:endParaRPr>
          </a:p>
          <a:p>
            <a:pPr>
              <a:defRPr/>
            </a:pPr>
            <a:r>
              <a:rPr lang="fr-FR" sz="1500" dirty="0">
                <a:latin typeface="+mj-lt"/>
                <a:cs typeface="Arial" charset="0"/>
              </a:rPr>
              <a:t>Hearing the criticism</a:t>
            </a:r>
          </a:p>
          <a:p>
            <a:pPr>
              <a:defRPr/>
            </a:pPr>
            <a:endParaRPr lang="fr-FR" sz="1500" dirty="0">
              <a:latin typeface="+mj-lt"/>
              <a:cs typeface="Arial" charset="0"/>
            </a:endParaRPr>
          </a:p>
          <a:p>
            <a:pPr>
              <a:defRPr/>
            </a:pPr>
            <a:r>
              <a:rPr lang="fr-FR" sz="1500" dirty="0">
                <a:latin typeface="+mj-lt"/>
                <a:cs typeface="Arial" charset="0"/>
              </a:rPr>
              <a:t>Reformulate</a:t>
            </a:r>
          </a:p>
        </p:txBody>
      </p:sp>
      <p:sp>
        <p:nvSpPr>
          <p:cNvPr id="2" name="ZoneTexte 1">
            <a:extLst>
              <a:ext uri="{FF2B5EF4-FFF2-40B4-BE49-F238E27FC236}">
                <a16:creationId xmlns:a16="http://schemas.microsoft.com/office/drawing/2014/main" xmlns="" id="{991C4821-BC96-F76C-9581-1E0F1A4EDEB7}"/>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B050"/>
                </a:solidFill>
              </a:rPr>
              <a:t>M4</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674" name="Titre 1">
            <a:extLst>
              <a:ext uri="{FF2B5EF4-FFF2-40B4-BE49-F238E27FC236}">
                <a16:creationId xmlns:a16="http://schemas.microsoft.com/office/drawing/2014/main" xmlns="" id="{8F26D4F2-AF1A-A2DF-FB6D-C85A6156B9FA}"/>
              </a:ext>
            </a:extLst>
          </p:cNvPr>
          <p:cNvSpPr>
            <a:spLocks noGrp="1"/>
          </p:cNvSpPr>
          <p:nvPr>
            <p:ph type="title"/>
          </p:nvPr>
        </p:nvSpPr>
        <p:spPr>
          <a:xfrm>
            <a:off x="1637160" y="389192"/>
            <a:ext cx="5127172" cy="622005"/>
          </a:xfrm>
        </p:spPr>
        <p:txBody>
          <a:bodyPr>
            <a:normAutofit/>
          </a:bodyPr>
          <a:lstStyle/>
          <a:p>
            <a:pPr>
              <a:defRPr/>
            </a:pPr>
            <a:r>
              <a:rPr lang="fr-FR" altLang="fr-FR" sz="3200" b="1" dirty="0"/>
              <a:t>Organiser le changement </a:t>
            </a:r>
            <a:endParaRPr lang="fr-FR" altLang="fr-FR" sz="3200" dirty="0"/>
          </a:p>
        </p:txBody>
      </p:sp>
      <p:sp>
        <p:nvSpPr>
          <p:cNvPr id="28679" name="Rectangle 28678">
            <a:extLst>
              <a:ext uri="{FF2B5EF4-FFF2-40B4-BE49-F238E27FC236}">
                <a16:creationId xmlns:a16="http://schemas.microsoft.com/office/drawing/2014/main" xmlns="" id="{A67E2D8A-19BE-48A0-889C-CCAC02348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xmlns="" id="{DCB35C07-E890-BB31-D602-10F4E2F10F8A}"/>
              </a:ext>
            </a:extLst>
          </p:cNvPr>
          <p:cNvSpPr>
            <a:spLocks noGrp="1"/>
          </p:cNvSpPr>
          <p:nvPr>
            <p:ph idx="1"/>
          </p:nvPr>
        </p:nvSpPr>
        <p:spPr>
          <a:xfrm>
            <a:off x="6389914" y="2286000"/>
            <a:ext cx="5127172" cy="3581400"/>
          </a:xfrm>
        </p:spPr>
        <p:txBody>
          <a:bodyPr>
            <a:normAutofit/>
          </a:bodyPr>
          <a:lstStyle/>
          <a:p>
            <a:pPr>
              <a:buNone/>
            </a:pPr>
            <a:r>
              <a:rPr lang="en-US" altLang="fr-FR" sz="2200" dirty="0"/>
              <a:t>The 5 stages of unwanted change :</a:t>
            </a:r>
          </a:p>
          <a:p>
            <a:pPr>
              <a:buNone/>
            </a:pPr>
            <a:endParaRPr lang="en-US" altLang="fr-FR" sz="2200" dirty="0"/>
          </a:p>
          <a:p>
            <a:pPr>
              <a:buClr>
                <a:srgbClr val="FFC000"/>
              </a:buClr>
              <a:buFont typeface="Wingdings" panose="05000000000000000000" pitchFamily="2" charset="2"/>
              <a:buChar char="ü"/>
            </a:pPr>
            <a:r>
              <a:rPr lang="en-US" altLang="fr-FR" sz="2200" dirty="0"/>
              <a:t>Denial</a:t>
            </a:r>
          </a:p>
          <a:p>
            <a:pPr>
              <a:buClr>
                <a:srgbClr val="FFC000"/>
              </a:buClr>
              <a:buFont typeface="Wingdings" panose="05000000000000000000" pitchFamily="2" charset="2"/>
              <a:buChar char="ü"/>
            </a:pPr>
            <a:r>
              <a:rPr lang="en-US" altLang="fr-FR" sz="2200" dirty="0"/>
              <a:t>Anger</a:t>
            </a:r>
          </a:p>
          <a:p>
            <a:pPr>
              <a:buClr>
                <a:srgbClr val="FFC000"/>
              </a:buClr>
              <a:buFont typeface="Wingdings" panose="05000000000000000000" pitchFamily="2" charset="2"/>
              <a:buChar char="ü"/>
            </a:pPr>
            <a:r>
              <a:rPr lang="en-US" altLang="fr-FR" sz="2200" dirty="0"/>
              <a:t>Guilt, blackmail, negotiation</a:t>
            </a:r>
          </a:p>
          <a:p>
            <a:pPr>
              <a:buClr>
                <a:srgbClr val="FFC000"/>
              </a:buClr>
              <a:buFont typeface="Wingdings" panose="05000000000000000000" pitchFamily="2" charset="2"/>
              <a:buChar char="ü"/>
            </a:pPr>
            <a:r>
              <a:rPr lang="en-US" altLang="fr-FR" sz="2200" dirty="0"/>
              <a:t>Sadness, depression</a:t>
            </a:r>
          </a:p>
          <a:p>
            <a:pPr>
              <a:buClr>
                <a:srgbClr val="FFC000"/>
              </a:buClr>
              <a:buFont typeface="Wingdings" panose="05000000000000000000" pitchFamily="2" charset="2"/>
              <a:buChar char="ü"/>
            </a:pPr>
            <a:r>
              <a:rPr lang="en-US" altLang="fr-FR" sz="2200" dirty="0"/>
              <a:t>Acceptance </a:t>
            </a:r>
            <a:endParaRPr lang="fr-FR" altLang="fr-FR" dirty="0"/>
          </a:p>
          <a:p>
            <a:pPr eaLnBrk="1" hangingPunct="1"/>
            <a:endParaRPr lang="fr-FR" altLang="fr-FR" dirty="0"/>
          </a:p>
        </p:txBody>
      </p:sp>
      <p:pic>
        <p:nvPicPr>
          <p:cNvPr id="5" name="Image 4">
            <a:extLst>
              <a:ext uri="{FF2B5EF4-FFF2-40B4-BE49-F238E27FC236}">
                <a16:creationId xmlns:a16="http://schemas.microsoft.com/office/drawing/2014/main" xmlns="" id="{91219B04-5126-2430-A721-762D0C7B2D63}"/>
              </a:ext>
            </a:extLst>
          </p:cNvPr>
          <p:cNvPicPr>
            <a:picLocks noChangeAspect="1"/>
          </p:cNvPicPr>
          <p:nvPr/>
        </p:nvPicPr>
        <p:blipFill>
          <a:blip r:embed="rId3"/>
          <a:stretch>
            <a:fillRect/>
          </a:stretch>
        </p:blipFill>
        <p:spPr>
          <a:xfrm>
            <a:off x="1131260" y="1998921"/>
            <a:ext cx="5063091" cy="3375394"/>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07DA1A0-4864-8264-8D86-183BFB4D0584}"/>
              </a:ext>
            </a:extLst>
          </p:cNvPr>
          <p:cNvSpPr>
            <a:spLocks noGrp="1"/>
          </p:cNvSpPr>
          <p:nvPr>
            <p:ph type="title"/>
          </p:nvPr>
        </p:nvSpPr>
        <p:spPr/>
        <p:txBody>
          <a:bodyPr/>
          <a:lstStyle/>
          <a:p>
            <a:r>
              <a:rPr lang="fr-FR" dirty="0">
                <a:solidFill>
                  <a:schemeClr val="accent2"/>
                </a:solidFill>
              </a:rPr>
              <a:t>The five </a:t>
            </a:r>
            <a:r>
              <a:rPr lang="fr-FR" dirty="0" err="1">
                <a:solidFill>
                  <a:schemeClr val="accent2"/>
                </a:solidFill>
              </a:rPr>
              <a:t>steps</a:t>
            </a:r>
            <a:r>
              <a:rPr lang="fr-FR" dirty="0">
                <a:solidFill>
                  <a:schemeClr val="accent2"/>
                </a:solidFill>
              </a:rPr>
              <a:t> of change in images</a:t>
            </a:r>
          </a:p>
        </p:txBody>
      </p:sp>
      <p:pic>
        <p:nvPicPr>
          <p:cNvPr id="4" name="gX0V179Q-31826934">
            <a:hlinkClick r:id="" action="ppaction://media"/>
            <a:extLst>
              <a:ext uri="{FF2B5EF4-FFF2-40B4-BE49-F238E27FC236}">
                <a16:creationId xmlns:a16="http://schemas.microsoft.com/office/drawing/2014/main" xmlns="" id="{47BFA725-3AB0-7A67-6457-0E1BD3B6AB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87675" y="2286000"/>
            <a:ext cx="6367463" cy="3581400"/>
          </a:xfrm>
        </p:spPr>
      </p:pic>
    </p:spTree>
    <p:extLst>
      <p:ext uri="{BB962C8B-B14F-4D97-AF65-F5344CB8AC3E}">
        <p14:creationId xmlns:p14="http://schemas.microsoft.com/office/powerpoint/2010/main" val="29616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contenu 2">
            <a:extLst>
              <a:ext uri="{FF2B5EF4-FFF2-40B4-BE49-F238E27FC236}">
                <a16:creationId xmlns:a16="http://schemas.microsoft.com/office/drawing/2014/main" xmlns="" id="{BD1DEAF1-D58E-70F2-7206-B493B6C050B5}"/>
              </a:ext>
            </a:extLst>
          </p:cNvPr>
          <p:cNvSpPr>
            <a:spLocks noGrp="1"/>
          </p:cNvSpPr>
          <p:nvPr>
            <p:ph idx="1"/>
          </p:nvPr>
        </p:nvSpPr>
        <p:spPr>
          <a:xfrm>
            <a:off x="1981200" y="457200"/>
            <a:ext cx="3657600" cy="5715000"/>
          </a:xfrm>
        </p:spPr>
        <p:txBody>
          <a:bodyPr/>
          <a:lstStyle/>
          <a:p>
            <a:pPr eaLnBrk="1" hangingPunct="1">
              <a:buFont typeface="Arial" panose="020B0604020202020204" pitchFamily="34" charset="0"/>
              <a:buNone/>
            </a:pPr>
            <a:r>
              <a:rPr lang="fr-FR" altLang="fr-FR"/>
              <a:t> </a:t>
            </a:r>
          </a:p>
          <a:p>
            <a:pPr eaLnBrk="1" hangingPunct="1">
              <a:buFont typeface="Arial" panose="020B0604020202020204" pitchFamily="34" charset="0"/>
              <a:buNone/>
            </a:pPr>
            <a:r>
              <a:rPr lang="fr-FR" altLang="fr-FR"/>
              <a:t> </a:t>
            </a:r>
          </a:p>
          <a:p>
            <a:pPr eaLnBrk="1" hangingPunct="1">
              <a:buFont typeface="Arial" panose="020B0604020202020204" pitchFamily="34" charset="0"/>
              <a:buNone/>
            </a:pPr>
            <a:r>
              <a:rPr lang="fr-FR" altLang="fr-FR"/>
              <a:t> </a:t>
            </a:r>
          </a:p>
          <a:p>
            <a:pPr eaLnBrk="1" hangingPunct="1"/>
            <a:endParaRPr lang="fr-FR" altLang="fr-FR"/>
          </a:p>
        </p:txBody>
      </p:sp>
      <p:grpSp>
        <p:nvGrpSpPr>
          <p:cNvPr id="33795" name="Group 3">
            <a:extLst>
              <a:ext uri="{FF2B5EF4-FFF2-40B4-BE49-F238E27FC236}">
                <a16:creationId xmlns:a16="http://schemas.microsoft.com/office/drawing/2014/main" xmlns="" id="{B613036C-BAC4-E21E-93F7-6AC88B719F7F}"/>
              </a:ext>
            </a:extLst>
          </p:cNvPr>
          <p:cNvGrpSpPr>
            <a:grpSpLocks/>
          </p:cNvGrpSpPr>
          <p:nvPr/>
        </p:nvGrpSpPr>
        <p:grpSpPr bwMode="auto">
          <a:xfrm>
            <a:off x="5357814" y="2832100"/>
            <a:ext cx="1830387" cy="1938338"/>
            <a:chOff x="4608" y="2839"/>
            <a:chExt cx="3456" cy="1684"/>
          </a:xfrm>
        </p:grpSpPr>
        <p:sp>
          <p:nvSpPr>
            <p:cNvPr id="33807" name="Line 4">
              <a:extLst>
                <a:ext uri="{FF2B5EF4-FFF2-40B4-BE49-F238E27FC236}">
                  <a16:creationId xmlns:a16="http://schemas.microsoft.com/office/drawing/2014/main" xmlns="" id="{2953F4DE-53FD-C16B-A7DE-9F2B7937466D}"/>
                </a:ext>
              </a:extLst>
            </p:cNvPr>
            <p:cNvSpPr>
              <a:spLocks noChangeShapeType="1"/>
            </p:cNvSpPr>
            <p:nvPr/>
          </p:nvSpPr>
          <p:spPr bwMode="auto">
            <a:xfrm flipH="1">
              <a:off x="6149" y="2839"/>
              <a:ext cx="43" cy="1684"/>
            </a:xfrm>
            <a:prstGeom prst="line">
              <a:avLst/>
            </a:prstGeom>
            <a:ln>
              <a:headEnd/>
              <a:tailEnd/>
            </a:ln>
            <a:extLst>
              <a:ext uri="{909E8E84-426E-40DD-AFC4-6F175D3DCCD1}">
                <a14:hiddenFill xmlns:a14="http://schemas.microsoft.com/office/drawing/2010/main">
                  <a:noFill/>
                </a14:hiddenFill>
              </a:ext>
            </a:extLst>
          </p:spPr>
          <p:style>
            <a:lnRef idx="2">
              <a:schemeClr val="accent2"/>
            </a:lnRef>
            <a:fillRef idx="0">
              <a:schemeClr val="accent2"/>
            </a:fillRef>
            <a:effectRef idx="1">
              <a:schemeClr val="accent2"/>
            </a:effectRef>
            <a:fontRef idx="minor">
              <a:schemeClr val="tx1"/>
            </a:fontRef>
          </p:style>
          <p:txBody>
            <a:bodyPr/>
            <a:lstStyle/>
            <a:p>
              <a:endParaRPr lang="fr-FR"/>
            </a:p>
          </p:txBody>
        </p:sp>
        <p:sp>
          <p:nvSpPr>
            <p:cNvPr id="33808" name="Line 5">
              <a:extLst>
                <a:ext uri="{FF2B5EF4-FFF2-40B4-BE49-F238E27FC236}">
                  <a16:creationId xmlns:a16="http://schemas.microsoft.com/office/drawing/2014/main" xmlns="" id="{48BFF67C-1D0B-145C-17FF-DB24FD5EBDD7}"/>
                </a:ext>
              </a:extLst>
            </p:cNvPr>
            <p:cNvSpPr>
              <a:spLocks noChangeShapeType="1"/>
            </p:cNvSpPr>
            <p:nvPr/>
          </p:nvSpPr>
          <p:spPr bwMode="auto">
            <a:xfrm>
              <a:off x="4608" y="3599"/>
              <a:ext cx="3456" cy="0"/>
            </a:xfrm>
            <a:prstGeom prst="line">
              <a:avLst/>
            </a:prstGeom>
            <a:ln>
              <a:headEnd/>
              <a:tailEnd/>
            </a:ln>
            <a:extLst>
              <a:ext uri="{909E8E84-426E-40DD-AFC4-6F175D3DCCD1}">
                <a14:hiddenFill xmlns:a14="http://schemas.microsoft.com/office/drawing/2010/main">
                  <a:noFill/>
                </a14:hiddenFill>
              </a:ext>
            </a:extLst>
          </p:spPr>
          <p:style>
            <a:lnRef idx="2">
              <a:schemeClr val="accent2"/>
            </a:lnRef>
            <a:fillRef idx="0">
              <a:schemeClr val="accent2"/>
            </a:fillRef>
            <a:effectRef idx="1">
              <a:schemeClr val="accent2"/>
            </a:effectRef>
            <a:fontRef idx="minor">
              <a:schemeClr val="tx1"/>
            </a:fontRef>
          </p:style>
          <p:txBody>
            <a:bodyPr/>
            <a:lstStyle/>
            <a:p>
              <a:endParaRPr lang="fr-FR"/>
            </a:p>
          </p:txBody>
        </p:sp>
      </p:grpSp>
      <p:sp>
        <p:nvSpPr>
          <p:cNvPr id="33796" name="Text Box 6">
            <a:extLst>
              <a:ext uri="{FF2B5EF4-FFF2-40B4-BE49-F238E27FC236}">
                <a16:creationId xmlns:a16="http://schemas.microsoft.com/office/drawing/2014/main" xmlns="" id="{7C9C8A7C-8E07-A375-7F20-1C6D820D585A}"/>
              </a:ext>
            </a:extLst>
          </p:cNvPr>
          <p:cNvSpPr txBox="1">
            <a:spLocks noChangeArrowheads="1"/>
          </p:cNvSpPr>
          <p:nvPr/>
        </p:nvSpPr>
        <p:spPr bwMode="auto">
          <a:xfrm>
            <a:off x="1910469" y="3302001"/>
            <a:ext cx="3179762" cy="1113125"/>
          </a:xfrm>
          <a:prstGeom prst="rect">
            <a:avLst/>
          </a:prstGeom>
          <a:solidFill>
            <a:schemeClr val="accent2">
              <a:lumMod val="60000"/>
              <a:lumOff val="40000"/>
            </a:schemeClr>
          </a:solidFill>
          <a:ln w="9525">
            <a:solidFill>
              <a:srgbClr val="000000"/>
            </a:solidFill>
            <a:miter lim="800000"/>
            <a:headEnd/>
            <a:tailEnd/>
          </a:ln>
        </p:spPr>
        <p:txBody>
          <a:bodyPr>
            <a:spAutoFit/>
          </a:bodyPr>
          <a:lstStyle>
            <a:lvl1pPr marL="342900" indent="-342900">
              <a:defRPr sz="2400">
                <a:solidFill>
                  <a:schemeClr val="bg1"/>
                </a:solidFill>
                <a:latin typeface="Times New Roman" panose="02020603050405020304" pitchFamily="18" charset="0"/>
                <a:cs typeface="Arial" panose="020B0604020202020204" pitchFamily="34" charset="0"/>
              </a:defRPr>
            </a:lvl1pPr>
            <a:lvl2pPr>
              <a:defRPr sz="2400">
                <a:solidFill>
                  <a:schemeClr val="bg1"/>
                </a:solidFill>
                <a:latin typeface="Times New Roman" panose="02020603050405020304" pitchFamily="18" charset="0"/>
                <a:cs typeface="Arial" panose="020B0604020202020204" pitchFamily="34" charset="0"/>
              </a:defRPr>
            </a:lvl2pPr>
            <a:lvl3pPr>
              <a:defRPr sz="2400">
                <a:solidFill>
                  <a:schemeClr val="bg1"/>
                </a:solidFill>
                <a:latin typeface="Times New Roman" panose="02020603050405020304" pitchFamily="18" charset="0"/>
                <a:cs typeface="Arial" panose="020B0604020202020204" pitchFamily="34" charset="0"/>
              </a:defRPr>
            </a:lvl3pPr>
            <a:lvl4pPr>
              <a:defRPr sz="2400">
                <a:solidFill>
                  <a:schemeClr val="bg1"/>
                </a:solidFill>
                <a:latin typeface="Times New Roman" panose="02020603050405020304" pitchFamily="18" charset="0"/>
                <a:cs typeface="Arial" panose="020B0604020202020204" pitchFamily="34" charset="0"/>
              </a:defRPr>
            </a:lvl4pPr>
            <a:lvl5pPr>
              <a:defRPr sz="2400">
                <a:solidFill>
                  <a:schemeClr val="bg1"/>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9pPr>
          </a:lstStyle>
          <a:p>
            <a:pPr marL="0" lvl="1">
              <a:spcAft>
                <a:spcPts val="1000"/>
              </a:spcAft>
            </a:pPr>
            <a:r>
              <a:rPr lang="fr-FR" altLang="fr-FR" sz="2000" b="1" dirty="0">
                <a:solidFill>
                  <a:schemeClr val="tx1"/>
                </a:solidFill>
                <a:latin typeface="+mn-lt"/>
              </a:rPr>
              <a:t>The active resister: </a:t>
            </a:r>
          </a:p>
          <a:p>
            <a:pPr marL="0" lvl="1">
              <a:spcAft>
                <a:spcPts val="1000"/>
              </a:spcAft>
            </a:pPr>
            <a:r>
              <a:rPr lang="fr-FR" altLang="fr-FR" sz="2000" b="1" dirty="0">
                <a:solidFill>
                  <a:schemeClr val="tx1"/>
                </a:solidFill>
                <a:latin typeface="+mn-lt"/>
              </a:rPr>
              <a:t>fight against </a:t>
            </a:r>
            <a:r>
              <a:rPr lang="fr-FR" altLang="fr-FR" sz="1800" b="1" dirty="0">
                <a:solidFill>
                  <a:srgbClr val="000080"/>
                </a:solidFill>
                <a:latin typeface="Calibri" panose="020F0502020204030204" pitchFamily="34" charset="0"/>
              </a:rPr>
              <a:t>change</a:t>
            </a:r>
            <a:endParaRPr lang="fr-FR" altLang="fr-FR" sz="1800" dirty="0">
              <a:solidFill>
                <a:schemeClr val="tx1"/>
              </a:solidFill>
              <a:latin typeface="Arial" panose="020B0604020202020204" pitchFamily="34" charset="0"/>
            </a:endParaRPr>
          </a:p>
        </p:txBody>
      </p:sp>
      <p:sp>
        <p:nvSpPr>
          <p:cNvPr id="33797" name="Text Box 7">
            <a:extLst>
              <a:ext uri="{FF2B5EF4-FFF2-40B4-BE49-F238E27FC236}">
                <a16:creationId xmlns:a16="http://schemas.microsoft.com/office/drawing/2014/main" xmlns="" id="{80D5ADEE-44E6-8A06-5F97-98790AAAC2F7}"/>
              </a:ext>
            </a:extLst>
          </p:cNvPr>
          <p:cNvSpPr txBox="1">
            <a:spLocks noChangeArrowheads="1"/>
          </p:cNvSpPr>
          <p:nvPr/>
        </p:nvSpPr>
        <p:spPr bwMode="auto">
          <a:xfrm>
            <a:off x="7390587" y="3230758"/>
            <a:ext cx="3818585" cy="1143903"/>
          </a:xfrm>
          <a:prstGeom prst="rect">
            <a:avLst/>
          </a:prstGeom>
          <a:solidFill>
            <a:schemeClr val="accent2">
              <a:lumMod val="60000"/>
              <a:lumOff val="40000"/>
            </a:schemeClr>
          </a:solidFill>
          <a:ln w="9525">
            <a:solidFill>
              <a:srgbClr val="000000"/>
            </a:solidFill>
            <a:miter lim="800000"/>
            <a:headEnd/>
            <a:tailEnd/>
          </a:ln>
        </p:spPr>
        <p:txBody>
          <a:bodyPr wrap="square">
            <a:spAutoFit/>
          </a:bodyPr>
          <a:lstStyle>
            <a:lvl1pPr marL="342900" indent="-342900">
              <a:defRPr sz="2400">
                <a:solidFill>
                  <a:schemeClr val="bg1"/>
                </a:solidFill>
                <a:latin typeface="Times New Roman" panose="02020603050405020304" pitchFamily="18" charset="0"/>
                <a:cs typeface="Arial" panose="020B0604020202020204" pitchFamily="34" charset="0"/>
              </a:defRPr>
            </a:lvl1pPr>
            <a:lvl2pPr>
              <a:defRPr sz="2400">
                <a:solidFill>
                  <a:schemeClr val="bg1"/>
                </a:solidFill>
                <a:latin typeface="Times New Roman" panose="02020603050405020304" pitchFamily="18" charset="0"/>
                <a:cs typeface="Arial" panose="020B0604020202020204" pitchFamily="34" charset="0"/>
              </a:defRPr>
            </a:lvl2pPr>
            <a:lvl3pPr>
              <a:defRPr sz="2400">
                <a:solidFill>
                  <a:schemeClr val="bg1"/>
                </a:solidFill>
                <a:latin typeface="Times New Roman" panose="02020603050405020304" pitchFamily="18" charset="0"/>
                <a:cs typeface="Arial" panose="020B0604020202020204" pitchFamily="34" charset="0"/>
              </a:defRPr>
            </a:lvl3pPr>
            <a:lvl4pPr>
              <a:defRPr sz="2400">
                <a:solidFill>
                  <a:schemeClr val="bg1"/>
                </a:solidFill>
                <a:latin typeface="Times New Roman" panose="02020603050405020304" pitchFamily="18" charset="0"/>
                <a:cs typeface="Arial" panose="020B0604020202020204" pitchFamily="34" charset="0"/>
              </a:defRPr>
            </a:lvl4pPr>
            <a:lvl5pPr>
              <a:defRPr sz="2400">
                <a:solidFill>
                  <a:schemeClr val="bg1"/>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9pPr>
          </a:lstStyle>
          <a:p>
            <a:pPr marL="0" lvl="1" algn="ctr">
              <a:spcAft>
                <a:spcPts val="1000"/>
              </a:spcAft>
            </a:pPr>
            <a:r>
              <a:rPr lang="fr-FR" altLang="fr-FR" sz="2000" b="1" dirty="0">
                <a:solidFill>
                  <a:schemeClr val="tx1"/>
                </a:solidFill>
                <a:latin typeface="+mn-lt"/>
              </a:rPr>
              <a:t>The passive resister : </a:t>
            </a:r>
          </a:p>
          <a:p>
            <a:pPr marL="0" lvl="1" algn="ctr">
              <a:spcAft>
                <a:spcPts val="1000"/>
              </a:spcAft>
            </a:pPr>
            <a:r>
              <a:rPr lang="fr-FR" altLang="fr-FR" sz="2000" b="1" dirty="0">
                <a:solidFill>
                  <a:schemeClr val="tx1"/>
                </a:solidFill>
                <a:latin typeface="+mn-lt"/>
              </a:rPr>
              <a:t>does not commit but does not oppose either</a:t>
            </a:r>
          </a:p>
        </p:txBody>
      </p:sp>
      <p:sp>
        <p:nvSpPr>
          <p:cNvPr id="33798" name="Text Box 8">
            <a:extLst>
              <a:ext uri="{FF2B5EF4-FFF2-40B4-BE49-F238E27FC236}">
                <a16:creationId xmlns:a16="http://schemas.microsoft.com/office/drawing/2014/main" xmlns="" id="{6FE570E2-1B68-D60E-CB50-0C311C65BE30}"/>
              </a:ext>
            </a:extLst>
          </p:cNvPr>
          <p:cNvSpPr txBox="1">
            <a:spLocks noChangeArrowheads="1"/>
          </p:cNvSpPr>
          <p:nvPr/>
        </p:nvSpPr>
        <p:spPr bwMode="auto">
          <a:xfrm>
            <a:off x="3894377" y="1904244"/>
            <a:ext cx="4403245" cy="889000"/>
          </a:xfrm>
          <a:prstGeom prst="rect">
            <a:avLst/>
          </a:prstGeom>
          <a:solidFill>
            <a:schemeClr val="accent2">
              <a:lumMod val="60000"/>
              <a:lumOff val="40000"/>
            </a:schemeClr>
          </a:solidFill>
          <a:ln w="9525">
            <a:solidFill>
              <a:srgbClr val="000000"/>
            </a:solidFill>
            <a:miter lim="800000"/>
            <a:headEnd/>
            <a:tailEnd/>
          </a:ln>
        </p:spPr>
        <p:txBody>
          <a:bodyPr/>
          <a:lstStyle>
            <a:lvl1pPr marL="342900" indent="-342900">
              <a:defRPr sz="2400">
                <a:solidFill>
                  <a:schemeClr val="bg1"/>
                </a:solidFill>
                <a:latin typeface="Times New Roman" panose="02020603050405020304" pitchFamily="18" charset="0"/>
                <a:cs typeface="Arial" panose="020B0604020202020204" pitchFamily="34" charset="0"/>
              </a:defRPr>
            </a:lvl1pPr>
            <a:lvl2pPr>
              <a:defRPr sz="2400">
                <a:solidFill>
                  <a:schemeClr val="bg1"/>
                </a:solidFill>
                <a:latin typeface="Times New Roman" panose="02020603050405020304" pitchFamily="18" charset="0"/>
                <a:cs typeface="Arial" panose="020B0604020202020204" pitchFamily="34" charset="0"/>
              </a:defRPr>
            </a:lvl2pPr>
            <a:lvl3pPr>
              <a:defRPr sz="2400">
                <a:solidFill>
                  <a:schemeClr val="bg1"/>
                </a:solidFill>
                <a:latin typeface="Times New Roman" panose="02020603050405020304" pitchFamily="18" charset="0"/>
                <a:cs typeface="Arial" panose="020B0604020202020204" pitchFamily="34" charset="0"/>
              </a:defRPr>
            </a:lvl3pPr>
            <a:lvl4pPr>
              <a:defRPr sz="2400">
                <a:solidFill>
                  <a:schemeClr val="bg1"/>
                </a:solidFill>
                <a:latin typeface="Times New Roman" panose="02020603050405020304" pitchFamily="18" charset="0"/>
                <a:cs typeface="Arial" panose="020B0604020202020204" pitchFamily="34" charset="0"/>
              </a:defRPr>
            </a:lvl4pPr>
            <a:lvl5pPr>
              <a:defRPr sz="2400">
                <a:solidFill>
                  <a:schemeClr val="bg1"/>
                </a:solidFill>
                <a:latin typeface="Times New Roman" panose="02020603050405020304" pitchFamily="18"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Arial" panose="020B0604020202020204" pitchFamily="34" charset="0"/>
              </a:defRPr>
            </a:lvl9pPr>
          </a:lstStyle>
          <a:p>
            <a:pPr marL="0" lvl="1" algn="ctr">
              <a:spcAft>
                <a:spcPts val="1000"/>
              </a:spcAft>
            </a:pPr>
            <a:r>
              <a:rPr lang="fr-FR" altLang="fr-FR" sz="2000" b="1" dirty="0">
                <a:solidFill>
                  <a:schemeClr val="tx1"/>
                </a:solidFill>
                <a:latin typeface="+mn-lt"/>
              </a:rPr>
              <a:t>The active participant : </a:t>
            </a:r>
          </a:p>
          <a:p>
            <a:pPr marL="0" lvl="1" algn="ctr">
              <a:spcAft>
                <a:spcPts val="1000"/>
              </a:spcAft>
            </a:pPr>
            <a:r>
              <a:rPr lang="fr-FR" altLang="fr-FR" sz="2000" b="1" dirty="0">
                <a:solidFill>
                  <a:schemeClr val="tx1"/>
                </a:solidFill>
                <a:latin typeface="+mn-lt"/>
              </a:rPr>
              <a:t>volunteer for change </a:t>
            </a:r>
            <a:endParaRPr lang="fr-FR" altLang="fr-FR" sz="2000" dirty="0">
              <a:solidFill>
                <a:schemeClr val="tx1"/>
              </a:solidFill>
              <a:latin typeface="+mn-lt"/>
            </a:endParaRPr>
          </a:p>
        </p:txBody>
      </p:sp>
      <p:sp>
        <p:nvSpPr>
          <p:cNvPr id="33799" name="Text Box 9">
            <a:extLst>
              <a:ext uri="{FF2B5EF4-FFF2-40B4-BE49-F238E27FC236}">
                <a16:creationId xmlns:a16="http://schemas.microsoft.com/office/drawing/2014/main" xmlns="" id="{8F50FCA0-DE99-3BDA-B15F-DE7534A224CF}"/>
              </a:ext>
            </a:extLst>
          </p:cNvPr>
          <p:cNvSpPr txBox="1">
            <a:spLocks noChangeArrowheads="1"/>
          </p:cNvSpPr>
          <p:nvPr/>
        </p:nvSpPr>
        <p:spPr bwMode="auto">
          <a:xfrm>
            <a:off x="2878139" y="4724400"/>
            <a:ext cx="6338887" cy="1143903"/>
          </a:xfrm>
          <a:prstGeom prst="rect">
            <a:avLst/>
          </a:prstGeom>
          <a:solidFill>
            <a:schemeClr val="accent2">
              <a:lumMod val="60000"/>
              <a:lumOff val="40000"/>
            </a:schemeClr>
          </a:solidFill>
          <a:ln w="9525">
            <a:solidFill>
              <a:srgbClr val="000000"/>
            </a:solidFill>
            <a:miter lim="800000"/>
            <a:headEnd/>
            <a:tailEnd/>
          </a:ln>
        </p:spPr>
        <p:txBody>
          <a:bodyPr>
            <a:spAutoFit/>
          </a:bodyPr>
          <a:lstStyle/>
          <a:p>
            <a:pPr lvl="1" algn="ctr">
              <a:spcAft>
                <a:spcPts val="1000"/>
              </a:spcAft>
            </a:pPr>
            <a:r>
              <a:rPr lang="fr-FR" altLang="fr-FR" sz="2000" b="1" dirty="0">
                <a:cs typeface="Arial" panose="020B0604020202020204" pitchFamily="34" charset="0"/>
              </a:rPr>
              <a:t>The passive contractor :</a:t>
            </a:r>
          </a:p>
          <a:p>
            <a:pPr lvl="1" algn="ctr">
              <a:spcAft>
                <a:spcPts val="1000"/>
              </a:spcAft>
            </a:pPr>
            <a:r>
              <a:rPr lang="fr-FR" altLang="fr-FR" sz="2000" b="1" dirty="0">
                <a:cs typeface="Arial" panose="020B0604020202020204" pitchFamily="34" charset="0"/>
              </a:rPr>
              <a:t>Quiet, unobtrusive and reluctant to commit publicly to change</a:t>
            </a:r>
          </a:p>
        </p:txBody>
      </p:sp>
      <p:sp>
        <p:nvSpPr>
          <p:cNvPr id="2" name="TextBox 1">
            <a:extLst>
              <a:ext uri="{FF2B5EF4-FFF2-40B4-BE49-F238E27FC236}">
                <a16:creationId xmlns:a16="http://schemas.microsoft.com/office/drawing/2014/main" xmlns="" id="{A5D8F3CA-6E95-C5B8-78E8-7135F9A0AC35}"/>
              </a:ext>
            </a:extLst>
          </p:cNvPr>
          <p:cNvSpPr txBox="1"/>
          <p:nvPr/>
        </p:nvSpPr>
        <p:spPr>
          <a:xfrm>
            <a:off x="1181728" y="233919"/>
            <a:ext cx="6916737" cy="584775"/>
          </a:xfrm>
          <a:prstGeom prst="rect">
            <a:avLst/>
          </a:prstGeom>
          <a:noFill/>
        </p:spPr>
        <p:txBody>
          <a:bodyPr>
            <a:spAutoFit/>
          </a:bodyPr>
          <a:lstStyle/>
          <a:p>
            <a:pPr>
              <a:defRPr/>
            </a:pPr>
            <a:r>
              <a:rPr lang="fr-FR" altLang="fr-FR" sz="3200" b="1" dirty="0" err="1">
                <a:solidFill>
                  <a:schemeClr val="tx2">
                    <a:lumMod val="75000"/>
                  </a:schemeClr>
                </a:solidFill>
              </a:rPr>
              <a:t>Reactions </a:t>
            </a:r>
            <a:r>
              <a:rPr lang="fr-FR" altLang="fr-FR" sz="3200" b="1" dirty="0">
                <a:solidFill>
                  <a:schemeClr val="tx2">
                    <a:lumMod val="75000"/>
                  </a:schemeClr>
                </a:solidFill>
              </a:rPr>
              <a:t>to change</a:t>
            </a:r>
            <a:endParaRPr lang="fr-FR" sz="3200" dirty="0">
              <a:solidFill>
                <a:schemeClr val="tx2">
                  <a:lumMod val="75000"/>
                </a:schemeClr>
              </a:solidFill>
            </a:endParaRPr>
          </a:p>
        </p:txBody>
      </p:sp>
      <p:sp>
        <p:nvSpPr>
          <p:cNvPr id="3" name="ZoneTexte 2">
            <a:extLst>
              <a:ext uri="{FF2B5EF4-FFF2-40B4-BE49-F238E27FC236}">
                <a16:creationId xmlns:a16="http://schemas.microsoft.com/office/drawing/2014/main" xmlns="" id="{422CEC27-16B1-0CF5-37DB-3384DC4BF12B}"/>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B050"/>
                </a:solidFill>
              </a:rPr>
              <a:t>M4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xmlns="" id="{83B91B61-BFCA-4647-957E-A8269BE46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00824" y="685800"/>
            <a:ext cx="6176776" cy="1485900"/>
          </a:xfrm>
        </p:spPr>
        <p:txBody>
          <a:bodyPr>
            <a:normAutofit/>
          </a:bodyPr>
          <a:lstStyle/>
          <a:p>
            <a:r>
              <a:rPr lang="fr-FR" dirty="0"/>
              <a:t>Test </a:t>
            </a:r>
            <a:r>
              <a:rPr lang="fr-FR" dirty="0" err="1"/>
              <a:t>yourself</a:t>
            </a:r>
            <a:r>
              <a:rPr lang="fr-FR" dirty="0"/>
              <a:t> </a:t>
            </a:r>
          </a:p>
        </p:txBody>
      </p:sp>
      <p:pic>
        <p:nvPicPr>
          <p:cNvPr id="7" name="Picture 6" descr="Piles of paperwork">
            <a:extLst>
              <a:ext uri="{FF2B5EF4-FFF2-40B4-BE49-F238E27FC236}">
                <a16:creationId xmlns:a16="http://schemas.microsoft.com/office/drawing/2014/main" xmlns="" id="{5A76971F-F04A-7317-FDDF-1B6DE8DC5738}"/>
              </a:ext>
            </a:extLst>
          </p:cNvPr>
          <p:cNvPicPr>
            <a:picLocks noChangeAspect="1"/>
          </p:cNvPicPr>
          <p:nvPr/>
        </p:nvPicPr>
        <p:blipFill rotWithShape="1">
          <a:blip r:embed="rId2"/>
          <a:srcRect l="28213" r="23957"/>
          <a:stretch/>
        </p:blipFill>
        <p:spPr>
          <a:xfrm>
            <a:off x="-1" y="10"/>
            <a:ext cx="4373546" cy="6857990"/>
          </a:xfrm>
          <a:prstGeom prst="rect">
            <a:avLst/>
          </a:prstGeom>
        </p:spPr>
      </p:pic>
      <p:sp>
        <p:nvSpPr>
          <p:cNvPr id="23" name="Rectangle 19">
            <a:extLst>
              <a:ext uri="{FF2B5EF4-FFF2-40B4-BE49-F238E27FC236}">
                <a16:creationId xmlns:a16="http://schemas.microsoft.com/office/drawing/2014/main" xmlns="" id="{92D1D7C6-1C89-420C-8D35-483654167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Espace réservé du contenu 4"/>
          <p:cNvSpPr>
            <a:spLocks noGrp="1"/>
          </p:cNvSpPr>
          <p:nvPr>
            <p:ph idx="1"/>
          </p:nvPr>
        </p:nvSpPr>
        <p:spPr>
          <a:xfrm>
            <a:off x="5100824" y="2286000"/>
            <a:ext cx="6969256" cy="3581400"/>
          </a:xfrm>
        </p:spPr>
        <p:txBody>
          <a:bodyPr>
            <a:normAutofit/>
          </a:bodyPr>
          <a:lstStyle/>
          <a:p>
            <a:pPr marL="0" indent="0">
              <a:buNone/>
            </a:pPr>
            <a:r>
              <a:rPr lang="en-US" sz="2400" b="1" dirty="0"/>
              <a:t>Read this sentence</a:t>
            </a:r>
          </a:p>
          <a:p>
            <a:pPr marL="0" indent="0">
              <a:buNone/>
            </a:pPr>
            <a:r>
              <a:rPr lang="en-US" sz="2800" b="1" dirty="0">
                <a:solidFill>
                  <a:srgbClr val="0070C0"/>
                </a:solidFill>
              </a:rPr>
              <a:t>FINISHED FILES ARE THE RESULT OF YEARS OF SCIENTIFIC STUDY COMBINED WITH  THE EXPERIENCE OF YEARS. </a:t>
            </a:r>
          </a:p>
          <a:p>
            <a:pPr marL="0" indent="0">
              <a:buNone/>
            </a:pPr>
            <a:r>
              <a:rPr lang="en-US" sz="2400" b="1" dirty="0"/>
              <a:t>How many F can you count ?</a:t>
            </a:r>
          </a:p>
          <a:p>
            <a:endParaRPr lang="en-US" dirty="0"/>
          </a:p>
          <a:p>
            <a:endParaRPr lang="fr-FR" dirty="0"/>
          </a:p>
        </p:txBody>
      </p:sp>
    </p:spTree>
    <p:extLst>
      <p:ext uri="{BB962C8B-B14F-4D97-AF65-F5344CB8AC3E}">
        <p14:creationId xmlns:p14="http://schemas.microsoft.com/office/powerpoint/2010/main" val="9925496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B98CA5AE-F2E4-4A6F-B986-89804B1EC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7773BB88-ADB7-4BB0-084C-331865906419}"/>
              </a:ext>
            </a:extLst>
          </p:cNvPr>
          <p:cNvSpPr>
            <a:spLocks noGrp="1"/>
          </p:cNvSpPr>
          <p:nvPr>
            <p:ph type="title"/>
          </p:nvPr>
        </p:nvSpPr>
        <p:spPr>
          <a:xfrm>
            <a:off x="784743" y="685800"/>
            <a:ext cx="5793475" cy="1485900"/>
          </a:xfrm>
        </p:spPr>
        <p:txBody>
          <a:bodyPr>
            <a:normAutofit/>
          </a:bodyPr>
          <a:lstStyle/>
          <a:p>
            <a:r>
              <a:rPr lang="fr-FR"/>
              <a:t>The four type of </a:t>
            </a:r>
            <a:r>
              <a:rPr lang="fr-FR" err="1"/>
              <a:t>resistance</a:t>
            </a:r>
            <a:r>
              <a:rPr lang="fr-FR"/>
              <a:t> to change</a:t>
            </a:r>
            <a:endParaRPr lang="fr-FR" dirty="0"/>
          </a:p>
        </p:txBody>
      </p:sp>
      <p:sp>
        <p:nvSpPr>
          <p:cNvPr id="3" name="Espace réservé du contenu 2">
            <a:extLst>
              <a:ext uri="{FF2B5EF4-FFF2-40B4-BE49-F238E27FC236}">
                <a16:creationId xmlns:a16="http://schemas.microsoft.com/office/drawing/2014/main" xmlns="" id="{FEFAA523-5EED-5833-3B33-702CD3F03E9A}"/>
              </a:ext>
            </a:extLst>
          </p:cNvPr>
          <p:cNvSpPr>
            <a:spLocks noGrp="1"/>
          </p:cNvSpPr>
          <p:nvPr>
            <p:ph idx="1"/>
          </p:nvPr>
        </p:nvSpPr>
        <p:spPr>
          <a:xfrm>
            <a:off x="784743" y="2286000"/>
            <a:ext cx="5793475" cy="3581400"/>
          </a:xfrm>
        </p:spPr>
        <p:txBody>
          <a:bodyPr>
            <a:normAutofit/>
          </a:bodyPr>
          <a:lstStyle/>
          <a:p>
            <a:pPr fontAlgn="base">
              <a:buClr>
                <a:srgbClr val="FFC000"/>
              </a:buClr>
              <a:buFont typeface="Wingdings" panose="05000000000000000000" pitchFamily="2" charset="2"/>
              <a:buChar char="Ø"/>
            </a:pPr>
            <a:r>
              <a:rPr lang="en-US" sz="1900" b="1">
                <a:effectLst/>
                <a:latin typeface="Times New Roman" panose="02020603050405020304" pitchFamily="18" charset="0"/>
                <a:ea typeface="Times New Roman" panose="02020603050405020304" pitchFamily="18" charset="0"/>
              </a:rPr>
              <a:t>Inertia</a:t>
            </a:r>
            <a:r>
              <a:rPr lang="en-US" sz="1900">
                <a:effectLst/>
                <a:latin typeface="Times New Roman" panose="02020603050405020304" pitchFamily="18" charset="0"/>
                <a:ea typeface="Times New Roman" panose="02020603050405020304" pitchFamily="18" charset="0"/>
              </a:rPr>
              <a:t>: this is </a:t>
            </a:r>
            <a:r>
              <a:rPr lang="en-US" sz="1900" err="1">
                <a:effectLst/>
                <a:latin typeface="Times New Roman" panose="02020603050405020304" pitchFamily="18" charset="0"/>
                <a:ea typeface="Times New Roman" panose="02020603050405020304" pitchFamily="18" charset="0"/>
              </a:rPr>
              <a:t>characterised</a:t>
            </a:r>
            <a:r>
              <a:rPr lang="en-US" sz="1900">
                <a:effectLst/>
                <a:latin typeface="Times New Roman" panose="02020603050405020304" pitchFamily="18" charset="0"/>
                <a:ea typeface="Times New Roman" panose="02020603050405020304" pitchFamily="18" charset="0"/>
              </a:rPr>
              <a:t> by a form of acceptance of change but without visible reaction and above all without action. The individual is cautious, waiting to see what happens to justify this passive </a:t>
            </a:r>
            <a:r>
              <a:rPr lang="en-US" sz="1900" err="1">
                <a:effectLst/>
                <a:latin typeface="Times New Roman" panose="02020603050405020304" pitchFamily="18" charset="0"/>
                <a:ea typeface="Times New Roman" panose="02020603050405020304" pitchFamily="18" charset="0"/>
              </a:rPr>
              <a:t>behaviour</a:t>
            </a:r>
            <a:r>
              <a:rPr lang="en-US" sz="1900">
                <a:effectLst/>
                <a:latin typeface="Times New Roman" panose="02020603050405020304" pitchFamily="18" charset="0"/>
                <a:ea typeface="Times New Roman" panose="02020603050405020304" pitchFamily="18" charset="0"/>
              </a:rPr>
              <a:t>.</a:t>
            </a:r>
          </a:p>
          <a:p>
            <a:pPr fontAlgn="base">
              <a:buClr>
                <a:srgbClr val="FFC000"/>
              </a:buClr>
              <a:buFont typeface="Wingdings" panose="05000000000000000000" pitchFamily="2" charset="2"/>
              <a:buChar char="Ø"/>
            </a:pPr>
            <a:endParaRPr lang="en-US" sz="1900">
              <a:latin typeface="Times New Roman" panose="02020603050405020304" pitchFamily="18" charset="0"/>
              <a:ea typeface="Times New Roman" panose="02020603050405020304" pitchFamily="18" charset="0"/>
            </a:endParaRPr>
          </a:p>
          <a:p>
            <a:pPr fontAlgn="base">
              <a:buClr>
                <a:srgbClr val="FFC000"/>
              </a:buClr>
              <a:buFont typeface="Wingdings" panose="05000000000000000000" pitchFamily="2" charset="2"/>
              <a:buChar char="Ø"/>
            </a:pPr>
            <a:endParaRPr lang="fr-FR" sz="1900">
              <a:effectLst/>
              <a:latin typeface="Times New Roman" panose="02020603050405020304" pitchFamily="18" charset="0"/>
              <a:ea typeface="Times New Roman" panose="02020603050405020304" pitchFamily="18" charset="0"/>
            </a:endParaRPr>
          </a:p>
          <a:p>
            <a:pPr fontAlgn="base">
              <a:buClr>
                <a:srgbClr val="FFC000"/>
              </a:buClr>
              <a:buFont typeface="Wingdings" panose="05000000000000000000" pitchFamily="2" charset="2"/>
              <a:buChar char="Ø"/>
            </a:pPr>
            <a:r>
              <a:rPr lang="en-US" sz="1900" b="1">
                <a:effectLst/>
                <a:latin typeface="Times New Roman" panose="02020603050405020304" pitchFamily="18" charset="0"/>
                <a:ea typeface="Times New Roman" panose="02020603050405020304" pitchFamily="18" charset="0"/>
              </a:rPr>
              <a:t>Argumentation</a:t>
            </a:r>
            <a:r>
              <a:rPr lang="en-US" sz="1900">
                <a:effectLst/>
                <a:latin typeface="Times New Roman" panose="02020603050405020304" pitchFamily="18" charset="0"/>
                <a:ea typeface="Times New Roman" panose="02020603050405020304" pitchFamily="18" charset="0"/>
              </a:rPr>
              <a:t>: resistance through argumentation is productive, the exchange makes it possible to integrate the change and also to negotiate its development.</a:t>
            </a:r>
            <a:endParaRPr lang="fr-FR" sz="1900">
              <a:effectLst/>
              <a:latin typeface="Times New Roman" panose="02020603050405020304" pitchFamily="18" charset="0"/>
              <a:ea typeface="Times New Roman" panose="02020603050405020304" pitchFamily="18" charset="0"/>
            </a:endParaRPr>
          </a:p>
        </p:txBody>
      </p:sp>
      <p:pic>
        <p:nvPicPr>
          <p:cNvPr id="6" name="Image 5">
            <a:extLst>
              <a:ext uri="{FF2B5EF4-FFF2-40B4-BE49-F238E27FC236}">
                <a16:creationId xmlns:a16="http://schemas.microsoft.com/office/drawing/2014/main" xmlns="" id="{AE47C531-E0FE-E0CF-93C7-F5491926DDAF}"/>
              </a:ext>
            </a:extLst>
          </p:cNvPr>
          <p:cNvPicPr>
            <a:picLocks noChangeAspect="1"/>
          </p:cNvPicPr>
          <p:nvPr/>
        </p:nvPicPr>
        <p:blipFill rotWithShape="1">
          <a:blip r:embed="rId2"/>
          <a:srcRect r="24081"/>
          <a:stretch/>
        </p:blipFill>
        <p:spPr>
          <a:xfrm>
            <a:off x="7612260" y="-1"/>
            <a:ext cx="4579739" cy="3438457"/>
          </a:xfrm>
          <a:prstGeom prst="rect">
            <a:avLst/>
          </a:prstGeom>
        </p:spPr>
      </p:pic>
      <p:sp>
        <p:nvSpPr>
          <p:cNvPr id="20" name="Rectangle 19">
            <a:extLst>
              <a:ext uri="{FF2B5EF4-FFF2-40B4-BE49-F238E27FC236}">
                <a16:creationId xmlns:a16="http://schemas.microsoft.com/office/drawing/2014/main" xmlns="" id="{E67E3959-D0D8-49DB-A48B-CE4FC36871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a:extLst>
              <a:ext uri="{FF2B5EF4-FFF2-40B4-BE49-F238E27FC236}">
                <a16:creationId xmlns:a16="http://schemas.microsoft.com/office/drawing/2014/main" xmlns="" id="{F04E2AC1-63B5-1CCB-0060-E234DD53D0A5}"/>
              </a:ext>
            </a:extLst>
          </p:cNvPr>
          <p:cNvPicPr>
            <a:picLocks noChangeAspect="1"/>
          </p:cNvPicPr>
          <p:nvPr/>
        </p:nvPicPr>
        <p:blipFill rotWithShape="1">
          <a:blip r:embed="rId3"/>
          <a:srcRect l="3834" r="8686" b="2"/>
          <a:stretch/>
        </p:blipFill>
        <p:spPr>
          <a:xfrm>
            <a:off x="7612260" y="3438457"/>
            <a:ext cx="4579739" cy="3429000"/>
          </a:xfrm>
          <a:prstGeom prst="rect">
            <a:avLst/>
          </a:prstGeom>
        </p:spPr>
      </p:pic>
    </p:spTree>
    <p:extLst>
      <p:ext uri="{BB962C8B-B14F-4D97-AF65-F5344CB8AC3E}">
        <p14:creationId xmlns:p14="http://schemas.microsoft.com/office/powerpoint/2010/main" val="230585993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E2B8A2D-F46F-4DA5-8AFF-BC57461C28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7773BB88-ADB7-4BB0-084C-331865906419}"/>
              </a:ext>
            </a:extLst>
          </p:cNvPr>
          <p:cNvSpPr>
            <a:spLocks noGrp="1"/>
          </p:cNvSpPr>
          <p:nvPr>
            <p:ph type="title"/>
          </p:nvPr>
        </p:nvSpPr>
        <p:spPr>
          <a:xfrm>
            <a:off x="784743" y="685800"/>
            <a:ext cx="5793475" cy="1485900"/>
          </a:xfrm>
        </p:spPr>
        <p:txBody>
          <a:bodyPr>
            <a:normAutofit/>
          </a:bodyPr>
          <a:lstStyle/>
          <a:p>
            <a:r>
              <a:rPr lang="fr-FR" sz="3700" dirty="0"/>
              <a:t>The four type of </a:t>
            </a:r>
            <a:r>
              <a:rPr lang="fr-FR" sz="3700" dirty="0" err="1"/>
              <a:t>resistance</a:t>
            </a:r>
            <a:r>
              <a:rPr lang="fr-FR" sz="3700" dirty="0"/>
              <a:t> to change</a:t>
            </a:r>
          </a:p>
        </p:txBody>
      </p:sp>
      <p:sp>
        <p:nvSpPr>
          <p:cNvPr id="3" name="Espace réservé du contenu 2">
            <a:extLst>
              <a:ext uri="{FF2B5EF4-FFF2-40B4-BE49-F238E27FC236}">
                <a16:creationId xmlns:a16="http://schemas.microsoft.com/office/drawing/2014/main" xmlns="" id="{FEFAA523-5EED-5833-3B33-702CD3F03E9A}"/>
              </a:ext>
            </a:extLst>
          </p:cNvPr>
          <p:cNvSpPr>
            <a:spLocks noGrp="1"/>
          </p:cNvSpPr>
          <p:nvPr>
            <p:ph idx="1"/>
          </p:nvPr>
        </p:nvSpPr>
        <p:spPr>
          <a:xfrm>
            <a:off x="424833" y="2171700"/>
            <a:ext cx="6153385" cy="3695700"/>
          </a:xfrm>
        </p:spPr>
        <p:txBody>
          <a:bodyPr>
            <a:noAutofit/>
          </a:bodyPr>
          <a:lstStyle/>
          <a:p>
            <a:pPr fontAlgn="base">
              <a:buClr>
                <a:srgbClr val="FFC000"/>
              </a:buClr>
              <a:buFont typeface="Wingdings" panose="05000000000000000000" pitchFamily="2" charset="2"/>
              <a:buChar char="ü"/>
            </a:pPr>
            <a:r>
              <a:rPr lang="en-US" sz="2400" b="1" dirty="0">
                <a:effectLst/>
                <a:latin typeface="Times New Roman" panose="02020603050405020304" pitchFamily="18" charset="0"/>
                <a:ea typeface="Times New Roman" panose="02020603050405020304" pitchFamily="18" charset="0"/>
              </a:rPr>
              <a:t>Rebellion</a:t>
            </a:r>
            <a:r>
              <a:rPr lang="en-US" sz="2400" dirty="0">
                <a:effectLst/>
                <a:latin typeface="Times New Roman" panose="02020603050405020304" pitchFamily="18" charset="0"/>
                <a:ea typeface="Times New Roman" panose="02020603050405020304" pitchFamily="18" charset="0"/>
              </a:rPr>
              <a:t> is an active and explicit form of resistance. It can take the form of refusal to change but also of strike or resignation.</a:t>
            </a:r>
          </a:p>
          <a:p>
            <a:pPr fontAlgn="base">
              <a:buClr>
                <a:srgbClr val="FFC000"/>
              </a:buClr>
              <a:buFont typeface="Wingdings" panose="05000000000000000000" pitchFamily="2" charset="2"/>
              <a:buChar char="ü"/>
            </a:pPr>
            <a:endParaRPr lang="en-US" sz="2400" dirty="0">
              <a:latin typeface="Times New Roman" panose="02020603050405020304" pitchFamily="18" charset="0"/>
              <a:ea typeface="Times New Roman" panose="02020603050405020304" pitchFamily="18" charset="0"/>
            </a:endParaRPr>
          </a:p>
          <a:p>
            <a:pPr fontAlgn="base">
              <a:buClr>
                <a:srgbClr val="FFC000"/>
              </a:buClr>
              <a:buFont typeface="Wingdings" panose="05000000000000000000" pitchFamily="2" charset="2"/>
              <a:buChar char="ü"/>
            </a:pPr>
            <a:endParaRPr lang="en-US" sz="2400" dirty="0">
              <a:effectLst/>
              <a:latin typeface="Times New Roman" panose="02020603050405020304" pitchFamily="18" charset="0"/>
              <a:ea typeface="Times New Roman" panose="02020603050405020304" pitchFamily="18" charset="0"/>
            </a:endParaRPr>
          </a:p>
          <a:p>
            <a:pPr fontAlgn="base">
              <a:buClr>
                <a:srgbClr val="FFC000"/>
              </a:buClr>
              <a:buFont typeface="Wingdings" panose="05000000000000000000" pitchFamily="2" charset="2"/>
              <a:buChar char="ü"/>
            </a:pPr>
            <a:endParaRPr lang="fr-FR" sz="2400" dirty="0">
              <a:effectLst/>
              <a:latin typeface="Times New Roman" panose="02020603050405020304" pitchFamily="18" charset="0"/>
              <a:ea typeface="Times New Roman" panose="02020603050405020304" pitchFamily="18" charset="0"/>
            </a:endParaRPr>
          </a:p>
          <a:p>
            <a:pPr fontAlgn="base">
              <a:buClr>
                <a:srgbClr val="FFC000"/>
              </a:buClr>
              <a:buFont typeface="Wingdings" panose="05000000000000000000" pitchFamily="2" charset="2"/>
              <a:buChar char="ü"/>
            </a:pPr>
            <a:r>
              <a:rPr lang="en-US" sz="2400" b="1" dirty="0">
                <a:effectLst/>
                <a:latin typeface="Times New Roman" panose="02020603050405020304" pitchFamily="18" charset="0"/>
                <a:ea typeface="Times New Roman" panose="02020603050405020304" pitchFamily="18" charset="0"/>
              </a:rPr>
              <a:t>Sabotage</a:t>
            </a:r>
            <a:r>
              <a:rPr lang="en-US" sz="2400" dirty="0">
                <a:effectLst/>
                <a:latin typeface="Times New Roman" panose="02020603050405020304" pitchFamily="18" charset="0"/>
                <a:ea typeface="Times New Roman" panose="02020603050405020304" pitchFamily="18" charset="0"/>
              </a:rPr>
              <a:t>: it aims to discredit the change project or its bearer, to scupper it by pernicious means.</a:t>
            </a:r>
            <a:endParaRPr lang="fr-FR" sz="2400" dirty="0">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xmlns="" id="{292BAD85-00E4-4D0A-993C-8372E78E1A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 3">
            <a:extLst>
              <a:ext uri="{FF2B5EF4-FFF2-40B4-BE49-F238E27FC236}">
                <a16:creationId xmlns:a16="http://schemas.microsoft.com/office/drawing/2014/main" xmlns="" id="{AD7FB89E-CC73-E6DE-32B5-4006DA27AA16}"/>
              </a:ext>
            </a:extLst>
          </p:cNvPr>
          <p:cNvPicPr>
            <a:picLocks noChangeAspect="1"/>
          </p:cNvPicPr>
          <p:nvPr/>
        </p:nvPicPr>
        <p:blipFill>
          <a:blip r:embed="rId2"/>
          <a:stretch>
            <a:fillRect/>
          </a:stretch>
        </p:blipFill>
        <p:spPr>
          <a:xfrm>
            <a:off x="8037088" y="3619729"/>
            <a:ext cx="3730079" cy="2657681"/>
          </a:xfrm>
          <a:prstGeom prst="rect">
            <a:avLst/>
          </a:prstGeom>
          <a:ln>
            <a:noFill/>
          </a:ln>
          <a:effectLst/>
        </p:spPr>
      </p:pic>
      <p:pic>
        <p:nvPicPr>
          <p:cNvPr id="5" name="Image 4">
            <a:extLst>
              <a:ext uri="{FF2B5EF4-FFF2-40B4-BE49-F238E27FC236}">
                <a16:creationId xmlns:a16="http://schemas.microsoft.com/office/drawing/2014/main" xmlns="" id="{D08E0EC1-0493-836A-E0AD-717F08C7E5EE}"/>
              </a:ext>
            </a:extLst>
          </p:cNvPr>
          <p:cNvPicPr>
            <a:picLocks noChangeAspect="1"/>
          </p:cNvPicPr>
          <p:nvPr/>
        </p:nvPicPr>
        <p:blipFill>
          <a:blip r:embed="rId3"/>
          <a:stretch>
            <a:fillRect/>
          </a:stretch>
        </p:blipFill>
        <p:spPr>
          <a:xfrm>
            <a:off x="8037088" y="636373"/>
            <a:ext cx="3730079" cy="2564429"/>
          </a:xfrm>
          <a:prstGeom prst="rect">
            <a:avLst/>
          </a:prstGeom>
          <a:ln>
            <a:noFill/>
          </a:ln>
          <a:effectLst/>
        </p:spPr>
      </p:pic>
    </p:spTree>
    <p:extLst>
      <p:ext uri="{BB962C8B-B14F-4D97-AF65-F5344CB8AC3E}">
        <p14:creationId xmlns:p14="http://schemas.microsoft.com/office/powerpoint/2010/main" val="215771785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A0B939F-DAE0-3DB5-F53C-8B17F64340DB}"/>
              </a:ext>
            </a:extLst>
          </p:cNvPr>
          <p:cNvSpPr>
            <a:spLocks noGrp="1"/>
          </p:cNvSpPr>
          <p:nvPr>
            <p:ph type="title"/>
          </p:nvPr>
        </p:nvSpPr>
        <p:spPr/>
        <p:txBody>
          <a:bodyPr>
            <a:normAutofit fontScale="90000"/>
          </a:bodyPr>
          <a:lstStyle/>
          <a:p>
            <a:r>
              <a:rPr lang="en-US" dirty="0">
                <a:solidFill>
                  <a:srgbClr val="202124"/>
                </a:solidFill>
                <a:latin typeface="arial" panose="020B0604020202020204" pitchFamily="34" charset="0"/>
              </a:rPr>
              <a:t>What is the best way to react to change?</a:t>
            </a:r>
            <a:br>
              <a:rPr lang="en-US" dirty="0">
                <a:solidFill>
                  <a:srgbClr val="202124"/>
                </a:solidFill>
                <a:latin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xmlns="" id="{25FBC869-67FD-DA34-F829-FC9AB940388F}"/>
              </a:ext>
            </a:extLst>
          </p:cNvPr>
          <p:cNvSpPr>
            <a:spLocks noGrp="1"/>
          </p:cNvSpPr>
          <p:nvPr>
            <p:ph idx="1"/>
          </p:nvPr>
        </p:nvSpPr>
        <p:spPr/>
        <p:txBody>
          <a:bodyPr>
            <a:normAutofit/>
          </a:bodyPr>
          <a:lstStyle/>
          <a:p>
            <a:pPr algn="l">
              <a:buFont typeface="+mj-lt"/>
              <a:buAutoNum type="arabicPeriod"/>
            </a:pPr>
            <a:r>
              <a:rPr lang="en-US" b="0" i="0" dirty="0">
                <a:solidFill>
                  <a:srgbClr val="202124"/>
                </a:solidFill>
                <a:effectLst/>
                <a:latin typeface="arial" panose="020B0604020202020204" pitchFamily="34" charset="0"/>
              </a:rPr>
              <a:t>Be non-active.</a:t>
            </a:r>
          </a:p>
          <a:p>
            <a:pPr algn="l">
              <a:buFont typeface="+mj-lt"/>
              <a:buAutoNum type="arabicPeriod"/>
            </a:pPr>
            <a:r>
              <a:rPr lang="en-US" b="0" i="0" dirty="0">
                <a:solidFill>
                  <a:srgbClr val="202124"/>
                </a:solidFill>
                <a:effectLst/>
                <a:latin typeface="arial" panose="020B0604020202020204" pitchFamily="34" charset="0"/>
              </a:rPr>
              <a:t>Be reactive.</a:t>
            </a:r>
          </a:p>
          <a:p>
            <a:pPr algn="l">
              <a:buFont typeface="+mj-lt"/>
              <a:buAutoNum type="arabicPeriod"/>
            </a:pPr>
            <a:r>
              <a:rPr lang="en-US" b="0" i="0" dirty="0">
                <a:solidFill>
                  <a:srgbClr val="202124"/>
                </a:solidFill>
                <a:effectLst/>
                <a:latin typeface="arial" panose="020B0604020202020204" pitchFamily="34" charset="0"/>
              </a:rPr>
              <a:t>Be proactive and positive.</a:t>
            </a:r>
          </a:p>
          <a:p>
            <a:pPr algn="l">
              <a:buFont typeface="+mj-lt"/>
              <a:buAutoNum type="arabicPeriod"/>
            </a:pPr>
            <a:r>
              <a:rPr lang="en-US" b="0" i="0" dirty="0">
                <a:solidFill>
                  <a:srgbClr val="202124"/>
                </a:solidFill>
                <a:effectLst/>
                <a:latin typeface="arial" panose="020B0604020202020204" pitchFamily="34" charset="0"/>
              </a:rPr>
              <a:t>Acknowledge that change is part of life. Nothing would exist without change. ...</a:t>
            </a:r>
          </a:p>
          <a:p>
            <a:pPr algn="l">
              <a:buFont typeface="+mj-lt"/>
              <a:buAutoNum type="arabicPeriod"/>
            </a:pPr>
            <a:r>
              <a:rPr lang="en-US" b="0" i="0" dirty="0">
                <a:solidFill>
                  <a:srgbClr val="202124"/>
                </a:solidFill>
                <a:effectLst/>
                <a:latin typeface="arial" panose="020B0604020202020204" pitchFamily="34" charset="0"/>
              </a:rPr>
              <a:t>Accept your emotions. ...</a:t>
            </a:r>
          </a:p>
          <a:p>
            <a:pPr algn="l">
              <a:buFont typeface="+mj-lt"/>
              <a:buAutoNum type="arabicPeriod"/>
            </a:pPr>
            <a:r>
              <a:rPr lang="en-US" b="0" i="0" dirty="0">
                <a:solidFill>
                  <a:srgbClr val="202124"/>
                </a:solidFill>
                <a:effectLst/>
                <a:latin typeface="arial" panose="020B0604020202020204" pitchFamily="34" charset="0"/>
              </a:rPr>
              <a:t>Reframe the situation to see the positive. ...</a:t>
            </a:r>
          </a:p>
          <a:p>
            <a:pPr algn="l">
              <a:buFont typeface="+mj-lt"/>
              <a:buAutoNum type="arabicPeriod"/>
            </a:pPr>
            <a:r>
              <a:rPr lang="en-US" b="0" i="0" dirty="0">
                <a:solidFill>
                  <a:srgbClr val="202124"/>
                </a:solidFill>
                <a:effectLst/>
                <a:latin typeface="arial" panose="020B0604020202020204" pitchFamily="34" charset="0"/>
              </a:rPr>
              <a:t>Action is required because decisions, not conditions, determine your path.</a:t>
            </a:r>
          </a:p>
          <a:p>
            <a:endParaRPr lang="fr-FR" dirty="0"/>
          </a:p>
        </p:txBody>
      </p:sp>
    </p:spTree>
    <p:extLst>
      <p:ext uri="{BB962C8B-B14F-4D97-AF65-F5344CB8AC3E}">
        <p14:creationId xmlns:p14="http://schemas.microsoft.com/office/powerpoint/2010/main" val="136245326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a:extLst>
              <a:ext uri="{FF2B5EF4-FFF2-40B4-BE49-F238E27FC236}">
                <a16:creationId xmlns:a16="http://schemas.microsoft.com/office/drawing/2014/main" xmlns="" id="{07D9BE2E-6E46-06CB-6F2C-5EF0420200FE}"/>
              </a:ext>
            </a:extLst>
          </p:cNvPr>
          <p:cNvSpPr>
            <a:spLocks noGrp="1"/>
          </p:cNvSpPr>
          <p:nvPr>
            <p:ph type="title"/>
          </p:nvPr>
        </p:nvSpPr>
        <p:spPr bwMode="auto">
          <a:xfrm>
            <a:off x="1992313" y="260351"/>
            <a:ext cx="7467600" cy="561975"/>
          </a:xfrm>
        </p:spPr>
        <p:txBody>
          <a:bodyPr wrap="square" numCol="1" anchorCtr="0" compatLnSpc="1">
            <a:prstTxWarp prst="textNoShape">
              <a:avLst/>
            </a:prstTxWarp>
            <a:normAutofit/>
          </a:bodyPr>
          <a:lstStyle/>
          <a:p>
            <a:pPr algn="ctr" eaLnBrk="1" hangingPunct="1"/>
            <a:r>
              <a:rPr lang="fr-FR" altLang="fr-FR" sz="3200" b="1" dirty="0"/>
              <a:t>Managing conflict: the different stages</a:t>
            </a:r>
          </a:p>
        </p:txBody>
      </p:sp>
      <p:sp>
        <p:nvSpPr>
          <p:cNvPr id="16" name="Espace réservé du numéro de diapositive 15">
            <a:extLst>
              <a:ext uri="{FF2B5EF4-FFF2-40B4-BE49-F238E27FC236}">
                <a16:creationId xmlns:a16="http://schemas.microsoft.com/office/drawing/2014/main" xmlns="" id="{EC6EE9F6-3933-308D-9E53-2EA8B4DEB89D}"/>
              </a:ext>
            </a:extLst>
          </p:cNvPr>
          <p:cNvSpPr>
            <a:spLocks noGrp="1"/>
          </p:cNvSpPr>
          <p:nvPr>
            <p:ph type="sldNum" sz="quarter" idx="10"/>
          </p:nvPr>
        </p:nvSpPr>
        <p:spPr/>
        <p:txBody>
          <a:bodyPr/>
          <a:lstStyle/>
          <a:p>
            <a:fld id="{3A8101C7-28C5-4F58-B5BB-B98EF25C08B5}" type="slidenum">
              <a:rPr lang="fr-FR" altLang="fr-FR"/>
              <a:t>223</a:t>
            </a:fld>
            <a:endParaRPr lang="fr-FR" altLang="fr-FR"/>
          </a:p>
        </p:txBody>
      </p:sp>
      <p:sp>
        <p:nvSpPr>
          <p:cNvPr id="6" name="Rectangle 5">
            <a:extLst>
              <a:ext uri="{FF2B5EF4-FFF2-40B4-BE49-F238E27FC236}">
                <a16:creationId xmlns:a16="http://schemas.microsoft.com/office/drawing/2014/main" xmlns="" id="{54E304E7-F623-DE06-6EBC-82080DDB48CE}"/>
              </a:ext>
            </a:extLst>
          </p:cNvPr>
          <p:cNvSpPr/>
          <p:nvPr/>
        </p:nvSpPr>
        <p:spPr>
          <a:xfrm>
            <a:off x="2141428" y="3140869"/>
            <a:ext cx="1871663" cy="576262"/>
          </a:xfrm>
          <a:prstGeom prst="rect">
            <a:avLst/>
          </a:prstGeom>
          <a:solidFill>
            <a:schemeClr val="accent2">
              <a:lumMod val="75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fr-FR" sz="2200" dirty="0">
                <a:solidFill>
                  <a:srgbClr val="000000"/>
                </a:solidFill>
                <a:ea typeface="ＭＳ Ｐゴシック" pitchFamily="-111" charset="-128"/>
              </a:rPr>
              <a:t>Objectives</a:t>
            </a:r>
          </a:p>
        </p:txBody>
      </p:sp>
      <p:sp>
        <p:nvSpPr>
          <p:cNvPr id="7" name="Rectangle 6">
            <a:extLst>
              <a:ext uri="{FF2B5EF4-FFF2-40B4-BE49-F238E27FC236}">
                <a16:creationId xmlns:a16="http://schemas.microsoft.com/office/drawing/2014/main" xmlns="" id="{4D94F61D-2425-750C-FA92-96F62DAAEF31}"/>
              </a:ext>
            </a:extLst>
          </p:cNvPr>
          <p:cNvSpPr/>
          <p:nvPr/>
        </p:nvSpPr>
        <p:spPr>
          <a:xfrm>
            <a:off x="5880101" y="2276475"/>
            <a:ext cx="4922578" cy="647700"/>
          </a:xfrm>
          <a:prstGeom prst="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defRPr/>
            </a:pPr>
            <a:r>
              <a:rPr lang="fr-FR" sz="2200" dirty="0">
                <a:solidFill>
                  <a:srgbClr val="000000"/>
                </a:solidFill>
                <a:ea typeface="ＭＳ Ｐゴシック" pitchFamily="-111" charset="-128"/>
              </a:rPr>
              <a:t>Diagnose and analyse the different types and levels of conflict</a:t>
            </a:r>
          </a:p>
        </p:txBody>
      </p:sp>
      <p:sp>
        <p:nvSpPr>
          <p:cNvPr id="9" name="Rectangle 8">
            <a:extLst>
              <a:ext uri="{FF2B5EF4-FFF2-40B4-BE49-F238E27FC236}">
                <a16:creationId xmlns:a16="http://schemas.microsoft.com/office/drawing/2014/main" xmlns="" id="{C7B6352E-8B08-6598-16D6-B50B4A97F748}"/>
              </a:ext>
            </a:extLst>
          </p:cNvPr>
          <p:cNvSpPr/>
          <p:nvPr/>
        </p:nvSpPr>
        <p:spPr>
          <a:xfrm>
            <a:off x="5503714" y="1307233"/>
            <a:ext cx="5071434" cy="647700"/>
          </a:xfrm>
          <a:prstGeom prst="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buFont typeface="Times New Roman" pitchFamily="16" charset="0"/>
              <a:buNone/>
              <a:defRPr/>
            </a:pPr>
            <a:r>
              <a:rPr lang="fr-FR" sz="2200" dirty="0">
                <a:solidFill>
                  <a:srgbClr val="000000"/>
                </a:solidFill>
                <a:ea typeface="ＭＳ Ｐゴシック" pitchFamily="-111" charset="-128"/>
              </a:rPr>
              <a:t>Identifying the beginnings of conflict</a:t>
            </a:r>
          </a:p>
        </p:txBody>
      </p:sp>
      <p:sp>
        <p:nvSpPr>
          <p:cNvPr id="13" name="Rectangle 12">
            <a:extLst>
              <a:ext uri="{FF2B5EF4-FFF2-40B4-BE49-F238E27FC236}">
                <a16:creationId xmlns:a16="http://schemas.microsoft.com/office/drawing/2014/main" xmlns="" id="{0F403C5C-D506-0434-EDE0-5689D8BD52CF}"/>
              </a:ext>
            </a:extLst>
          </p:cNvPr>
          <p:cNvSpPr/>
          <p:nvPr/>
        </p:nvSpPr>
        <p:spPr>
          <a:xfrm>
            <a:off x="5977933" y="3357563"/>
            <a:ext cx="5071434" cy="649287"/>
          </a:xfrm>
          <a:prstGeom prst="rect">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defRPr/>
            </a:pPr>
            <a:r>
              <a:rPr lang="fr-FR" sz="2200" dirty="0">
                <a:solidFill>
                  <a:srgbClr val="000000"/>
                </a:solidFill>
                <a:ea typeface="ＭＳ Ｐゴシック" pitchFamily="-111" charset="-128"/>
              </a:rPr>
              <a:t>Recognising your sphere of influence to deal with conflict</a:t>
            </a:r>
          </a:p>
        </p:txBody>
      </p:sp>
      <p:sp>
        <p:nvSpPr>
          <p:cNvPr id="14" name="Rectangle 13">
            <a:extLst>
              <a:ext uri="{FF2B5EF4-FFF2-40B4-BE49-F238E27FC236}">
                <a16:creationId xmlns:a16="http://schemas.microsoft.com/office/drawing/2014/main" xmlns="" id="{17459770-EE34-C156-6ECD-817E6C565FCF}"/>
              </a:ext>
            </a:extLst>
          </p:cNvPr>
          <p:cNvSpPr/>
          <p:nvPr/>
        </p:nvSpPr>
        <p:spPr>
          <a:xfrm>
            <a:off x="5880101" y="4292600"/>
            <a:ext cx="5071434" cy="649288"/>
          </a:xfrm>
          <a:prstGeom prst="rect">
            <a:avLst/>
          </a:prstGeom>
          <a:solidFill>
            <a:schemeClr val="tx2">
              <a:lumMod val="50000"/>
              <a:lumOff val="50000"/>
            </a:schemeClr>
          </a:solidFill>
        </p:spPr>
        <p:style>
          <a:lnRef idx="1">
            <a:schemeClr val="accent1"/>
          </a:lnRef>
          <a:fillRef idx="2">
            <a:schemeClr val="accent1"/>
          </a:fillRef>
          <a:effectRef idx="1">
            <a:schemeClr val="accent1"/>
          </a:effectRef>
          <a:fontRef idx="minor">
            <a:schemeClr val="dk1"/>
          </a:fontRef>
        </p:style>
        <p:txBody>
          <a:bodyPr anchor="ctr"/>
          <a:lstStyle/>
          <a:p>
            <a:pPr>
              <a:defRPr/>
            </a:pPr>
            <a:r>
              <a:rPr lang="fr-FR" sz="2200" dirty="0">
                <a:solidFill>
                  <a:srgbClr val="000000"/>
                </a:solidFill>
                <a:ea typeface="ＭＳ Ｐゴシック" pitchFamily="-111" charset="-128"/>
              </a:rPr>
              <a:t>Mobilising internal resources in conflict situations</a:t>
            </a:r>
          </a:p>
        </p:txBody>
      </p:sp>
      <p:sp>
        <p:nvSpPr>
          <p:cNvPr id="15" name="Rectangle 14">
            <a:extLst>
              <a:ext uri="{FF2B5EF4-FFF2-40B4-BE49-F238E27FC236}">
                <a16:creationId xmlns:a16="http://schemas.microsoft.com/office/drawing/2014/main" xmlns="" id="{D6E6E72E-AEA9-D98B-BB5D-259627EE63DE}"/>
              </a:ext>
            </a:extLst>
          </p:cNvPr>
          <p:cNvSpPr/>
          <p:nvPr/>
        </p:nvSpPr>
        <p:spPr>
          <a:xfrm>
            <a:off x="5977933" y="5407819"/>
            <a:ext cx="4122997" cy="649287"/>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fr-FR" sz="2200" dirty="0">
                <a:solidFill>
                  <a:srgbClr val="000000"/>
                </a:solidFill>
                <a:ea typeface="ＭＳ Ｐゴシック" pitchFamily="-111" charset="-128"/>
              </a:rPr>
              <a:t>Regulating and exiting conflicts</a:t>
            </a:r>
          </a:p>
        </p:txBody>
      </p:sp>
      <p:sp>
        <p:nvSpPr>
          <p:cNvPr id="53" name="Flèche droite 52">
            <a:extLst>
              <a:ext uri="{FF2B5EF4-FFF2-40B4-BE49-F238E27FC236}">
                <a16:creationId xmlns:a16="http://schemas.microsoft.com/office/drawing/2014/main" xmlns="" id="{F066B780-46E6-843B-879D-BCC514EA5FE7}"/>
              </a:ext>
            </a:extLst>
          </p:cNvPr>
          <p:cNvSpPr/>
          <p:nvPr/>
        </p:nvSpPr>
        <p:spPr>
          <a:xfrm>
            <a:off x="4656138" y="1557338"/>
            <a:ext cx="792162" cy="215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solidFill>
                <a:srgbClr val="FFFFFF"/>
              </a:solidFill>
              <a:ea typeface="ＭＳ Ｐゴシック" pitchFamily="-111" charset="-128"/>
            </a:endParaRPr>
          </a:p>
        </p:txBody>
      </p:sp>
      <p:sp>
        <p:nvSpPr>
          <p:cNvPr id="58" name="Flèche droite 57">
            <a:extLst>
              <a:ext uri="{FF2B5EF4-FFF2-40B4-BE49-F238E27FC236}">
                <a16:creationId xmlns:a16="http://schemas.microsoft.com/office/drawing/2014/main" xmlns="" id="{A52B3FC7-ACD1-E51C-960C-874DFADFF8F5}"/>
              </a:ext>
            </a:extLst>
          </p:cNvPr>
          <p:cNvSpPr/>
          <p:nvPr/>
        </p:nvSpPr>
        <p:spPr>
          <a:xfrm>
            <a:off x="4656138" y="2492375"/>
            <a:ext cx="792162" cy="2159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solidFill>
                <a:srgbClr val="FFFFFF"/>
              </a:solidFill>
              <a:ea typeface="ＭＳ Ｐゴシック" pitchFamily="-111" charset="-128"/>
            </a:endParaRPr>
          </a:p>
        </p:txBody>
      </p:sp>
      <p:sp>
        <p:nvSpPr>
          <p:cNvPr id="59" name="Flèche droite 58">
            <a:extLst>
              <a:ext uri="{FF2B5EF4-FFF2-40B4-BE49-F238E27FC236}">
                <a16:creationId xmlns:a16="http://schemas.microsoft.com/office/drawing/2014/main" xmlns="" id="{3CACABF0-A32B-5653-EE99-C51CCC4B232F}"/>
              </a:ext>
            </a:extLst>
          </p:cNvPr>
          <p:cNvSpPr/>
          <p:nvPr/>
        </p:nvSpPr>
        <p:spPr>
          <a:xfrm>
            <a:off x="4656138" y="3500438"/>
            <a:ext cx="792162" cy="2159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solidFill>
                <a:srgbClr val="FFFFFF"/>
              </a:solidFill>
              <a:ea typeface="ＭＳ Ｐゴシック" pitchFamily="-111" charset="-128"/>
            </a:endParaRPr>
          </a:p>
        </p:txBody>
      </p:sp>
      <p:sp>
        <p:nvSpPr>
          <p:cNvPr id="60" name="Flèche droite 59">
            <a:extLst>
              <a:ext uri="{FF2B5EF4-FFF2-40B4-BE49-F238E27FC236}">
                <a16:creationId xmlns:a16="http://schemas.microsoft.com/office/drawing/2014/main" xmlns="" id="{2D80003C-3853-63CA-E930-3E085C9C2EB0}"/>
              </a:ext>
            </a:extLst>
          </p:cNvPr>
          <p:cNvSpPr/>
          <p:nvPr/>
        </p:nvSpPr>
        <p:spPr>
          <a:xfrm>
            <a:off x="4656138" y="5516563"/>
            <a:ext cx="792162" cy="21590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solidFill>
                <a:srgbClr val="FFFFFF"/>
              </a:solidFill>
              <a:ea typeface="ＭＳ Ｐゴシック" pitchFamily="-111" charset="-128"/>
            </a:endParaRPr>
          </a:p>
        </p:txBody>
      </p:sp>
      <p:sp>
        <p:nvSpPr>
          <p:cNvPr id="61" name="Flèche droite 60">
            <a:extLst>
              <a:ext uri="{FF2B5EF4-FFF2-40B4-BE49-F238E27FC236}">
                <a16:creationId xmlns:a16="http://schemas.microsoft.com/office/drawing/2014/main" xmlns="" id="{C5D9A962-0A72-A542-558F-280E4231C8DF}"/>
              </a:ext>
            </a:extLst>
          </p:cNvPr>
          <p:cNvSpPr/>
          <p:nvPr/>
        </p:nvSpPr>
        <p:spPr>
          <a:xfrm>
            <a:off x="4656138" y="4508500"/>
            <a:ext cx="792162" cy="2159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solidFill>
                <a:srgbClr val="FFFFFF"/>
              </a:solidFill>
              <a:ea typeface="ＭＳ Ｐゴシック" pitchFamily="-111" charset="-128"/>
            </a:endParaRPr>
          </a:p>
        </p:txBody>
      </p:sp>
      <p:sp>
        <p:nvSpPr>
          <p:cNvPr id="2" name="ZoneTexte 1">
            <a:extLst>
              <a:ext uri="{FF2B5EF4-FFF2-40B4-BE49-F238E27FC236}">
                <a16:creationId xmlns:a16="http://schemas.microsoft.com/office/drawing/2014/main" xmlns="" id="{A31C67D8-0A02-E707-1D63-54A2889DFA21}"/>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B050"/>
                </a:solidFill>
              </a:rPr>
              <a:t>M4</a:t>
            </a:r>
          </a:p>
        </p:txBody>
      </p:sp>
    </p:spTree>
    <p:extLst>
      <p:ext uri="{BB962C8B-B14F-4D97-AF65-F5344CB8AC3E}">
        <p14:creationId xmlns:p14="http://schemas.microsoft.com/office/powerpoint/2010/main" val="6157830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xmlns="" id="{2B6AC491-1F17-39CE-938C-11655CEBFE0C}"/>
              </a:ext>
            </a:extLst>
          </p:cNvPr>
          <p:cNvSpPr>
            <a:spLocks noGrp="1" noChangeArrowheads="1"/>
          </p:cNvSpPr>
          <p:nvPr>
            <p:ph idx="1"/>
          </p:nvPr>
        </p:nvSpPr>
        <p:spPr>
          <a:xfrm>
            <a:off x="765544" y="1456661"/>
            <a:ext cx="11036596" cy="5715000"/>
          </a:xfrm>
        </p:spPr>
        <p:txBody>
          <a:bodyPr rtlCol="0">
            <a:normAutofit/>
          </a:bodyPr>
          <a:lstStyle/>
          <a:p>
            <a:pPr marL="228600" lvl="1" indent="0">
              <a:spcAft>
                <a:spcPts val="0"/>
              </a:spcAft>
              <a:buClr>
                <a:schemeClr val="tx1">
                  <a:lumMod val="50000"/>
                  <a:lumOff val="50000"/>
                </a:schemeClr>
              </a:buClr>
              <a:buNone/>
              <a:defRPr/>
            </a:pPr>
            <a:r>
              <a:rPr lang="fr-CH" altLang="fr-FR" sz="2200" b="1" dirty="0">
                <a:solidFill>
                  <a:schemeClr val="tx1"/>
                </a:solidFill>
              </a:rPr>
              <a:t>Forcing/dominance (I win - you lose)</a:t>
            </a:r>
          </a:p>
          <a:p>
            <a:pPr marL="594360" lvl="2" indent="-182880">
              <a:spcAft>
                <a:spcPts val="0"/>
              </a:spcAft>
              <a:buClr>
                <a:srgbClr val="FFC000"/>
              </a:buClr>
              <a:defRPr/>
            </a:pPr>
            <a:r>
              <a:rPr lang="fr-CH" altLang="fr-FR" sz="2200" dirty="0">
                <a:solidFill>
                  <a:schemeClr val="tx1"/>
                </a:solidFill>
              </a:rPr>
              <a:t>by hierarchical authority</a:t>
            </a:r>
          </a:p>
          <a:p>
            <a:pPr marL="594360" lvl="2" indent="-182880">
              <a:spcAft>
                <a:spcPts val="0"/>
              </a:spcAft>
              <a:buClr>
                <a:srgbClr val="FFC000"/>
              </a:buClr>
              <a:defRPr/>
            </a:pPr>
            <a:r>
              <a:rPr lang="fr-CH" altLang="fr-FR" sz="2200" dirty="0">
                <a:solidFill>
                  <a:schemeClr val="tx1"/>
                </a:solidFill>
              </a:rPr>
              <a:t>by physical force</a:t>
            </a:r>
          </a:p>
          <a:p>
            <a:pPr marL="594360" lvl="2" indent="-182880">
              <a:spcAft>
                <a:spcPts val="0"/>
              </a:spcAft>
              <a:buClr>
                <a:srgbClr val="FFC000"/>
              </a:buClr>
              <a:defRPr/>
            </a:pPr>
            <a:r>
              <a:rPr lang="fr-CH" altLang="fr-FR" sz="2200" dirty="0">
                <a:solidFill>
                  <a:schemeClr val="tx1"/>
                </a:solidFill>
              </a:rPr>
              <a:t>by the support of the majority</a:t>
            </a:r>
          </a:p>
          <a:p>
            <a:pPr marL="594360" lvl="2" indent="-182880">
              <a:spcAft>
                <a:spcPts val="0"/>
              </a:spcAft>
              <a:buClr>
                <a:srgbClr val="FFC000"/>
              </a:buClr>
              <a:defRPr/>
            </a:pPr>
            <a:r>
              <a:rPr lang="fr-CH" altLang="fr-FR" sz="2200" dirty="0">
                <a:solidFill>
                  <a:schemeClr val="tx1"/>
                </a:solidFill>
              </a:rPr>
              <a:t>by application of the law</a:t>
            </a:r>
          </a:p>
          <a:p>
            <a:pPr marL="594360" lvl="2" indent="-182880">
              <a:spcAft>
                <a:spcPts val="0"/>
              </a:spcAft>
              <a:buClr>
                <a:srgbClr val="FFC000"/>
              </a:buClr>
              <a:defRPr/>
            </a:pPr>
            <a:endParaRPr lang="fr-CH" altLang="fr-FR" sz="2200" dirty="0">
              <a:solidFill>
                <a:schemeClr val="tx1"/>
              </a:solidFill>
            </a:endParaRPr>
          </a:p>
          <a:p>
            <a:pPr marL="228600" lvl="1" indent="0">
              <a:spcAft>
                <a:spcPts val="0"/>
              </a:spcAft>
              <a:buClr>
                <a:schemeClr val="tx1">
                  <a:lumMod val="50000"/>
                  <a:lumOff val="50000"/>
                </a:schemeClr>
              </a:buClr>
              <a:buNone/>
              <a:defRPr/>
            </a:pPr>
            <a:r>
              <a:rPr lang="fr-CH" altLang="fr-FR" sz="2200" b="1" dirty="0">
                <a:solidFill>
                  <a:schemeClr val="tx1"/>
                </a:solidFill>
              </a:rPr>
              <a:t>Appeasement (win-lose)</a:t>
            </a:r>
          </a:p>
          <a:p>
            <a:pPr marL="594360" lvl="2" indent="-182880">
              <a:lnSpc>
                <a:spcPct val="104000"/>
              </a:lnSpc>
              <a:spcAft>
                <a:spcPts val="0"/>
              </a:spcAft>
              <a:buClr>
                <a:srgbClr val="FFC000"/>
              </a:buClr>
              <a:defRPr/>
            </a:pPr>
            <a:r>
              <a:rPr lang="fr-CH" altLang="fr-FR" sz="2200" dirty="0">
                <a:solidFill>
                  <a:schemeClr val="tx1"/>
                </a:solidFill>
              </a:rPr>
              <a:t>Instead of trying to win at the expense of the other, the other is allowed to win in the hope of avoiding the consequences of a long and expensive conflict.</a:t>
            </a:r>
          </a:p>
          <a:p>
            <a:pPr marL="411480" lvl="2" indent="0">
              <a:lnSpc>
                <a:spcPct val="104000"/>
              </a:lnSpc>
              <a:spcAft>
                <a:spcPts val="0"/>
              </a:spcAft>
              <a:buClr>
                <a:srgbClr val="FFC000"/>
              </a:buClr>
              <a:buNone/>
              <a:defRPr/>
            </a:pPr>
            <a:endParaRPr lang="fr-CH" altLang="fr-FR" sz="2200" dirty="0">
              <a:solidFill>
                <a:schemeClr val="tx1"/>
              </a:solidFill>
            </a:endParaRPr>
          </a:p>
          <a:p>
            <a:pPr marL="228600" lvl="1" indent="0">
              <a:spcAft>
                <a:spcPts val="0"/>
              </a:spcAft>
              <a:buClr>
                <a:schemeClr val="tx1">
                  <a:lumMod val="50000"/>
                  <a:lumOff val="50000"/>
                </a:schemeClr>
              </a:buClr>
              <a:buNone/>
              <a:defRPr/>
            </a:pPr>
            <a:r>
              <a:rPr lang="fr-CH" altLang="fr-FR" sz="2200" b="1" dirty="0">
                <a:solidFill>
                  <a:schemeClr val="tx1"/>
                </a:solidFill>
              </a:rPr>
              <a:t>Disengagement / flight (failure -failure)</a:t>
            </a:r>
          </a:p>
          <a:p>
            <a:pPr marL="594360" lvl="2" indent="-182880">
              <a:spcAft>
                <a:spcPts val="0"/>
              </a:spcAft>
              <a:buClr>
                <a:srgbClr val="FFC000"/>
              </a:buClr>
              <a:defRPr/>
            </a:pPr>
            <a:r>
              <a:rPr lang="fr-CH" altLang="fr-FR" sz="2200" dirty="0">
                <a:solidFill>
                  <a:schemeClr val="tx1"/>
                </a:solidFill>
              </a:rPr>
              <a:t>A partner postpones negotiations again and again or makes excuses at the last minute in a repeated manner.</a:t>
            </a:r>
          </a:p>
          <a:p>
            <a:pPr marL="594360" lvl="2" indent="-182880">
              <a:spcAft>
                <a:spcPts val="0"/>
              </a:spcAft>
              <a:buClr>
                <a:srgbClr val="FFC000"/>
              </a:buClr>
              <a:defRPr/>
            </a:pPr>
            <a:endParaRPr lang="fr-CH" altLang="fr-FR" sz="2200" dirty="0">
              <a:solidFill>
                <a:schemeClr val="tx1"/>
              </a:solidFill>
            </a:endParaRPr>
          </a:p>
        </p:txBody>
      </p:sp>
      <p:sp>
        <p:nvSpPr>
          <p:cNvPr id="4" name="ZoneTexte 3">
            <a:extLst>
              <a:ext uri="{FF2B5EF4-FFF2-40B4-BE49-F238E27FC236}">
                <a16:creationId xmlns:a16="http://schemas.microsoft.com/office/drawing/2014/main" xmlns="" id="{BEEA04E1-EEC6-5F54-0921-3152B7035787}"/>
              </a:ext>
            </a:extLst>
          </p:cNvPr>
          <p:cNvSpPr txBox="1"/>
          <p:nvPr/>
        </p:nvSpPr>
        <p:spPr>
          <a:xfrm>
            <a:off x="1092495" y="405441"/>
            <a:ext cx="9593226" cy="584775"/>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The five conflict resolution strategies: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xmlns="" id="{53D9B61C-6A0A-20A6-1257-60A364169AAE}"/>
              </a:ext>
            </a:extLst>
          </p:cNvPr>
          <p:cNvSpPr>
            <a:spLocks noGrp="1" noChangeArrowheads="1"/>
          </p:cNvSpPr>
          <p:nvPr>
            <p:ph idx="1"/>
          </p:nvPr>
        </p:nvSpPr>
        <p:spPr>
          <a:xfrm>
            <a:off x="694659" y="1589568"/>
            <a:ext cx="10565219" cy="4495800"/>
          </a:xfrm>
        </p:spPr>
        <p:txBody>
          <a:bodyPr rtlCol="0">
            <a:noAutofit/>
          </a:bodyPr>
          <a:lstStyle/>
          <a:p>
            <a:pPr marL="228600" lvl="1" indent="0">
              <a:spcAft>
                <a:spcPts val="0"/>
              </a:spcAft>
              <a:buClr>
                <a:schemeClr val="tx1">
                  <a:lumMod val="50000"/>
                  <a:lumOff val="50000"/>
                </a:schemeClr>
              </a:buClr>
              <a:buNone/>
              <a:defRPr/>
            </a:pPr>
            <a:r>
              <a:rPr lang="fr-CH" altLang="fr-FR" sz="2200" b="1" dirty="0">
                <a:solidFill>
                  <a:schemeClr val="tx1"/>
                </a:solidFill>
              </a:rPr>
              <a:t>Integration/collaboration (win-win)</a:t>
            </a:r>
          </a:p>
          <a:p>
            <a:pPr marL="594360" lvl="2" indent="-182880" algn="just">
              <a:spcAft>
                <a:spcPts val="0"/>
              </a:spcAft>
              <a:buClr>
                <a:srgbClr val="FFC000"/>
              </a:buClr>
              <a:defRPr/>
            </a:pPr>
            <a:r>
              <a:rPr lang="fr-CH" altLang="fr-FR" sz="2200" dirty="0">
                <a:solidFill>
                  <a:schemeClr val="tx1"/>
                </a:solidFill>
              </a:rPr>
              <a:t>The parties seek a consensus, i.e. a solution that is acceptable to everyone, not because there is no better solution, but because the pie has been enlarged. If the parties have had to make concessions, they feel that these have been balanced by attractive gains.</a:t>
            </a:r>
          </a:p>
          <a:p>
            <a:pPr marL="594360" lvl="2" indent="-182880" algn="just">
              <a:spcAft>
                <a:spcPts val="0"/>
              </a:spcAft>
              <a:buClr>
                <a:srgbClr val="FFC000"/>
              </a:buClr>
              <a:defRPr/>
            </a:pPr>
            <a:r>
              <a:rPr lang="fr-CH" altLang="fr-FR" sz="2200" dirty="0">
                <a:solidFill>
                  <a:schemeClr val="tx1"/>
                </a:solidFill>
              </a:rPr>
              <a:t>A particular mode of this approach is where the parties seek a common overarching goal that neither can achieve alone and which replaces the individual goals that separate them.</a:t>
            </a:r>
          </a:p>
          <a:p>
            <a:pPr marL="228600" lvl="1" indent="0">
              <a:spcAft>
                <a:spcPts val="0"/>
              </a:spcAft>
              <a:buClr>
                <a:schemeClr val="tx1">
                  <a:lumMod val="50000"/>
                  <a:lumOff val="50000"/>
                </a:schemeClr>
              </a:buClr>
              <a:buNone/>
              <a:defRPr/>
            </a:pPr>
            <a:endParaRPr lang="fr-CH" altLang="fr-FR" sz="2200" b="1" dirty="0">
              <a:solidFill>
                <a:schemeClr val="tx1"/>
              </a:solidFill>
            </a:endParaRPr>
          </a:p>
          <a:p>
            <a:pPr marL="228600" lvl="1" indent="0">
              <a:spcAft>
                <a:spcPts val="0"/>
              </a:spcAft>
              <a:buClr>
                <a:schemeClr val="tx1">
                  <a:lumMod val="50000"/>
                  <a:lumOff val="50000"/>
                </a:schemeClr>
              </a:buClr>
              <a:buNone/>
              <a:defRPr/>
            </a:pPr>
            <a:r>
              <a:rPr lang="fr-CH" altLang="fr-FR" sz="2200" b="1" dirty="0">
                <a:solidFill>
                  <a:schemeClr val="tx1"/>
                </a:solidFill>
              </a:rPr>
              <a:t>The compromise</a:t>
            </a:r>
          </a:p>
          <a:p>
            <a:pPr marL="594360" lvl="2" indent="-182880">
              <a:spcAft>
                <a:spcPts val="0"/>
              </a:spcAft>
              <a:buClr>
                <a:srgbClr val="FFC000"/>
              </a:buClr>
              <a:defRPr/>
            </a:pPr>
            <a:r>
              <a:rPr lang="fr-CH" altLang="fr-FR" sz="2200" i="1" dirty="0">
                <a:solidFill>
                  <a:schemeClr val="tx1"/>
                </a:solidFill>
              </a:rPr>
              <a:t>The parties haggle until </a:t>
            </a:r>
            <a:r>
              <a:rPr lang="fr-CH" altLang="fr-FR" sz="2200" dirty="0">
                <a:solidFill>
                  <a:schemeClr val="tx1"/>
                </a:solidFill>
              </a:rPr>
              <a:t>they find a balance which, if not considered optimal, is nevertheless accepted given the circumstances and the fear that otherwise the conflict will drag on and escalate.</a:t>
            </a:r>
          </a:p>
          <a:p>
            <a:pPr marL="594360" lvl="2" indent="-182880">
              <a:spcAft>
                <a:spcPts val="0"/>
              </a:spcAft>
              <a:buClr>
                <a:srgbClr val="FFC000"/>
              </a:buClr>
              <a:defRPr/>
            </a:pPr>
            <a:r>
              <a:rPr lang="fr-CH" altLang="fr-FR" sz="2200" dirty="0">
                <a:solidFill>
                  <a:schemeClr val="tx1"/>
                </a:solidFill>
              </a:rPr>
              <a:t>It is a hybrid solution, where everyone gains a little (but not as much as they would have liked) and everyone loses a little (but less than they feared).</a:t>
            </a:r>
          </a:p>
          <a:p>
            <a:pPr marL="594360" lvl="2" indent="-182880">
              <a:spcAft>
                <a:spcPts val="0"/>
              </a:spcAft>
              <a:buClr>
                <a:srgbClr val="FFC000"/>
              </a:buClr>
              <a:defRPr/>
            </a:pPr>
            <a:endParaRPr lang="fr-CH" altLang="fr-FR" sz="2200" dirty="0">
              <a:solidFill>
                <a:schemeClr val="tx1"/>
              </a:solidFill>
            </a:endParaRPr>
          </a:p>
        </p:txBody>
      </p:sp>
      <p:sp>
        <p:nvSpPr>
          <p:cNvPr id="3" name="ZoneTexte 2">
            <a:extLst>
              <a:ext uri="{FF2B5EF4-FFF2-40B4-BE49-F238E27FC236}">
                <a16:creationId xmlns:a16="http://schemas.microsoft.com/office/drawing/2014/main" xmlns="" id="{59CB4183-9A98-DA84-A3E4-37C9C3AA2DAD}"/>
              </a:ext>
            </a:extLst>
          </p:cNvPr>
          <p:cNvSpPr txBox="1"/>
          <p:nvPr/>
        </p:nvSpPr>
        <p:spPr>
          <a:xfrm>
            <a:off x="1092495" y="405441"/>
            <a:ext cx="9593226" cy="584775"/>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The five conflict resolution strategies: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xmlns="" id="{AD722AA7-0EAE-B3BB-4682-61AED93B2B95}"/>
              </a:ext>
            </a:extLst>
          </p:cNvPr>
          <p:cNvSpPr>
            <a:spLocks noGrp="1" noChangeArrowheads="1"/>
          </p:cNvSpPr>
          <p:nvPr>
            <p:ph idx="1"/>
          </p:nvPr>
        </p:nvSpPr>
        <p:spPr>
          <a:xfrm>
            <a:off x="861680" y="1244009"/>
            <a:ext cx="10054855" cy="5715000"/>
          </a:xfrm>
        </p:spPr>
        <p:txBody>
          <a:bodyPr>
            <a:normAutofit/>
          </a:bodyPr>
          <a:lstStyle/>
          <a:p>
            <a:pPr marL="530352" lvl="1" indent="0" eaLnBrk="1" hangingPunct="1">
              <a:buNone/>
            </a:pPr>
            <a:endParaRPr lang="fr-CH" altLang="fr-FR" sz="2200" dirty="0"/>
          </a:p>
          <a:p>
            <a:pPr marL="530352" lvl="1" indent="0" eaLnBrk="1" hangingPunct="1">
              <a:buNone/>
            </a:pPr>
            <a:r>
              <a:rPr lang="fr-CH" altLang="fr-FR" sz="2200" dirty="0"/>
              <a:t>If you have to make a rational choice between the five possibilities, it is advisable to take into account four dimensions of the situation: </a:t>
            </a:r>
          </a:p>
          <a:p>
            <a:pPr marL="530352" lvl="1" indent="0" eaLnBrk="1" hangingPunct="1">
              <a:buNone/>
            </a:pPr>
            <a:endParaRPr lang="fr-CH" altLang="fr-FR" sz="2200" dirty="0"/>
          </a:p>
          <a:p>
            <a:pPr marL="342900" lvl="3" indent="-342900" eaLnBrk="1" hangingPunct="1">
              <a:buClr>
                <a:srgbClr val="FFC000"/>
              </a:buClr>
              <a:buFont typeface="Wingdings" panose="05000000000000000000" pitchFamily="2" charset="2"/>
              <a:buChar char="q"/>
            </a:pPr>
            <a:r>
              <a:rPr lang="fr-CH" altLang="fr-FR" sz="2200" dirty="0"/>
              <a:t>the relative </a:t>
            </a:r>
            <a:r>
              <a:rPr lang="fr-CH" altLang="fr-FR" sz="2200" i="0" dirty="0"/>
              <a:t>power of </a:t>
            </a:r>
            <a:r>
              <a:rPr lang="fr-CH" altLang="fr-FR" sz="2200" dirty="0"/>
              <a:t>the two parties, </a:t>
            </a:r>
          </a:p>
          <a:p>
            <a:pPr marL="342900" lvl="3" indent="-342900" eaLnBrk="1" hangingPunct="1">
              <a:buClr>
                <a:srgbClr val="FFC000"/>
              </a:buClr>
              <a:buFont typeface="Wingdings" panose="05000000000000000000" pitchFamily="2" charset="2"/>
              <a:buChar char="q"/>
            </a:pPr>
            <a:r>
              <a:rPr lang="fr-CH" altLang="fr-FR" sz="2200" dirty="0"/>
              <a:t>the importance of the issue, </a:t>
            </a:r>
          </a:p>
          <a:p>
            <a:pPr marL="342900" lvl="3" indent="-342900" eaLnBrk="1" hangingPunct="1">
              <a:buClr>
                <a:srgbClr val="FFC000"/>
              </a:buClr>
              <a:buFont typeface="Wingdings" panose="05000000000000000000" pitchFamily="2" charset="2"/>
              <a:buChar char="q"/>
            </a:pPr>
            <a:r>
              <a:rPr lang="fr-CH" altLang="fr-FR" sz="2200" dirty="0"/>
              <a:t>interdependence between the parties  </a:t>
            </a:r>
          </a:p>
          <a:p>
            <a:pPr marL="342900" lvl="3" indent="-342900" eaLnBrk="1" hangingPunct="1">
              <a:buClr>
                <a:srgbClr val="FFC000"/>
              </a:buClr>
              <a:buFont typeface="Wingdings" panose="05000000000000000000" pitchFamily="2" charset="2"/>
              <a:buChar char="q"/>
            </a:pPr>
            <a:r>
              <a:rPr lang="fr-CH" altLang="fr-FR" sz="2200" dirty="0"/>
              <a:t>the climate of trust or mistrust between them.</a:t>
            </a:r>
          </a:p>
        </p:txBody>
      </p:sp>
      <p:sp>
        <p:nvSpPr>
          <p:cNvPr id="3" name="ZoneTexte 2">
            <a:extLst>
              <a:ext uri="{FF2B5EF4-FFF2-40B4-BE49-F238E27FC236}">
                <a16:creationId xmlns:a16="http://schemas.microsoft.com/office/drawing/2014/main" xmlns="" id="{2C221BFE-AE45-4409-3477-F4FC82F0ABB4}"/>
              </a:ext>
            </a:extLst>
          </p:cNvPr>
          <p:cNvSpPr txBox="1"/>
          <p:nvPr/>
        </p:nvSpPr>
        <p:spPr>
          <a:xfrm>
            <a:off x="1092495" y="405441"/>
            <a:ext cx="9593226" cy="584775"/>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The five conflict resolution strategies: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4">
            <a:extLst>
              <a:ext uri="{FF2B5EF4-FFF2-40B4-BE49-F238E27FC236}">
                <a16:creationId xmlns:a16="http://schemas.microsoft.com/office/drawing/2014/main" xmlns="" id="{7D03EA2D-9876-7653-1CE7-03995EF73089}"/>
              </a:ext>
            </a:extLst>
          </p:cNvPr>
          <p:cNvSpPr>
            <a:spLocks noChangeShapeType="1"/>
          </p:cNvSpPr>
          <p:nvPr/>
        </p:nvSpPr>
        <p:spPr bwMode="auto">
          <a:xfrm flipH="1" flipV="1">
            <a:off x="3810000" y="1905000"/>
            <a:ext cx="0" cy="3048000"/>
          </a:xfrm>
          <a:prstGeom prst="line">
            <a:avLst/>
          </a:prstGeom>
          <a:ln>
            <a:headEnd/>
            <a:tailEnd type="triangle" w="med" len="med"/>
          </a:ln>
        </p:spPr>
        <p:style>
          <a:lnRef idx="2">
            <a:schemeClr val="accent2"/>
          </a:lnRef>
          <a:fillRef idx="0">
            <a:schemeClr val="accent2"/>
          </a:fillRef>
          <a:effectRef idx="1">
            <a:schemeClr val="accent2"/>
          </a:effectRef>
          <a:fontRef idx="minor">
            <a:schemeClr val="tx1"/>
          </a:fontRef>
        </p:style>
        <p:txBody>
          <a:bodyPr wrap="none" anchor="ctr"/>
          <a:lstStyle/>
          <a:p>
            <a:endParaRPr lang="fr-FR"/>
          </a:p>
        </p:txBody>
      </p:sp>
      <p:sp>
        <p:nvSpPr>
          <p:cNvPr id="40963" name="Line 5">
            <a:extLst>
              <a:ext uri="{FF2B5EF4-FFF2-40B4-BE49-F238E27FC236}">
                <a16:creationId xmlns:a16="http://schemas.microsoft.com/office/drawing/2014/main" xmlns="" id="{AE81B09D-E4E2-6F6D-79F0-F19CA9B446FB}"/>
              </a:ext>
            </a:extLst>
          </p:cNvPr>
          <p:cNvSpPr>
            <a:spLocks noChangeShapeType="1"/>
          </p:cNvSpPr>
          <p:nvPr/>
        </p:nvSpPr>
        <p:spPr bwMode="auto">
          <a:xfrm>
            <a:off x="3809999" y="4953000"/>
            <a:ext cx="7513661" cy="0"/>
          </a:xfrm>
          <a:prstGeom prst="line">
            <a:avLst/>
          </a:prstGeom>
          <a:ln>
            <a:headEnd/>
            <a:tailEnd type="triangle" w="med" len="med"/>
          </a:ln>
        </p:spPr>
        <p:style>
          <a:lnRef idx="2">
            <a:schemeClr val="accent2"/>
          </a:lnRef>
          <a:fillRef idx="0">
            <a:schemeClr val="accent2"/>
          </a:fillRef>
          <a:effectRef idx="1">
            <a:schemeClr val="accent2"/>
          </a:effectRef>
          <a:fontRef idx="minor">
            <a:schemeClr val="tx1"/>
          </a:fontRef>
        </p:style>
        <p:txBody>
          <a:bodyPr wrap="none" anchor="ctr"/>
          <a:lstStyle/>
          <a:p>
            <a:endParaRPr lang="fr-FR"/>
          </a:p>
        </p:txBody>
      </p:sp>
      <p:sp>
        <p:nvSpPr>
          <p:cNvPr id="40964" name="Text Box 7">
            <a:extLst>
              <a:ext uri="{FF2B5EF4-FFF2-40B4-BE49-F238E27FC236}">
                <a16:creationId xmlns:a16="http://schemas.microsoft.com/office/drawing/2014/main" xmlns="" id="{E47F983B-476A-8DB8-A8FA-95D9CC497982}"/>
              </a:ext>
            </a:extLst>
          </p:cNvPr>
          <p:cNvSpPr txBox="1">
            <a:spLocks noChangeArrowheads="1"/>
          </p:cNvSpPr>
          <p:nvPr/>
        </p:nvSpPr>
        <p:spPr bwMode="auto">
          <a:xfrm>
            <a:off x="3809999" y="5261848"/>
            <a:ext cx="660990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CH" altLang="fr-FR" sz="2200" dirty="0">
                <a:solidFill>
                  <a:schemeClr val="tx2"/>
                </a:solidFill>
              </a:rPr>
              <a:t>- Interdependence + Trust (propensity to cooperate)</a:t>
            </a:r>
          </a:p>
        </p:txBody>
      </p:sp>
      <p:sp>
        <p:nvSpPr>
          <p:cNvPr id="40965" name="Text Box 8">
            <a:extLst>
              <a:ext uri="{FF2B5EF4-FFF2-40B4-BE49-F238E27FC236}">
                <a16:creationId xmlns:a16="http://schemas.microsoft.com/office/drawing/2014/main" xmlns="" id="{9AB6BBEE-DDD9-C625-E8B1-C6719AF64639}"/>
              </a:ext>
            </a:extLst>
          </p:cNvPr>
          <p:cNvSpPr txBox="1">
            <a:spLocks noChangeArrowheads="1"/>
          </p:cNvSpPr>
          <p:nvPr/>
        </p:nvSpPr>
        <p:spPr bwMode="auto">
          <a:xfrm>
            <a:off x="2057400" y="2075973"/>
            <a:ext cx="1752600"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H" altLang="fr-FR" b="1" dirty="0"/>
              <a:t>                  +</a:t>
            </a:r>
            <a:endParaRPr lang="fr-CH" altLang="fr-FR" dirty="0"/>
          </a:p>
          <a:p>
            <a:pPr>
              <a:spcBef>
                <a:spcPct val="50000"/>
              </a:spcBef>
            </a:pPr>
            <a:r>
              <a:rPr lang="fr-CH" altLang="fr-FR" sz="2200" dirty="0">
                <a:solidFill>
                  <a:schemeClr val="tx2"/>
                </a:solidFill>
              </a:rPr>
              <a:t>Power</a:t>
            </a:r>
            <a:br>
              <a:rPr lang="fr-CH" altLang="fr-FR" sz="2200" dirty="0">
                <a:solidFill>
                  <a:schemeClr val="tx2"/>
                </a:solidFill>
              </a:rPr>
            </a:br>
            <a:r>
              <a:rPr lang="fr-CH" altLang="fr-FR" sz="2200" dirty="0">
                <a:solidFill>
                  <a:schemeClr val="tx2"/>
                </a:solidFill>
              </a:rPr>
              <a:t>Issue</a:t>
            </a:r>
            <a:br>
              <a:rPr lang="fr-CH" altLang="fr-FR" sz="2200" dirty="0">
                <a:solidFill>
                  <a:schemeClr val="tx2"/>
                </a:solidFill>
              </a:rPr>
            </a:br>
            <a:r>
              <a:rPr lang="fr-CH" altLang="fr-FR" sz="2200" dirty="0">
                <a:solidFill>
                  <a:schemeClr val="tx2"/>
                </a:solidFill>
              </a:rPr>
              <a:t>(propensity to assert oneself)</a:t>
            </a:r>
            <a:br>
              <a:rPr lang="fr-CH" altLang="fr-FR" sz="2200" dirty="0">
                <a:solidFill>
                  <a:schemeClr val="tx2"/>
                </a:solidFill>
              </a:rPr>
            </a:br>
            <a:r>
              <a:rPr lang="fr-CH" altLang="fr-FR" i="1" dirty="0"/>
              <a:t/>
            </a:r>
            <a:br>
              <a:rPr lang="fr-CH" altLang="fr-FR" i="1" dirty="0"/>
            </a:br>
            <a:r>
              <a:rPr lang="fr-CH" altLang="fr-FR" i="1" dirty="0"/>
              <a:t>                   -</a:t>
            </a:r>
            <a:endParaRPr lang="fr-CH" altLang="fr-FR" dirty="0"/>
          </a:p>
        </p:txBody>
      </p:sp>
      <p:sp>
        <p:nvSpPr>
          <p:cNvPr id="39943" name="Text Box 9">
            <a:extLst>
              <a:ext uri="{FF2B5EF4-FFF2-40B4-BE49-F238E27FC236}">
                <a16:creationId xmlns:a16="http://schemas.microsoft.com/office/drawing/2014/main" xmlns="" id="{51464A3F-F167-3925-C3F2-EDB85AF7451D}"/>
              </a:ext>
            </a:extLst>
          </p:cNvPr>
          <p:cNvSpPr txBox="1">
            <a:spLocks noChangeArrowheads="1"/>
          </p:cNvSpPr>
          <p:nvPr/>
        </p:nvSpPr>
        <p:spPr bwMode="auto">
          <a:xfrm>
            <a:off x="4111256" y="1434867"/>
            <a:ext cx="802049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fr-CH" altLang="fr-FR" sz="2200" b="1" dirty="0">
                <a:solidFill>
                  <a:schemeClr val="tx2"/>
                </a:solidFill>
                <a:latin typeface="+mn-lt"/>
              </a:rPr>
              <a:t>Domination Cooperation </a:t>
            </a:r>
          </a:p>
          <a:p>
            <a:pPr>
              <a:defRPr/>
            </a:pPr>
            <a:r>
              <a:rPr lang="fr-CH" altLang="fr-FR" sz="2200" dirty="0">
                <a:solidFill>
                  <a:schemeClr val="tx2"/>
                </a:solidFill>
                <a:latin typeface="+mn-lt"/>
              </a:rPr>
              <a:t> (I win / you lose) (both win)</a:t>
            </a:r>
          </a:p>
          <a:p>
            <a:pPr>
              <a:defRPr/>
            </a:pPr>
            <a:r>
              <a:rPr lang="fr-CH" altLang="fr-FR" sz="2200" dirty="0">
                <a:solidFill>
                  <a:schemeClr val="tx2"/>
                </a:solidFill>
                <a:latin typeface="+mn-lt"/>
              </a:rPr>
              <a:t>                             	</a:t>
            </a:r>
          </a:p>
          <a:p>
            <a:pPr>
              <a:defRPr/>
            </a:pPr>
            <a:r>
              <a:rPr lang="fr-CH" altLang="fr-FR" sz="2200" b="1" dirty="0">
                <a:solidFill>
                  <a:schemeClr val="tx2"/>
                </a:solidFill>
                <a:latin typeface="+mn-lt"/>
              </a:rPr>
              <a:t>			 Compromise</a:t>
            </a:r>
          </a:p>
          <a:p>
            <a:pPr>
              <a:defRPr/>
            </a:pPr>
            <a:r>
              <a:rPr lang="fr-CH" altLang="fr-FR" sz="2200" dirty="0">
                <a:solidFill>
                  <a:schemeClr val="tx2"/>
                </a:solidFill>
                <a:latin typeface="+mn-lt"/>
              </a:rPr>
              <a:t>		            (both lose)</a:t>
            </a:r>
          </a:p>
          <a:p>
            <a:pPr>
              <a:spcBef>
                <a:spcPct val="50000"/>
              </a:spcBef>
              <a:defRPr/>
            </a:pPr>
            <a:endParaRPr lang="fr-CH" altLang="fr-FR" sz="2200" dirty="0">
              <a:solidFill>
                <a:schemeClr val="tx2"/>
              </a:solidFill>
              <a:latin typeface="+mn-lt"/>
            </a:endParaRPr>
          </a:p>
          <a:p>
            <a:pPr>
              <a:spcBef>
                <a:spcPct val="50000"/>
              </a:spcBef>
              <a:defRPr/>
            </a:pPr>
            <a:r>
              <a:rPr lang="fr-CH" altLang="fr-FR" sz="2200" b="1" dirty="0">
                <a:solidFill>
                  <a:schemeClr val="tx2"/>
                </a:solidFill>
                <a:latin typeface="+mn-lt"/>
              </a:rPr>
              <a:t>Escape Appeasement</a:t>
            </a:r>
            <a:r>
              <a:rPr lang="fr-CH" altLang="fr-FR" sz="2200" dirty="0">
                <a:solidFill>
                  <a:schemeClr val="tx2"/>
                </a:solidFill>
                <a:latin typeface="+mn-lt"/>
              </a:rPr>
              <a:t/>
            </a:r>
            <a:br>
              <a:rPr lang="fr-CH" altLang="fr-FR" sz="2200" dirty="0">
                <a:solidFill>
                  <a:schemeClr val="tx2"/>
                </a:solidFill>
                <a:latin typeface="+mn-lt"/>
              </a:rPr>
            </a:br>
            <a:r>
              <a:rPr lang="fr-CH" altLang="fr-FR" sz="2200" dirty="0">
                <a:solidFill>
                  <a:schemeClr val="tx2"/>
                </a:solidFill>
                <a:latin typeface="+mn-lt"/>
              </a:rPr>
              <a:t>(nobody wins) (you win / I lose)</a:t>
            </a:r>
          </a:p>
        </p:txBody>
      </p:sp>
      <p:sp>
        <p:nvSpPr>
          <p:cNvPr id="2" name="Title 1">
            <a:extLst>
              <a:ext uri="{FF2B5EF4-FFF2-40B4-BE49-F238E27FC236}">
                <a16:creationId xmlns:a16="http://schemas.microsoft.com/office/drawing/2014/main" xmlns="" id="{4C8491E8-B789-BE72-9BF4-324D5597B906}"/>
              </a:ext>
            </a:extLst>
          </p:cNvPr>
          <p:cNvSpPr>
            <a:spLocks noGrp="1"/>
          </p:cNvSpPr>
          <p:nvPr>
            <p:ph type="title"/>
          </p:nvPr>
        </p:nvSpPr>
        <p:spPr>
          <a:xfrm>
            <a:off x="1981200" y="232109"/>
            <a:ext cx="9565758" cy="706437"/>
          </a:xfrm>
        </p:spPr>
        <p:txBody>
          <a:bodyPr>
            <a:noAutofit/>
          </a:bodyPr>
          <a:lstStyle/>
          <a:p>
            <a:pPr>
              <a:defRPr/>
            </a:pPr>
            <a:r>
              <a:rPr lang="fr-CH" altLang="fr-FR" sz="3200" dirty="0">
                <a:solidFill>
                  <a:schemeClr val="accent2">
                    <a:lumMod val="75000"/>
                  </a:schemeClr>
                </a:solidFill>
              </a:rPr>
              <a:t>Analysis model for determining a conflict strategy :</a:t>
            </a:r>
            <a:br>
              <a:rPr lang="fr-CH" altLang="fr-FR" sz="3200" dirty="0">
                <a:solidFill>
                  <a:schemeClr val="accent2">
                    <a:lumMod val="75000"/>
                  </a:schemeClr>
                </a:solidFill>
              </a:rPr>
            </a:br>
            <a:endParaRPr lang="fr-FR" sz="3200" dirty="0">
              <a:solidFill>
                <a:schemeClr val="accent2">
                  <a:lumMod val="75000"/>
                </a:schemeClr>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xmlns="" id="{2B6021C8-C468-13BD-B6BC-58062ED1092C}"/>
              </a:ext>
            </a:extLst>
          </p:cNvPr>
          <p:cNvGraphicFramePr>
            <a:graphicFrameLocks noGrp="1"/>
          </p:cNvGraphicFramePr>
          <p:nvPr>
            <p:ph idx="1"/>
          </p:nvPr>
        </p:nvGraphicFramePr>
        <p:xfrm>
          <a:off x="1364511" y="1659454"/>
          <a:ext cx="9831572" cy="4267200"/>
        </p:xfrm>
        <a:graphic>
          <a:graphicData uri="http://schemas.openxmlformats.org/drawingml/2006/table">
            <a:tbl>
              <a:tblPr firstRow="1" bandRow="1">
                <a:tableStyleId>{5C22544A-7EE6-4342-B048-85BDC9FD1C3A}</a:tableStyleId>
              </a:tblPr>
              <a:tblGrid>
                <a:gridCol w="2162984">
                  <a:extLst>
                    <a:ext uri="{9D8B030D-6E8A-4147-A177-3AD203B41FA5}">
                      <a16:colId xmlns:a16="http://schemas.microsoft.com/office/drawing/2014/main" xmlns="" val="20000"/>
                    </a:ext>
                  </a:extLst>
                </a:gridCol>
                <a:gridCol w="3871128">
                  <a:extLst>
                    <a:ext uri="{9D8B030D-6E8A-4147-A177-3AD203B41FA5}">
                      <a16:colId xmlns:a16="http://schemas.microsoft.com/office/drawing/2014/main" xmlns="" val="20001"/>
                    </a:ext>
                  </a:extLst>
                </a:gridCol>
                <a:gridCol w="3797460">
                  <a:extLst>
                    <a:ext uri="{9D8B030D-6E8A-4147-A177-3AD203B41FA5}">
                      <a16:colId xmlns:a16="http://schemas.microsoft.com/office/drawing/2014/main" xmlns="" val="20002"/>
                    </a:ext>
                  </a:extLst>
                </a:gridCol>
              </a:tblGrid>
              <a:tr h="439021">
                <a:tc>
                  <a:txBody>
                    <a:bodyPr/>
                    <a:lstStyle/>
                    <a:p>
                      <a:pPr algn="ctr">
                        <a:spcAft>
                          <a:spcPts val="0"/>
                        </a:spcAft>
                      </a:pPr>
                      <a:r>
                        <a:rPr lang="fr-FR" sz="2000" u="sng" dirty="0">
                          <a:latin typeface="+mj-lt"/>
                          <a:ea typeface="Times New Roman"/>
                          <a:cs typeface="Arial"/>
                        </a:rPr>
                        <a:t/>
                      </a:r>
                      <a:br>
                        <a:rPr lang="fr-FR" sz="2000" u="sng" dirty="0">
                          <a:latin typeface="+mj-lt"/>
                          <a:ea typeface="Times New Roman"/>
                          <a:cs typeface="Arial"/>
                        </a:rPr>
                      </a:br>
                      <a:r>
                        <a:rPr lang="fr-FR" sz="2000" dirty="0">
                          <a:latin typeface="+mj-lt"/>
                          <a:ea typeface="Times New Roman"/>
                          <a:cs typeface="Arial"/>
                        </a:rPr>
                        <a:t>Attitudes</a:t>
                      </a:r>
                      <a:endParaRPr lang="fr-FR" sz="2000" dirty="0">
                        <a:latin typeface="+mj-lt"/>
                        <a:ea typeface="Times New Roman"/>
                      </a:endParaRPr>
                    </a:p>
                  </a:txBody>
                  <a:tcPr marL="68580" marR="68580" marT="0" marB="0" anchor="ctr"/>
                </a:tc>
                <a:tc>
                  <a:txBody>
                    <a:bodyPr/>
                    <a:lstStyle/>
                    <a:p>
                      <a:pPr algn="ctr">
                        <a:spcAft>
                          <a:spcPts val="0"/>
                        </a:spcAft>
                      </a:pPr>
                      <a:r>
                        <a:rPr lang="fr-FR" sz="2000" dirty="0">
                          <a:latin typeface="+mj-lt"/>
                          <a:ea typeface="Times New Roman"/>
                          <a:cs typeface="Arial"/>
                        </a:rPr>
                        <a:t>Benefits</a:t>
                      </a:r>
                      <a:endParaRPr lang="fr-FR" sz="2000" dirty="0">
                        <a:latin typeface="+mj-lt"/>
                        <a:ea typeface="Times New Roman"/>
                      </a:endParaRPr>
                    </a:p>
                  </a:txBody>
                  <a:tcPr marL="68580" marR="68580" marT="0" marB="0" anchor="ctr"/>
                </a:tc>
                <a:tc>
                  <a:txBody>
                    <a:bodyPr/>
                    <a:lstStyle/>
                    <a:p>
                      <a:pPr algn="ctr">
                        <a:spcAft>
                          <a:spcPts val="0"/>
                        </a:spcAft>
                      </a:pPr>
                      <a:r>
                        <a:rPr lang="fr-FR" sz="2000" dirty="0">
                          <a:latin typeface="+mj-lt"/>
                          <a:ea typeface="Times New Roman"/>
                          <a:cs typeface="Arial"/>
                        </a:rPr>
                        <a:t>disadvantages</a:t>
                      </a:r>
                      <a:endParaRPr lang="fr-FR" sz="2000" dirty="0">
                        <a:latin typeface="+mj-lt"/>
                        <a:ea typeface="Times New Roman"/>
                      </a:endParaRPr>
                    </a:p>
                  </a:txBody>
                  <a:tcPr marL="68580" marR="68580" marT="0" marB="0" anchor="ctr"/>
                </a:tc>
                <a:extLst>
                  <a:ext uri="{0D108BD9-81ED-4DB2-BD59-A6C34878D82A}">
                    <a16:rowId xmlns:a16="http://schemas.microsoft.com/office/drawing/2014/main" xmlns="" val="10000"/>
                  </a:ext>
                </a:extLst>
              </a:tr>
              <a:tr h="1493615">
                <a:tc>
                  <a:txBody>
                    <a:bodyPr/>
                    <a:lstStyle/>
                    <a:p>
                      <a:pPr>
                        <a:spcAft>
                          <a:spcPts val="0"/>
                        </a:spcAft>
                      </a:pPr>
                      <a:r>
                        <a:rPr lang="fr-FR" sz="2000" b="1" dirty="0">
                          <a:solidFill>
                            <a:schemeClr val="accent2">
                              <a:lumMod val="75000"/>
                            </a:schemeClr>
                          </a:solidFill>
                          <a:latin typeface="+mj-lt"/>
                          <a:ea typeface="Times New Roman"/>
                          <a:cs typeface="Arial"/>
                        </a:rPr>
                        <a:t>Withdrawal</a:t>
                      </a:r>
                      <a:endParaRPr lang="fr-FR" sz="2000" dirty="0">
                        <a:solidFill>
                          <a:schemeClr val="accent2">
                            <a:lumMod val="75000"/>
                          </a:schemeClr>
                        </a:solidFill>
                        <a:latin typeface="+mj-lt"/>
                        <a:ea typeface="Times New Roman"/>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Allow time for reflection</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Requires some energy and time</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Defuses conflicts of people and values</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Enables the people concerned to manage the difficulty themselves</a:t>
                      </a:r>
                      <a:endParaRPr lang="fr-FR" sz="2000" dirty="0">
                        <a:latin typeface="+mj-lt"/>
                        <a:ea typeface="Times New Roman"/>
                      </a:endParaRPr>
                    </a:p>
                  </a:txBody>
                  <a:tcPr marL="68580" marR="68580" marT="0" marB="0"/>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Fosters, in some cases, the escalation of the conflict</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Can be seen as an exploitable weakness</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A resignation from his leadership role</a:t>
                      </a:r>
                      <a:endParaRPr lang="fr-FR" sz="2000" dirty="0">
                        <a:latin typeface="+mj-lt"/>
                        <a:ea typeface="Times New Roman"/>
                      </a:endParaRPr>
                    </a:p>
                  </a:txBody>
                  <a:tcPr marL="68580" marR="68580" marT="0" marB="0"/>
                </a:tc>
                <a:extLst>
                  <a:ext uri="{0D108BD9-81ED-4DB2-BD59-A6C34878D82A}">
                    <a16:rowId xmlns:a16="http://schemas.microsoft.com/office/drawing/2014/main" xmlns="" val="10001"/>
                  </a:ext>
                </a:extLst>
              </a:tr>
              <a:tr h="853494">
                <a:tc>
                  <a:txBody>
                    <a:bodyPr/>
                    <a:lstStyle/>
                    <a:p>
                      <a:pPr>
                        <a:spcAft>
                          <a:spcPts val="0"/>
                        </a:spcAft>
                      </a:pPr>
                      <a:r>
                        <a:rPr lang="fr-FR" sz="2000" b="1" dirty="0">
                          <a:solidFill>
                            <a:schemeClr val="accent2">
                              <a:lumMod val="75000"/>
                            </a:schemeClr>
                          </a:solidFill>
                          <a:latin typeface="+mj-lt"/>
                          <a:ea typeface="Times New Roman"/>
                          <a:cs typeface="Arial"/>
                        </a:rPr>
                        <a:t>Compromise</a:t>
                      </a:r>
                      <a:endParaRPr lang="fr-FR" sz="2000" dirty="0">
                        <a:solidFill>
                          <a:schemeClr val="accent2">
                            <a:lumMod val="75000"/>
                          </a:schemeClr>
                        </a:solidFill>
                        <a:latin typeface="+mj-lt"/>
                        <a:ea typeface="Times New Roman"/>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Can crystallize the situation </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Creates a spirit of conciliation</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Allows everyone to save their position</a:t>
                      </a:r>
                      <a:endParaRPr lang="fr-FR" sz="2000" dirty="0">
                        <a:latin typeface="+mj-lt"/>
                        <a:ea typeface="Times New Roman"/>
                      </a:endParaRPr>
                    </a:p>
                  </a:txBody>
                  <a:tcPr marL="68580" marR="68580" marT="0" marB="0"/>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Often a routine solution</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Encourages bargaining</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Leaves the protagonists with a feeling of "not finished".</a:t>
                      </a:r>
                      <a:endParaRPr lang="fr-FR" sz="2000" dirty="0">
                        <a:latin typeface="+mj-lt"/>
                        <a:ea typeface="Times New Roman"/>
                      </a:endParaRPr>
                    </a:p>
                  </a:txBody>
                  <a:tcPr marL="68580" marR="68580" marT="0" marB="0"/>
                </a:tc>
                <a:extLst>
                  <a:ext uri="{0D108BD9-81ED-4DB2-BD59-A6C34878D82A}">
                    <a16:rowId xmlns:a16="http://schemas.microsoft.com/office/drawing/2014/main" xmlns="" val="10002"/>
                  </a:ext>
                </a:extLst>
              </a:tr>
            </a:tbl>
          </a:graphicData>
        </a:graphic>
      </p:graphicFrame>
      <p:sp>
        <p:nvSpPr>
          <p:cNvPr id="3" name="ZoneTexte 2">
            <a:extLst>
              <a:ext uri="{FF2B5EF4-FFF2-40B4-BE49-F238E27FC236}">
                <a16:creationId xmlns:a16="http://schemas.microsoft.com/office/drawing/2014/main" xmlns="" id="{BA468C73-5EC6-9711-EA47-122BB9F4F3C3}"/>
              </a:ext>
            </a:extLst>
          </p:cNvPr>
          <p:cNvSpPr txBox="1"/>
          <p:nvPr/>
        </p:nvSpPr>
        <p:spPr>
          <a:xfrm>
            <a:off x="1092495" y="405441"/>
            <a:ext cx="9593226" cy="1077218"/>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The advantages and disadvantages of the five conflict resolution strategies: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xmlns="" id="{2B6021C8-C468-13BD-B6BC-58062ED1092C}"/>
              </a:ext>
            </a:extLst>
          </p:cNvPr>
          <p:cNvGraphicFramePr>
            <a:graphicFrameLocks noGrp="1"/>
          </p:cNvGraphicFramePr>
          <p:nvPr>
            <p:ph idx="1"/>
          </p:nvPr>
        </p:nvGraphicFramePr>
        <p:xfrm>
          <a:off x="915285" y="1270959"/>
          <a:ext cx="10897486" cy="5181600"/>
        </p:xfrm>
        <a:graphic>
          <a:graphicData uri="http://schemas.openxmlformats.org/drawingml/2006/table">
            <a:tbl>
              <a:tblPr firstRow="1" bandRow="1">
                <a:tableStyleId>{5C22544A-7EE6-4342-B048-85BDC9FD1C3A}</a:tableStyleId>
              </a:tblPr>
              <a:tblGrid>
                <a:gridCol w="2397489">
                  <a:extLst>
                    <a:ext uri="{9D8B030D-6E8A-4147-A177-3AD203B41FA5}">
                      <a16:colId xmlns:a16="http://schemas.microsoft.com/office/drawing/2014/main" xmlns="" val="20000"/>
                    </a:ext>
                  </a:extLst>
                </a:gridCol>
                <a:gridCol w="3896101">
                  <a:extLst>
                    <a:ext uri="{9D8B030D-6E8A-4147-A177-3AD203B41FA5}">
                      <a16:colId xmlns:a16="http://schemas.microsoft.com/office/drawing/2014/main" xmlns="" val="20001"/>
                    </a:ext>
                  </a:extLst>
                </a:gridCol>
                <a:gridCol w="4603896">
                  <a:extLst>
                    <a:ext uri="{9D8B030D-6E8A-4147-A177-3AD203B41FA5}">
                      <a16:colId xmlns:a16="http://schemas.microsoft.com/office/drawing/2014/main" xmlns="" val="20002"/>
                    </a:ext>
                  </a:extLst>
                </a:gridCol>
              </a:tblGrid>
              <a:tr h="439021">
                <a:tc>
                  <a:txBody>
                    <a:bodyPr/>
                    <a:lstStyle/>
                    <a:p>
                      <a:pPr algn="ctr">
                        <a:spcAft>
                          <a:spcPts val="0"/>
                        </a:spcAft>
                      </a:pPr>
                      <a:r>
                        <a:rPr lang="fr-FR" sz="2000" u="sng" dirty="0">
                          <a:latin typeface="+mj-lt"/>
                          <a:ea typeface="Times New Roman"/>
                          <a:cs typeface="Arial"/>
                        </a:rPr>
                        <a:t/>
                      </a:r>
                      <a:br>
                        <a:rPr lang="fr-FR" sz="2000" u="sng" dirty="0">
                          <a:latin typeface="+mj-lt"/>
                          <a:ea typeface="Times New Roman"/>
                          <a:cs typeface="Arial"/>
                        </a:rPr>
                      </a:br>
                      <a:r>
                        <a:rPr lang="fr-FR" sz="2000" dirty="0">
                          <a:latin typeface="+mj-lt"/>
                          <a:ea typeface="Times New Roman"/>
                          <a:cs typeface="Arial"/>
                        </a:rPr>
                        <a:t>Attitudes</a:t>
                      </a:r>
                      <a:endParaRPr lang="fr-FR" sz="2000" dirty="0">
                        <a:latin typeface="+mj-lt"/>
                        <a:ea typeface="Times New Roman"/>
                      </a:endParaRPr>
                    </a:p>
                  </a:txBody>
                  <a:tcPr marL="68580" marR="68580" marT="0" marB="0" anchor="ctr"/>
                </a:tc>
                <a:tc>
                  <a:txBody>
                    <a:bodyPr/>
                    <a:lstStyle/>
                    <a:p>
                      <a:pPr algn="ctr">
                        <a:spcAft>
                          <a:spcPts val="0"/>
                        </a:spcAft>
                      </a:pPr>
                      <a:r>
                        <a:rPr lang="fr-FR" sz="2000" dirty="0">
                          <a:latin typeface="+mj-lt"/>
                          <a:ea typeface="Times New Roman"/>
                          <a:cs typeface="Arial"/>
                        </a:rPr>
                        <a:t>Benefits</a:t>
                      </a:r>
                      <a:endParaRPr lang="fr-FR" sz="2000" dirty="0">
                        <a:latin typeface="+mj-lt"/>
                        <a:ea typeface="Times New Roman"/>
                      </a:endParaRPr>
                    </a:p>
                  </a:txBody>
                  <a:tcPr marL="68580" marR="68580" marT="0" marB="0" anchor="ctr"/>
                </a:tc>
                <a:tc>
                  <a:txBody>
                    <a:bodyPr/>
                    <a:lstStyle/>
                    <a:p>
                      <a:pPr algn="ctr">
                        <a:spcAft>
                          <a:spcPts val="0"/>
                        </a:spcAft>
                      </a:pPr>
                      <a:r>
                        <a:rPr lang="fr-FR" sz="2000" dirty="0">
                          <a:latin typeface="+mj-lt"/>
                          <a:ea typeface="Times New Roman"/>
                          <a:cs typeface="Arial"/>
                        </a:rPr>
                        <a:t>disadvantages</a:t>
                      </a:r>
                      <a:endParaRPr lang="fr-FR" sz="2000" dirty="0">
                        <a:latin typeface="+mj-lt"/>
                        <a:ea typeface="Times New Roman"/>
                      </a:endParaRPr>
                    </a:p>
                  </a:txBody>
                  <a:tcPr marL="68580" marR="68580" marT="0" marB="0" anchor="ctr"/>
                </a:tc>
                <a:extLst>
                  <a:ext uri="{0D108BD9-81ED-4DB2-BD59-A6C34878D82A}">
                    <a16:rowId xmlns:a16="http://schemas.microsoft.com/office/drawing/2014/main" xmlns="" val="10000"/>
                  </a:ext>
                </a:extLst>
              </a:tr>
              <a:tr h="1280241">
                <a:tc>
                  <a:txBody>
                    <a:bodyPr/>
                    <a:lstStyle/>
                    <a:p>
                      <a:pPr>
                        <a:spcAft>
                          <a:spcPts val="0"/>
                        </a:spcAft>
                      </a:pPr>
                      <a:r>
                        <a:rPr lang="fr-FR" sz="2000" b="1" dirty="0">
                          <a:solidFill>
                            <a:schemeClr val="accent2">
                              <a:lumMod val="75000"/>
                            </a:schemeClr>
                          </a:solidFill>
                          <a:latin typeface="+mj-lt"/>
                          <a:ea typeface="Times New Roman"/>
                          <a:cs typeface="Arial"/>
                        </a:rPr>
                        <a:t>Domination</a:t>
                      </a:r>
                      <a:endParaRPr lang="fr-FR" sz="2000" dirty="0">
                        <a:solidFill>
                          <a:schemeClr val="accent2">
                            <a:lumMod val="75000"/>
                          </a:schemeClr>
                        </a:solidFill>
                        <a:latin typeface="+mj-lt"/>
                        <a:ea typeface="Times New Roman"/>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Quick solution </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Can secure</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Satisfaction with the decision</a:t>
                      </a:r>
                      <a:endParaRPr lang="fr-FR" sz="2000" dirty="0">
                        <a:latin typeface="+mj-lt"/>
                        <a:ea typeface="Times New Roman"/>
                      </a:endParaRPr>
                    </a:p>
                  </a:txBody>
                  <a:tcPr marL="68580" marR="68580" marT="0" marB="0"/>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Develops passivity and strategic submission</a:t>
                      </a:r>
                      <a:endParaRPr lang="fr-FR" sz="2000" dirty="0">
                        <a:latin typeface="+mj-lt"/>
                        <a:ea typeface="Times New Roman"/>
                      </a:endParaRPr>
                    </a:p>
                    <a:p>
                      <a:pPr marL="342900" lvl="0" indent="-342900">
                        <a:spcAft>
                          <a:spcPts val="0"/>
                        </a:spcAft>
                        <a:buFont typeface="Arial" panose="020B0604020202020204" pitchFamily="34" charset="0"/>
                        <a:buChar char="•"/>
                      </a:pPr>
                      <a:r>
                        <a:rPr lang="fr-FR" sz="2000" dirty="0">
                          <a:latin typeface="+mj-lt"/>
                          <a:ea typeface="Times New Roman"/>
                          <a:cs typeface="Arial"/>
                        </a:rPr>
                        <a:t>Risk of interrupting the employee's commitment</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Gives the loser a sense of revenge</a:t>
                      </a:r>
                      <a:endParaRPr lang="fr-FR" sz="2000" dirty="0">
                        <a:latin typeface="+mj-lt"/>
                        <a:ea typeface="Times New Roman"/>
                      </a:endParaRPr>
                    </a:p>
                  </a:txBody>
                  <a:tcPr marL="68580" marR="68580" marT="0" marB="0"/>
                </a:tc>
                <a:extLst>
                  <a:ext uri="{0D108BD9-81ED-4DB2-BD59-A6C34878D82A}">
                    <a16:rowId xmlns:a16="http://schemas.microsoft.com/office/drawing/2014/main" xmlns="" val="10003"/>
                  </a:ext>
                </a:extLst>
              </a:tr>
              <a:tr h="1280241">
                <a:tc>
                  <a:txBody>
                    <a:bodyPr/>
                    <a:lstStyle/>
                    <a:p>
                      <a:pPr>
                        <a:spcAft>
                          <a:spcPts val="0"/>
                        </a:spcAft>
                      </a:pPr>
                      <a:r>
                        <a:rPr lang="fr-FR" sz="2000" b="1" dirty="0">
                          <a:solidFill>
                            <a:schemeClr val="accent2">
                              <a:lumMod val="75000"/>
                            </a:schemeClr>
                          </a:solidFill>
                          <a:latin typeface="+mj-lt"/>
                          <a:ea typeface="Times New Roman"/>
                          <a:cs typeface="Arial"/>
                        </a:rPr>
                        <a:t>Confrontation</a:t>
                      </a:r>
                      <a:endParaRPr lang="fr-FR" sz="2000" dirty="0">
                        <a:solidFill>
                          <a:schemeClr val="accent2">
                            <a:lumMod val="75000"/>
                          </a:schemeClr>
                        </a:solidFill>
                        <a:latin typeface="+mj-lt"/>
                        <a:ea typeface="Times New Roman"/>
                      </a:endParaRPr>
                    </a:p>
                    <a:p>
                      <a:pPr>
                        <a:spcAft>
                          <a:spcPts val="0"/>
                        </a:spcAft>
                      </a:pPr>
                      <a:r>
                        <a:rPr lang="fr-FR" sz="2000" b="1" dirty="0">
                          <a:solidFill>
                            <a:schemeClr val="accent2">
                              <a:lumMod val="75000"/>
                            </a:schemeClr>
                          </a:solidFill>
                          <a:latin typeface="+mj-lt"/>
                          <a:ea typeface="Times New Roman"/>
                          <a:cs typeface="Arial"/>
                        </a:rPr>
                        <a:t>Negotiation</a:t>
                      </a:r>
                      <a:endParaRPr lang="fr-FR" sz="2000" dirty="0">
                        <a:solidFill>
                          <a:schemeClr val="accent2">
                            <a:lumMod val="75000"/>
                          </a:schemeClr>
                        </a:solidFill>
                        <a:latin typeface="+mj-lt"/>
                        <a:ea typeface="Times New Roman"/>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Builds confidence</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Long-term solution</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Promotes self-expression</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Develops motivation</a:t>
                      </a:r>
                      <a:endParaRPr lang="fr-FR" sz="2000" dirty="0">
                        <a:latin typeface="+mj-lt"/>
                        <a:ea typeface="Times New Roman"/>
                      </a:endParaRPr>
                    </a:p>
                  </a:txBody>
                  <a:tcPr marL="68580" marR="68580" marT="0" marB="0"/>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Requires time and energy</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Can be experienced as </a:t>
                      </a:r>
                      <a:r>
                        <a:rPr lang="fr-FR" sz="2000" dirty="0" err="1">
                          <a:latin typeface="+mj-lt"/>
                          <a:ea typeface="Times New Roman"/>
                          <a:cs typeface="Arial"/>
                        </a:rPr>
                        <a:t>insecure</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Not everything is negotiable</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Can be perceived as a weakness</a:t>
                      </a:r>
                      <a:endParaRPr lang="fr-FR" sz="2000" dirty="0">
                        <a:latin typeface="+mj-lt"/>
                        <a:ea typeface="Times New Roman"/>
                      </a:endParaRPr>
                    </a:p>
                  </a:txBody>
                  <a:tcPr marL="68580" marR="68580" marT="0" marB="0"/>
                </a:tc>
                <a:extLst>
                  <a:ext uri="{0D108BD9-81ED-4DB2-BD59-A6C34878D82A}">
                    <a16:rowId xmlns:a16="http://schemas.microsoft.com/office/drawing/2014/main" xmlns="" val="10004"/>
                  </a:ext>
                </a:extLst>
              </a:tr>
              <a:tr h="882738">
                <a:tc>
                  <a:txBody>
                    <a:bodyPr/>
                    <a:lstStyle/>
                    <a:p>
                      <a:pPr>
                        <a:spcAft>
                          <a:spcPts val="0"/>
                        </a:spcAft>
                      </a:pPr>
                      <a:r>
                        <a:rPr lang="fr-FR" sz="2000" b="1" dirty="0">
                          <a:solidFill>
                            <a:schemeClr val="accent2">
                              <a:lumMod val="75000"/>
                            </a:schemeClr>
                          </a:solidFill>
                          <a:latin typeface="+mj-lt"/>
                          <a:ea typeface="Times New Roman"/>
                          <a:cs typeface="Arial"/>
                        </a:rPr>
                        <a:t>Soothing</a:t>
                      </a:r>
                      <a:endParaRPr lang="fr-FR" sz="2000" dirty="0">
                        <a:solidFill>
                          <a:schemeClr val="accent2">
                            <a:lumMod val="75000"/>
                          </a:schemeClr>
                        </a:solidFill>
                        <a:latin typeface="+mj-lt"/>
                        <a:ea typeface="Times New Roman"/>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Suitable if the issue is minimal</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Calms the spirits</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Long-term security</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Improves the relationship</a:t>
                      </a:r>
                      <a:endParaRPr lang="fr-FR" sz="2000" dirty="0">
                        <a:latin typeface="+mj-lt"/>
                        <a:ea typeface="Times New Roman"/>
                      </a:endParaRPr>
                    </a:p>
                  </a:txBody>
                  <a:tcPr marL="68580" marR="68580" marT="0" marB="0"/>
                </a:tc>
                <a:tc>
                  <a:txBody>
                    <a:bodyPr/>
                    <a:lstStyle/>
                    <a:p>
                      <a:pPr marL="342900" lvl="0" indent="-342900" algn="just">
                        <a:spcAft>
                          <a:spcPts val="0"/>
                        </a:spcAft>
                        <a:buFont typeface="Arial" panose="020B0604020202020204" pitchFamily="34" charset="0"/>
                        <a:buChar char="•"/>
                      </a:pPr>
                      <a:r>
                        <a:rPr lang="fr-FR" sz="2000" dirty="0">
                          <a:latin typeface="+mj-lt"/>
                          <a:ea typeface="Times New Roman"/>
                          <a:cs typeface="Arial"/>
                        </a:rPr>
                        <a:t>Can be seen as a refusal to take responsibility</a:t>
                      </a:r>
                      <a:endParaRPr lang="fr-FR" sz="2000" dirty="0">
                        <a:latin typeface="+mj-lt"/>
                        <a:ea typeface="Times New Roman"/>
                      </a:endParaRPr>
                    </a:p>
                    <a:p>
                      <a:pPr marL="342900" lvl="0" indent="-342900" algn="just">
                        <a:spcAft>
                          <a:spcPts val="0"/>
                        </a:spcAft>
                        <a:buFont typeface="Arial" panose="020B0604020202020204" pitchFamily="34" charset="0"/>
                        <a:buChar char="•"/>
                      </a:pPr>
                      <a:r>
                        <a:rPr lang="fr-FR" sz="2000" dirty="0">
                          <a:latin typeface="+mj-lt"/>
                          <a:ea typeface="Times New Roman"/>
                          <a:cs typeface="Arial"/>
                        </a:rPr>
                        <a:t>Can obliterate a simmering conflict</a:t>
                      </a:r>
                      <a:endParaRPr lang="fr-FR" sz="2000" dirty="0">
                        <a:latin typeface="+mj-lt"/>
                        <a:ea typeface="Times New Roman"/>
                      </a:endParaRPr>
                    </a:p>
                  </a:txBody>
                  <a:tcPr marL="68580" marR="68580" marT="0" marB="0"/>
                </a:tc>
                <a:extLst>
                  <a:ext uri="{0D108BD9-81ED-4DB2-BD59-A6C34878D82A}">
                    <a16:rowId xmlns:a16="http://schemas.microsoft.com/office/drawing/2014/main" xmlns="" val="10005"/>
                  </a:ext>
                </a:extLst>
              </a:tr>
            </a:tbl>
          </a:graphicData>
        </a:graphic>
      </p:graphicFrame>
      <p:sp>
        <p:nvSpPr>
          <p:cNvPr id="3" name="ZoneTexte 2">
            <a:extLst>
              <a:ext uri="{FF2B5EF4-FFF2-40B4-BE49-F238E27FC236}">
                <a16:creationId xmlns:a16="http://schemas.microsoft.com/office/drawing/2014/main" xmlns="" id="{BA468C73-5EC6-9711-EA47-122BB9F4F3C3}"/>
              </a:ext>
            </a:extLst>
          </p:cNvPr>
          <p:cNvSpPr txBox="1"/>
          <p:nvPr/>
        </p:nvSpPr>
        <p:spPr>
          <a:xfrm>
            <a:off x="1092495" y="405441"/>
            <a:ext cx="9593226" cy="584775"/>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The five conflict resolution strategies:</a:t>
            </a:r>
          </a:p>
        </p:txBody>
      </p:sp>
    </p:spTree>
    <p:extLst>
      <p:ext uri="{BB962C8B-B14F-4D97-AF65-F5344CB8AC3E}">
        <p14:creationId xmlns:p14="http://schemas.microsoft.com/office/powerpoint/2010/main" val="2526548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bwMode="auto">
          <a:xfrm>
            <a:off x="2351088" y="0"/>
            <a:ext cx="6781800" cy="1041991"/>
          </a:xfrm>
        </p:spPr>
        <p:txBody>
          <a:bodyPr wrap="square" numCol="1" anchorCtr="0" compatLnSpc="1">
            <a:prstTxWarp prst="textNoShape">
              <a:avLst/>
            </a:prstTxWarp>
            <a:normAutofit/>
          </a:bodyPr>
          <a:lstStyle/>
          <a:p>
            <a:r>
              <a:rPr lang="fr-FR" altLang="fr-FR" dirty="0"/>
              <a:t>Test </a:t>
            </a:r>
            <a:r>
              <a:rPr lang="fr-FR" altLang="fr-FR" dirty="0" err="1"/>
              <a:t>yourself</a:t>
            </a:r>
            <a:r>
              <a:rPr lang="fr-FR" altLang="fr-FR" dirty="0"/>
              <a:t> !</a:t>
            </a:r>
          </a:p>
        </p:txBody>
      </p:sp>
      <p:sp>
        <p:nvSpPr>
          <p:cNvPr id="3" name="Espace réservé du contenu 2"/>
          <p:cNvSpPr>
            <a:spLocks noGrp="1"/>
          </p:cNvSpPr>
          <p:nvPr>
            <p:ph idx="1"/>
          </p:nvPr>
        </p:nvSpPr>
        <p:spPr>
          <a:xfrm>
            <a:off x="2135187" y="1773238"/>
            <a:ext cx="9005037" cy="4572000"/>
          </a:xfrm>
        </p:spPr>
        <p:txBody>
          <a:bodyPr>
            <a:normAutofit/>
          </a:bodyPr>
          <a:lstStyle/>
          <a:p>
            <a:pPr marL="274320" indent="-274320">
              <a:buNone/>
              <a:defRPr/>
            </a:pPr>
            <a:r>
              <a:rPr lang="en-US" sz="3600" b="1" dirty="0">
                <a:solidFill>
                  <a:srgbClr val="FF0000"/>
                </a:solidFill>
              </a:rPr>
              <a:t>Grey  </a:t>
            </a:r>
            <a:r>
              <a:rPr lang="en-US" sz="3600" b="1" dirty="0">
                <a:solidFill>
                  <a:schemeClr val="accent4">
                    <a:lumMod val="75000"/>
                  </a:schemeClr>
                </a:solidFill>
              </a:rPr>
              <a:t>black</a:t>
            </a:r>
            <a:r>
              <a:rPr lang="en-US" sz="3600" b="1" dirty="0">
                <a:solidFill>
                  <a:srgbClr val="FF0000"/>
                </a:solidFill>
              </a:rPr>
              <a:t>   </a:t>
            </a:r>
            <a:r>
              <a:rPr lang="en-US" sz="3600" b="1" dirty="0">
                <a:solidFill>
                  <a:schemeClr val="accent1">
                    <a:lumMod val="75000"/>
                  </a:schemeClr>
                </a:solidFill>
              </a:rPr>
              <a:t>yellow</a:t>
            </a:r>
            <a:r>
              <a:rPr lang="en-US" sz="3600" b="1" dirty="0">
                <a:solidFill>
                  <a:srgbClr val="FF0000"/>
                </a:solidFill>
              </a:rPr>
              <a:t>   </a:t>
            </a:r>
            <a:r>
              <a:rPr lang="en-US" sz="3600" b="1" dirty="0">
                <a:solidFill>
                  <a:srgbClr val="FFC000"/>
                </a:solidFill>
              </a:rPr>
              <a:t>green</a:t>
            </a:r>
            <a:r>
              <a:rPr lang="en-US" sz="3600" b="1" dirty="0">
                <a:solidFill>
                  <a:srgbClr val="FF0000"/>
                </a:solidFill>
              </a:rPr>
              <a:t>   blue   </a:t>
            </a:r>
            <a:r>
              <a:rPr lang="en-US" sz="3600" b="1" dirty="0">
                <a:solidFill>
                  <a:srgbClr val="00B0F0"/>
                </a:solidFill>
              </a:rPr>
              <a:t>red</a:t>
            </a:r>
          </a:p>
          <a:p>
            <a:pPr marL="274320" indent="-274320">
              <a:buNone/>
              <a:defRPr/>
            </a:pPr>
            <a:endParaRPr lang="en-US" sz="3600" b="1" dirty="0">
              <a:solidFill>
                <a:srgbClr val="FF0000"/>
              </a:solidFill>
            </a:endParaRPr>
          </a:p>
          <a:p>
            <a:pPr marL="274320" indent="-274320">
              <a:buNone/>
              <a:defRPr/>
            </a:pPr>
            <a:r>
              <a:rPr lang="en-US" sz="3600" b="1" dirty="0">
                <a:solidFill>
                  <a:srgbClr val="00B0F0"/>
                </a:solidFill>
              </a:rPr>
              <a:t>Orange</a:t>
            </a:r>
            <a:r>
              <a:rPr lang="en-US" sz="3600" b="1" dirty="0">
                <a:solidFill>
                  <a:srgbClr val="FF0000"/>
                </a:solidFill>
              </a:rPr>
              <a:t>  </a:t>
            </a:r>
            <a:r>
              <a:rPr lang="en-US" sz="3600" b="1" dirty="0">
                <a:solidFill>
                  <a:srgbClr val="002060"/>
                </a:solidFill>
              </a:rPr>
              <a:t>brown</a:t>
            </a:r>
            <a:r>
              <a:rPr lang="en-US" sz="3600" b="1" dirty="0">
                <a:solidFill>
                  <a:srgbClr val="FF0000"/>
                </a:solidFill>
              </a:rPr>
              <a:t>  </a:t>
            </a:r>
            <a:r>
              <a:rPr lang="en-US" sz="3600" b="1" dirty="0">
                <a:solidFill>
                  <a:schemeClr val="bg1">
                    <a:lumMod val="75000"/>
                  </a:schemeClr>
                </a:solidFill>
              </a:rPr>
              <a:t>green</a:t>
            </a:r>
            <a:r>
              <a:rPr lang="en-US" sz="3600" b="1" dirty="0">
                <a:solidFill>
                  <a:srgbClr val="FF0000"/>
                </a:solidFill>
              </a:rPr>
              <a:t>  </a:t>
            </a:r>
            <a:r>
              <a:rPr lang="en-US" sz="3600" b="1" dirty="0">
                <a:solidFill>
                  <a:schemeClr val="tx1">
                    <a:lumMod val="85000"/>
                    <a:lumOff val="15000"/>
                  </a:schemeClr>
                </a:solidFill>
              </a:rPr>
              <a:t>red</a:t>
            </a:r>
            <a:r>
              <a:rPr lang="en-US" sz="3600" b="1" dirty="0">
                <a:solidFill>
                  <a:srgbClr val="FF0000"/>
                </a:solidFill>
              </a:rPr>
              <a:t>  black</a:t>
            </a:r>
          </a:p>
          <a:p>
            <a:pPr marL="274320" indent="-274320">
              <a:buNone/>
              <a:defRPr/>
            </a:pPr>
            <a:endParaRPr lang="en-US" sz="3600" b="1" dirty="0">
              <a:solidFill>
                <a:srgbClr val="FF0000"/>
              </a:solidFill>
            </a:endParaRPr>
          </a:p>
          <a:p>
            <a:pPr marL="274320" indent="-274320">
              <a:buNone/>
              <a:defRPr/>
            </a:pPr>
            <a:r>
              <a:rPr lang="en-US" sz="3600" b="1" dirty="0">
                <a:solidFill>
                  <a:srgbClr val="FF0000"/>
                </a:solidFill>
              </a:rPr>
              <a:t>Red  </a:t>
            </a:r>
            <a:r>
              <a:rPr lang="en-US" sz="3600" b="1" dirty="0">
                <a:solidFill>
                  <a:schemeClr val="accent2">
                    <a:lumMod val="75000"/>
                  </a:schemeClr>
                </a:solidFill>
              </a:rPr>
              <a:t>violet</a:t>
            </a:r>
            <a:r>
              <a:rPr lang="en-US" sz="3600" b="1" dirty="0">
                <a:solidFill>
                  <a:srgbClr val="FF0000"/>
                </a:solidFill>
              </a:rPr>
              <a:t>  </a:t>
            </a:r>
            <a:r>
              <a:rPr lang="en-US" sz="3600" b="1" dirty="0">
                <a:solidFill>
                  <a:srgbClr val="00B050"/>
                </a:solidFill>
              </a:rPr>
              <a:t>blue</a:t>
            </a:r>
            <a:r>
              <a:rPr lang="en-US" sz="3600" b="1" dirty="0">
                <a:solidFill>
                  <a:srgbClr val="FF0000"/>
                </a:solidFill>
              </a:rPr>
              <a:t>  black   </a:t>
            </a:r>
            <a:r>
              <a:rPr lang="en-US" sz="3600" b="1" dirty="0">
                <a:solidFill>
                  <a:schemeClr val="accent6">
                    <a:lumMod val="75000"/>
                  </a:schemeClr>
                </a:solidFill>
              </a:rPr>
              <a:t>green</a:t>
            </a:r>
            <a:r>
              <a:rPr lang="en-US" sz="3600" b="1" dirty="0">
                <a:solidFill>
                  <a:srgbClr val="FF0000"/>
                </a:solidFill>
              </a:rPr>
              <a:t>  </a:t>
            </a:r>
            <a:r>
              <a:rPr lang="en-US" sz="3600" b="1" dirty="0">
                <a:solidFill>
                  <a:srgbClr val="00B050"/>
                </a:solidFill>
              </a:rPr>
              <a:t>yellow</a:t>
            </a:r>
          </a:p>
        </p:txBody>
      </p:sp>
    </p:spTree>
    <p:extLst>
      <p:ext uri="{BB962C8B-B14F-4D97-AF65-F5344CB8AC3E}">
        <p14:creationId xmlns:p14="http://schemas.microsoft.com/office/powerpoint/2010/main" val="1807817173"/>
      </p:ext>
    </p:extLst>
  </p:cSld>
  <p:clrMapOvr>
    <a:masterClrMapping/>
  </p:clrMapOvr>
  <p:transition spd="slow"/>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xmlns="" id="{031390F5-C576-57AA-D034-AC2971B6C82B}"/>
              </a:ext>
            </a:extLst>
          </p:cNvPr>
          <p:cNvSpPr>
            <a:spLocks noGrp="1" noChangeArrowheads="1"/>
          </p:cNvSpPr>
          <p:nvPr>
            <p:ph idx="1"/>
          </p:nvPr>
        </p:nvSpPr>
        <p:spPr>
          <a:xfrm>
            <a:off x="1849438" y="908050"/>
            <a:ext cx="9878274" cy="5715000"/>
          </a:xfrm>
        </p:spPr>
        <p:txBody>
          <a:bodyPr rtlCol="0">
            <a:normAutofit/>
          </a:bodyPr>
          <a:lstStyle/>
          <a:p>
            <a:pPr marL="0" indent="0">
              <a:spcAft>
                <a:spcPts val="0"/>
              </a:spcAft>
              <a:buClr>
                <a:schemeClr val="tx1">
                  <a:lumMod val="50000"/>
                  <a:lumOff val="50000"/>
                </a:schemeClr>
              </a:buClr>
              <a:buNone/>
              <a:defRPr/>
            </a:pPr>
            <a:endParaRPr lang="fr-CH" altLang="fr-FR" sz="3200" b="1" i="0" dirty="0">
              <a:solidFill>
                <a:schemeClr val="accent2">
                  <a:lumMod val="75000"/>
                </a:schemeClr>
              </a:solidFill>
            </a:endParaRPr>
          </a:p>
          <a:p>
            <a:pPr marL="0" indent="0">
              <a:spcAft>
                <a:spcPts val="0"/>
              </a:spcAft>
              <a:buClr>
                <a:schemeClr val="tx1">
                  <a:lumMod val="50000"/>
                  <a:lumOff val="50000"/>
                </a:schemeClr>
              </a:buClr>
              <a:buNone/>
              <a:defRPr/>
            </a:pPr>
            <a:r>
              <a:rPr lang="fr-CH" altLang="fr-FR" sz="2200" i="0" dirty="0">
                <a:solidFill>
                  <a:schemeClr val="tx1">
                    <a:lumMod val="85000"/>
                  </a:schemeClr>
                </a:solidFill>
              </a:rPr>
              <a:t>Adopt </a:t>
            </a:r>
            <a:r>
              <a:rPr lang="fr-CH" altLang="fr-FR" sz="2200" b="1" i="0" dirty="0">
                <a:solidFill>
                  <a:schemeClr val="tx1">
                    <a:lumMod val="85000"/>
                  </a:schemeClr>
                </a:solidFill>
              </a:rPr>
              <a:t>forcing</a:t>
            </a:r>
            <a:r>
              <a:rPr lang="fr-CH" altLang="fr-FR" sz="2200" i="0" dirty="0">
                <a:solidFill>
                  <a:schemeClr val="tx1">
                    <a:lumMod val="85000"/>
                  </a:schemeClr>
                </a:solidFill>
              </a:rPr>
              <a:t>, when you are in a strong position and the game is worth the candle, when the interdependence between the parties is weak and you do not believe you can trust the other.</a:t>
            </a:r>
          </a:p>
          <a:p>
            <a:pPr marL="0" indent="0">
              <a:spcAft>
                <a:spcPts val="0"/>
              </a:spcAft>
              <a:buClr>
                <a:schemeClr val="tx1">
                  <a:lumMod val="50000"/>
                  <a:lumOff val="50000"/>
                </a:schemeClr>
              </a:buClr>
              <a:buNone/>
              <a:defRPr/>
            </a:pPr>
            <a:endParaRPr lang="fr-CH" altLang="fr-FR" sz="2200" dirty="0">
              <a:solidFill>
                <a:schemeClr val="tx1">
                  <a:lumMod val="85000"/>
                </a:schemeClr>
              </a:solidFill>
            </a:endParaRPr>
          </a:p>
          <a:p>
            <a:pPr marL="0" indent="0">
              <a:spcAft>
                <a:spcPts val="0"/>
              </a:spcAft>
              <a:buClr>
                <a:schemeClr val="tx1">
                  <a:lumMod val="50000"/>
                  <a:lumOff val="50000"/>
                </a:schemeClr>
              </a:buClr>
              <a:buNone/>
              <a:defRPr/>
            </a:pPr>
            <a:r>
              <a:rPr lang="fr-CH" altLang="fr-FR" sz="2200" dirty="0">
                <a:solidFill>
                  <a:schemeClr val="tx1">
                    <a:lumMod val="85000"/>
                  </a:schemeClr>
                </a:solidFill>
              </a:rPr>
              <a:t>Indeed, it would not be advisable to fight when there is no real chance of winning, when the stakes are not worth the sacrifices that any battle inevitably entails, and when you have to live with the other party after you have won, who may resent you.</a:t>
            </a:r>
          </a:p>
        </p:txBody>
      </p:sp>
      <p:sp>
        <p:nvSpPr>
          <p:cNvPr id="4" name="ZoneTexte 3">
            <a:extLst>
              <a:ext uri="{FF2B5EF4-FFF2-40B4-BE49-F238E27FC236}">
                <a16:creationId xmlns:a16="http://schemas.microsoft.com/office/drawing/2014/main" xmlns="" id="{AD28BE3A-1334-D205-6DED-B63A4964255D}"/>
              </a:ext>
            </a:extLst>
          </p:cNvPr>
          <p:cNvSpPr txBox="1"/>
          <p:nvPr/>
        </p:nvSpPr>
        <p:spPr>
          <a:xfrm>
            <a:off x="2177016" y="538718"/>
            <a:ext cx="6097772" cy="584775"/>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Choice of strategy</a:t>
            </a:r>
          </a:p>
        </p:txBody>
      </p:sp>
      <p:pic>
        <p:nvPicPr>
          <p:cNvPr id="23" name="Image 22">
            <a:extLst>
              <a:ext uri="{FF2B5EF4-FFF2-40B4-BE49-F238E27FC236}">
                <a16:creationId xmlns:a16="http://schemas.microsoft.com/office/drawing/2014/main" xmlns="" id="{A0D0AD34-1E09-24CA-83FF-FC1CE9C5825D}"/>
              </a:ext>
            </a:extLst>
          </p:cNvPr>
          <p:cNvPicPr>
            <a:picLocks noChangeAspect="1"/>
          </p:cNvPicPr>
          <p:nvPr/>
        </p:nvPicPr>
        <p:blipFill>
          <a:blip r:embed="rId2"/>
          <a:stretch>
            <a:fillRect/>
          </a:stretch>
        </p:blipFill>
        <p:spPr>
          <a:xfrm>
            <a:off x="6949042" y="4148173"/>
            <a:ext cx="4349270" cy="2844209"/>
          </a:xfrm>
          <a:prstGeom prst="rect">
            <a:avLst/>
          </a:prstGeo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xmlns="" id="{E206E35D-7AB6-9998-885C-E83AB9878A17}"/>
              </a:ext>
            </a:extLst>
          </p:cNvPr>
          <p:cNvSpPr>
            <a:spLocks noGrp="1" noChangeArrowheads="1"/>
          </p:cNvSpPr>
          <p:nvPr>
            <p:ph idx="1"/>
          </p:nvPr>
        </p:nvSpPr>
        <p:spPr>
          <a:xfrm>
            <a:off x="1169580" y="1754372"/>
            <a:ext cx="10451805" cy="4857566"/>
          </a:xfrm>
        </p:spPr>
        <p:txBody>
          <a:bodyPr/>
          <a:lstStyle/>
          <a:p>
            <a:pPr marL="0" lvl="1" indent="0" algn="just">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We will choose </a:t>
            </a:r>
            <a:r>
              <a:rPr lang="fr-CH" altLang="fr-FR" sz="2200" b="1" i="0" dirty="0">
                <a:solidFill>
                  <a:schemeClr val="tx1">
                    <a:lumMod val="85000"/>
                  </a:schemeClr>
                </a:solidFill>
              </a:rPr>
              <a:t>appeasement </a:t>
            </a:r>
            <a:r>
              <a:rPr lang="fr-CH" altLang="fr-FR" sz="2200" i="0" dirty="0">
                <a:solidFill>
                  <a:schemeClr val="tx1">
                    <a:lumMod val="85000"/>
                  </a:schemeClr>
                </a:solidFill>
              </a:rPr>
              <a:t>when we are dependent on the other person, when we are in a weak position, when the stakes are low and when we fear an escalation of the conflict, but only when we can trust them (that they will not abuse their victory and still make life difficult for you)</a:t>
            </a:r>
          </a:p>
          <a:p>
            <a:pPr marL="0" lvl="1" indent="0" algn="just">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Disengagement is chosen when you have no power or trust in the other person, when you are not obliged to deal with them and when the issue is not important.</a:t>
            </a:r>
          </a:p>
          <a:p>
            <a:pPr marL="0" lvl="2" indent="0">
              <a:spcBef>
                <a:spcPts val="1000"/>
              </a:spcBef>
              <a:spcAft>
                <a:spcPts val="0"/>
              </a:spcAft>
              <a:buClr>
                <a:schemeClr val="tx1">
                  <a:lumMod val="50000"/>
                  <a:lumOff val="50000"/>
                </a:schemeClr>
              </a:buClr>
              <a:buNone/>
              <a:defRPr/>
            </a:pPr>
            <a:r>
              <a:rPr lang="fr-CH" altLang="fr-FR" sz="2200" dirty="0">
                <a:solidFill>
                  <a:schemeClr val="tx1">
                    <a:lumMod val="85000"/>
                  </a:schemeClr>
                </a:solidFill>
              </a:rPr>
              <a:t>One distances oneself and avoids contact.</a:t>
            </a:r>
          </a:p>
        </p:txBody>
      </p:sp>
      <p:sp>
        <p:nvSpPr>
          <p:cNvPr id="3" name="ZoneTexte 2">
            <a:extLst>
              <a:ext uri="{FF2B5EF4-FFF2-40B4-BE49-F238E27FC236}">
                <a16:creationId xmlns:a16="http://schemas.microsoft.com/office/drawing/2014/main" xmlns="" id="{1AD1067A-D8A3-7A75-AEE0-3DD4540B6023}"/>
              </a:ext>
            </a:extLst>
          </p:cNvPr>
          <p:cNvSpPr txBox="1"/>
          <p:nvPr/>
        </p:nvSpPr>
        <p:spPr>
          <a:xfrm>
            <a:off x="2177016" y="538718"/>
            <a:ext cx="6097772" cy="584775"/>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Choice of strategy</a:t>
            </a:r>
          </a:p>
        </p:txBody>
      </p:sp>
      <p:pic>
        <p:nvPicPr>
          <p:cNvPr id="22" name="Image 21">
            <a:extLst>
              <a:ext uri="{FF2B5EF4-FFF2-40B4-BE49-F238E27FC236}">
                <a16:creationId xmlns:a16="http://schemas.microsoft.com/office/drawing/2014/main" xmlns="" id="{48B395D2-5CDA-95DC-7455-9FE1814DE462}"/>
              </a:ext>
            </a:extLst>
          </p:cNvPr>
          <p:cNvPicPr>
            <a:picLocks noChangeAspect="1"/>
          </p:cNvPicPr>
          <p:nvPr/>
        </p:nvPicPr>
        <p:blipFill>
          <a:blip r:embed="rId2"/>
          <a:stretch>
            <a:fillRect/>
          </a:stretch>
        </p:blipFill>
        <p:spPr>
          <a:xfrm>
            <a:off x="7407349" y="4170008"/>
            <a:ext cx="4097079" cy="3072809"/>
          </a:xfrm>
          <a:prstGeom prst="rect">
            <a:avLst/>
          </a:prstGeo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xmlns="" id="{E1384F19-72EE-2490-39C2-34E4488149FC}"/>
              </a:ext>
            </a:extLst>
          </p:cNvPr>
          <p:cNvSpPr>
            <a:spLocks noGrp="1" noChangeArrowheads="1"/>
          </p:cNvSpPr>
          <p:nvPr>
            <p:ph idx="1"/>
          </p:nvPr>
        </p:nvSpPr>
        <p:spPr>
          <a:xfrm>
            <a:off x="2209799" y="1295400"/>
            <a:ext cx="9315893" cy="4800600"/>
          </a:xfrm>
        </p:spPr>
        <p:txBody>
          <a:bodyPr rtlCol="0">
            <a:normAutofit/>
          </a:bodyPr>
          <a:lstStyle/>
          <a:p>
            <a:pPr marL="0" lvl="1" indent="0" algn="just">
              <a:spcBef>
                <a:spcPts val="1000"/>
              </a:spcBef>
              <a:spcAft>
                <a:spcPts val="0"/>
              </a:spcAft>
              <a:buClr>
                <a:schemeClr val="tx1">
                  <a:lumMod val="50000"/>
                  <a:lumOff val="50000"/>
                </a:schemeClr>
              </a:buClr>
              <a:buNone/>
              <a:defRPr/>
            </a:pPr>
            <a:r>
              <a:rPr lang="fr-CH" altLang="fr-FR" sz="2200" b="1" i="0" dirty="0">
                <a:solidFill>
                  <a:schemeClr val="tx1">
                    <a:lumMod val="85000"/>
                  </a:schemeClr>
                </a:solidFill>
              </a:rPr>
              <a:t>Consensus is </a:t>
            </a:r>
            <a:r>
              <a:rPr lang="fr-CH" altLang="fr-FR" sz="2200" i="0" dirty="0">
                <a:solidFill>
                  <a:schemeClr val="tx1">
                    <a:lumMod val="85000"/>
                  </a:schemeClr>
                </a:solidFill>
              </a:rPr>
              <a:t>chosen when the stakes are too high not to seek a favourable solution, when one is strong enough to deal with the other as an equal and the relationship with him is good enough to be able to trust him, and when, in addition, one is indeed obliged to cohabit with him in the future. </a:t>
            </a:r>
          </a:p>
          <a:p>
            <a:pPr marL="0" lvl="1" indent="0" algn="just">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Two further conditions must be added: on the one hand, the problem that separates the parties must be sufficiently complex to be dealt with at different levels and in different ways; on the other hand, there must be sufficient time to engage in the analyses and to allow the ideas necessary to find a valid solution to mature.</a:t>
            </a:r>
          </a:p>
        </p:txBody>
      </p:sp>
      <p:sp>
        <p:nvSpPr>
          <p:cNvPr id="3" name="ZoneTexte 2">
            <a:extLst>
              <a:ext uri="{FF2B5EF4-FFF2-40B4-BE49-F238E27FC236}">
                <a16:creationId xmlns:a16="http://schemas.microsoft.com/office/drawing/2014/main" xmlns="" id="{532E0320-BA75-4A79-EAAE-98AAADB9CACF}"/>
              </a:ext>
            </a:extLst>
          </p:cNvPr>
          <p:cNvSpPr txBox="1"/>
          <p:nvPr/>
        </p:nvSpPr>
        <p:spPr>
          <a:xfrm>
            <a:off x="2177016" y="538718"/>
            <a:ext cx="6097772" cy="584775"/>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Choice of strategy</a:t>
            </a:r>
          </a:p>
        </p:txBody>
      </p:sp>
      <p:pic>
        <p:nvPicPr>
          <p:cNvPr id="4" name="Image 3">
            <a:extLst>
              <a:ext uri="{FF2B5EF4-FFF2-40B4-BE49-F238E27FC236}">
                <a16:creationId xmlns:a16="http://schemas.microsoft.com/office/drawing/2014/main" xmlns="" id="{86A0B1D0-FF15-D1B5-CF94-2D868C0F0B96}"/>
              </a:ext>
            </a:extLst>
          </p:cNvPr>
          <p:cNvPicPr>
            <a:picLocks noChangeAspect="1"/>
          </p:cNvPicPr>
          <p:nvPr/>
        </p:nvPicPr>
        <p:blipFill>
          <a:blip r:embed="rId2"/>
          <a:stretch>
            <a:fillRect/>
          </a:stretch>
        </p:blipFill>
        <p:spPr>
          <a:xfrm>
            <a:off x="7612136" y="4912243"/>
            <a:ext cx="3781302" cy="1685260"/>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xmlns="" id="{4146D226-6671-2EA7-49D1-83433C431713}"/>
              </a:ext>
            </a:extLst>
          </p:cNvPr>
          <p:cNvSpPr>
            <a:spLocks noGrp="1" noChangeArrowheads="1"/>
          </p:cNvSpPr>
          <p:nvPr>
            <p:ph idx="1"/>
          </p:nvPr>
        </p:nvSpPr>
        <p:spPr>
          <a:xfrm>
            <a:off x="1832345" y="1658680"/>
            <a:ext cx="9650818" cy="5715000"/>
          </a:xfrm>
        </p:spPr>
        <p:txBody>
          <a:bodyPr/>
          <a:lstStyle/>
          <a:p>
            <a:pPr marL="0" indent="0">
              <a:spcAft>
                <a:spcPts val="0"/>
              </a:spcAft>
              <a:buClr>
                <a:schemeClr val="tx1">
                  <a:lumMod val="50000"/>
                  <a:lumOff val="50000"/>
                </a:schemeClr>
              </a:buClr>
              <a:buNone/>
              <a:defRPr/>
            </a:pPr>
            <a:r>
              <a:rPr lang="fr-CH" altLang="fr-FR" sz="2200" b="1" dirty="0">
                <a:solidFill>
                  <a:schemeClr val="tx1">
                    <a:lumMod val="85000"/>
                  </a:schemeClr>
                </a:solidFill>
              </a:rPr>
              <a:t>Compromise </a:t>
            </a:r>
            <a:r>
              <a:rPr lang="fr-CH" altLang="fr-FR" sz="2200" dirty="0">
                <a:solidFill>
                  <a:schemeClr val="tx1">
                    <a:lumMod val="85000"/>
                  </a:schemeClr>
                </a:solidFill>
              </a:rPr>
              <a:t>will be chosen when the assessment of the situation leads to less clear results, provided that the parties have roughly equal power</a:t>
            </a:r>
            <a:r>
              <a:rPr lang="fr-CH" altLang="fr-FR" sz="2400" dirty="0"/>
              <a:t>. </a:t>
            </a:r>
            <a:endParaRPr lang="fr-CH" altLang="fr-FR" sz="2200" dirty="0">
              <a:solidFill>
                <a:schemeClr val="tx1">
                  <a:lumMod val="85000"/>
                </a:schemeClr>
              </a:solidFill>
            </a:endParaRPr>
          </a:p>
        </p:txBody>
      </p:sp>
      <p:sp>
        <p:nvSpPr>
          <p:cNvPr id="3" name="ZoneTexte 2">
            <a:extLst>
              <a:ext uri="{FF2B5EF4-FFF2-40B4-BE49-F238E27FC236}">
                <a16:creationId xmlns:a16="http://schemas.microsoft.com/office/drawing/2014/main" xmlns="" id="{3DC2E20B-EE41-1B1E-1AC0-BF635518D78F}"/>
              </a:ext>
            </a:extLst>
          </p:cNvPr>
          <p:cNvSpPr txBox="1"/>
          <p:nvPr/>
        </p:nvSpPr>
        <p:spPr>
          <a:xfrm>
            <a:off x="2177016" y="538718"/>
            <a:ext cx="6097772" cy="584775"/>
          </a:xfrm>
          <a:prstGeom prst="rect">
            <a:avLst/>
          </a:prstGeom>
          <a:noFill/>
        </p:spPr>
        <p:txBody>
          <a:bodyPr wrap="square">
            <a:spAutoFit/>
          </a:bodyPr>
          <a:lstStyle/>
          <a:p>
            <a:pPr marL="0" indent="0">
              <a:spcAft>
                <a:spcPts val="0"/>
              </a:spcAft>
              <a:buClr>
                <a:schemeClr val="tx1">
                  <a:lumMod val="50000"/>
                  <a:lumOff val="50000"/>
                </a:schemeClr>
              </a:buClr>
              <a:buNone/>
              <a:defRPr/>
            </a:pPr>
            <a:r>
              <a:rPr lang="fr-CH" altLang="fr-FR" sz="3200" b="1" dirty="0">
                <a:solidFill>
                  <a:schemeClr val="accent2">
                    <a:lumMod val="75000"/>
                  </a:schemeClr>
                </a:solidFill>
              </a:rPr>
              <a:t>Choice of strategy</a:t>
            </a:r>
          </a:p>
        </p:txBody>
      </p:sp>
      <p:pic>
        <p:nvPicPr>
          <p:cNvPr id="4" name="Image 3">
            <a:extLst>
              <a:ext uri="{FF2B5EF4-FFF2-40B4-BE49-F238E27FC236}">
                <a16:creationId xmlns:a16="http://schemas.microsoft.com/office/drawing/2014/main" xmlns="" id="{CA073E7B-82A1-F1FF-05C8-7456E0854B9C}"/>
              </a:ext>
            </a:extLst>
          </p:cNvPr>
          <p:cNvPicPr>
            <a:picLocks noChangeAspect="1"/>
          </p:cNvPicPr>
          <p:nvPr/>
        </p:nvPicPr>
        <p:blipFill>
          <a:blip r:embed="rId2"/>
          <a:stretch>
            <a:fillRect/>
          </a:stretch>
        </p:blipFill>
        <p:spPr>
          <a:xfrm>
            <a:off x="3671887" y="3090307"/>
            <a:ext cx="4848225" cy="3228975"/>
          </a:xfrm>
          <a:prstGeom prst="rect">
            <a:avLst/>
          </a:prstGeom>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a:extLst>
              <a:ext uri="{FF2B5EF4-FFF2-40B4-BE49-F238E27FC236}">
                <a16:creationId xmlns:a16="http://schemas.microsoft.com/office/drawing/2014/main" xmlns="" id="{4A37E974-2575-9E51-361B-B6EBEF07E723}"/>
              </a:ext>
            </a:extLst>
          </p:cNvPr>
          <p:cNvSpPr>
            <a:spLocks noGrp="1" noChangeArrowheads="1"/>
          </p:cNvSpPr>
          <p:nvPr>
            <p:ph idx="1"/>
          </p:nvPr>
        </p:nvSpPr>
        <p:spPr>
          <a:xfrm>
            <a:off x="1443371" y="1447800"/>
            <a:ext cx="10231178" cy="4648200"/>
          </a:xfrm>
        </p:spPr>
        <p:txBody>
          <a:bodyPr>
            <a:normAutofit fontScale="92500"/>
          </a:bodyPr>
          <a:lstStyle/>
          <a:p>
            <a:pPr marL="0" lvl="1" indent="0">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People who seek to dominate do so because they have a domineering character characterised by a lack of concern for the needs of others and a need to win at all costs;</a:t>
            </a:r>
          </a:p>
          <a:p>
            <a:pPr marL="0" lvl="1" indent="0">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People who tend towards appeasement, on the other hand, are primarily concerned with the interests of others; they are generous and willingly obey the orders of others;</a:t>
            </a:r>
          </a:p>
          <a:p>
            <a:pPr marL="0" lvl="1" indent="0">
              <a:spcBef>
                <a:spcPts val="1000"/>
              </a:spcBef>
              <a:spcAft>
                <a:spcPts val="0"/>
              </a:spcAft>
              <a:buClr>
                <a:schemeClr val="tx1">
                  <a:lumMod val="50000"/>
                  <a:lumOff val="50000"/>
                </a:schemeClr>
              </a:buClr>
              <a:buNone/>
              <a:defRPr/>
            </a:pPr>
            <a:endParaRPr lang="fr-CH" altLang="fr-FR" sz="2200" i="0" dirty="0">
              <a:solidFill>
                <a:schemeClr val="tx1">
                  <a:lumMod val="85000"/>
                </a:schemeClr>
              </a:solidFill>
            </a:endParaRPr>
          </a:p>
          <a:p>
            <a:pPr marL="0" lvl="1" indent="0">
              <a:spcAft>
                <a:spcPts val="0"/>
              </a:spcAft>
              <a:buClr>
                <a:schemeClr val="tx1">
                  <a:lumMod val="50000"/>
                  <a:lumOff val="50000"/>
                </a:schemeClr>
              </a:buClr>
              <a:buNone/>
              <a:defRPr/>
            </a:pPr>
            <a:r>
              <a:rPr lang="fr-CH" altLang="fr-FR" sz="2400" dirty="0">
                <a:solidFill>
                  <a:schemeClr val="tx1">
                    <a:lumMod val="85000"/>
                  </a:schemeClr>
                </a:solidFill>
              </a:rPr>
              <a:t>People who try to avoid conflict are fearful and cautious, without great ambitions and rather lonely;</a:t>
            </a:r>
          </a:p>
          <a:p>
            <a:pPr marL="411480" lvl="1" indent="-182880">
              <a:spcAft>
                <a:spcPts val="0"/>
              </a:spcAft>
              <a:buClr>
                <a:schemeClr val="tx1">
                  <a:lumMod val="50000"/>
                  <a:lumOff val="50000"/>
                </a:schemeClr>
              </a:buClr>
              <a:defRPr/>
            </a:pPr>
            <a:r>
              <a:rPr lang="fr-CH" altLang="fr-FR" sz="2400" dirty="0">
                <a:solidFill>
                  <a:schemeClr val="tx1">
                    <a:lumMod val="85000"/>
                  </a:schemeClr>
                </a:solidFill>
              </a:rPr>
              <a:t>People who propose collaboration, are as interested in each other as in themselves, are self-confident and optimistic, naturally cooperative and innovative;</a:t>
            </a:r>
          </a:p>
          <a:p>
            <a:pPr marL="411480" lvl="1" indent="-182880">
              <a:spcAft>
                <a:spcPts val="0"/>
              </a:spcAft>
              <a:buClr>
                <a:schemeClr val="tx1">
                  <a:lumMod val="50000"/>
                  <a:lumOff val="50000"/>
                </a:schemeClr>
              </a:buClr>
              <a:defRPr/>
            </a:pPr>
            <a:r>
              <a:rPr lang="fr-CH" altLang="fr-FR" sz="2400" dirty="0">
                <a:solidFill>
                  <a:schemeClr val="tx1">
                    <a:lumMod val="85000"/>
                  </a:schemeClr>
                </a:solidFill>
              </a:rPr>
              <a:t>People who are more inclined to </a:t>
            </a:r>
            <a:r>
              <a:rPr lang="fr-CH" altLang="fr-FR" sz="2400" b="1" dirty="0">
                <a:solidFill>
                  <a:schemeClr val="tx1">
                    <a:lumMod val="85000"/>
                  </a:schemeClr>
                </a:solidFill>
              </a:rPr>
              <a:t>compromise </a:t>
            </a:r>
            <a:r>
              <a:rPr lang="fr-CH" altLang="fr-FR" sz="2400" dirty="0">
                <a:solidFill>
                  <a:schemeClr val="tx1">
                    <a:lumMod val="85000"/>
                  </a:schemeClr>
                </a:solidFill>
              </a:rPr>
              <a:t>are pragmatic and conciliatory.</a:t>
            </a:r>
          </a:p>
          <a:p>
            <a:pPr marL="0" lvl="1" indent="0">
              <a:spcBef>
                <a:spcPts val="1000"/>
              </a:spcBef>
              <a:spcAft>
                <a:spcPts val="0"/>
              </a:spcAft>
              <a:buClr>
                <a:schemeClr val="tx1">
                  <a:lumMod val="50000"/>
                  <a:lumOff val="50000"/>
                </a:schemeClr>
              </a:buClr>
              <a:buNone/>
              <a:defRPr/>
            </a:pPr>
            <a:endParaRPr lang="fr-CH" altLang="fr-FR" sz="2200" i="0" dirty="0">
              <a:solidFill>
                <a:schemeClr val="tx1">
                  <a:lumMod val="85000"/>
                </a:schemeClr>
              </a:solidFill>
            </a:endParaRPr>
          </a:p>
          <a:p>
            <a:pPr lvl="1" eaLnBrk="1" hangingPunct="1"/>
            <a:endParaRPr lang="fr-CH" altLang="fr-FR" sz="2400" dirty="0"/>
          </a:p>
          <a:p>
            <a:pPr eaLnBrk="1" hangingPunct="1"/>
            <a:endParaRPr lang="fr-CH" altLang="fr-FR" sz="2800" dirty="0"/>
          </a:p>
        </p:txBody>
      </p:sp>
      <p:sp>
        <p:nvSpPr>
          <p:cNvPr id="4" name="ZoneTexte 3">
            <a:extLst>
              <a:ext uri="{FF2B5EF4-FFF2-40B4-BE49-F238E27FC236}">
                <a16:creationId xmlns:a16="http://schemas.microsoft.com/office/drawing/2014/main" xmlns="" id="{96E69290-2B55-7133-4C07-00463EF85DC3}"/>
              </a:ext>
            </a:extLst>
          </p:cNvPr>
          <p:cNvSpPr txBox="1"/>
          <p:nvPr/>
        </p:nvSpPr>
        <p:spPr>
          <a:xfrm>
            <a:off x="1443370" y="660622"/>
            <a:ext cx="6097772" cy="584775"/>
          </a:xfrm>
          <a:prstGeom prst="rect">
            <a:avLst/>
          </a:prstGeom>
          <a:noFill/>
        </p:spPr>
        <p:txBody>
          <a:bodyPr wrap="square">
            <a:spAutoFit/>
          </a:bodyPr>
          <a:lstStyle/>
          <a:p>
            <a:pPr marL="0" indent="0" eaLnBrk="1" hangingPunct="1">
              <a:buNone/>
            </a:pPr>
            <a:r>
              <a:rPr lang="fr-CH" altLang="fr-FR" sz="3200" dirty="0">
                <a:solidFill>
                  <a:schemeClr val="accent2">
                    <a:lumMod val="75000"/>
                  </a:schemeClr>
                </a:solidFill>
              </a:rPr>
              <a:t>Personality of the protagonists</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xmlns="" id="{E85F75E9-C89E-F815-B795-367DC1E53BC8}"/>
              </a:ext>
            </a:extLst>
          </p:cNvPr>
          <p:cNvSpPr>
            <a:spLocks noGrp="1" noChangeArrowheads="1"/>
          </p:cNvSpPr>
          <p:nvPr>
            <p:ph idx="1"/>
          </p:nvPr>
        </p:nvSpPr>
        <p:spPr>
          <a:xfrm>
            <a:off x="928576" y="1414131"/>
            <a:ext cx="10660912" cy="4986670"/>
          </a:xfrm>
        </p:spPr>
        <p:txBody>
          <a:bodyPr rtlCol="0">
            <a:noAutofit/>
          </a:bodyPr>
          <a:lstStyle/>
          <a:p>
            <a:pPr marL="0" lvl="1" indent="0" algn="just">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Accept conflict in its functional aspects instead of seeing it only as a source of trouble.</a:t>
            </a:r>
          </a:p>
          <a:p>
            <a:pPr marL="0" lvl="1" indent="0" algn="just">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Do not immediately view the conflict as a zero-sum game where any gain for some inevitably means an equivalent loss for others.</a:t>
            </a:r>
          </a:p>
          <a:p>
            <a:pPr marL="0" lvl="1" indent="0" algn="just">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Break down the problem and look for a solution that can achieve the objectives of all parties instead of tearing each other apart.</a:t>
            </a:r>
          </a:p>
          <a:p>
            <a:pPr marL="0" lvl="1" indent="0" algn="just">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Do not be solely self-oriented, but take into consideration the needs, aspirations and positions of others (as they are, not as they are assumed!).</a:t>
            </a:r>
          </a:p>
          <a:p>
            <a:pPr marL="0" lvl="1" indent="0" algn="just">
              <a:spcBef>
                <a:spcPts val="1000"/>
              </a:spcBef>
              <a:spcAft>
                <a:spcPts val="0"/>
              </a:spcAft>
              <a:buClr>
                <a:schemeClr val="tx1">
                  <a:lumMod val="50000"/>
                  <a:lumOff val="50000"/>
                </a:schemeClr>
              </a:buClr>
              <a:buNone/>
              <a:defRPr/>
            </a:pPr>
            <a:r>
              <a:rPr lang="fr-CH" altLang="fr-FR" sz="2200" i="0" dirty="0">
                <a:solidFill>
                  <a:schemeClr val="tx1">
                    <a:lumMod val="85000"/>
                  </a:schemeClr>
                </a:solidFill>
              </a:rPr>
              <a:t>Search together for the facts needed to solve the problem</a:t>
            </a:r>
          </a:p>
          <a:p>
            <a:pPr marL="0" lvl="1" indent="0" algn="just">
              <a:spcBef>
                <a:spcPts val="1000"/>
              </a:spcBef>
              <a:spcAft>
                <a:spcPts val="0"/>
              </a:spcAft>
              <a:buClr>
                <a:schemeClr val="tx1">
                  <a:lumMod val="50000"/>
                  <a:lumOff val="50000"/>
                </a:schemeClr>
              </a:buClr>
              <a:buNone/>
              <a:defRPr/>
            </a:pPr>
            <a:endParaRPr lang="fr-CH" altLang="fr-FR" sz="2200" i="0" dirty="0">
              <a:solidFill>
                <a:schemeClr val="tx1">
                  <a:lumMod val="85000"/>
                </a:schemeClr>
              </a:solidFill>
            </a:endParaRPr>
          </a:p>
          <a:p>
            <a:pPr marL="411480" lvl="1" indent="-182880" algn="just">
              <a:spcAft>
                <a:spcPts val="0"/>
              </a:spcAft>
              <a:buClr>
                <a:schemeClr val="tx1">
                  <a:lumMod val="50000"/>
                  <a:lumOff val="50000"/>
                </a:schemeClr>
              </a:buClr>
              <a:defRPr/>
            </a:pPr>
            <a:endParaRPr lang="fr-CH" altLang="fr-FR" sz="2800" dirty="0">
              <a:solidFill>
                <a:schemeClr val="tx1">
                  <a:lumMod val="85000"/>
                </a:schemeClr>
              </a:solidFill>
            </a:endParaRPr>
          </a:p>
        </p:txBody>
      </p:sp>
      <p:sp>
        <p:nvSpPr>
          <p:cNvPr id="4" name="ZoneTexte 3">
            <a:extLst>
              <a:ext uri="{FF2B5EF4-FFF2-40B4-BE49-F238E27FC236}">
                <a16:creationId xmlns:a16="http://schemas.microsoft.com/office/drawing/2014/main" xmlns="" id="{43017B67-2E91-BD77-F751-44039B938C74}"/>
              </a:ext>
            </a:extLst>
          </p:cNvPr>
          <p:cNvSpPr txBox="1"/>
          <p:nvPr/>
        </p:nvSpPr>
        <p:spPr>
          <a:xfrm>
            <a:off x="1190958" y="87868"/>
            <a:ext cx="6097772" cy="584775"/>
          </a:xfrm>
          <a:prstGeom prst="rect">
            <a:avLst/>
          </a:prstGeom>
          <a:noFill/>
        </p:spPr>
        <p:txBody>
          <a:bodyPr wrap="square">
            <a:spAutoFit/>
          </a:bodyPr>
          <a:lstStyle/>
          <a:p>
            <a:pPr marL="0" lvl="1" indent="0">
              <a:spcBef>
                <a:spcPts val="1000"/>
              </a:spcBef>
              <a:spcAft>
                <a:spcPts val="0"/>
              </a:spcAft>
              <a:buClr>
                <a:schemeClr val="tx1">
                  <a:lumMod val="50000"/>
                  <a:lumOff val="50000"/>
                </a:schemeClr>
              </a:buClr>
              <a:buNone/>
              <a:defRPr/>
            </a:pPr>
            <a:r>
              <a:rPr lang="fr-CH" altLang="fr-FR" sz="3200" b="1" dirty="0">
                <a:solidFill>
                  <a:schemeClr val="accent2">
                    <a:lumMod val="75000"/>
                  </a:schemeClr>
                </a:solidFill>
              </a:rPr>
              <a:t>Some rules to follow</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1">
            <a:extLst>
              <a:ext uri="{FF2B5EF4-FFF2-40B4-BE49-F238E27FC236}">
                <a16:creationId xmlns:a16="http://schemas.microsoft.com/office/drawing/2014/main" xmlns="" id="{FD479269-9A23-EEB7-03B2-06C7BA1F8763}"/>
              </a:ext>
            </a:extLst>
          </p:cNvPr>
          <p:cNvSpPr>
            <a:spLocks noGrp="1"/>
          </p:cNvSpPr>
          <p:nvPr>
            <p:ph idx="1"/>
          </p:nvPr>
        </p:nvSpPr>
        <p:spPr>
          <a:xfrm>
            <a:off x="1190958" y="1562986"/>
            <a:ext cx="10366633" cy="2424223"/>
          </a:xfrm>
        </p:spPr>
        <p:txBody>
          <a:bodyPr>
            <a:noAutofit/>
          </a:bodyPr>
          <a:lstStyle/>
          <a:p>
            <a:pPr marL="530352" lvl="1" indent="0" algn="just" eaLnBrk="1" hangingPunct="1">
              <a:buNone/>
            </a:pPr>
            <a:r>
              <a:rPr lang="fr-CH" altLang="fr-FR" sz="2200" i="0" dirty="0"/>
              <a:t>To feel mutually responsible for maintaining a positive climate of openness and honesty where it is unthinkable that anyone would seek to impose anything.</a:t>
            </a:r>
          </a:p>
          <a:p>
            <a:pPr marL="530352" lvl="1" indent="0" algn="just" eaLnBrk="1" hangingPunct="1">
              <a:buNone/>
            </a:pPr>
            <a:endParaRPr lang="fr-CH" altLang="fr-FR" sz="2200" i="0" dirty="0"/>
          </a:p>
          <a:p>
            <a:pPr marL="530352" lvl="1" indent="0" algn="just" eaLnBrk="1" hangingPunct="1">
              <a:buNone/>
            </a:pPr>
            <a:r>
              <a:rPr lang="fr-CH" altLang="fr-FR" sz="2200" i="0" dirty="0"/>
              <a:t>And avoid bargaining, voting or 'averaging'.</a:t>
            </a:r>
          </a:p>
          <a:p>
            <a:pPr marL="530352" lvl="1" indent="0" algn="just" eaLnBrk="1" hangingPunct="1">
              <a:buNone/>
            </a:pPr>
            <a:endParaRPr lang="fr-CH" altLang="fr-FR" sz="2200" i="0" dirty="0"/>
          </a:p>
          <a:p>
            <a:pPr marL="530352" lvl="1" indent="0" algn="just">
              <a:buNone/>
            </a:pPr>
            <a:r>
              <a:rPr lang="fr-CH" altLang="fr-FR" sz="2200" i="0" dirty="0">
                <a:solidFill>
                  <a:schemeClr val="tx1">
                    <a:lumMod val="85000"/>
                  </a:schemeClr>
                </a:solidFill>
              </a:rPr>
              <a:t>More specifically, it is suggested to start with a differentiation phase, during which the different points of view are presented, specific differences are analysed and mutual feelings are broken down; then, to move on to the integration phase, during which the parties rectify their perceptions and attitudes and appreciate their similarities, identify common objectives and engage in positive actions to solve their problems.</a:t>
            </a:r>
          </a:p>
          <a:p>
            <a:pPr marL="530352" lvl="1" indent="0" algn="just" eaLnBrk="1" hangingPunct="1">
              <a:buNone/>
            </a:pPr>
            <a:endParaRPr lang="fr-CH" altLang="fr-FR" sz="2200" i="0" dirty="0"/>
          </a:p>
          <a:p>
            <a:pPr algn="just" eaLnBrk="1" hangingPunct="1"/>
            <a:endParaRPr lang="fr-FR" altLang="fr-FR" sz="2200" dirty="0"/>
          </a:p>
        </p:txBody>
      </p:sp>
      <p:sp>
        <p:nvSpPr>
          <p:cNvPr id="3" name="ZoneTexte 2">
            <a:extLst>
              <a:ext uri="{FF2B5EF4-FFF2-40B4-BE49-F238E27FC236}">
                <a16:creationId xmlns:a16="http://schemas.microsoft.com/office/drawing/2014/main" xmlns="" id="{92AAB1DE-61B5-0B8C-E393-1E6240CA48FA}"/>
              </a:ext>
            </a:extLst>
          </p:cNvPr>
          <p:cNvSpPr txBox="1"/>
          <p:nvPr/>
        </p:nvSpPr>
        <p:spPr>
          <a:xfrm>
            <a:off x="1190958" y="87868"/>
            <a:ext cx="6097772" cy="584775"/>
          </a:xfrm>
          <a:prstGeom prst="rect">
            <a:avLst/>
          </a:prstGeom>
          <a:noFill/>
        </p:spPr>
        <p:txBody>
          <a:bodyPr wrap="square">
            <a:spAutoFit/>
          </a:bodyPr>
          <a:lstStyle/>
          <a:p>
            <a:pPr marL="0" lvl="1" indent="0">
              <a:spcBef>
                <a:spcPts val="1000"/>
              </a:spcBef>
              <a:spcAft>
                <a:spcPts val="0"/>
              </a:spcAft>
              <a:buClr>
                <a:schemeClr val="tx1">
                  <a:lumMod val="50000"/>
                  <a:lumOff val="50000"/>
                </a:schemeClr>
              </a:buClr>
              <a:buNone/>
              <a:defRPr/>
            </a:pPr>
            <a:r>
              <a:rPr lang="fr-CH" altLang="fr-FR" sz="3200" b="1" dirty="0">
                <a:solidFill>
                  <a:schemeClr val="accent2">
                    <a:lumMod val="75000"/>
                  </a:schemeClr>
                </a:solidFill>
              </a:rPr>
              <a:t>Some rules to follow</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1">
            <a:extLst>
              <a:ext uri="{FF2B5EF4-FFF2-40B4-BE49-F238E27FC236}">
                <a16:creationId xmlns:a16="http://schemas.microsoft.com/office/drawing/2014/main" xmlns="" id="{EA374F03-4BC4-60C0-A8B1-EB46753371EE}"/>
              </a:ext>
            </a:extLst>
          </p:cNvPr>
          <p:cNvSpPr txBox="1">
            <a:spLocks/>
          </p:cNvSpPr>
          <p:nvPr/>
        </p:nvSpPr>
        <p:spPr bwMode="auto">
          <a:xfrm>
            <a:off x="1390650" y="533677"/>
            <a:ext cx="88098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3200" b="1" dirty="0">
                <a:solidFill>
                  <a:schemeClr val="accent2">
                    <a:lumMod val="75000"/>
                  </a:schemeClr>
                </a:solidFill>
                <a:latin typeface="Century Schoolbook" panose="02040604050505020304" pitchFamily="18" charset="0"/>
              </a:rPr>
              <a:t>Resolving the conflict step by step</a:t>
            </a:r>
          </a:p>
        </p:txBody>
      </p:sp>
      <p:sp>
        <p:nvSpPr>
          <p:cNvPr id="55299" name="Content Placeholder 26">
            <a:extLst>
              <a:ext uri="{FF2B5EF4-FFF2-40B4-BE49-F238E27FC236}">
                <a16:creationId xmlns:a16="http://schemas.microsoft.com/office/drawing/2014/main" xmlns="" id="{6B4D4EED-589F-F65E-D3B8-5FEF0C978152}"/>
              </a:ext>
            </a:extLst>
          </p:cNvPr>
          <p:cNvSpPr>
            <a:spLocks noGrp="1"/>
          </p:cNvSpPr>
          <p:nvPr>
            <p:ph idx="1"/>
          </p:nvPr>
        </p:nvSpPr>
        <p:spPr>
          <a:xfrm>
            <a:off x="1990725" y="1457326"/>
            <a:ext cx="7467600" cy="4873625"/>
          </a:xfrm>
        </p:spPr>
        <p:txBody>
          <a:bodyPr>
            <a:normAutofit/>
          </a:bodyPr>
          <a:lstStyle/>
          <a:p>
            <a:pPr algn="ctr" eaLnBrk="1" hangingPunct="1">
              <a:buFont typeface="Wingdings" panose="05000000000000000000" pitchFamily="2" charset="2"/>
              <a:buNone/>
            </a:pPr>
            <a:r>
              <a:rPr lang="fr-FR" altLang="fr-FR" sz="2200" dirty="0">
                <a:solidFill>
                  <a:schemeClr val="tx1">
                    <a:lumMod val="85000"/>
                  </a:schemeClr>
                </a:solidFill>
              </a:rPr>
              <a:t>What is the real problem</a:t>
            </a:r>
            <a:r>
              <a:rPr lang="fr-FR" altLang="fr-FR" dirty="0"/>
              <a:t>?</a:t>
            </a:r>
          </a:p>
          <a:p>
            <a:pPr algn="ctr" eaLnBrk="1" hangingPunct="1">
              <a:buFont typeface="Wingdings" panose="05000000000000000000" pitchFamily="2" charset="2"/>
              <a:buNone/>
            </a:pPr>
            <a:endParaRPr lang="fr-FR" altLang="fr-FR" dirty="0"/>
          </a:p>
          <a:p>
            <a:pPr marL="0" indent="0" algn="ctr">
              <a:spcAft>
                <a:spcPts val="0"/>
              </a:spcAft>
              <a:buClr>
                <a:schemeClr val="tx1">
                  <a:lumMod val="50000"/>
                  <a:lumOff val="50000"/>
                </a:schemeClr>
              </a:buClr>
              <a:buNone/>
              <a:defRPr/>
            </a:pPr>
            <a:r>
              <a:rPr lang="fr-FR" altLang="fr-FR" sz="2200" dirty="0">
                <a:solidFill>
                  <a:schemeClr val="tx1">
                    <a:lumMod val="85000"/>
                  </a:schemeClr>
                </a:solidFill>
              </a:rPr>
              <a:t>What do the people involved want?</a:t>
            </a:r>
          </a:p>
          <a:p>
            <a:pPr marL="0" indent="0">
              <a:spcAft>
                <a:spcPts val="0"/>
              </a:spcAft>
              <a:buClr>
                <a:schemeClr val="tx1">
                  <a:lumMod val="50000"/>
                  <a:lumOff val="50000"/>
                </a:schemeClr>
              </a:buClr>
              <a:buNone/>
              <a:defRPr/>
            </a:pPr>
            <a:endParaRPr lang="fr-FR" altLang="fr-FR" sz="2200" dirty="0">
              <a:solidFill>
                <a:schemeClr val="tx1">
                  <a:lumMod val="85000"/>
                </a:schemeClr>
              </a:solidFill>
            </a:endParaRPr>
          </a:p>
          <a:p>
            <a:pPr marL="0" indent="0" algn="ctr">
              <a:spcAft>
                <a:spcPts val="0"/>
              </a:spcAft>
              <a:buClr>
                <a:schemeClr val="tx1">
                  <a:lumMod val="50000"/>
                  <a:lumOff val="50000"/>
                </a:schemeClr>
              </a:buClr>
              <a:buNone/>
              <a:defRPr/>
            </a:pPr>
            <a:r>
              <a:rPr lang="fr-FR" altLang="fr-FR" sz="2200" dirty="0">
                <a:solidFill>
                  <a:schemeClr val="tx1">
                    <a:lumMod val="85000"/>
                  </a:schemeClr>
                </a:solidFill>
              </a:rPr>
              <a:t>Is the conflict of a manageable size?</a:t>
            </a:r>
          </a:p>
          <a:p>
            <a:pPr algn="ctr" eaLnBrk="1" hangingPunct="1">
              <a:buFont typeface="Wingdings" panose="05000000000000000000" pitchFamily="2" charset="2"/>
              <a:buNone/>
            </a:pPr>
            <a:endParaRPr lang="fr-FR" altLang="fr-FR" dirty="0"/>
          </a:p>
          <a:p>
            <a:pPr marL="0" indent="0" algn="ctr">
              <a:spcAft>
                <a:spcPts val="0"/>
              </a:spcAft>
              <a:buClr>
                <a:schemeClr val="tx1">
                  <a:lumMod val="50000"/>
                  <a:lumOff val="50000"/>
                </a:schemeClr>
              </a:buClr>
              <a:buNone/>
              <a:defRPr/>
            </a:pPr>
            <a:r>
              <a:rPr lang="fr-FR" altLang="fr-FR" sz="2200" dirty="0">
                <a:solidFill>
                  <a:schemeClr val="tx1">
                    <a:lumMod val="85000"/>
                  </a:schemeClr>
                </a:solidFill>
              </a:rPr>
              <a:t>Which process to choose?</a:t>
            </a:r>
          </a:p>
          <a:p>
            <a:pPr algn="ctr" eaLnBrk="1" hangingPunct="1">
              <a:buFont typeface="Wingdings" panose="05000000000000000000" pitchFamily="2" charset="2"/>
              <a:buNone/>
            </a:pPr>
            <a:endParaRPr lang="fr-FR" altLang="fr-FR" dirty="0"/>
          </a:p>
          <a:p>
            <a:pPr marL="0" indent="0" algn="ctr">
              <a:spcAft>
                <a:spcPts val="0"/>
              </a:spcAft>
              <a:buClr>
                <a:schemeClr val="tx1">
                  <a:lumMod val="50000"/>
                  <a:lumOff val="50000"/>
                </a:schemeClr>
              </a:buClr>
              <a:buNone/>
              <a:defRPr/>
            </a:pPr>
            <a:r>
              <a:rPr lang="fr-FR" altLang="fr-FR" sz="2200" dirty="0">
                <a:solidFill>
                  <a:schemeClr val="tx1">
                    <a:lumMod val="85000"/>
                  </a:schemeClr>
                </a:solidFill>
              </a:rPr>
              <a:t>How to find a solution?</a:t>
            </a:r>
          </a:p>
          <a:p>
            <a:pPr algn="ctr" eaLnBrk="1" hangingPunct="1">
              <a:buFont typeface="Wingdings" panose="05000000000000000000" pitchFamily="2" charset="2"/>
              <a:buNone/>
            </a:pPr>
            <a:endParaRPr lang="fr-FR" altLang="fr-FR" dirty="0"/>
          </a:p>
          <a:p>
            <a:pPr marL="0" indent="0" algn="ctr">
              <a:spcAft>
                <a:spcPts val="0"/>
              </a:spcAft>
              <a:buClr>
                <a:schemeClr val="tx1">
                  <a:lumMod val="50000"/>
                  <a:lumOff val="50000"/>
                </a:schemeClr>
              </a:buClr>
              <a:buNone/>
              <a:defRPr/>
            </a:pPr>
            <a:r>
              <a:rPr lang="fr-FR" altLang="fr-FR" sz="2200" dirty="0">
                <a:solidFill>
                  <a:schemeClr val="tx1">
                    <a:lumMod val="85000"/>
                  </a:schemeClr>
                </a:solidFill>
              </a:rPr>
              <a:t>How to ensure compliance with the agreement?</a:t>
            </a:r>
          </a:p>
          <a:p>
            <a:pPr eaLnBrk="1" hangingPunct="1">
              <a:buFont typeface="Wingdings" panose="05000000000000000000" pitchFamily="2" charset="2"/>
              <a:buNone/>
            </a:pPr>
            <a:endParaRPr lang="fr-FR" altLang="fr-FR" dirty="0"/>
          </a:p>
        </p:txBody>
      </p:sp>
      <p:sp>
        <p:nvSpPr>
          <p:cNvPr id="17" name="Espace réservé du numéro de diapositive 16">
            <a:extLst>
              <a:ext uri="{FF2B5EF4-FFF2-40B4-BE49-F238E27FC236}">
                <a16:creationId xmlns:a16="http://schemas.microsoft.com/office/drawing/2014/main" xmlns="" id="{27B1D160-A020-83DB-E228-5DAAE2FB550C}"/>
              </a:ext>
            </a:extLst>
          </p:cNvPr>
          <p:cNvSpPr>
            <a:spLocks noGrp="1"/>
          </p:cNvSpPr>
          <p:nvPr>
            <p:ph type="sldNum" sz="quarter" idx="10"/>
          </p:nvPr>
        </p:nvSpPr>
        <p:spPr/>
        <p:txBody>
          <a:bodyPr/>
          <a:lstStyle/>
          <a:p>
            <a:fld id="{01D3B5A0-4CC4-4E70-AD35-CA78326464C4}" type="slidenum">
              <a:rPr lang="fr-FR" altLang="fr-FR"/>
              <a:t>237</a:t>
            </a:fld>
            <a:endParaRPr lang="fr-FR" altLang="fr-FR"/>
          </a:p>
        </p:txBody>
      </p:sp>
      <p:cxnSp>
        <p:nvCxnSpPr>
          <p:cNvPr id="32" name="Straight Arrow Connector 31">
            <a:extLst>
              <a:ext uri="{FF2B5EF4-FFF2-40B4-BE49-F238E27FC236}">
                <a16:creationId xmlns:a16="http://schemas.microsoft.com/office/drawing/2014/main" xmlns="" id="{D4D51E35-3C8F-3635-D06E-D5C644B85947}"/>
              </a:ext>
            </a:extLst>
          </p:cNvPr>
          <p:cNvCxnSpPr/>
          <p:nvPr/>
        </p:nvCxnSpPr>
        <p:spPr>
          <a:xfrm rot="5400000">
            <a:off x="5561013" y="2311401"/>
            <a:ext cx="357188" cy="1587"/>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D2B51145-3CA4-CB5F-B3CC-2ED4827C8340}"/>
              </a:ext>
            </a:extLst>
          </p:cNvPr>
          <p:cNvCxnSpPr/>
          <p:nvPr/>
        </p:nvCxnSpPr>
        <p:spPr>
          <a:xfrm rot="5400000">
            <a:off x="5561014" y="3030539"/>
            <a:ext cx="357187" cy="1587"/>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6443D2EC-E923-07F3-42D0-8743EB05835F}"/>
              </a:ext>
            </a:extLst>
          </p:cNvPr>
          <p:cNvCxnSpPr/>
          <p:nvPr/>
        </p:nvCxnSpPr>
        <p:spPr>
          <a:xfrm rot="5400000">
            <a:off x="5561014" y="3751264"/>
            <a:ext cx="357187" cy="1587"/>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B10D87C2-F0AA-AC2C-E549-459B8905FFE5}"/>
              </a:ext>
            </a:extLst>
          </p:cNvPr>
          <p:cNvCxnSpPr/>
          <p:nvPr/>
        </p:nvCxnSpPr>
        <p:spPr>
          <a:xfrm rot="5400000">
            <a:off x="5561013" y="4470401"/>
            <a:ext cx="357188" cy="1587"/>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5" name="8-Point Star 54">
            <a:extLst>
              <a:ext uri="{FF2B5EF4-FFF2-40B4-BE49-F238E27FC236}">
                <a16:creationId xmlns:a16="http://schemas.microsoft.com/office/drawing/2014/main" xmlns="" id="{B50C723F-D22D-09A1-D39B-62DDB60DEBF0}"/>
              </a:ext>
            </a:extLst>
          </p:cNvPr>
          <p:cNvSpPr/>
          <p:nvPr/>
        </p:nvSpPr>
        <p:spPr>
          <a:xfrm>
            <a:off x="2524100" y="1571612"/>
            <a:ext cx="523884" cy="533392"/>
          </a:xfrm>
          <a:prstGeom prst="star8">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ln>
                  <a:solidFill>
                    <a:schemeClr val="tx1"/>
                  </a:solidFill>
                </a:ln>
                <a:noFill/>
              </a:rPr>
              <a:t>1</a:t>
            </a:r>
          </a:p>
        </p:txBody>
      </p:sp>
      <p:sp>
        <p:nvSpPr>
          <p:cNvPr id="56" name="8-Point Star 55">
            <a:extLst>
              <a:ext uri="{FF2B5EF4-FFF2-40B4-BE49-F238E27FC236}">
                <a16:creationId xmlns:a16="http://schemas.microsoft.com/office/drawing/2014/main" xmlns="" id="{F5B48837-7B6A-9C4A-1927-938C1559CB4C}"/>
              </a:ext>
            </a:extLst>
          </p:cNvPr>
          <p:cNvSpPr/>
          <p:nvPr/>
        </p:nvSpPr>
        <p:spPr>
          <a:xfrm>
            <a:off x="2524100" y="2357430"/>
            <a:ext cx="500066" cy="461954"/>
          </a:xfrm>
          <a:prstGeom prst="star8">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ln>
                  <a:solidFill>
                    <a:schemeClr val="tx1"/>
                  </a:solidFill>
                </a:ln>
                <a:noFill/>
              </a:rPr>
              <a:t>2</a:t>
            </a:r>
          </a:p>
        </p:txBody>
      </p:sp>
      <p:sp>
        <p:nvSpPr>
          <p:cNvPr id="57" name="8-Point Star 56">
            <a:extLst>
              <a:ext uri="{FF2B5EF4-FFF2-40B4-BE49-F238E27FC236}">
                <a16:creationId xmlns:a16="http://schemas.microsoft.com/office/drawing/2014/main" xmlns="" id="{11B1E1E4-BA5B-9CF2-25F6-294AEFDDE225}"/>
              </a:ext>
            </a:extLst>
          </p:cNvPr>
          <p:cNvSpPr/>
          <p:nvPr/>
        </p:nvSpPr>
        <p:spPr>
          <a:xfrm>
            <a:off x="2524100" y="3340616"/>
            <a:ext cx="500066" cy="461954"/>
          </a:xfrm>
          <a:prstGeom prst="star8">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ln>
                  <a:solidFill>
                    <a:schemeClr val="tx1"/>
                  </a:solidFill>
                </a:ln>
                <a:noFill/>
              </a:rPr>
              <a:t>3</a:t>
            </a:r>
          </a:p>
        </p:txBody>
      </p:sp>
      <p:sp>
        <p:nvSpPr>
          <p:cNvPr id="58" name="8-Point Star 57">
            <a:extLst>
              <a:ext uri="{FF2B5EF4-FFF2-40B4-BE49-F238E27FC236}">
                <a16:creationId xmlns:a16="http://schemas.microsoft.com/office/drawing/2014/main" xmlns="" id="{7C38FBA2-A2BD-2B74-8758-B78181A8DC1D}"/>
              </a:ext>
            </a:extLst>
          </p:cNvPr>
          <p:cNvSpPr/>
          <p:nvPr/>
        </p:nvSpPr>
        <p:spPr>
          <a:xfrm>
            <a:off x="2524100" y="4161325"/>
            <a:ext cx="500066" cy="461954"/>
          </a:xfrm>
          <a:prstGeom prst="star8">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ln>
                  <a:solidFill>
                    <a:schemeClr val="tx1"/>
                  </a:solidFill>
                </a:ln>
                <a:noFill/>
              </a:rPr>
              <a:t>4</a:t>
            </a:r>
          </a:p>
        </p:txBody>
      </p:sp>
      <p:sp>
        <p:nvSpPr>
          <p:cNvPr id="59" name="8-Point Star 58">
            <a:extLst>
              <a:ext uri="{FF2B5EF4-FFF2-40B4-BE49-F238E27FC236}">
                <a16:creationId xmlns:a16="http://schemas.microsoft.com/office/drawing/2014/main" xmlns="" id="{22D1FADA-271D-2572-F9C1-668D0F4C76A9}"/>
              </a:ext>
            </a:extLst>
          </p:cNvPr>
          <p:cNvSpPr/>
          <p:nvPr/>
        </p:nvSpPr>
        <p:spPr>
          <a:xfrm>
            <a:off x="2524100" y="4950133"/>
            <a:ext cx="500066" cy="461954"/>
          </a:xfrm>
          <a:prstGeom prst="star8">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ln>
                  <a:solidFill>
                    <a:schemeClr val="tx1"/>
                  </a:solidFill>
                </a:ln>
                <a:noFill/>
              </a:rPr>
              <a:t>5</a:t>
            </a:r>
          </a:p>
        </p:txBody>
      </p:sp>
      <p:sp>
        <p:nvSpPr>
          <p:cNvPr id="60" name="8-Point Star 59">
            <a:extLst>
              <a:ext uri="{FF2B5EF4-FFF2-40B4-BE49-F238E27FC236}">
                <a16:creationId xmlns:a16="http://schemas.microsoft.com/office/drawing/2014/main" xmlns="" id="{11865093-E6FD-EAED-79F1-D800320E0A14}"/>
              </a:ext>
            </a:extLst>
          </p:cNvPr>
          <p:cNvSpPr/>
          <p:nvPr/>
        </p:nvSpPr>
        <p:spPr>
          <a:xfrm>
            <a:off x="2461412" y="5868997"/>
            <a:ext cx="500066" cy="461954"/>
          </a:xfrm>
          <a:prstGeom prst="star8">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fr-FR" dirty="0">
                <a:ln>
                  <a:solidFill>
                    <a:schemeClr val="tx1"/>
                  </a:solidFill>
                </a:ln>
                <a:noFill/>
              </a:rPr>
              <a:t>6</a:t>
            </a:r>
          </a:p>
        </p:txBody>
      </p:sp>
      <p:graphicFrame>
        <p:nvGraphicFramePr>
          <p:cNvPr id="16" name="Diagramme 15">
            <a:extLst>
              <a:ext uri="{FF2B5EF4-FFF2-40B4-BE49-F238E27FC236}">
                <a16:creationId xmlns:a16="http://schemas.microsoft.com/office/drawing/2014/main" xmlns="" id="{27A1DEE2-7571-8630-44C1-C8A164BC7E5A}"/>
              </a:ext>
            </a:extLst>
          </p:cNvPr>
          <p:cNvGraphicFramePr/>
          <p:nvPr/>
        </p:nvGraphicFramePr>
        <p:xfrm>
          <a:off x="1991544" y="188640"/>
          <a:ext cx="7920880"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8" name="Straight Arrow Connector 17">
            <a:extLst>
              <a:ext uri="{FF2B5EF4-FFF2-40B4-BE49-F238E27FC236}">
                <a16:creationId xmlns:a16="http://schemas.microsoft.com/office/drawing/2014/main" xmlns="" id="{1449CE5C-6AA2-74F1-205F-CFEC16D8AB59}"/>
              </a:ext>
            </a:extLst>
          </p:cNvPr>
          <p:cNvCxnSpPr/>
          <p:nvPr/>
        </p:nvCxnSpPr>
        <p:spPr>
          <a:xfrm rot="5400000">
            <a:off x="5562601" y="5119688"/>
            <a:ext cx="357187" cy="158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a:extLst>
              <a:ext uri="{FF2B5EF4-FFF2-40B4-BE49-F238E27FC236}">
                <a16:creationId xmlns:a16="http://schemas.microsoft.com/office/drawing/2014/main" xmlns="" id="{38BC0A47-2DAE-A121-ABC5-A42AA361F981}"/>
              </a:ext>
            </a:extLst>
          </p:cNvPr>
          <p:cNvSpPr txBox="1">
            <a:spLocks/>
          </p:cNvSpPr>
          <p:nvPr/>
        </p:nvSpPr>
        <p:spPr bwMode="auto">
          <a:xfrm>
            <a:off x="1190516" y="535439"/>
            <a:ext cx="7467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3200" b="1" dirty="0">
                <a:solidFill>
                  <a:schemeClr val="accent2">
                    <a:lumMod val="75000"/>
                  </a:schemeClr>
                </a:solidFill>
              </a:rPr>
              <a:t>Being a mediator </a:t>
            </a:r>
          </a:p>
        </p:txBody>
      </p:sp>
      <p:sp>
        <p:nvSpPr>
          <p:cNvPr id="56323" name="Text Placeholder 9">
            <a:extLst>
              <a:ext uri="{FF2B5EF4-FFF2-40B4-BE49-F238E27FC236}">
                <a16:creationId xmlns:a16="http://schemas.microsoft.com/office/drawing/2014/main" xmlns="" id="{1DF5B0CB-9E2B-E4C2-16FF-821280AF31FB}"/>
              </a:ext>
            </a:extLst>
          </p:cNvPr>
          <p:cNvSpPr>
            <a:spLocks noGrp="1"/>
          </p:cNvSpPr>
          <p:nvPr>
            <p:ph type="body" idx="1"/>
          </p:nvPr>
        </p:nvSpPr>
        <p:spPr>
          <a:xfrm>
            <a:off x="1952625" y="2143126"/>
            <a:ext cx="3429000" cy="442913"/>
          </a:xfrm>
        </p:spPr>
        <p:txBody>
          <a:bodyPr/>
          <a:lstStyle/>
          <a:p>
            <a:pPr eaLnBrk="1" hangingPunct="1"/>
            <a:r>
              <a:rPr lang="fr-FR" altLang="fr-FR" sz="2400" b="1" dirty="0">
                <a:solidFill>
                  <a:schemeClr val="accent2">
                    <a:lumMod val="75000"/>
                  </a:schemeClr>
                </a:solidFill>
              </a:rPr>
              <a:t>Encourage...</a:t>
            </a:r>
          </a:p>
        </p:txBody>
      </p:sp>
      <p:sp>
        <p:nvSpPr>
          <p:cNvPr id="56324" name="Text Placeholder 11">
            <a:extLst>
              <a:ext uri="{FF2B5EF4-FFF2-40B4-BE49-F238E27FC236}">
                <a16:creationId xmlns:a16="http://schemas.microsoft.com/office/drawing/2014/main" xmlns="" id="{1E246C99-D19A-E747-F501-37D7C15C221D}"/>
              </a:ext>
            </a:extLst>
          </p:cNvPr>
          <p:cNvSpPr>
            <a:spLocks noGrp="1"/>
          </p:cNvSpPr>
          <p:nvPr>
            <p:ph type="body" sz="quarter" idx="3"/>
          </p:nvPr>
        </p:nvSpPr>
        <p:spPr>
          <a:xfrm>
            <a:off x="7292902" y="2037982"/>
            <a:ext cx="3228975" cy="442913"/>
          </a:xfrm>
        </p:spPr>
        <p:txBody>
          <a:bodyPr/>
          <a:lstStyle/>
          <a:p>
            <a:pPr eaLnBrk="1" hangingPunct="1"/>
            <a:r>
              <a:rPr lang="fr-FR" altLang="fr-FR" sz="2400" dirty="0">
                <a:solidFill>
                  <a:schemeClr val="accent2">
                    <a:lumMod val="75000"/>
                  </a:schemeClr>
                </a:solidFill>
              </a:rPr>
              <a:t>Avoid...</a:t>
            </a:r>
          </a:p>
        </p:txBody>
      </p:sp>
      <p:sp>
        <p:nvSpPr>
          <p:cNvPr id="16" name="Espace réservé du numéro de diapositive 15">
            <a:extLst>
              <a:ext uri="{FF2B5EF4-FFF2-40B4-BE49-F238E27FC236}">
                <a16:creationId xmlns:a16="http://schemas.microsoft.com/office/drawing/2014/main" xmlns="" id="{9FA43C41-97BF-0C7D-5FBE-EF1F293A3049}"/>
              </a:ext>
            </a:extLst>
          </p:cNvPr>
          <p:cNvSpPr>
            <a:spLocks noGrp="1"/>
          </p:cNvSpPr>
          <p:nvPr>
            <p:ph type="sldNum" sz="quarter" idx="10"/>
          </p:nvPr>
        </p:nvSpPr>
        <p:spPr/>
        <p:txBody>
          <a:bodyPr/>
          <a:lstStyle/>
          <a:p>
            <a:fld id="{C825E61F-B891-4B57-A5F4-500526AF2927}" type="slidenum">
              <a:rPr lang="fr-FR" altLang="fr-FR"/>
              <a:t>238</a:t>
            </a:fld>
            <a:endParaRPr lang="fr-FR" altLang="fr-FR"/>
          </a:p>
        </p:txBody>
      </p:sp>
      <p:sp>
        <p:nvSpPr>
          <p:cNvPr id="56326" name="TextBox 14">
            <a:extLst>
              <a:ext uri="{FF2B5EF4-FFF2-40B4-BE49-F238E27FC236}">
                <a16:creationId xmlns:a16="http://schemas.microsoft.com/office/drawing/2014/main" xmlns="" id="{F82556B1-559C-C374-9B94-431944C3CA60}"/>
              </a:ext>
            </a:extLst>
          </p:cNvPr>
          <p:cNvSpPr txBox="1">
            <a:spLocks noChangeArrowheads="1"/>
          </p:cNvSpPr>
          <p:nvPr/>
        </p:nvSpPr>
        <p:spPr bwMode="auto">
          <a:xfrm>
            <a:off x="1938227" y="3018672"/>
            <a:ext cx="3438955" cy="41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4000"/>
              </a:lnSpc>
              <a:spcBef>
                <a:spcPts val="1000"/>
              </a:spcBef>
              <a:buClr>
                <a:schemeClr val="tx1">
                  <a:lumMod val="50000"/>
                  <a:lumOff val="50000"/>
                </a:schemeClr>
              </a:buClr>
              <a:defRPr/>
            </a:pPr>
            <a:r>
              <a:rPr lang="fr-FR" altLang="fr-FR" sz="2200" dirty="0">
                <a:solidFill>
                  <a:schemeClr val="tx1">
                    <a:lumMod val="85000"/>
                  </a:schemeClr>
                </a:solidFill>
              </a:rPr>
              <a:t>The parties to be communicated</a:t>
            </a:r>
          </a:p>
        </p:txBody>
      </p:sp>
      <p:sp>
        <p:nvSpPr>
          <p:cNvPr id="56327" name="TextBox 16">
            <a:extLst>
              <a:ext uri="{FF2B5EF4-FFF2-40B4-BE49-F238E27FC236}">
                <a16:creationId xmlns:a16="http://schemas.microsoft.com/office/drawing/2014/main" xmlns="" id="{A9DFA698-1F10-5A6C-A075-BCA4C5C23020}"/>
              </a:ext>
            </a:extLst>
          </p:cNvPr>
          <p:cNvSpPr txBox="1">
            <a:spLocks noChangeArrowheads="1"/>
          </p:cNvSpPr>
          <p:nvPr/>
        </p:nvSpPr>
        <p:spPr bwMode="auto">
          <a:xfrm>
            <a:off x="6456289" y="3041891"/>
            <a:ext cx="5377748" cy="10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4000"/>
              </a:lnSpc>
              <a:spcBef>
                <a:spcPts val="1000"/>
              </a:spcBef>
              <a:buClr>
                <a:schemeClr val="tx1">
                  <a:lumMod val="50000"/>
                  <a:lumOff val="50000"/>
                </a:schemeClr>
              </a:buClr>
              <a:defRPr/>
            </a:pPr>
            <a:r>
              <a:rPr lang="fr-FR" altLang="fr-FR" sz="2200" dirty="0">
                <a:solidFill>
                  <a:schemeClr val="tx1">
                    <a:lumMod val="85000"/>
                  </a:schemeClr>
                </a:solidFill>
              </a:rPr>
              <a:t>To solve the problem for the parties</a:t>
            </a:r>
          </a:p>
          <a:p>
            <a:endParaRPr lang="fr-FR" altLang="fr-FR" dirty="0">
              <a:latin typeface="Century Schoolbook" panose="02040604050505020304" pitchFamily="18" charset="0"/>
            </a:endParaRPr>
          </a:p>
        </p:txBody>
      </p:sp>
      <p:sp>
        <p:nvSpPr>
          <p:cNvPr id="56328" name="TextBox 17">
            <a:extLst>
              <a:ext uri="{FF2B5EF4-FFF2-40B4-BE49-F238E27FC236}">
                <a16:creationId xmlns:a16="http://schemas.microsoft.com/office/drawing/2014/main" xmlns="" id="{7A8BD17E-199C-EB9B-782B-C9485556BABF}"/>
              </a:ext>
            </a:extLst>
          </p:cNvPr>
          <p:cNvSpPr txBox="1">
            <a:spLocks noChangeArrowheads="1"/>
          </p:cNvSpPr>
          <p:nvPr/>
        </p:nvSpPr>
        <p:spPr bwMode="auto">
          <a:xfrm>
            <a:off x="6596064" y="4071938"/>
            <a:ext cx="2097049" cy="41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4000"/>
              </a:lnSpc>
              <a:spcBef>
                <a:spcPts val="1000"/>
              </a:spcBef>
              <a:buClr>
                <a:schemeClr val="tx1">
                  <a:lumMod val="50000"/>
                  <a:lumOff val="50000"/>
                </a:schemeClr>
              </a:buClr>
              <a:defRPr/>
            </a:pPr>
            <a:r>
              <a:rPr lang="fr-FR" altLang="fr-FR" sz="2200" dirty="0">
                <a:solidFill>
                  <a:schemeClr val="tx1">
                    <a:lumMod val="85000"/>
                  </a:schemeClr>
                </a:solidFill>
              </a:rPr>
              <a:t>The accusations</a:t>
            </a:r>
          </a:p>
        </p:txBody>
      </p:sp>
      <p:sp>
        <p:nvSpPr>
          <p:cNvPr id="56329" name="TextBox 18">
            <a:extLst>
              <a:ext uri="{FF2B5EF4-FFF2-40B4-BE49-F238E27FC236}">
                <a16:creationId xmlns:a16="http://schemas.microsoft.com/office/drawing/2014/main" xmlns="" id="{60EA104C-8B54-22B3-5AC6-AFA2BD98AAE0}"/>
              </a:ext>
            </a:extLst>
          </p:cNvPr>
          <p:cNvSpPr txBox="1">
            <a:spLocks noChangeArrowheads="1"/>
          </p:cNvSpPr>
          <p:nvPr/>
        </p:nvSpPr>
        <p:spPr bwMode="auto">
          <a:xfrm>
            <a:off x="1952625" y="4119563"/>
            <a:ext cx="2633221" cy="41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4000"/>
              </a:lnSpc>
              <a:spcBef>
                <a:spcPts val="1000"/>
              </a:spcBef>
              <a:buClr>
                <a:schemeClr val="tx1">
                  <a:lumMod val="50000"/>
                  <a:lumOff val="50000"/>
                </a:schemeClr>
              </a:buClr>
              <a:defRPr/>
            </a:pPr>
            <a:r>
              <a:rPr lang="fr-FR" altLang="fr-FR" sz="2200" dirty="0">
                <a:solidFill>
                  <a:schemeClr val="tx1">
                    <a:lumMod val="85000"/>
                  </a:schemeClr>
                </a:solidFill>
              </a:rPr>
              <a:t>A positive attitude</a:t>
            </a:r>
          </a:p>
        </p:txBody>
      </p:sp>
      <p:sp>
        <p:nvSpPr>
          <p:cNvPr id="56330" name="TextBox 19">
            <a:extLst>
              <a:ext uri="{FF2B5EF4-FFF2-40B4-BE49-F238E27FC236}">
                <a16:creationId xmlns:a16="http://schemas.microsoft.com/office/drawing/2014/main" xmlns="" id="{460A5F55-7EE9-9564-4526-D8CC727C9102}"/>
              </a:ext>
            </a:extLst>
          </p:cNvPr>
          <p:cNvSpPr txBox="1">
            <a:spLocks noChangeArrowheads="1"/>
          </p:cNvSpPr>
          <p:nvPr/>
        </p:nvSpPr>
        <p:spPr bwMode="auto">
          <a:xfrm>
            <a:off x="2024064" y="4983163"/>
            <a:ext cx="2278765" cy="41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4000"/>
              </a:lnSpc>
              <a:spcBef>
                <a:spcPts val="1000"/>
              </a:spcBef>
              <a:buClr>
                <a:schemeClr val="tx1">
                  <a:lumMod val="50000"/>
                  <a:lumOff val="50000"/>
                </a:schemeClr>
              </a:buClr>
              <a:defRPr/>
            </a:pPr>
            <a:r>
              <a:rPr lang="fr-FR" altLang="fr-FR" sz="2200" dirty="0">
                <a:solidFill>
                  <a:schemeClr val="tx1">
                    <a:lumMod val="85000"/>
                  </a:schemeClr>
                </a:solidFill>
              </a:rPr>
              <a:t>Listening to each other</a:t>
            </a:r>
          </a:p>
        </p:txBody>
      </p:sp>
      <p:sp>
        <p:nvSpPr>
          <p:cNvPr id="56331" name="TextBox 20">
            <a:extLst>
              <a:ext uri="{FF2B5EF4-FFF2-40B4-BE49-F238E27FC236}">
                <a16:creationId xmlns:a16="http://schemas.microsoft.com/office/drawing/2014/main" xmlns="" id="{C6FC2F58-8056-24C0-61DA-79AF1B4AE30B}"/>
              </a:ext>
            </a:extLst>
          </p:cNvPr>
          <p:cNvSpPr txBox="1">
            <a:spLocks noChangeArrowheads="1"/>
          </p:cNvSpPr>
          <p:nvPr/>
        </p:nvSpPr>
        <p:spPr bwMode="auto">
          <a:xfrm>
            <a:off x="6581776" y="4724400"/>
            <a:ext cx="3114058" cy="41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4000"/>
              </a:lnSpc>
              <a:spcBef>
                <a:spcPts val="1000"/>
              </a:spcBef>
              <a:buClr>
                <a:schemeClr val="tx1">
                  <a:lumMod val="50000"/>
                  <a:lumOff val="50000"/>
                </a:schemeClr>
              </a:buClr>
              <a:defRPr/>
            </a:pPr>
            <a:r>
              <a:rPr lang="fr-FR" altLang="fr-FR" sz="2200" dirty="0">
                <a:solidFill>
                  <a:schemeClr val="tx1">
                    <a:lumMod val="85000"/>
                  </a:schemeClr>
                </a:solidFill>
              </a:rPr>
              <a:t>Impose solutions</a:t>
            </a:r>
          </a:p>
        </p:txBody>
      </p:sp>
      <p:cxnSp>
        <p:nvCxnSpPr>
          <p:cNvPr id="27" name="Straight Connector 26">
            <a:extLst>
              <a:ext uri="{FF2B5EF4-FFF2-40B4-BE49-F238E27FC236}">
                <a16:creationId xmlns:a16="http://schemas.microsoft.com/office/drawing/2014/main" xmlns="" id="{B641A3B9-BE7F-4562-A2EA-2AADBCB96857}"/>
              </a:ext>
            </a:extLst>
          </p:cNvPr>
          <p:cNvCxnSpPr/>
          <p:nvPr/>
        </p:nvCxnSpPr>
        <p:spPr>
          <a:xfrm flipH="1">
            <a:off x="6240464" y="2349500"/>
            <a:ext cx="1587" cy="365283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5" name="Diagramme 14">
            <a:extLst>
              <a:ext uri="{FF2B5EF4-FFF2-40B4-BE49-F238E27FC236}">
                <a16:creationId xmlns:a16="http://schemas.microsoft.com/office/drawing/2014/main" xmlns="" id="{BD5DADDA-8CDB-FD75-4F6C-135C5F18521D}"/>
              </a:ext>
            </a:extLst>
          </p:cNvPr>
          <p:cNvGraphicFramePr/>
          <p:nvPr/>
        </p:nvGraphicFramePr>
        <p:xfrm>
          <a:off x="1991544" y="188640"/>
          <a:ext cx="7920880"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B03670-6BC0-9C95-4903-CCA7B33B56D8}"/>
              </a:ext>
            </a:extLst>
          </p:cNvPr>
          <p:cNvSpPr>
            <a:spLocks noGrp="1"/>
          </p:cNvSpPr>
          <p:nvPr>
            <p:ph type="title"/>
          </p:nvPr>
        </p:nvSpPr>
        <p:spPr>
          <a:xfrm>
            <a:off x="7581383" y="791978"/>
            <a:ext cx="2819400" cy="5715000"/>
          </a:xfrm>
        </p:spPr>
        <p:txBody>
          <a:bodyPr>
            <a:normAutofit/>
          </a:bodyPr>
          <a:lstStyle/>
          <a:p>
            <a:pPr>
              <a:defRPr/>
            </a:pPr>
            <a:r>
              <a:rPr lang="fr-FR" sz="3200" b="1" dirty="0">
                <a:solidFill>
                  <a:schemeClr val="accent2"/>
                </a:solidFill>
              </a:rPr>
              <a:t>Knowing how to react to hostile reactions</a:t>
            </a:r>
          </a:p>
        </p:txBody>
      </p:sp>
      <p:pic>
        <p:nvPicPr>
          <p:cNvPr id="61449" name="Picture 2">
            <a:extLst>
              <a:ext uri="{FF2B5EF4-FFF2-40B4-BE49-F238E27FC236}">
                <a16:creationId xmlns:a16="http://schemas.microsoft.com/office/drawing/2014/main" xmlns="" id="{D1512D1F-8840-3BC6-8BC8-3E721A35B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4" y="2060576"/>
            <a:ext cx="4486275" cy="388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50" name="AutoShape 11" descr="data:image/jpeg;base64,/9j/4AAQSkZJRgABAQAAAQABAAD/2wCEAAkGBhQSEBUUEhQUFBUVGBUVFhUUFRUVFRQVFxQVFhYXGBUXHCYeFxsjGhUUHy8gJCcpLCwsFh4xNTAqNSYrLCkBCQoKDgwOGg8PGiwkHyQvLCo0MCwsLC0qLywqLCwsLCwtNC8sLCwsMCwsKSwsLywsLCwpKSwsLCwsLCwpLCwsLP/AABEIAOEA4QMBIgACEQEDEQH/xAAcAAABBAMBAAAAAAAAAAAAAAAAAwQFBgECBwj/xABAEAABAwIEAwUFBgQGAgMBAAABAAIDBBEFEiExBkFREyJhcYEHMkKRoRQjUrHB0TNikuEVJHKCovBDwlOy0hb/xAAbAQABBQEBAAAAAAAAAAAAAAAAAgMEBQYBB//EADMRAAEDAgQEBAQGAwEAAAAAAAEAAgMEEQUSITETQVFhIjJxkRSBobEjUsHR4fAVQvEz/9oADAMBAAIRAxEAPwDuKEIQhCFglNqutDN9SdgNym5JWxtLnmwXQCTYJw4ptJiLAbXueg1TUxPk1kNh+EfqeaZ12JUkL2QySwxSSECNrntbI4k2FgTc3Oniqt9ZNJ/4tsO+/sP1ToY0eZSf28naN3rYLP253ON3oQVmM6C+/NbJIkn/AD/QIsOi0biTL63af5hZOmuB21TZzARqAfNNBBbWJ1uovdq6KyaM+MBw7aH25oyA7KXQmNLiGY5XDK7p18k9Cs4Z2TNzMKaLSNCsoQhPLiEIQhCEIKbVVY2MXcfIcym5JGxtzPNgugE6BLpCWsY3dw/X5Klce49XMhjbRxOdLPIImGxLYwdS9/TTrpz1tY1eqGKYNkqp5v8AEKc2+0sDAHw3+KMnkDz0HUC9xCFS+Vt4rC+2bn8v3S8oG66yMSHJrz5NR/iI5teP9v7Jrg+LxVUDJ4HiSN4u1w+oI5EHQg6gpzUTtY1z3uDWtBc5ziA1oGpJJ2CY4lR+bX0SrN6JWKvY7Zw9dPzTgFcdkxWtxyokbQSmjooSW/acl5J3j8Oxy+AIsNTqQ0TnAWIYgx9RS1Yc99MW5Zi0hk8brkWNrFwHT11Gr/xEsTc0tjbpv7JOUHZdHQmdHiAk02dzBToFTIpmStzsNwkEFpsVshCE6uIQhCEIQhaly4UJtiFaI235nQDqVG4c3MTI7Uk2HgmFfWdpITyGjfLr67p5hk2hb43WKqMRFRV5f9W7evX9lYCHJHfmU040xOqhpCaGEzzuIY0XbaPNf7xwcRcDTTxF9LrlfGXs4kpMP+3ySOqK5s8U1RIXOLQzUFrRzAd2fePJptYaLr2I4sI7NAzPds0fmU2lo6mVjg9gLHAhzHZbOaRYgg8rKxjr3tNmMLutgmuDfUkD1UphmKMqIWTRHMyRoe0joRf5pzmXJKDgCpppjHQ4hNRscb9hIztWt1JOXMbfTW2pK6fWzvbE90bRJIGOLGE5Q94aS1pd8NzYX5XQ6dhPgd76Eeq5kI0KTx/GYqanfNO/JGwXc7nbYADm4nQDqVS+HPanHPUwxSUk1K2ov9mlf7swHWwG/XUajqFB1eH1uKVEf+KRtpqWBwf9mjcHOmkA+JwJsNxfkCQNTmXSIsQheWgtaCz3MzR3Da3dPw6aIfUU8ZyuILux2+aBG8i4GifYjDdt+bdQUphOJZxld7w+o6pCtnsw+Oih2zFjg4bjVVhxD4aqDm7Hcf3mnmxZ2W9lcghJUs4ewOGxF0qts1wcA4c1XkW0QhCw5KQm1dWiNtz6DqVE0QMjy9+tvkmmIVnaSE/CNG/v6pKqrCylmy+9l7vm6zf1CxNViHxVWGf6DbuVYMhyMvzKd/bpahxbT2DGmxkOxPh/ZbT4FNlP3gfcEFrr2cDuCDcEHoU5wDLFBlNmtbcknQWtqSfRQEXtlwt0/Yio1zZQ8scIib2/iEWt47eKvxhTHjNISXepFvRR+OWmzQLKK4R4BggrTNDJUQlhcXUofaAuc0tJykXI52JOoGtrBOfaFwZFWSRvmmqQLCP7PG8CKSzy8EttvdwBPg3a11ZK2LLWxvbtJG8OtscpbY/Ij5LWOLPXtvtHDnH+pz3N/IKGXzh/BzeK9r9uvsnLM81tN7JDC+GHxxNYwthY0ANjbezR6Hfx3SklVNTEdt34ibZxqW+fNR2Ie2HDIagwPn7zXZHOaxzo2u2ILwLacyL2VgxCpZNTXYWvZI0FrmkFrmnUEEbqYcKY0ZmE5utyb+qb+IJ0cBZIYhHtIw2Omo8din+GYh2gsfeG46+Kr2GVJNIGu3a50fox5A+gCIagxvDhy38RzCzzK/4Or08p8w79VJ4OdncbK4IScUoc0EbEXCUW2a4OFwq5CEISkIUfjVRkhcRue6PXRSCgeK5LMYOrvyH91BxCQx0z3De33TsLc0gChYinUbrJlG5OWOXmTt1dOCzw87PUPlfr3nNb4BvdH1CgsY9q076yWmwujFX2FhLI6QNbmuQWtGl7EEXvuDpYXMnh8pjhqMvvN7cjz7zm/Qgrztw7xRJQVL3su64cx4LiM3euD5gjpzPVeo4exradlug/6qWYkvK9AYdxczE6OSZrDDU0rrTQuN3RkHUXsCW6Hlu0hWGrrssLpByZmHy0XF/Y1iMk1XiUjtpKaaSS22Yuu383LrFbETSvYN+zIHmGafVZvHcsMzXD/bdSac5m2PJVHEeKaoVJpMNgimnja19TNOe5GXi4YAXN1Fxc3Ot9NE44R4yGIPlpamNkVXDfMGG7JA02cWXuRY8rnQjXkOX41xHPh+L1rmEO7SRxIdsWu+8jNxro1w9E19mtS84xDJclxkLnW55zZ1/PMVqIaWFsQjDRayiOe4uzXXeqOodd0bzd0dgCebT7p+hHot5StJxaqdbmzX0dp+ZRI5ec4jAIKpzG7K3hOZoKneGai7XM/Cbjyd/cH5qbCqvDMn35HVp+hH7q1BbXBpC+kbfloq6qblkKyo/GqrJC4jc90eun5XUgVAcVyWawdXE/If3UjEZDHTPcN7fdNwNzSAKHjWmJi8L/AAGb+kh36IjcnUTM2gF78vBebsJa8OHVXLxoqV7Y8fdFhbYoyR27w15BsTG2xIv4nKD4XVEoOLaQYC+lkY1093tYMgzXc8va/PbQNuefK3NdfdBHEQyZ0RI0aHyMvbloTooviLgekq2HPE1riNJY7Bw6EOG48DceC3Ix2MEB7CAq34UnylO/ZliD58OoXyHM5kMzCTuQJzHH/wAYreikeMa18FNVTRnK8Uk4a4btc0tIPn33H0WeGsObTU0cUY7rGNYL2ubXLnG3Nz3SO/3JzitM2aJzJBdjg5rh/K9pY76OJ9FTnE2OxAOHluBf6JXCIZYrg+HcYU8WCyUoY3tn52k5BmcXu0dmtyaAN9Mo8FdPYZj7nUc9O83bE4Ojv8IffM0eGbX/AHFc4xv2e1MExjDQ9t+6+4ALb6HX9Lro3s8wJ1NCWD+JLYachqS7yFx528Vt3vEbC92gAUIC5sr1hv8ADv8AidI4eRebfSyUkK3YwNaGjYAAeQ0SMjl5RK/iyuf1JKvGNsLKwcOVN4y0/Cfodf3UyqvwvL964dW3+R/urQvQcIlMlI0nlp7KqqW5ZChCEK1UdCrvGHuxn+Yj5j+ysShuKqfNTOI3YQ70G/0JUDEWGSme0dPtqn6c2laVV4np1G9RkMqdxyLzdzVeuasum7Oa592QWPTMBY3822/pK5xxF7IXSzl8Fy1xuMpbt0IcRY8r7aea6dkY9pbJex2I3BSUNKWe7I4jxA/QrX4XjEUNOI5jsqmenc512hMeDOCI8NopW+9NPlbIdzlvbLfnYFxVgLk0YXX7xBA2t12/VKl6pscq21U4MZuAE7BGWt1VexLhSkqH/wCYhbI4ANDjcOyj3RmBBNglsI4NpKV3aQw9m4a5u9pbxebDdPa+lLyC0gW0N+YScdAPie63gFHjrJcts59ypRiYRf8ARLtdcl3XS/ldJyvSk7miwZewFrnmmU0qiPu55JN06xvRS/C2tQfBjvqWq4BVfguC/aSeIYPTU/mFaAt5g0ZZSi/O5VRWG8pWSq3xhtEfFw+g/ZWQqC4ugvT5vwODvQ90/mn8TYX0rwOn2SKY2laq5E9Om1BeRDG4sFs80g3aCSGtbf4nWNugBPS8ZDInvBBjqIqo7vFTIyQEm7crWtZboMgadOZPO6y2C0olnJdsArGtdkapnh2SGNjmxhoGZ1yNSSDlJc46uOmpOqxjFRHyDRc+V79U34V4Rgpo3MjDrF7399732LnE2BcTYfnubkkpPi3h6CSK0x7NgLSXiQxWsQdXgiw0W1lgjlbkeLhVAcQbhaOr2R6PIj5AuNmHyft6Gx8EsKhp+Jp9QtKfFaUsDYQ6cWFnMBdGR1EzyGP9HEqCfwvSGr+0upMxy5S0FhbvfMYy4NJWPqMIomyWE2U9DYqa2WQi+VS/2eLnlP8AqN/1TiFzGXLGNDjpmC0gioH3jibEyQg/dlnYykDQkMIDiNR3hcajVL8McKwwQ5GAkXc673Oe67nE+84k81N/w8z25hPf11H3TfHaNC1NHuTaV6f4zQ9ibg90m2vwk7Anx/soeWVZiekkppMkg1VpC4PF2qY4V1ncejD9XD9lb1V+C4dJH+IaPTU/mFaFuMGjLKRt+dyqusN5ShCEK3URCTmjDgQdQQQR4FKIXCLiyFzKtpjDK6M/CdD1buD8ltHMrdxNgfbtzNH3jdv5h+FUYgtNisDiNEaeUjkdloqaYTM7qUZMm0ldK+VsNMzO7MGyyEjJAC0uufxOIAs0fiBNri6Ec6a8JcbQUzTDV9rHK2aoeSYpXiUPlL2OY6Nrs3cc1tt+7ZO4RRRTyky7Dl1TFY50bRl5qdxnDHQQ5xFJUvGXTtNXXcBowlsY36J5XUjY4TJkMdhckP08spJbf0WK3jNkoHYRyOGhzSNdC3f8LwHn+n1CjamtdI4OkOYj3eTWaW7reXnv4q8raujgZww0O7ACyhQwSvN9QtcOxTtImSFrmZwDleMjmk8nMOoPLmPFLvmTSWUEEHnokjMALDksfJke7MxtuytmRkaHVOJZk1c8kgAXJNgOpOyTc8lWrhPAbETSD/QD/wDb9lJo6R1RIGD/AIF2aRsLMxVgweg7GFrOYGp6uOp+qerAWV6FGwMaGt2CzbiXG5QkqqAPY5rtnAg+qVQUogEWK5suXzRGKRzHbtNvPofUaqu1/DMwqX1NFUup5JAO0HeyvIFgdDp6g+mq6dxXgXaN7Rg77RqB8Tf3CpgeQsPM2bDpzw9L/ULQxOZUxgncKIwvB8TYTfEnMDjmeGNLyTzsZNG+gU1Bw5FmD53SVUgNw+peZLHkWx+4w+IaEoyoSzZ1GnxKqlGUusO2iPhmg3spESIMqYidHbqqypeRKV1LHM3LK0PbvYjYjYg7tI5EahR4xCuox/lnNqoh/wCGoJ7UC2zJ/i5e/c76py6dJPnVhSVk9KfAdOnJJdTtfuFUOLPazVzRug+xSQSP0B7zzfQ9wZQCfHVWntS6wt3jYWH4jy+aw6UnZWXhLAu8JnjQe4DzP4v2VrJM7E3sYG2I3KbytpWlxKsWDUPYwtZzAu7xcdT9U/Qha+NgjaGt2ConEuJJQhCEtcQhCEIWCoTG+HGy95lg/n0d5+PipspCV5TE9PHOzJILhLjkdG7M1c6qsMcx1nAtPQ/91TcxOCvNeC8Wc0O8x+R5KvVVERs0+SytRgs8ZvEcw+quIsQaRZ+ihbuRcp84OG8bvkFgE/8Axv8AkP3Vd/j6q9uGVK+Kh6hMxG4pWKiJNtSeg1J9FIQUrnbtIU9h0WT3WAHrufmp1Pg1RIfxPCPqo8mIMaPDqkcF4WtZ8o8mf/r9laGhNopDzSksth48lqqWkjpm5WD9yqeWZ0rruSt0XSLKYW11PmVt9mb0+pUpNJS6ykvsren1K0b3XW5FCEuQq5jnDAfd8QAduW8j4joVYnOSEtY0KNU0sdSzI8fwnIpXROzNXN5qItJFiCOR0ISRa4K64nVwvHfaCeo0I9VWaueJp0f/AFD9QsnU4NURm8fiH1VzFXscPHoo/OUZyh+NQDd7QiPGIDs9pVd8HUXtwz7KT8RF1CyA4rdlKSnlLJG749PAaqyYW+BmrW3P4nan+3op9Pg9TKfEMo+qYlr42eXVNMF4VvZ8osOTeZ8+g8Fa2NttySUdWClwVq6WjjpW5WfM9VTTTOlN3LKEIUxMoQhCEIQhCEIRZCEIWpjHRaGmb0SqaV2KxQgGaSOME2Be9rbnoL7rhNkJT7EzoEfYmdAlGSAi41B2I2K2ui6EmKVvRbCIdFntFm66hFkhAwHU6m6cJGk931KELeZ9hdMHOJ3T6oju2w3UY59t0IT2llN7H0Th7Ad0zomEm/L80+QhN4G7jobLWWgBW9MdXeaXQhQ1Rw8HKMqeCGu3VsQhCoM3svidu0FZg9mMTdgAr3nWcyLoVVpuCmtUnBgAapcFZQhNoqIBOGtssoQhCEIQhCEIQhCEIQhCxdF0wxLFWxg8yASegA1uSmZp2QtzvNglNaXGwTqpqWsbdxsAuRYxwi7EcSmmrzmp2tEdNG15FrgZnaWsQb77kjkArhQRSVhMkjiGX7oH6dFMt4cit8V+uYqnlfXVIzQANaRpff17KUGRR6P1PZUH2WYpNTT1GFyvD3U5zwF5JzQOtYNPO126crkclZuPeNHYdRvlOQyO7kLNSXSuGmnMDc+A8QmE/BUP+KQSyhxkYC6J7XFt8tzZ4G9rn5+i04j4KjqcVhmc+R7msu2NxvFFlI74b129QF0THdxcCNC3v/PVIMYvYbdeyolPwliMLGV8dS92Il2eWJ7wWPY437I3s3QHVpNhcgWsCu54dXiRgOgdYZgDcA87HmExZw1EBrmJ65iPyURimGvp/vYXGw3B3/uhrsQi8cgBbroN7fwl5In6NJv3Vwum1HKLEX1BKj8Ix0SMaXaZho7lfYg9CDcJ06RjrnI4m9jYa/Qq0p6llQ3Mz+Qoz2FhsUrPXWNh80ia49B8kN7Mg9x1x8Ot9fC6yzsyQCxzSds1xf6qSkLIxA+Cdxzgi9wmHax/gdbry/NbSGMW7pNxfS50+aEJxSG+Y8sxTi6asq2gaNcBtYiyTrsTDCGtGZ52aP16JqWZkTczzYJTWlxsE8dKALk2HiuWcR+2OVs89HS0cjqlryyJzi0xllv4xA2F9htaxJHuq2wA1BL5HFzASGtGjXEHU6fDyHXdPjRREW7NnT3QPqqc4te5aBblcp7ggbrj/CUU9Lj9OaioM01TDL2jnvOTMczhGNPdGUWFgL7AaKb9r9XPLWYfSxzugMhmcTC9wIsG5XOtY6Wdb1UzWcGU89fEJWl4jvJGQ4tLXNLDYkbi9tEpjfB1OcUZUhhE0rSXvzE+61sdw0mwOWw0SGYgTDxSdQCO19gluiGew23+SruEe2OWhBp8WhkklZl7OaANd27b2JIcWi43uN9iAd+wQ1LXi7SCPBQv+E05ABhjdlNwXsa4g9QSNCm1bR9leSC7S3VzAdHDnYHY/Q/VL/ypa1pIB62/RJ4QJNlZ7rKiMNxsPyh9gXAFrh7rwdvIqWuraCoZO3MwphzC02KyhCE+koQhCEIQhaPdYEnYarhNkJli2I9m2w9523h4qtV2tNUH4sh152v3vos1VZ2shdyO3gBt/wB8Vtlu1zTs4Fp8iLFYGtxEzVQcfIDp+6to4cjO6r/EvGf+HUIyWMjw7JfZoaBmd47tAHMnwKo2HVdTLQPxIYjUMqI+0f2RN4jkd7uXbVvha5Gis2O8INrmtbK97cjchyW3DrnUg8wo53sjhERjbUVLWON3NzsLSR1GRaOPFqVgs930K7PE6wEfz9f7ZdA4Y4iGIQ0NTaznMmLwNg9uWN4Hhmvb0UhieItp3yVD/djpZpD1IjLXEDxsVDez7A/slIyHMXCPtAHEWvnkLzp5ZB6FP+L6LtqSVgNs8csV7XsJWFoNuYDshPgFGdWxfEZwfConDcBl5rlLsRqKuilxOWvmikHauip4iWxtyEhjTrzIt5EKz+z72gPr6Z0U5vK1t82gL2iwNx1BI87qFovZFEIjG6oqC1xBc1rmNYXDnlLT0HPkpDAeBY6B5fFJI7R1w/KdCLHUAdB8lLkxekcLNdr6FSqeF4JEm1vY8lcsFb/lDflLJl8s2v1uneE4wRmjJFy8gOPTxTWjYWwsYdLC5H87iXO+pKSe0A3AFwb7c+qzMeI8GqMjNtvVddDnaQVbKcNGZxkBcRqbjT/uiQcfvGd/tNfl8v8Auic4cWSRBwa3vDUWG43HzTllO0G4aB5ALeseHtDhsVUkEGxUS3P2RIPduQRzS2QmRoY63cGtr6KREItawt0totTG1ovYCw36BKJsuKNxLEDBHYuzvd7um3jbwVZqqtzIJpGgvflDRYgG8jgzNcmwte/pz2WKyu7aVz+WzfBo2/f1TinYxwcyTVj2lrrdDzuNR5rDVleZ6oG/hB0/dXDIOHH3Kg6ehfK0Nlmkay38KBxjaP8AeLPJHUEDwUnQYKIf4U045kSSvnafMSkkD/SQlocCLfdla8cr6E+dtL+SJ88fviw67j5qvmlnBsDp2tZKyscdFIYWwmbM612MI02Odw1129zbxSuMtOaN43GZngMwDrn+j6rfDGWjBO7u8f0+lktVszsLfl5jUKYxwFPw+31UY+e6r9fhfbD72aY+EUjoQPIxkOPq4qNdQPhFoaibLYgsme6ZpufxP74PLR3PYp4+vtoU1kc95Aa1xJ20NvmoEc0/lvp05eylthaNSnGDyufTHO3KY5XNGtwQ5rXnKemYneys+A4vm+7ee8PdJ+IfuFFS0YhhZHz1c7xJ3P1PyUc6UtcHN0LTceYU+KtdTVOYbaXCQYhMwj1sug3WU1oKsSxteNnC/keY+adLeMcHgOGxVORY2KEIQlLiFFcR1OSB3V1m/Pf6XUqq1xrJZkY6uP0b/dQcQeWUzyOn3T9O3NK0KFhcnkblGwPTDE8TlkmbSUpyyub2ksxALaaHUZrHRz3EWa31Oi8/gpJKmQRs3KuJ3BguVZX07L3DrOO7TzI5haupylMA4MomRi8Ec0hHemqGiaZ55l0kgJ9Bp4J7X07GWyCw2yjb06eSua3A5WMzxHMRuLW9tSoMdVrYpClOVoH/AG63kkuCDsRZIhyzmWXL3g2KftfVNmU5A5JSOha499wAGtutluXJCdz8pLI3S2+FhYD/AM3C6lUsc0r/AANzLr36amy2ncLm21zbyumcrknSYqyYOLCbscWPa4Fr43Ddr2O1afPcajRazPSTG5jy14seifjAI0U9wnU37RnQhw9dD+Q+asYVL4Sl/wAyR1Y76Fquq32DvLqVt+VwqqsZllKCobiqryUzrbuswep1+l1MFVPj6WzIm9Xk/Jtv/ZSq55ZTvI6JFMzPK0HqoKnckMc4mZShgyulmlOWKCPV8jv0A5lIS4g2KJ8jzZrGl7vIC/zUd7L6QzmbFagXklLoqcE3EUTdHZelyC30d+IrKYbhoqnl0nlH1PRWlbNw9BuVccEwSulaJJpaeLNqIWROlyeDpTI3MfIADx3UpIxzO6+x+oPzSmDYu10TSDcEAg9RZNqjEWumDTzB/RXtZg0MrLQjK4bW/VVTZ3A+LVLioWTUJtKcp3uOR/dYZICLggg8xqD6hYmanqoX5HNN1NBaRcJQuA1AAvuQNUmahw2JSX2lucMJsSCfQWv+Y+a2xWnhMRDhm8czgfTKRZWFJg9XOczvCO6S6dje6bTyEm5Nz4qPqHKCqa99BJH2kjpqKchrJXnM+nkPuse/d8Z5OOo1uVL1EibqqCWlkyv1vz6qdTSNkHhVm4KrLskjPwkOHk7+4+qs6oXBM/8AmnN6xn6Ob+6vq2WFPLqZt+Wiq65mWYoQhCs1DQqtx4Pu43dHkfNp/ZWlQvF1IZKSS27e+P8Aabn6XUOtj4kD2jopFM4NlaT1VIiqLC52Gqb8GUcv2GWsawOlrHOmsSAezbdkEd7bBo/5FM3uzxvaDq5rgPUEK1+z+uZLg1LbeOMQvB0LXxdxwI5HS/qqfAo2tLzz0U/EwQWhZ4MqKqWkifNH2chaMzSRqRpewvYHe2+qb8X1dTDG18UJmdnjGVrgDZzwCdbdbeG50urfhD2ujBaQQRoQQQfUJtiz2tILiALjU6LRkgC5VTYppHSSOaCWgG3X87bqBqa+pbXRQCnzRvY9zpQ4WYWltr6/zbWubi2xtY5eI2AWYwvPUnI35kE/RR7cWdnzFrD4AkfXX8lR1EuGGS8mUn0Ulkc9tLp7JSyBugb81BcMVNVJLUNki7NscmVji4HOMjTcW5a3v423BVohxmOQW913R36HYrbDALnzVrTuhLPwbW7Jh4cD4lSeOMPkgcK9gF4gBUNb/wCanG5I5ujuXg72BHNYdUhzQ5puCAQRzBFwVe8Xha6NzXAEOBaR1BFiFxnhGr/ygZcnsnyQgnctY9wbe38th6Klxula5omA1GiscOeS7Ir9wXrVOPRjvqW/sr0FT/Z7S9yWU/E4MHk0XJHq63orgFPwqMx0wvzuUxXOBnNuWiCqd7RxaOF387m/Nt//AFVyVc47ojJRPIFzGWyDyae9/wAS5SaxnEhc3sm6RwbO0nquL+0jEC2gyj/yPa0+Qu/82hdVwLhljMLp4iDbsGBxY5zCS5gLnAtN2kkk3B3K5JxrROno+4LmNwksNSRYg29HX9F0Lg/2p0cmGQiaYRyxRtjkY4G5cxuW7QB3s1gdOtlFwvK2C3cqXiMb+Pa3JT3B3CLKWkZCHPflB7z3EnUk2HIAXtYdEjW8JMfXRTZpB2bXjI2RwY/NltmF+Wv0S3DntCoZYx9+yN22SUiN3ydv6XStTxLEJM0Z7bTTs7FvL4z3fqrB8rGC7iAFX8J97WKeYpgrHREEEXBF2ucCL8wQdCmXCXCjKakjhu5+RoGZznEny10HQDQBR1fitTPoZRAzTuwBrn+IdNKCCDp7rGkdU0ZTvb7lTVMPXti+3+yQOYfVqqn41StNrk+gT4o5SFIzcIRuxCOoJfeON7Mge8MJc5hBy3tyNxse7f3QpLiDAGSQPZq3M0tzNc5rhcbgg6KKoMcljfeYiZu2ZrQyUDTVzQcsh390M8irLUV7JIszHBw/7oRyPgrCnq4agXjddMvhfH5gq3B7P4n4V9iNyDEGBznFzg8C7Xi50s4AgDQWsBZc+4Pxd76cxSn72mc6B99zkNgep0Fr9WldtoZBkHkuBSyiLHsQjYLNcc+m2buuJ9S93zUfEoBLAeo1Ck0Dy2YDroujcAjNVuP4Yz9XN/ZdFVH9mdIcksx+JwY3xDdSfmbeivC7h0fDgA+a7iDgah1uWiEIQrBQELV7Lix5rZCELkWPYYaWocz4CczD1Ydh6beigqnAo5S4h0kRf7/Zus156ubsSuw8S4C2qitoHt1Y7x6HwK5dU0T43FrgWuGhB5LKVcL6WUuYbA/2y09HOyoYA7zD+3SeB4J9m/h1FS0fhbKWM/pZZWAVNzckuO13OLnf1OJKgGVBG6cMrFWTSTS6OcSpLoBe9lNioWftChxVrJq1C4STwlJuqEtR4++G+WzhvZxP0PL6qCfWJB9VdSacyQuzMNkGma8WcFKY37QKsjLFSsBPxmfO0eOQtaT81XeH8Je1rYW96SR7nG22d7rn0H6J21hcuh8GcL9iO1kH3jh3Qfgb+5+nzV3HLNXERu25qPKIaNuZo15KfwrDxBCyNuzRa/U7k+puU7AQFlaVrQ0WCzRJJuULSVgc0gi4IsR1B0K3QUpcXD8bw11JUviPug3YerCTl+W3omIwqne4udEzMdyBYnztuuu8YcLiri0sJWXLD16tPgfzXI56V8Ti1wIINiDuCs3VwuhecpsCtdRzsq4xm8w/t1IUWHQMN2xMB62BPzKl2VSrcVanTK1VE0T3HxG6kugU86q00Wj6k62OwHruooVqDWKNwCmuCpZ9Ukv8Sc2+VxF9Db9jool9am0tan4oXNN26JYpw4WIUrUcWVrIiyKWIm1g98Z7QC292nLfxyeiqWDYI/t3HN2s85Db67k7k7kkm5PQeCkBmedF0rgPhDsR28o+8cO4Duxp5n+Y/QK+gfNP+G436+ijVDaejbnsM3Id1ZsEwxtPBHE3ZjbE9XHVx9SSVILFllXzQGiwWUc4uJJQhCF1cQhCEIWCFE45w6yoGvdeBo8fkeoUukZZbJqWNkjS14uEuNzmOzNNiuX4pw/JCbSN05OGrT68vVRjqPoupVlcbEFtx0IuqlicMVyRGWn+TT6bLN1GGOYbxO+RWgp65zhZ49lV/shR9lKXqasM+F59E0bjWtuzk+Sg/DT9FZCUHVLNo+qeUWFOkdljaXnw2Hmdh6ragqmE6xuPne3yCt+GYuQAGsDR0AspUGHvefxHWHbdQ6ircweAapzw/wAIths+Szn8h8LPLqfFWMBR1PXk8k+jkutLBFHE3LGFnJnve7M8pRCEKQmUIQtHSWXEWWxUHxDwqypF7Bsg2d18HfupKSssmkuLEJiYRyNyv2UiISMdmZoVzDFeGHxOs9pb0PI+Ttiop+GOGy6nWY2CCHNDgdwRcKsVxhuSGuZ5bfIrPzUzoz+G647rTU1XK4WeFTzTvR9nepqasYObv6T+i1jr4zzd/QVF/G/KrDO617KKZhzyn9DgDnuytaXO6DX59B5qYo3RE94Pd4bD6Kz4fi7WCzGBo8Ba/wC6fip5JD43WHbdQqirkaLMGq24b4KbCQ+UBzxqG7tb4+JVqsoeHFyeSeRVt1oIGRRNysWYn4sjs0m6eoSbZrrcFSgbqMRZZQhC6uIQhCEIWC1ZQhCSdTNPJIPwph3CeIXC0FKDiNlFv4fiPwha/wD83D+EKWQk8NvRK4r+qjW4DEPhCXZhrBsE7Qu5G9FwyOO5STYAOSUAWULtki6EIQuoQsFqyhCEk6AFJPw9pTpCSWgpQeRsVHPwVhSD+HIzyCmEJPCZ0TgnkGxUGeFYugWBwrF0CnUJPAZ0SvipfzKGZw1GOQS7MEYOSkkLoiYOSSZ5DuU0ZhzQlm0wCVQlhoCbL3HcrUMC2QhKSUIQhCEIQhCEIQhCEIQhCEIQhCEIQhCEIQhCEIQhCEIQhCEIQhCEIQhCEIQhCEIQhCEIQhCEIQhCEIQhCF//2Q==">
            <a:extLst>
              <a:ext uri="{FF2B5EF4-FFF2-40B4-BE49-F238E27FC236}">
                <a16:creationId xmlns:a16="http://schemas.microsoft.com/office/drawing/2014/main" xmlns="" id="{B27536ED-E638-401A-D70B-9F4F5BAAEE0E}"/>
              </a:ext>
            </a:extLst>
          </p:cNvPr>
          <p:cNvSpPr>
            <a:spLocks noChangeAspect="1" noChangeArrowheads="1"/>
          </p:cNvSpPr>
          <p:nvPr/>
        </p:nvSpPr>
        <p:spPr bwMode="auto">
          <a:xfrm>
            <a:off x="1600201" y="-10287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xmlns="" id="{E4BB1650-B616-4EFB-9FB7-5D93104B5A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3"/>
          <p:cNvSpPr>
            <a:spLocks noGrp="1" noChangeArrowheads="1"/>
          </p:cNvSpPr>
          <p:nvPr>
            <p:ph idx="1"/>
          </p:nvPr>
        </p:nvSpPr>
        <p:spPr>
          <a:xfrm>
            <a:off x="1188720" y="1188720"/>
            <a:ext cx="6073317" cy="4480560"/>
          </a:xfrm>
        </p:spPr>
        <p:txBody>
          <a:bodyPr anchor="ctr">
            <a:normAutofit/>
          </a:bodyPr>
          <a:lstStyle/>
          <a:p>
            <a:pPr eaLnBrk="1" hangingPunct="1"/>
            <a:endParaRPr lang="fr-FR" altLang="fr-FR" dirty="0"/>
          </a:p>
          <a:p>
            <a:pPr marL="0" indent="0">
              <a:lnSpc>
                <a:spcPct val="150000"/>
              </a:lnSpc>
              <a:spcBef>
                <a:spcPct val="0"/>
              </a:spcBef>
              <a:buNone/>
            </a:pPr>
            <a:r>
              <a:rPr lang="en-US" altLang="fr-FR" sz="2200" b="1" dirty="0"/>
              <a:t>For proper functioning, we need our intuition, and the overall perception of our right brain, which will then be </a:t>
            </a:r>
            <a:r>
              <a:rPr lang="en-US" altLang="fr-FR" sz="2200" b="1" dirty="0" err="1"/>
              <a:t>analysed</a:t>
            </a:r>
            <a:r>
              <a:rPr lang="en-US" altLang="fr-FR" sz="2200" b="1" dirty="0"/>
              <a:t> and verified by our left brain.</a:t>
            </a:r>
          </a:p>
        </p:txBody>
      </p:sp>
      <p:sp>
        <p:nvSpPr>
          <p:cNvPr id="19465" name="Rectangle 19464">
            <a:extLst>
              <a:ext uri="{FF2B5EF4-FFF2-40B4-BE49-F238E27FC236}">
                <a16:creationId xmlns:a16="http://schemas.microsoft.com/office/drawing/2014/main" xmlns="" id="{BB47C962-A905-4168-832D-BF622B381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527850" y="0"/>
            <a:ext cx="466414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Freeform 6">
            <a:extLst>
              <a:ext uri="{FF2B5EF4-FFF2-40B4-BE49-F238E27FC236}">
                <a16:creationId xmlns:a16="http://schemas.microsoft.com/office/drawing/2014/main" xmlns="" id="{B0CAA55C-9F48-4F94-95AA-5635394974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17410" name="Slide Number Placeholder 5"/>
          <p:cNvSpPr>
            <a:spLocks noGrp="1"/>
          </p:cNvSpPr>
          <p:nvPr>
            <p:ph type="sldNum" sz="quarter" idx="12"/>
          </p:nvPr>
        </p:nvSpPr>
        <p:spPr>
          <a:xfrm>
            <a:off x="10279462" y="6453386"/>
            <a:ext cx="789566" cy="404614"/>
          </a:xfrm>
        </p:spPr>
        <p:txBody>
          <a:bodyPr>
            <a:norm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spcAft>
                <a:spcPts val="600"/>
              </a:spcAft>
              <a:buClrTx/>
              <a:buFontTx/>
              <a:buNone/>
            </a:pPr>
            <a:fld id="{D2A97C19-89B2-4C31-994D-4A6978EF4806}" type="slidenum">
              <a:rPr lang="fr-FR" altLang="fr-FR">
                <a:solidFill>
                  <a:schemeClr val="bg2"/>
                </a:solidFill>
                <a:latin typeface="Comic Sans MS" panose="030F0702030302020204" pitchFamily="66" charset="0"/>
              </a:rPr>
              <a:pPr eaLnBrk="1" hangingPunct="1">
                <a:spcBef>
                  <a:spcPct val="0"/>
                </a:spcBef>
                <a:spcAft>
                  <a:spcPts val="600"/>
                </a:spcAft>
                <a:buClrTx/>
                <a:buFontTx/>
                <a:buNone/>
              </a:pPr>
              <a:t>24</a:t>
            </a:fld>
            <a:endParaRPr lang="fr-FR" altLang="fr-FR">
              <a:solidFill>
                <a:schemeClr val="bg2"/>
              </a:solidFill>
              <a:latin typeface="Comic Sans MS" panose="030F0702030302020204" pitchFamily="66" charset="0"/>
            </a:endParaRPr>
          </a:p>
        </p:txBody>
      </p:sp>
    </p:spTree>
    <p:extLst>
      <p:ext uri="{BB962C8B-B14F-4D97-AF65-F5344CB8AC3E}">
        <p14:creationId xmlns:p14="http://schemas.microsoft.com/office/powerpoint/2010/main" val="206520217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1">
            <a:extLst>
              <a:ext uri="{FF2B5EF4-FFF2-40B4-BE49-F238E27FC236}">
                <a16:creationId xmlns:a16="http://schemas.microsoft.com/office/drawing/2014/main" xmlns="" id="{332F7768-3459-A189-A82E-6809E7F6B5E5}"/>
              </a:ext>
            </a:extLst>
          </p:cNvPr>
          <p:cNvSpPr>
            <a:spLocks noGrp="1"/>
          </p:cNvSpPr>
          <p:nvPr>
            <p:ph idx="1"/>
          </p:nvPr>
        </p:nvSpPr>
        <p:spPr>
          <a:xfrm>
            <a:off x="1020727" y="1125538"/>
            <a:ext cx="10898372" cy="5715000"/>
          </a:xfrm>
        </p:spPr>
        <p:txBody>
          <a:bodyPr>
            <a:normAutofit/>
          </a:bodyPr>
          <a:lstStyle/>
          <a:p>
            <a:pPr marL="0" indent="0" algn="l">
              <a:buNone/>
            </a:pPr>
            <a:r>
              <a:rPr lang="fr-FR" sz="2400" b="1" i="0" dirty="0">
                <a:effectLst/>
              </a:rPr>
              <a:t>The DESC method</a:t>
            </a:r>
          </a:p>
          <a:p>
            <a:pPr marL="0" indent="0" fontAlgn="base">
              <a:lnSpc>
                <a:spcPct val="104000"/>
              </a:lnSpc>
              <a:spcAft>
                <a:spcPts val="0"/>
              </a:spcAft>
              <a:buClr>
                <a:schemeClr val="tx1">
                  <a:lumMod val="50000"/>
                  <a:lumOff val="50000"/>
                </a:schemeClr>
              </a:buClr>
              <a:buNone/>
              <a:defRPr/>
            </a:pPr>
            <a:r>
              <a:rPr lang="fr-FR" sz="2200" dirty="0">
                <a:solidFill>
                  <a:schemeClr val="tx1">
                    <a:lumMod val="85000"/>
                  </a:schemeClr>
                </a:solidFill>
              </a:rPr>
              <a:t>Practical for formulating a criticism or disagreement without offending your interlocutor, the DESC method is a mediation tool widely used in non-violent communication (NVC). It is a 4-step process:</a:t>
            </a:r>
          </a:p>
          <a:p>
            <a:pPr marL="0" indent="0" fontAlgn="base">
              <a:lnSpc>
                <a:spcPct val="104000"/>
              </a:lnSpc>
              <a:spcAft>
                <a:spcPts val="0"/>
              </a:spcAft>
              <a:buClr>
                <a:schemeClr val="tx1">
                  <a:lumMod val="50000"/>
                  <a:lumOff val="50000"/>
                </a:schemeClr>
              </a:buClr>
              <a:buNone/>
              <a:defRPr/>
            </a:pPr>
            <a:r>
              <a:rPr lang="fr-FR" sz="2200" dirty="0">
                <a:solidFill>
                  <a:schemeClr val="tx1">
                    <a:lumMod val="85000"/>
                  </a:schemeClr>
                </a:solidFill>
              </a:rPr>
              <a:t>Describe the situation </a:t>
            </a:r>
            <a:r>
              <a:rPr lang="fr-FR" sz="2200" dirty="0">
                <a:solidFill>
                  <a:schemeClr val="tx1"/>
                </a:solidFill>
              </a:rPr>
              <a:t>factually</a:t>
            </a:r>
          </a:p>
          <a:p>
            <a:pPr marL="0" indent="0" fontAlgn="base">
              <a:lnSpc>
                <a:spcPct val="104000"/>
              </a:lnSpc>
              <a:spcAft>
                <a:spcPts val="0"/>
              </a:spcAft>
              <a:buClr>
                <a:schemeClr val="tx1">
                  <a:lumMod val="50000"/>
                  <a:lumOff val="50000"/>
                </a:schemeClr>
              </a:buClr>
              <a:buNone/>
              <a:defRPr/>
            </a:pPr>
            <a:r>
              <a:rPr lang="fr-FR" sz="2200" dirty="0">
                <a:solidFill>
                  <a:schemeClr val="tx1">
                    <a:lumMod val="85000"/>
                  </a:schemeClr>
                </a:solidFill>
              </a:rPr>
              <a:t>Expressing an emotion, a personal feeling ("I" rather than "you")</a:t>
            </a:r>
          </a:p>
          <a:p>
            <a:pPr marL="0" indent="0" fontAlgn="base">
              <a:lnSpc>
                <a:spcPct val="104000"/>
              </a:lnSpc>
              <a:spcAft>
                <a:spcPts val="0"/>
              </a:spcAft>
              <a:buClr>
                <a:schemeClr val="tx1">
                  <a:lumMod val="50000"/>
                  <a:lumOff val="50000"/>
                </a:schemeClr>
              </a:buClr>
              <a:buNone/>
              <a:defRPr/>
            </a:pPr>
            <a:r>
              <a:rPr lang="fr-FR" sz="2200" dirty="0">
                <a:solidFill>
                  <a:schemeClr val="tx1">
                    <a:lumMod val="85000"/>
                  </a:schemeClr>
                </a:solidFill>
              </a:rPr>
              <a:t>Suggest a solution</a:t>
            </a:r>
          </a:p>
          <a:p>
            <a:pPr marL="0" indent="0" fontAlgn="base">
              <a:lnSpc>
                <a:spcPct val="104000"/>
              </a:lnSpc>
              <a:spcAft>
                <a:spcPts val="0"/>
              </a:spcAft>
              <a:buClr>
                <a:schemeClr val="tx1">
                  <a:lumMod val="50000"/>
                  <a:lumOff val="50000"/>
                </a:schemeClr>
              </a:buClr>
              <a:buNone/>
              <a:defRPr/>
            </a:pPr>
            <a:r>
              <a:rPr lang="fr-FR" sz="2200" dirty="0">
                <a:solidFill>
                  <a:schemeClr val="tx1">
                    <a:lumMod val="85000"/>
                  </a:schemeClr>
                </a:solidFill>
              </a:rPr>
              <a:t>Conclude by highlighting the positive consequences for both parties</a:t>
            </a:r>
          </a:p>
          <a:p>
            <a:pPr marL="0" indent="0" fontAlgn="base">
              <a:lnSpc>
                <a:spcPct val="104000"/>
              </a:lnSpc>
              <a:spcAft>
                <a:spcPts val="0"/>
              </a:spcAft>
              <a:buClr>
                <a:schemeClr val="tx1">
                  <a:lumMod val="50000"/>
                  <a:lumOff val="50000"/>
                </a:schemeClr>
              </a:buClr>
              <a:buNone/>
              <a:defRPr/>
            </a:pPr>
            <a:r>
              <a:rPr lang="fr-FR" sz="2400" b="1" dirty="0"/>
              <a:t> The broken record (or wear and tear technique)</a:t>
            </a:r>
          </a:p>
          <a:p>
            <a:pPr marL="0" indent="0" fontAlgn="base">
              <a:spcAft>
                <a:spcPts val="0"/>
              </a:spcAft>
              <a:buClr>
                <a:schemeClr val="tx1">
                  <a:lumMod val="50000"/>
                  <a:lumOff val="50000"/>
                </a:schemeClr>
              </a:buClr>
              <a:buNone/>
              <a:defRPr/>
            </a:pPr>
            <a:r>
              <a:rPr lang="fr-FR" sz="2200" dirty="0">
                <a:solidFill>
                  <a:schemeClr val="tx1">
                    <a:lumMod val="85000"/>
                  </a:schemeClr>
                </a:solidFill>
              </a:rPr>
              <a:t>When faced with a request that is considered illegitimate, the broken record consists of maintaining your position by repeating your arguments for as long as the request is made. After some time, your interlocutor should give up.</a:t>
            </a:r>
          </a:p>
          <a:p>
            <a:pPr eaLnBrk="1" hangingPunct="1"/>
            <a:endParaRPr lang="fr-FR" altLang="fr-FR" sz="2400" dirty="0"/>
          </a:p>
        </p:txBody>
      </p:sp>
      <p:sp>
        <p:nvSpPr>
          <p:cNvPr id="22" name="ZoneTexte 21">
            <a:extLst>
              <a:ext uri="{FF2B5EF4-FFF2-40B4-BE49-F238E27FC236}">
                <a16:creationId xmlns:a16="http://schemas.microsoft.com/office/drawing/2014/main" xmlns="" id="{3AB0C4F9-E2DA-20FD-35E4-D0EAEB586BB3}"/>
              </a:ext>
            </a:extLst>
          </p:cNvPr>
          <p:cNvSpPr txBox="1"/>
          <p:nvPr/>
        </p:nvSpPr>
        <p:spPr>
          <a:xfrm>
            <a:off x="1020726" y="267218"/>
            <a:ext cx="8697431" cy="584775"/>
          </a:xfrm>
          <a:prstGeom prst="rect">
            <a:avLst/>
          </a:prstGeom>
          <a:noFill/>
        </p:spPr>
        <p:txBody>
          <a:bodyPr wrap="square">
            <a:spAutoFit/>
          </a:bodyPr>
          <a:lstStyle/>
          <a:p>
            <a:r>
              <a:rPr lang="fr-FR" sz="3200" b="1" dirty="0">
                <a:solidFill>
                  <a:schemeClr val="accent2"/>
                </a:solidFill>
              </a:rPr>
              <a:t>Knowing how to react to hostile reactions</a:t>
            </a:r>
            <a:endParaRPr lang="fr-FR" sz="3200"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a:extLst>
              <a:ext uri="{FF2B5EF4-FFF2-40B4-BE49-F238E27FC236}">
                <a16:creationId xmlns:a16="http://schemas.microsoft.com/office/drawing/2014/main" xmlns="" id="{D4CD1190-A0FB-813B-8DD4-D48AE0868D84}"/>
              </a:ext>
            </a:extLst>
          </p:cNvPr>
          <p:cNvSpPr>
            <a:spLocks noGrp="1"/>
          </p:cNvSpPr>
          <p:nvPr>
            <p:ph idx="1"/>
          </p:nvPr>
        </p:nvSpPr>
        <p:spPr>
          <a:xfrm>
            <a:off x="882502" y="981075"/>
            <a:ext cx="10919637" cy="5715000"/>
          </a:xfrm>
        </p:spPr>
        <p:txBody>
          <a:bodyPr>
            <a:normAutofit/>
          </a:bodyPr>
          <a:lstStyle/>
          <a:p>
            <a:pPr marL="0" indent="0" algn="l">
              <a:buNone/>
            </a:pPr>
            <a:r>
              <a:rPr lang="fr-FR" sz="2200" b="1" dirty="0">
                <a:latin typeface="+mj-lt"/>
              </a:rPr>
              <a:t> The counterpoint</a:t>
            </a:r>
          </a:p>
          <a:p>
            <a:pPr marL="0" indent="0" algn="l" fontAlgn="base">
              <a:buNone/>
            </a:pPr>
            <a:r>
              <a:rPr lang="fr-FR" sz="2200" dirty="0">
                <a:solidFill>
                  <a:schemeClr val="tx1">
                    <a:lumMod val="85000"/>
                  </a:schemeClr>
                </a:solidFill>
                <a:latin typeface="+mj-lt"/>
              </a:rPr>
              <a:t>To make your point, use first-person phrases such as "I can't let you say that" and add your reasoned response rather than "You're wrong" which would directly incriminate the other person.</a:t>
            </a:r>
          </a:p>
          <a:p>
            <a:pPr marL="0" indent="0" algn="l" fontAlgn="base">
              <a:buNone/>
            </a:pPr>
            <a:endParaRPr lang="fr-FR" sz="2200" dirty="0">
              <a:solidFill>
                <a:schemeClr val="tx1">
                  <a:lumMod val="85000"/>
                </a:schemeClr>
              </a:solidFill>
              <a:latin typeface="+mj-lt"/>
            </a:endParaRPr>
          </a:p>
          <a:p>
            <a:pPr marL="0" indent="0" algn="l">
              <a:buNone/>
            </a:pPr>
            <a:r>
              <a:rPr lang="fr-FR" sz="2200" b="1" dirty="0">
                <a:latin typeface="+mj-lt"/>
              </a:rPr>
              <a:t>Globalisation</a:t>
            </a:r>
          </a:p>
          <a:p>
            <a:pPr marL="0" indent="0" fontAlgn="base">
              <a:spcAft>
                <a:spcPts val="0"/>
              </a:spcAft>
              <a:buClr>
                <a:schemeClr val="tx1">
                  <a:lumMod val="50000"/>
                  <a:lumOff val="50000"/>
                </a:schemeClr>
              </a:buClr>
              <a:buNone/>
              <a:defRPr/>
            </a:pPr>
            <a:r>
              <a:rPr lang="fr-FR" sz="2200" dirty="0">
                <a:solidFill>
                  <a:schemeClr val="tx1">
                    <a:lumMod val="85000"/>
                  </a:schemeClr>
                </a:solidFill>
                <a:latin typeface="+mj-lt"/>
              </a:rPr>
              <a:t>Place your idea/product in a broader context.</a:t>
            </a:r>
            <a:br>
              <a:rPr lang="fr-FR" sz="2200" dirty="0">
                <a:solidFill>
                  <a:schemeClr val="tx1">
                    <a:lumMod val="85000"/>
                  </a:schemeClr>
                </a:solidFill>
                <a:latin typeface="+mj-lt"/>
              </a:rPr>
            </a:br>
            <a:r>
              <a:rPr lang="fr-FR" sz="2200" dirty="0">
                <a:solidFill>
                  <a:schemeClr val="tx1">
                    <a:lumMod val="85000"/>
                  </a:schemeClr>
                </a:solidFill>
                <a:latin typeface="+mj-lt"/>
              </a:rPr>
              <a:t>E.g.: "This question can be asked today for all trustees".</a:t>
            </a:r>
          </a:p>
          <a:p>
            <a:pPr marL="0" indent="0" algn="l">
              <a:buNone/>
            </a:pPr>
            <a:endParaRPr lang="fr-FR" sz="2600" dirty="0">
              <a:solidFill>
                <a:schemeClr val="accent2">
                  <a:lumMod val="75000"/>
                </a:schemeClr>
              </a:solidFill>
            </a:endParaRPr>
          </a:p>
          <a:p>
            <a:pPr eaLnBrk="1" hangingPunct="1"/>
            <a:endParaRPr lang="fr-FR" altLang="fr-FR" sz="2400" dirty="0"/>
          </a:p>
        </p:txBody>
      </p:sp>
      <p:sp>
        <p:nvSpPr>
          <p:cNvPr id="3" name="ZoneTexte 2">
            <a:extLst>
              <a:ext uri="{FF2B5EF4-FFF2-40B4-BE49-F238E27FC236}">
                <a16:creationId xmlns:a16="http://schemas.microsoft.com/office/drawing/2014/main" xmlns="" id="{FF902A94-0015-3DAC-D5C0-8E263FFA04CA}"/>
              </a:ext>
            </a:extLst>
          </p:cNvPr>
          <p:cNvSpPr txBox="1"/>
          <p:nvPr/>
        </p:nvSpPr>
        <p:spPr>
          <a:xfrm>
            <a:off x="1020726" y="267218"/>
            <a:ext cx="8697431" cy="584775"/>
          </a:xfrm>
          <a:prstGeom prst="rect">
            <a:avLst/>
          </a:prstGeom>
          <a:noFill/>
        </p:spPr>
        <p:txBody>
          <a:bodyPr wrap="square">
            <a:spAutoFit/>
          </a:bodyPr>
          <a:lstStyle/>
          <a:p>
            <a:r>
              <a:rPr lang="fr-FR" sz="3200" b="1" dirty="0">
                <a:solidFill>
                  <a:schemeClr val="accent2"/>
                </a:solidFill>
              </a:rPr>
              <a:t>Knowing how to react to hostile reactions</a:t>
            </a:r>
            <a:endParaRPr lang="fr-FR" sz="3200"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a:extLst>
              <a:ext uri="{FF2B5EF4-FFF2-40B4-BE49-F238E27FC236}">
                <a16:creationId xmlns:a16="http://schemas.microsoft.com/office/drawing/2014/main" xmlns="" id="{6AE6BE0C-B8CC-E706-A51F-68D2022631F2}"/>
              </a:ext>
            </a:extLst>
          </p:cNvPr>
          <p:cNvSpPr>
            <a:spLocks noGrp="1"/>
          </p:cNvSpPr>
          <p:nvPr>
            <p:ph idx="1"/>
          </p:nvPr>
        </p:nvSpPr>
        <p:spPr>
          <a:xfrm>
            <a:off x="1045536" y="935664"/>
            <a:ext cx="11043683" cy="5699051"/>
          </a:xfrm>
        </p:spPr>
        <p:txBody>
          <a:bodyPr>
            <a:normAutofit fontScale="62500" lnSpcReduction="20000"/>
          </a:bodyPr>
          <a:lstStyle/>
          <a:p>
            <a:pPr marL="0" indent="0">
              <a:lnSpc>
                <a:spcPct val="114000"/>
              </a:lnSpc>
              <a:buNone/>
            </a:pPr>
            <a:r>
              <a:rPr lang="fr-FR" sz="3500" b="1" dirty="0"/>
              <a:t>The sphynx</a:t>
            </a:r>
          </a:p>
          <a:p>
            <a:pPr marL="0" indent="0" fontAlgn="base">
              <a:lnSpc>
                <a:spcPct val="114000"/>
              </a:lnSpc>
              <a:spcAft>
                <a:spcPts val="0"/>
              </a:spcAft>
              <a:buClr>
                <a:schemeClr val="tx1">
                  <a:lumMod val="50000"/>
                  <a:lumOff val="50000"/>
                </a:schemeClr>
              </a:buClr>
              <a:buNone/>
              <a:defRPr/>
            </a:pPr>
            <a:r>
              <a:rPr lang="fr-FR" sz="3500" dirty="0">
                <a:solidFill>
                  <a:schemeClr val="tx1">
                    <a:lumMod val="85000"/>
                  </a:schemeClr>
                </a:solidFill>
              </a:rPr>
              <a:t>The sphinx is the last resort when faced with a blatant case of aggressive behaviour by the person you are talking to, and is similar to a "passive-aggressive" posture. It consists of remaining silent while the other person speaks to you. This time of silence will allow you to step back from what was said and speak calmly.</a:t>
            </a:r>
          </a:p>
          <a:p>
            <a:pPr marL="0" indent="0" fontAlgn="base">
              <a:lnSpc>
                <a:spcPct val="114000"/>
              </a:lnSpc>
              <a:spcAft>
                <a:spcPts val="0"/>
              </a:spcAft>
              <a:buClr>
                <a:schemeClr val="tx1">
                  <a:lumMod val="50000"/>
                  <a:lumOff val="50000"/>
                </a:schemeClr>
              </a:buClr>
              <a:buNone/>
              <a:defRPr/>
            </a:pPr>
            <a:endParaRPr lang="fr-FR" sz="3500" dirty="0">
              <a:solidFill>
                <a:schemeClr val="tx1">
                  <a:lumMod val="85000"/>
                </a:schemeClr>
              </a:solidFill>
            </a:endParaRPr>
          </a:p>
          <a:p>
            <a:pPr marL="0" indent="0">
              <a:lnSpc>
                <a:spcPct val="114000"/>
              </a:lnSpc>
              <a:buNone/>
            </a:pPr>
            <a:r>
              <a:rPr lang="fr-FR" sz="3500" b="1" dirty="0"/>
              <a:t>The quilt technique</a:t>
            </a:r>
          </a:p>
          <a:p>
            <a:pPr marL="0" indent="0" fontAlgn="base">
              <a:lnSpc>
                <a:spcPct val="114000"/>
              </a:lnSpc>
              <a:buClr>
                <a:schemeClr val="tx1">
                  <a:lumMod val="50000"/>
                  <a:lumOff val="50000"/>
                </a:schemeClr>
              </a:buClr>
              <a:buNone/>
              <a:defRPr/>
            </a:pPr>
            <a:r>
              <a:rPr lang="fr-FR" sz="3500" dirty="0">
                <a:solidFill>
                  <a:schemeClr val="tx1"/>
                </a:solidFill>
              </a:rPr>
              <a:t>The idea here is to cover yourself while </a:t>
            </a:r>
            <a:r>
              <a:rPr lang="fr-FR" sz="3500" dirty="0">
                <a:solidFill>
                  <a:schemeClr val="tx1">
                    <a:lumMod val="85000"/>
                  </a:schemeClr>
                </a:solidFill>
              </a:rPr>
              <a:t>gently </a:t>
            </a:r>
            <a:r>
              <a:rPr lang="fr-FR" sz="3500" dirty="0">
                <a:solidFill>
                  <a:schemeClr val="tx1"/>
                </a:solidFill>
              </a:rPr>
              <a:t>welcoming what the </a:t>
            </a:r>
            <a:r>
              <a:rPr lang="fr-FR" sz="3500" dirty="0">
                <a:solidFill>
                  <a:schemeClr val="tx1">
                    <a:lumMod val="85000"/>
                  </a:schemeClr>
                </a:solidFill>
              </a:rPr>
              <a:t>other person is saying. Let the other person make his or her point and punctuate it with phrases such as :</a:t>
            </a:r>
          </a:p>
          <a:p>
            <a:pPr marL="0" indent="0" fontAlgn="base">
              <a:lnSpc>
                <a:spcPct val="114000"/>
              </a:lnSpc>
              <a:spcAft>
                <a:spcPts val="0"/>
              </a:spcAft>
              <a:buClr>
                <a:schemeClr val="tx1">
                  <a:lumMod val="50000"/>
                  <a:lumOff val="50000"/>
                </a:schemeClr>
              </a:buClr>
              <a:buNone/>
              <a:defRPr/>
            </a:pPr>
            <a:r>
              <a:rPr lang="fr-FR" sz="3500" dirty="0">
                <a:solidFill>
                  <a:schemeClr val="tx1">
                    <a:lumMod val="85000"/>
                  </a:schemeClr>
                </a:solidFill>
              </a:rPr>
              <a:t>"That's your opinion..."</a:t>
            </a:r>
          </a:p>
          <a:p>
            <a:pPr marL="0" indent="0" fontAlgn="base">
              <a:lnSpc>
                <a:spcPct val="114000"/>
              </a:lnSpc>
              <a:spcAft>
                <a:spcPts val="0"/>
              </a:spcAft>
              <a:buClr>
                <a:schemeClr val="tx1">
                  <a:lumMod val="50000"/>
                  <a:lumOff val="50000"/>
                </a:schemeClr>
              </a:buClr>
              <a:buNone/>
              <a:defRPr/>
            </a:pPr>
            <a:r>
              <a:rPr lang="fr-FR" sz="3500" dirty="0">
                <a:solidFill>
                  <a:schemeClr val="tx1">
                    <a:lumMod val="85000"/>
                  </a:schemeClr>
                </a:solidFill>
              </a:rPr>
              <a:t>"I leave you free to say what you want..."</a:t>
            </a:r>
          </a:p>
          <a:p>
            <a:pPr marL="0" indent="0" fontAlgn="base">
              <a:lnSpc>
                <a:spcPct val="114000"/>
              </a:lnSpc>
              <a:spcAft>
                <a:spcPts val="0"/>
              </a:spcAft>
              <a:buClr>
                <a:schemeClr val="tx1">
                  <a:lumMod val="50000"/>
                  <a:lumOff val="50000"/>
                </a:schemeClr>
              </a:buClr>
              <a:buNone/>
              <a:defRPr/>
            </a:pPr>
            <a:r>
              <a:rPr lang="fr-FR" sz="3500" dirty="0">
                <a:solidFill>
                  <a:schemeClr val="tx1">
                    <a:lumMod val="85000"/>
                  </a:schemeClr>
                </a:solidFill>
              </a:rPr>
              <a:t>"What you say is your own business...</a:t>
            </a:r>
          </a:p>
          <a:p>
            <a:pPr marL="0" indent="0" fontAlgn="base">
              <a:lnSpc>
                <a:spcPct val="114000"/>
              </a:lnSpc>
              <a:spcAft>
                <a:spcPts val="0"/>
              </a:spcAft>
              <a:buClr>
                <a:schemeClr val="tx1">
                  <a:lumMod val="50000"/>
                  <a:lumOff val="50000"/>
                </a:schemeClr>
              </a:buClr>
              <a:buNone/>
              <a:defRPr/>
            </a:pPr>
            <a:r>
              <a:rPr lang="fr-FR" sz="3500" dirty="0">
                <a:solidFill>
                  <a:schemeClr val="tx1">
                    <a:lumMod val="85000"/>
                  </a:schemeClr>
                </a:solidFill>
              </a:rPr>
              <a:t>"You are free to think so..."</a:t>
            </a:r>
          </a:p>
          <a:p>
            <a:pPr marL="0" indent="0" fontAlgn="base">
              <a:lnSpc>
                <a:spcPct val="104000"/>
              </a:lnSpc>
              <a:spcAft>
                <a:spcPts val="0"/>
              </a:spcAft>
              <a:buClr>
                <a:schemeClr val="tx1">
                  <a:lumMod val="50000"/>
                  <a:lumOff val="50000"/>
                </a:schemeClr>
              </a:buClr>
              <a:buNone/>
              <a:defRPr/>
            </a:pPr>
            <a:endParaRPr lang="fr-FR" sz="3500" dirty="0">
              <a:solidFill>
                <a:schemeClr val="tx1">
                  <a:lumMod val="85000"/>
                </a:schemeClr>
              </a:solidFill>
            </a:endParaRPr>
          </a:p>
          <a:p>
            <a:pPr marL="0" indent="0" algn="l">
              <a:buNone/>
            </a:pPr>
            <a:endParaRPr lang="fr-FR" altLang="fr-FR" sz="2800" dirty="0"/>
          </a:p>
        </p:txBody>
      </p:sp>
      <p:sp>
        <p:nvSpPr>
          <p:cNvPr id="3" name="ZoneTexte 2">
            <a:extLst>
              <a:ext uri="{FF2B5EF4-FFF2-40B4-BE49-F238E27FC236}">
                <a16:creationId xmlns:a16="http://schemas.microsoft.com/office/drawing/2014/main" xmlns="" id="{45FE747E-0563-11CE-543A-78E37B91F472}"/>
              </a:ext>
            </a:extLst>
          </p:cNvPr>
          <p:cNvSpPr txBox="1"/>
          <p:nvPr/>
        </p:nvSpPr>
        <p:spPr>
          <a:xfrm>
            <a:off x="1020726" y="267218"/>
            <a:ext cx="8697431" cy="584775"/>
          </a:xfrm>
          <a:prstGeom prst="rect">
            <a:avLst/>
          </a:prstGeom>
          <a:noFill/>
        </p:spPr>
        <p:txBody>
          <a:bodyPr wrap="square">
            <a:spAutoFit/>
          </a:bodyPr>
          <a:lstStyle/>
          <a:p>
            <a:r>
              <a:rPr lang="fr-FR" sz="3200" b="1" dirty="0">
                <a:solidFill>
                  <a:schemeClr val="accent2"/>
                </a:solidFill>
              </a:rPr>
              <a:t>Knowing how to react to hostile reactions</a:t>
            </a:r>
            <a:endParaRPr lang="fr-FR" sz="3200"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938345EA-38A4-F8A5-82C4-836BC7FEC7E7}"/>
              </a:ext>
            </a:extLst>
          </p:cNvPr>
          <p:cNvSpPr>
            <a:spLocks noGrp="1"/>
          </p:cNvSpPr>
          <p:nvPr>
            <p:ph idx="1"/>
          </p:nvPr>
        </p:nvSpPr>
        <p:spPr>
          <a:xfrm>
            <a:off x="3311611" y="3052119"/>
            <a:ext cx="9465276" cy="3581400"/>
          </a:xfrm>
        </p:spPr>
        <p:txBody>
          <a:bodyPr>
            <a:normAutofit fontScale="92500" lnSpcReduction="10000"/>
          </a:bodyPr>
          <a:lstStyle/>
          <a:p>
            <a:endParaRPr lang="fr-FR" dirty="0"/>
          </a:p>
          <a:p>
            <a:endParaRPr lang="fr-FR" dirty="0"/>
          </a:p>
          <a:p>
            <a:endParaRPr lang="fr-FR" dirty="0"/>
          </a:p>
          <a:p>
            <a:endParaRPr lang="fr-FR" dirty="0"/>
          </a:p>
          <a:p>
            <a:endParaRPr lang="fr-FR" dirty="0"/>
          </a:p>
          <a:p>
            <a:endParaRPr lang="fr-FR" dirty="0"/>
          </a:p>
          <a:p>
            <a:pPr>
              <a:buClr>
                <a:srgbClr val="FFC000"/>
              </a:buClr>
              <a:buFont typeface="Wingdings" panose="05000000000000000000" pitchFamily="2" charset="2"/>
              <a:buChar char="q"/>
            </a:pPr>
            <a:r>
              <a:rPr lang="fr-FR" dirty="0" err="1"/>
              <a:t>Thank</a:t>
            </a:r>
            <a:r>
              <a:rPr lang="fr-FR" dirty="0"/>
              <a:t> you for your attention</a:t>
            </a:r>
          </a:p>
          <a:p>
            <a:pPr>
              <a:buClr>
                <a:srgbClr val="FFC000"/>
              </a:buClr>
              <a:buFont typeface="Wingdings" panose="05000000000000000000" pitchFamily="2" charset="2"/>
              <a:buChar char="q"/>
            </a:pPr>
            <a:r>
              <a:rPr lang="fr-FR" dirty="0"/>
              <a:t>For any questions</a:t>
            </a:r>
          </a:p>
          <a:p>
            <a:pPr>
              <a:buClr>
                <a:srgbClr val="FFC000"/>
              </a:buClr>
              <a:buFont typeface="Wingdings" panose="05000000000000000000" pitchFamily="2" charset="2"/>
              <a:buChar char="q"/>
            </a:pPr>
            <a:r>
              <a:rPr lang="fr-FR" dirty="0"/>
              <a:t>F.salesse@isc-saumur.fr</a:t>
            </a:r>
          </a:p>
        </p:txBody>
      </p:sp>
      <p:pic>
        <p:nvPicPr>
          <p:cNvPr id="4" name="Image 3">
            <a:extLst>
              <a:ext uri="{FF2B5EF4-FFF2-40B4-BE49-F238E27FC236}">
                <a16:creationId xmlns:a16="http://schemas.microsoft.com/office/drawing/2014/main" xmlns="" id="{0DA63483-89FE-FDD1-4C31-EDB73849050D}"/>
              </a:ext>
            </a:extLst>
          </p:cNvPr>
          <p:cNvPicPr>
            <a:picLocks noChangeAspect="1"/>
          </p:cNvPicPr>
          <p:nvPr/>
        </p:nvPicPr>
        <p:blipFill>
          <a:blip r:embed="rId2"/>
          <a:stretch>
            <a:fillRect/>
          </a:stretch>
        </p:blipFill>
        <p:spPr>
          <a:xfrm>
            <a:off x="3311611" y="224481"/>
            <a:ext cx="6517065" cy="4333848"/>
          </a:xfrm>
          <a:prstGeom prst="rect">
            <a:avLst/>
          </a:prstGeom>
        </p:spPr>
      </p:pic>
    </p:spTree>
    <p:extLst>
      <p:ext uri="{BB962C8B-B14F-4D97-AF65-F5344CB8AC3E}">
        <p14:creationId xmlns:p14="http://schemas.microsoft.com/office/powerpoint/2010/main" val="36040179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88831" y="1031631"/>
            <a:ext cx="9601200" cy="961293"/>
          </a:xfrm>
        </p:spPr>
        <p:txBody>
          <a:bodyPr>
            <a:normAutofit fontScale="90000"/>
          </a:bodyPr>
          <a:lstStyle/>
          <a:p>
            <a:r>
              <a:rPr lang="en-US" dirty="0" err="1">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Disclaimer: </a:t>
            </a:r>
            <a:r>
              <a:rPr lang="pl-PL"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
            </a:r>
            <a:br>
              <a:rPr lang="pl-PL"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br>
            <a:endParaRPr lang="pl-PL"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1488831" y="2171700"/>
            <a:ext cx="9601200" cy="4191000"/>
          </a:xfrm>
        </p:spPr>
        <p:txBody>
          <a:bodyPr>
            <a:normAutofit/>
          </a:bodyPr>
          <a:lstStyle/>
          <a:p>
            <a:pPr marL="0" lvl="0" indent="0" algn="just">
              <a:spcBef>
                <a:spcPts val="0"/>
              </a:spcBef>
              <a:spcAft>
                <a:spcPts val="0"/>
              </a:spcAft>
              <a:buClr>
                <a:srgbClr val="365F91"/>
              </a:buClr>
              <a:buSzPts val="4000"/>
              <a:buNone/>
            </a:pPr>
            <a:r>
              <a:rPr lang="en-US" sz="40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40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sym typeface="Times New Roman"/>
            </a:endParaRPr>
          </a:p>
        </p:txBody>
      </p:sp>
      <p:pic>
        <p:nvPicPr>
          <p:cNvPr id="5" name="Obraz 4" descr="C:\Users\FFI\Desktop\nowe projekty 2021\DEINDE\Erasmus+ 2021\co-funded_en\Horizontal\JPEG\EN Co-funded by the EU_POS.jpg"/>
          <p:cNvPicPr/>
          <p:nvPr/>
        </p:nvPicPr>
        <p:blipFill>
          <a:blip r:embed="rId2"/>
          <a:srcRect/>
          <a:stretch>
            <a:fillRect/>
          </a:stretch>
        </p:blipFill>
        <p:spPr>
          <a:xfrm>
            <a:off x="7073655" y="533449"/>
            <a:ext cx="4375150" cy="915035"/>
          </a:xfrm>
          <a:prstGeom prst="rect">
            <a:avLst/>
          </a:prstGeom>
          <a:noFill/>
          <a:ln>
            <a:noFill/>
            <a:prstDash/>
          </a:ln>
        </p:spPr>
      </p:pic>
    </p:spTree>
    <p:extLst>
      <p:ext uri="{BB962C8B-B14F-4D97-AF65-F5344CB8AC3E}">
        <p14:creationId xmlns:p14="http://schemas.microsoft.com/office/powerpoint/2010/main" val="223405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3"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5" name="Picture 4" descr="Premier plan d’une représentation de réseaux avec des chiffres en Manche.">
            <a:extLst>
              <a:ext uri="{FF2B5EF4-FFF2-40B4-BE49-F238E27FC236}">
                <a16:creationId xmlns:a16="http://schemas.microsoft.com/office/drawing/2014/main" xmlns="" id="{D40C4961-E2D3-565A-4076-4B1C2955C8C8}"/>
              </a:ext>
            </a:extLst>
          </p:cNvPr>
          <p:cNvPicPr>
            <a:picLocks noChangeAspect="1"/>
          </p:cNvPicPr>
          <p:nvPr/>
        </p:nvPicPr>
        <p:blipFill rotWithShape="1">
          <a:blip r:embed="rId2"/>
          <a:srcRect t="8788" b="6610"/>
          <a:stretch/>
        </p:blipFill>
        <p:spPr>
          <a:xfrm>
            <a:off x="20" y="10"/>
            <a:ext cx="12191980" cy="6859300"/>
          </a:xfrm>
          <a:prstGeom prst="rect">
            <a:avLst/>
          </a:prstGeom>
        </p:spPr>
      </p:pic>
      <p:sp>
        <p:nvSpPr>
          <p:cNvPr id="26" name="Rectangle 25">
            <a:extLst>
              <a:ext uri="{FF2B5EF4-FFF2-40B4-BE49-F238E27FC236}">
                <a16:creationId xmlns:a16="http://schemas.microsoft.com/office/drawing/2014/main" xmlns="" id="{EF1A96B9-F717-4812-9DB0-C99D994623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55560" y="1137137"/>
            <a:ext cx="9867482" cy="457032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6">
            <a:extLst>
              <a:ext uri="{FF2B5EF4-FFF2-40B4-BE49-F238E27FC236}">
                <a16:creationId xmlns:a16="http://schemas.microsoft.com/office/drawing/2014/main" xmlns="" id="{226038F9-8CE0-4A41-9EF0-3A27023DE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30" name="Freeform 6">
            <a:extLst>
              <a:ext uri="{FF2B5EF4-FFF2-40B4-BE49-F238E27FC236}">
                <a16:creationId xmlns:a16="http://schemas.microsoft.com/office/drawing/2014/main" xmlns="" id="{BB5C5996-5C1E-4768-90AE-87BED835C6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 name="Titre 1">
            <a:extLst>
              <a:ext uri="{FF2B5EF4-FFF2-40B4-BE49-F238E27FC236}">
                <a16:creationId xmlns:a16="http://schemas.microsoft.com/office/drawing/2014/main" xmlns="" id="{F8A4FD42-0B1D-8FD0-4209-237F17CBD721}"/>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a:t>VERBAL communication</a:t>
            </a:r>
          </a:p>
        </p:txBody>
      </p:sp>
    </p:spTree>
    <p:extLst>
      <p:ext uri="{BB962C8B-B14F-4D97-AF65-F5344CB8AC3E}">
        <p14:creationId xmlns:p14="http://schemas.microsoft.com/office/powerpoint/2010/main" val="237045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xmlns="" id="{57500303-A207-4812-BEB9-51E132FEB7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032" name="Freeform 6">
              <a:extLst>
                <a:ext uri="{FF2B5EF4-FFF2-40B4-BE49-F238E27FC236}">
                  <a16:creationId xmlns:a16="http://schemas.microsoft.com/office/drawing/2014/main" xmlns="" id="{10118C91-C025-4776-BE95-E9926378E7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33" name="Freeform 6">
              <a:extLst>
                <a:ext uri="{FF2B5EF4-FFF2-40B4-BE49-F238E27FC236}">
                  <a16:creationId xmlns:a16="http://schemas.microsoft.com/office/drawing/2014/main" xmlns="" id="{339174D0-30E8-4BBF-BF81-5DDAC33C0C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035" name="Rectangle 1034">
            <a:extLst>
              <a:ext uri="{FF2B5EF4-FFF2-40B4-BE49-F238E27FC236}">
                <a16:creationId xmlns:a16="http://schemas.microsoft.com/office/drawing/2014/main" xmlns="" id="{78511CAE-6AAD-4026-90B0-6917258C1C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1882C477-8E70-7EFD-F748-025BC233D18B}"/>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3300" cap="all" dirty="0"/>
              <a:t>THE BARRIERS TO communication</a:t>
            </a:r>
          </a:p>
        </p:txBody>
      </p:sp>
      <p:sp>
        <p:nvSpPr>
          <p:cNvPr id="1037" name="Freeform 6">
            <a:extLst>
              <a:ext uri="{FF2B5EF4-FFF2-40B4-BE49-F238E27FC236}">
                <a16:creationId xmlns:a16="http://schemas.microsoft.com/office/drawing/2014/main" xmlns="" id="{7388763A-4025-4433-A72C-457FC3763E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4" name="Espace réservé du contenu 3">
            <a:extLst>
              <a:ext uri="{FF2B5EF4-FFF2-40B4-BE49-F238E27FC236}">
                <a16:creationId xmlns:a16="http://schemas.microsoft.com/office/drawing/2014/main" xmlns="" id="{81C55233-581C-E085-0DAD-D9E8E622F140}"/>
              </a:ext>
            </a:extLst>
          </p:cNvPr>
          <p:cNvPicPr>
            <a:picLocks noGrp="1" noChangeAspect="1"/>
          </p:cNvPicPr>
          <p:nvPr>
            <p:ph idx="1"/>
          </p:nvPr>
        </p:nvPicPr>
        <p:blipFill>
          <a:blip r:embed="rId2"/>
          <a:stretch>
            <a:fillRect/>
          </a:stretch>
        </p:blipFill>
        <p:spPr>
          <a:xfrm>
            <a:off x="1961513" y="1340840"/>
            <a:ext cx="1584197" cy="2743200"/>
          </a:xfrm>
          <a:prstGeom prst="rect">
            <a:avLst/>
          </a:prstGeom>
        </p:spPr>
      </p:pic>
      <p:pic>
        <p:nvPicPr>
          <p:cNvPr id="1026" name="Picture 2" descr="Homme D'Affaire, Homme, Effrayé">
            <a:extLst>
              <a:ext uri="{FF2B5EF4-FFF2-40B4-BE49-F238E27FC236}">
                <a16:creationId xmlns:a16="http://schemas.microsoft.com/office/drawing/2014/main" xmlns="" id="{E7C58EB8-9E10-7BCB-FA50-200F6B10E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23" r="13742" b="1"/>
          <a:stretch/>
        </p:blipFill>
        <p:spPr bwMode="auto">
          <a:xfrm>
            <a:off x="4393039" y="2973151"/>
            <a:ext cx="2541235" cy="2743200"/>
          </a:xfrm>
          <a:prstGeom prst="rect">
            <a:avLst/>
          </a:prstGeom>
          <a:noFill/>
          <a:extLst>
            <a:ext uri="{909E8E84-426E-40DD-AFC4-6F175D3DCCD1}">
              <a14:hiddenFill xmlns:a14="http://schemas.microsoft.com/office/drawing/2010/main">
                <a:solidFill>
                  <a:srgbClr val="FFFFFF"/>
                </a:solidFill>
              </a14:hiddenFill>
            </a:ext>
          </a:extLst>
        </p:spPr>
      </p:pic>
      <p:sp>
        <p:nvSpPr>
          <p:cNvPr id="1039" name="Freeform 6">
            <a:extLst>
              <a:ext uri="{FF2B5EF4-FFF2-40B4-BE49-F238E27FC236}">
                <a16:creationId xmlns:a16="http://schemas.microsoft.com/office/drawing/2014/main" xmlns="" id="{8A2DFE20-1EAE-45A9-AD16-D4DBD0ABB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66328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27B8A9-7F51-DB53-C26A-D0B82608BA81}"/>
              </a:ext>
            </a:extLst>
          </p:cNvPr>
          <p:cNvSpPr>
            <a:spLocks noGrp="1"/>
          </p:cNvSpPr>
          <p:nvPr>
            <p:ph type="title"/>
          </p:nvPr>
        </p:nvSpPr>
        <p:spPr>
          <a:xfrm>
            <a:off x="1135912" y="1"/>
            <a:ext cx="9601200" cy="590550"/>
          </a:xfrm>
        </p:spPr>
        <p:txBody>
          <a:bodyPr>
            <a:normAutofit fontScale="90000"/>
          </a:bodyPr>
          <a:lstStyle/>
          <a:p>
            <a:r>
              <a:rPr lang="fr-FR" dirty="0"/>
              <a:t>The </a:t>
            </a:r>
            <a:r>
              <a:rPr lang="fr-FR" dirty="0" err="1"/>
              <a:t>barriers</a:t>
            </a:r>
            <a:r>
              <a:rPr lang="fr-FR" dirty="0"/>
              <a:t> to communication</a:t>
            </a:r>
          </a:p>
        </p:txBody>
      </p:sp>
      <p:sp>
        <p:nvSpPr>
          <p:cNvPr id="3" name="Espace réservé du contenu 2">
            <a:extLst>
              <a:ext uri="{FF2B5EF4-FFF2-40B4-BE49-F238E27FC236}">
                <a16:creationId xmlns:a16="http://schemas.microsoft.com/office/drawing/2014/main" xmlns="" id="{0089C2AB-5274-1042-DCAA-5FCDE62E29F4}"/>
              </a:ext>
            </a:extLst>
          </p:cNvPr>
          <p:cNvSpPr>
            <a:spLocks noGrp="1"/>
          </p:cNvSpPr>
          <p:nvPr>
            <p:ph idx="1"/>
          </p:nvPr>
        </p:nvSpPr>
        <p:spPr>
          <a:xfrm>
            <a:off x="950258" y="590551"/>
            <a:ext cx="9601200" cy="5326156"/>
          </a:xfrm>
        </p:spPr>
        <p:txBody>
          <a:bodyPr>
            <a:normAutofit/>
          </a:bodyPr>
          <a:lstStyle/>
          <a:p>
            <a:pPr marL="0" indent="0" algn="l">
              <a:buNone/>
            </a:pPr>
            <a:endParaRPr lang="fr-FR" sz="2400" b="1" dirty="0">
              <a:solidFill>
                <a:srgbClr val="0070C0"/>
              </a:solidFill>
            </a:endParaRPr>
          </a:p>
          <a:p>
            <a:pPr marL="0" indent="0" algn="l">
              <a:buNone/>
            </a:pPr>
            <a:r>
              <a:rPr lang="en-US" sz="2200" b="1" dirty="0">
                <a:solidFill>
                  <a:schemeClr val="accent2">
                    <a:lumMod val="75000"/>
                  </a:schemeClr>
                </a:solidFill>
              </a:rPr>
              <a:t>1) Giving orders, commanding</a:t>
            </a:r>
          </a:p>
          <a:p>
            <a:pPr marL="0" indent="0" algn="l">
              <a:buNone/>
            </a:pPr>
            <a:r>
              <a:rPr lang="en-US" sz="2200" b="1" i="1" dirty="0">
                <a:solidFill>
                  <a:schemeClr val="tx1"/>
                </a:solidFill>
              </a:rPr>
              <a:t>"You must...", "Do this...", "Stop doing that...".</a:t>
            </a:r>
          </a:p>
          <a:p>
            <a:pPr marL="0" indent="0" algn="l">
              <a:buNone/>
            </a:pPr>
            <a:r>
              <a:rPr lang="en-US" sz="2200" dirty="0">
                <a:solidFill>
                  <a:schemeClr val="tx1"/>
                </a:solidFill>
              </a:rPr>
              <a:t>This usually puts the other person in an attitude of either submission or rebellion. It is a test of strength that can create more resistance or even hostility, which will be expressed at the time or later.</a:t>
            </a:r>
          </a:p>
          <a:p>
            <a:pPr marL="0" indent="0" algn="l">
              <a:buNone/>
            </a:pPr>
            <a:endParaRPr lang="en-US" sz="2200" b="1" dirty="0">
              <a:solidFill>
                <a:schemeClr val="accent2">
                  <a:lumMod val="75000"/>
                </a:schemeClr>
              </a:solidFill>
            </a:endParaRPr>
          </a:p>
          <a:p>
            <a:pPr marL="0" indent="0" algn="l">
              <a:buNone/>
            </a:pPr>
            <a:r>
              <a:rPr lang="en-US" sz="2200" b="1" dirty="0">
                <a:solidFill>
                  <a:schemeClr val="accent2">
                    <a:lumMod val="75000"/>
                  </a:schemeClr>
                </a:solidFill>
              </a:rPr>
              <a:t>2) Threatening</a:t>
            </a:r>
          </a:p>
          <a:p>
            <a:pPr marL="0" indent="0" algn="l">
              <a:buNone/>
            </a:pPr>
            <a:r>
              <a:rPr lang="en-US" sz="2200" b="1" i="1" dirty="0">
                <a:solidFill>
                  <a:schemeClr val="tx1"/>
                </a:solidFill>
              </a:rPr>
              <a:t>"If you continue...", "You'd better... or else...", "If you persist in... this is what will happen...".</a:t>
            </a:r>
          </a:p>
          <a:p>
            <a:pPr marL="0" indent="0" algn="l">
              <a:buNone/>
            </a:pPr>
            <a:r>
              <a:rPr lang="en-US" sz="2200" dirty="0">
                <a:solidFill>
                  <a:schemeClr val="tx1"/>
                </a:solidFill>
              </a:rPr>
              <a:t>It is also a power struggle that is set up this way. The aim is to </a:t>
            </a:r>
            <a:r>
              <a:rPr lang="en-US" sz="2200" dirty="0" err="1">
                <a:solidFill>
                  <a:schemeClr val="tx1"/>
                </a:solidFill>
              </a:rPr>
              <a:t>instil</a:t>
            </a:r>
            <a:r>
              <a:rPr lang="en-US" sz="2200" dirty="0">
                <a:solidFill>
                  <a:schemeClr val="tx1"/>
                </a:solidFill>
              </a:rPr>
              <a:t> fear and submission.</a:t>
            </a:r>
          </a:p>
          <a:p>
            <a:pPr marL="0" indent="0">
              <a:buNone/>
            </a:pPr>
            <a:endParaRPr lang="fr-FR" dirty="0"/>
          </a:p>
        </p:txBody>
      </p:sp>
    </p:spTree>
    <p:extLst>
      <p:ext uri="{BB962C8B-B14F-4D97-AF65-F5344CB8AC3E}">
        <p14:creationId xmlns:p14="http://schemas.microsoft.com/office/powerpoint/2010/main" val="710937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27B8A9-7F51-DB53-C26A-D0B82608BA81}"/>
              </a:ext>
            </a:extLst>
          </p:cNvPr>
          <p:cNvSpPr>
            <a:spLocks noGrp="1"/>
          </p:cNvSpPr>
          <p:nvPr>
            <p:ph type="title"/>
          </p:nvPr>
        </p:nvSpPr>
        <p:spPr>
          <a:xfrm>
            <a:off x="1295400" y="0"/>
            <a:ext cx="9601200" cy="590550"/>
          </a:xfrm>
        </p:spPr>
        <p:txBody>
          <a:bodyPr>
            <a:normAutofit fontScale="90000"/>
          </a:bodyPr>
          <a:lstStyle/>
          <a:p>
            <a:r>
              <a:rPr lang="fr-FR" dirty="0"/>
              <a:t>The </a:t>
            </a:r>
            <a:r>
              <a:rPr lang="fr-FR" dirty="0" err="1"/>
              <a:t>barriers</a:t>
            </a:r>
            <a:r>
              <a:rPr lang="fr-FR" dirty="0"/>
              <a:t> to communication</a:t>
            </a:r>
          </a:p>
        </p:txBody>
      </p:sp>
      <p:sp>
        <p:nvSpPr>
          <p:cNvPr id="3" name="Espace réservé du contenu 2">
            <a:extLst>
              <a:ext uri="{FF2B5EF4-FFF2-40B4-BE49-F238E27FC236}">
                <a16:creationId xmlns:a16="http://schemas.microsoft.com/office/drawing/2014/main" xmlns="" id="{0089C2AB-5274-1042-DCAA-5FCDE62E29F4}"/>
              </a:ext>
            </a:extLst>
          </p:cNvPr>
          <p:cNvSpPr>
            <a:spLocks noGrp="1"/>
          </p:cNvSpPr>
          <p:nvPr>
            <p:ph idx="1"/>
          </p:nvPr>
        </p:nvSpPr>
        <p:spPr>
          <a:xfrm>
            <a:off x="992788" y="765922"/>
            <a:ext cx="9601200" cy="5326156"/>
          </a:xfrm>
        </p:spPr>
        <p:txBody>
          <a:bodyPr>
            <a:normAutofit/>
          </a:bodyPr>
          <a:lstStyle/>
          <a:p>
            <a:pPr marL="0" indent="0" algn="l">
              <a:buNone/>
            </a:pPr>
            <a:endParaRPr lang="fr-FR" sz="3400" b="1" i="0" dirty="0">
              <a:solidFill>
                <a:srgbClr val="F37021"/>
              </a:solidFill>
              <a:effectLst/>
              <a:latin typeface="Time new roman"/>
            </a:endParaRPr>
          </a:p>
          <a:p>
            <a:pPr marL="0" indent="0">
              <a:buNone/>
            </a:pPr>
            <a:r>
              <a:rPr lang="fr-FR" sz="2200" b="1" dirty="0">
                <a:solidFill>
                  <a:schemeClr val="accent2">
                    <a:lumMod val="75000"/>
                  </a:schemeClr>
                </a:solidFill>
              </a:rPr>
              <a:t>3</a:t>
            </a:r>
            <a:r>
              <a:rPr lang="en-US" sz="2200" b="1" dirty="0">
                <a:solidFill>
                  <a:schemeClr val="accent2">
                    <a:lumMod val="75000"/>
                  </a:schemeClr>
                </a:solidFill>
              </a:rPr>
              <a:t>) Lecturing, guilt-tripping</a:t>
            </a:r>
          </a:p>
          <a:p>
            <a:pPr marL="0" indent="0">
              <a:buNone/>
            </a:pPr>
            <a:r>
              <a:rPr lang="en-US" sz="2200" b="1" i="1" dirty="0">
                <a:solidFill>
                  <a:schemeClr val="tx1"/>
                </a:solidFill>
              </a:rPr>
              <a:t>You should...", "You shouldn't...", "You should have...", "It's your fault if...".</a:t>
            </a:r>
          </a:p>
          <a:p>
            <a:pPr marL="0" indent="0">
              <a:buNone/>
            </a:pPr>
            <a:r>
              <a:rPr lang="en-US" sz="2200" dirty="0">
                <a:solidFill>
                  <a:schemeClr val="tx1"/>
                </a:solidFill>
              </a:rPr>
              <a:t>This communication seeks to activate awareness through a sense of guilt. This can lead to a loss of confidence and withdrawal, or a desire to justify oneself, to defend oneself or to blame others.</a:t>
            </a:r>
          </a:p>
          <a:p>
            <a:pPr marL="0" indent="0">
              <a:buNone/>
            </a:pPr>
            <a:endParaRPr lang="en-US" sz="2200" dirty="0">
              <a:solidFill>
                <a:schemeClr val="accent2">
                  <a:lumMod val="75000"/>
                </a:schemeClr>
              </a:solidFill>
            </a:endParaRPr>
          </a:p>
          <a:p>
            <a:pPr marL="0" indent="0">
              <a:buNone/>
            </a:pPr>
            <a:r>
              <a:rPr lang="en-US" sz="2200" b="1" dirty="0">
                <a:solidFill>
                  <a:schemeClr val="accent2">
                    <a:lumMod val="75000"/>
                  </a:schemeClr>
                </a:solidFill>
              </a:rPr>
              <a:t>4) Giving solutions, advice</a:t>
            </a:r>
          </a:p>
          <a:p>
            <a:pPr marL="0" indent="0">
              <a:buNone/>
            </a:pPr>
            <a:r>
              <a:rPr lang="en-US" sz="2200" b="1" i="1" dirty="0">
                <a:solidFill>
                  <a:schemeClr val="tx1"/>
                </a:solidFill>
              </a:rPr>
              <a:t>"What I would do in your place is...", "I advise you to...", "Do this instead...".</a:t>
            </a:r>
          </a:p>
          <a:p>
            <a:pPr marL="0" indent="0">
              <a:buNone/>
            </a:pPr>
            <a:r>
              <a:rPr lang="en-US" sz="2200" dirty="0">
                <a:solidFill>
                  <a:schemeClr val="tx1"/>
                </a:solidFill>
              </a:rPr>
              <a:t>Sends the message that the other person may not be able to solve their own problems. May prevent them from thinking for themselves and becoming autonomous.</a:t>
            </a:r>
            <a:endParaRPr lang="fr-FR" sz="2200" dirty="0">
              <a:solidFill>
                <a:schemeClr val="tx1"/>
              </a:solidFill>
            </a:endParaRPr>
          </a:p>
        </p:txBody>
      </p:sp>
    </p:spTree>
    <p:extLst>
      <p:ext uri="{BB962C8B-B14F-4D97-AF65-F5344CB8AC3E}">
        <p14:creationId xmlns:p14="http://schemas.microsoft.com/office/powerpoint/2010/main" val="3685925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1F00021-3F22-8972-DF92-466E7074CF34}"/>
              </a:ext>
            </a:extLst>
          </p:cNvPr>
          <p:cNvSpPr>
            <a:spLocks noGrp="1"/>
          </p:cNvSpPr>
          <p:nvPr>
            <p:ph idx="1"/>
          </p:nvPr>
        </p:nvSpPr>
        <p:spPr>
          <a:xfrm>
            <a:off x="1371600" y="1317812"/>
            <a:ext cx="9601200" cy="4549588"/>
          </a:xfrm>
        </p:spPr>
        <p:txBody>
          <a:bodyPr>
            <a:normAutofit/>
          </a:bodyPr>
          <a:lstStyle/>
          <a:p>
            <a:pPr marL="0" indent="0">
              <a:buNone/>
            </a:pPr>
            <a:r>
              <a:rPr lang="en-US" sz="2200" b="1" dirty="0">
                <a:solidFill>
                  <a:schemeClr val="accent2">
                    <a:lumMod val="75000"/>
                  </a:schemeClr>
                </a:solidFill>
              </a:rPr>
              <a:t>5) Try to convince, persuade</a:t>
            </a:r>
          </a:p>
          <a:p>
            <a:pPr marL="0" indent="0">
              <a:buNone/>
            </a:pPr>
            <a:r>
              <a:rPr lang="en-US" sz="2200" b="1" i="1" dirty="0">
                <a:solidFill>
                  <a:schemeClr val="tx1"/>
                </a:solidFill>
              </a:rPr>
              <a:t>"Yes, but...", "The facts prove that...", "That's why you're wrong..."</a:t>
            </a:r>
          </a:p>
          <a:p>
            <a:pPr marL="0" indent="0">
              <a:buNone/>
            </a:pPr>
            <a:r>
              <a:rPr lang="en-US" sz="2200" dirty="0">
                <a:solidFill>
                  <a:schemeClr val="tx1"/>
                </a:solidFill>
              </a:rPr>
              <a:t>Not suitable if emotions are high. Usually leads to a battle of arguments about who is right or wrong, who is more intelligent.</a:t>
            </a:r>
          </a:p>
          <a:p>
            <a:pPr marL="0" indent="0">
              <a:buNone/>
            </a:pPr>
            <a:endParaRPr lang="en-US" sz="2200" b="1" dirty="0">
              <a:solidFill>
                <a:schemeClr val="accent2">
                  <a:lumMod val="75000"/>
                </a:schemeClr>
              </a:solidFill>
            </a:endParaRPr>
          </a:p>
          <a:p>
            <a:pPr marL="0" indent="0">
              <a:buNone/>
            </a:pPr>
            <a:r>
              <a:rPr lang="en-US" sz="2200" b="1" dirty="0">
                <a:solidFill>
                  <a:schemeClr val="accent2">
                    <a:lumMod val="75000"/>
                  </a:schemeClr>
                </a:solidFill>
              </a:rPr>
              <a:t>6) Judgmental, critical</a:t>
            </a:r>
          </a:p>
          <a:p>
            <a:pPr marL="0" indent="0">
              <a:buNone/>
            </a:pPr>
            <a:r>
              <a:rPr lang="en-US" sz="2200" dirty="0">
                <a:solidFill>
                  <a:schemeClr val="tx1"/>
                </a:solidFill>
              </a:rPr>
              <a:t>"You are this... or that...", "You lack maturity", "You should have more common sense".</a:t>
            </a:r>
          </a:p>
          <a:p>
            <a:pPr marL="0" indent="0">
              <a:buNone/>
            </a:pPr>
            <a:r>
              <a:rPr lang="en-US" sz="2200" b="1" dirty="0">
                <a:solidFill>
                  <a:schemeClr val="tx1"/>
                </a:solidFill>
              </a:rPr>
              <a:t>The other person may identify with the judgement, feel foolish or incompetent and close down. This may also lead to counter-attack ("What about you? Aren't you this... or that...?").</a:t>
            </a:r>
          </a:p>
          <a:p>
            <a:pPr marL="0" indent="0">
              <a:buNone/>
            </a:pPr>
            <a:endParaRPr lang="en-US" sz="2200" b="1" dirty="0">
              <a:solidFill>
                <a:schemeClr val="accent2">
                  <a:lumMod val="75000"/>
                </a:schemeClr>
              </a:solidFill>
            </a:endParaRPr>
          </a:p>
          <a:p>
            <a:pPr marL="0" indent="0">
              <a:buNone/>
            </a:pPr>
            <a:endParaRPr lang="en-US" sz="2200" b="1" dirty="0">
              <a:solidFill>
                <a:schemeClr val="accent2">
                  <a:lumMod val="75000"/>
                </a:schemeClr>
              </a:solidFill>
            </a:endParaRPr>
          </a:p>
          <a:p>
            <a:pPr marL="0" indent="0" algn="l">
              <a:buNone/>
            </a:pPr>
            <a:endParaRPr lang="fr-FR" sz="2200" dirty="0"/>
          </a:p>
        </p:txBody>
      </p:sp>
      <p:sp>
        <p:nvSpPr>
          <p:cNvPr id="4" name="Titre 1">
            <a:extLst>
              <a:ext uri="{FF2B5EF4-FFF2-40B4-BE49-F238E27FC236}">
                <a16:creationId xmlns:a16="http://schemas.microsoft.com/office/drawing/2014/main" xmlns="" id="{21A643AD-A867-2511-0000-D283CEB0D54B}"/>
              </a:ext>
            </a:extLst>
          </p:cNvPr>
          <p:cNvSpPr>
            <a:spLocks noGrp="1"/>
          </p:cNvSpPr>
          <p:nvPr>
            <p:ph type="title"/>
          </p:nvPr>
        </p:nvSpPr>
        <p:spPr>
          <a:xfrm>
            <a:off x="1295400" y="0"/>
            <a:ext cx="9601200" cy="590550"/>
          </a:xfrm>
        </p:spPr>
        <p:txBody>
          <a:bodyPr>
            <a:normAutofit fontScale="90000"/>
          </a:bodyPr>
          <a:lstStyle/>
          <a:p>
            <a:r>
              <a:rPr lang="fr-FR" dirty="0"/>
              <a:t>The </a:t>
            </a:r>
            <a:r>
              <a:rPr lang="fr-FR" dirty="0" err="1"/>
              <a:t>barriers</a:t>
            </a:r>
            <a:r>
              <a:rPr lang="fr-FR" dirty="0"/>
              <a:t> to communication</a:t>
            </a:r>
          </a:p>
        </p:txBody>
      </p:sp>
    </p:spTree>
    <p:extLst>
      <p:ext uri="{BB962C8B-B14F-4D97-AF65-F5344CB8AC3E}">
        <p14:creationId xmlns:p14="http://schemas.microsoft.com/office/powerpoint/2010/main" val="319833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056"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057"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059" name="Rectangle 2058">
            <a:extLst>
              <a:ext uri="{FF2B5EF4-FFF2-40B4-BE49-F238E27FC236}">
                <a16:creationId xmlns:a16="http://schemas.microsoft.com/office/drawing/2014/main" xmlns="" id="{1F9A0C1C-8ABC-401B-8FE9-AC9327C4C5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2688B806-4A56-760C-0952-E428FED788DA}"/>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200" cap="all" dirty="0"/>
              <a:t>Ice breaking :</a:t>
            </a:r>
            <a:br>
              <a:rPr lang="en-US" sz="4200" cap="all" dirty="0"/>
            </a:br>
            <a:r>
              <a:rPr lang="en-US" sz="4200" cap="all" dirty="0"/>
              <a:t>Le nom </a:t>
            </a:r>
            <a:r>
              <a:rPr lang="en-US" sz="4200" cap="all" dirty="0" err="1"/>
              <a:t>indien</a:t>
            </a:r>
            <a:r>
              <a:rPr lang="en-US" sz="4200" cap="all" dirty="0"/>
              <a:t/>
            </a:r>
            <a:br>
              <a:rPr lang="en-US" sz="4200" cap="all" dirty="0"/>
            </a:br>
            <a:endParaRPr lang="en-US" sz="4200" cap="all" dirty="0"/>
          </a:p>
        </p:txBody>
      </p:sp>
      <p:sp>
        <p:nvSpPr>
          <p:cNvPr id="2061" name="Freeform 6">
            <a:extLst>
              <a:ext uri="{FF2B5EF4-FFF2-40B4-BE49-F238E27FC236}">
                <a16:creationId xmlns:a16="http://schemas.microsoft.com/office/drawing/2014/main" xmlns="" id="{BA5783C3-2F96-40A7-A24F-30CB07AA3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063" name="Freeform 6">
            <a:extLst>
              <a:ext uri="{FF2B5EF4-FFF2-40B4-BE49-F238E27FC236}">
                <a16:creationId xmlns:a16="http://schemas.microsoft.com/office/drawing/2014/main" xmlns="" id="{A9D08DBA-0326-4C4E-ACFB-576F3ABDD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2050" name="Picture 2" descr="Indiens, Chef, Plumes, Signe D'Étain">
            <a:extLst>
              <a:ext uri="{FF2B5EF4-FFF2-40B4-BE49-F238E27FC236}">
                <a16:creationId xmlns:a16="http://schemas.microsoft.com/office/drawing/2014/main" xmlns="" id="{AF4EDD65-37B4-A944-208E-F9C12E8E6D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9023" y="1590312"/>
            <a:ext cx="5659222" cy="387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17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1F00021-3F22-8972-DF92-466E7074CF34}"/>
              </a:ext>
            </a:extLst>
          </p:cNvPr>
          <p:cNvSpPr>
            <a:spLocks noGrp="1"/>
          </p:cNvSpPr>
          <p:nvPr>
            <p:ph idx="1"/>
          </p:nvPr>
        </p:nvSpPr>
        <p:spPr>
          <a:xfrm>
            <a:off x="999460" y="1328445"/>
            <a:ext cx="9601200" cy="4549588"/>
          </a:xfrm>
        </p:spPr>
        <p:txBody>
          <a:bodyPr>
            <a:normAutofit fontScale="92500" lnSpcReduction="20000"/>
          </a:bodyPr>
          <a:lstStyle/>
          <a:p>
            <a:pPr marL="0" indent="0" algn="l">
              <a:buNone/>
            </a:pPr>
            <a:endParaRPr lang="fr-FR" b="1" i="0" dirty="0">
              <a:solidFill>
                <a:srgbClr val="F37021"/>
              </a:solidFill>
              <a:effectLst/>
              <a:latin typeface="-apple-system"/>
            </a:endParaRPr>
          </a:p>
          <a:p>
            <a:pPr marL="0" indent="0">
              <a:buNone/>
            </a:pPr>
            <a:r>
              <a:rPr lang="en-US" sz="2800" b="1" dirty="0">
                <a:solidFill>
                  <a:schemeClr val="accent2">
                    <a:lumMod val="75000"/>
                  </a:schemeClr>
                </a:solidFill>
              </a:rPr>
              <a:t>7</a:t>
            </a:r>
            <a:r>
              <a:rPr lang="en-US" sz="2400" b="1" dirty="0">
                <a:solidFill>
                  <a:schemeClr val="accent2">
                    <a:lumMod val="75000"/>
                  </a:schemeClr>
                </a:solidFill>
              </a:rPr>
              <a:t>) Praise, flattery</a:t>
            </a:r>
          </a:p>
          <a:p>
            <a:pPr marL="0" indent="0">
              <a:buNone/>
            </a:pPr>
            <a:r>
              <a:rPr lang="en-US" sz="2400" b="1" dirty="0">
                <a:solidFill>
                  <a:schemeClr val="tx1"/>
                </a:solidFill>
              </a:rPr>
              <a:t>"</a:t>
            </a:r>
            <a:r>
              <a:rPr lang="en-US" sz="2400" b="1" i="1" dirty="0">
                <a:solidFill>
                  <a:schemeClr val="tx1"/>
                </a:solidFill>
              </a:rPr>
              <a:t>You are absolutely right", "You are doing a very good job", "I agree".</a:t>
            </a:r>
          </a:p>
          <a:p>
            <a:pPr marL="0" indent="0">
              <a:buNone/>
            </a:pPr>
            <a:r>
              <a:rPr lang="en-US" sz="2400" dirty="0">
                <a:solidFill>
                  <a:schemeClr val="tx1"/>
                </a:solidFill>
              </a:rPr>
              <a:t>Can be perceived as paternalism or manipulation if there is doubt about sincerity. Can create an anxiety-provoking expectation if the other person does not feel they are living up to the compliments.</a:t>
            </a:r>
          </a:p>
          <a:p>
            <a:pPr marL="0" indent="0">
              <a:buNone/>
            </a:pPr>
            <a:endParaRPr lang="en-US" sz="2400" b="1" dirty="0">
              <a:solidFill>
                <a:schemeClr val="tx1"/>
              </a:solidFill>
            </a:endParaRPr>
          </a:p>
          <a:p>
            <a:pPr marL="0" indent="0">
              <a:buNone/>
            </a:pPr>
            <a:r>
              <a:rPr lang="en-US" sz="2400" b="1" dirty="0">
                <a:solidFill>
                  <a:schemeClr val="accent2">
                    <a:lumMod val="75000"/>
                  </a:schemeClr>
                </a:solidFill>
              </a:rPr>
              <a:t>8) Humiliating, ridiculing</a:t>
            </a:r>
          </a:p>
          <a:p>
            <a:pPr marL="0" indent="0">
              <a:buNone/>
            </a:pPr>
            <a:r>
              <a:rPr lang="en-US" sz="2400" b="1" i="1" dirty="0">
                <a:solidFill>
                  <a:schemeClr val="tx1"/>
                </a:solidFill>
              </a:rPr>
              <a:t>"Yes, my boy, that's it, keep talking", "Never heard a stupider excuse", "And to think that some people are paid to do this kind of nonsense..."</a:t>
            </a:r>
          </a:p>
          <a:p>
            <a:pPr marL="0" indent="0">
              <a:buNone/>
            </a:pPr>
            <a:r>
              <a:rPr lang="en-US" sz="2400" dirty="0">
                <a:solidFill>
                  <a:schemeClr val="tx1"/>
                </a:solidFill>
              </a:rPr>
              <a:t>Attacks self-esteem and creates feelings of rejection and misunderstanding. May cause aggressive reaction.</a:t>
            </a:r>
          </a:p>
          <a:p>
            <a:endParaRPr lang="fr-FR" dirty="0"/>
          </a:p>
        </p:txBody>
      </p:sp>
      <p:sp>
        <p:nvSpPr>
          <p:cNvPr id="4" name="Titre 1">
            <a:extLst>
              <a:ext uri="{FF2B5EF4-FFF2-40B4-BE49-F238E27FC236}">
                <a16:creationId xmlns:a16="http://schemas.microsoft.com/office/drawing/2014/main" xmlns="" id="{21A643AD-A867-2511-0000-D283CEB0D54B}"/>
              </a:ext>
            </a:extLst>
          </p:cNvPr>
          <p:cNvSpPr>
            <a:spLocks noGrp="1"/>
          </p:cNvSpPr>
          <p:nvPr>
            <p:ph type="title"/>
          </p:nvPr>
        </p:nvSpPr>
        <p:spPr>
          <a:xfrm>
            <a:off x="1295400" y="0"/>
            <a:ext cx="9601200" cy="590550"/>
          </a:xfrm>
        </p:spPr>
        <p:txBody>
          <a:bodyPr>
            <a:normAutofit fontScale="90000"/>
          </a:bodyPr>
          <a:lstStyle/>
          <a:p>
            <a:r>
              <a:rPr lang="fr-FR" dirty="0"/>
              <a:t>The </a:t>
            </a:r>
            <a:r>
              <a:rPr lang="fr-FR" dirty="0" err="1"/>
              <a:t>barriers</a:t>
            </a:r>
            <a:r>
              <a:rPr lang="fr-FR" dirty="0"/>
              <a:t> to communication</a:t>
            </a:r>
          </a:p>
        </p:txBody>
      </p:sp>
    </p:spTree>
    <p:extLst>
      <p:ext uri="{BB962C8B-B14F-4D97-AF65-F5344CB8AC3E}">
        <p14:creationId xmlns:p14="http://schemas.microsoft.com/office/powerpoint/2010/main" val="4012173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67B5002D-138C-252F-1C05-263A21D11573}"/>
              </a:ext>
            </a:extLst>
          </p:cNvPr>
          <p:cNvSpPr>
            <a:spLocks noGrp="1"/>
          </p:cNvSpPr>
          <p:nvPr>
            <p:ph idx="1"/>
          </p:nvPr>
        </p:nvSpPr>
        <p:spPr>
          <a:xfrm>
            <a:off x="763903" y="813834"/>
            <a:ext cx="10995706" cy="4320987"/>
          </a:xfrm>
        </p:spPr>
        <p:txBody>
          <a:bodyPr>
            <a:normAutofit fontScale="25000" lnSpcReduction="20000"/>
          </a:bodyPr>
          <a:lstStyle/>
          <a:p>
            <a:pPr marL="0" indent="0">
              <a:buNone/>
            </a:pPr>
            <a:r>
              <a:rPr lang="en-US" sz="9600" b="1" dirty="0">
                <a:solidFill>
                  <a:schemeClr val="accent2">
                    <a:lumMod val="75000"/>
                  </a:schemeClr>
                </a:solidFill>
              </a:rPr>
              <a:t>9) Ask questions, investigate</a:t>
            </a:r>
          </a:p>
          <a:p>
            <a:pPr marL="0" indent="0">
              <a:buNone/>
            </a:pPr>
            <a:endParaRPr lang="en-US" sz="9600" b="1" dirty="0">
              <a:solidFill>
                <a:schemeClr val="accent2">
                  <a:lumMod val="75000"/>
                </a:schemeClr>
              </a:solidFill>
            </a:endParaRPr>
          </a:p>
          <a:p>
            <a:pPr marL="0" indent="0">
              <a:buNone/>
            </a:pPr>
            <a:r>
              <a:rPr lang="en-US" sz="9600" i="1" dirty="0">
                <a:solidFill>
                  <a:schemeClr val="tx1"/>
                </a:solidFill>
              </a:rPr>
              <a:t>Why do you want to do this? With whom? Since when? How did it happen? How long? Where exactly?</a:t>
            </a:r>
          </a:p>
          <a:p>
            <a:pPr marL="0" indent="0">
              <a:buNone/>
            </a:pPr>
            <a:r>
              <a:rPr lang="en-US" sz="9600" dirty="0">
                <a:solidFill>
                  <a:schemeClr val="tx1"/>
                </a:solidFill>
              </a:rPr>
              <a:t>In a helping or listening relationship, we often ask too many questions because it reassures us and gives us the impression of having control over the situation. Sometimes it is also to speed up the process.</a:t>
            </a:r>
          </a:p>
          <a:p>
            <a:pPr marL="0" indent="0">
              <a:buNone/>
            </a:pPr>
            <a:r>
              <a:rPr lang="en-US" sz="9600" dirty="0">
                <a:solidFill>
                  <a:schemeClr val="tx1"/>
                </a:solidFill>
              </a:rPr>
              <a:t>But questions can be intrusive or only serve the curiosity of the questioner. They can also significantly influence the interlocutor's expression and make him or her say what we want to hear... leading to a possible search for solutions along false lines.</a:t>
            </a:r>
            <a:endParaRPr lang="fr-FR" dirty="0">
              <a:solidFill>
                <a:schemeClr val="tx1"/>
              </a:solidFill>
            </a:endParaRPr>
          </a:p>
        </p:txBody>
      </p:sp>
      <p:sp>
        <p:nvSpPr>
          <p:cNvPr id="4" name="Titre 1">
            <a:extLst>
              <a:ext uri="{FF2B5EF4-FFF2-40B4-BE49-F238E27FC236}">
                <a16:creationId xmlns:a16="http://schemas.microsoft.com/office/drawing/2014/main" xmlns="" id="{23978CEC-5273-D3E0-8E01-A3354C3DD9EE}"/>
              </a:ext>
            </a:extLst>
          </p:cNvPr>
          <p:cNvSpPr>
            <a:spLocks noGrp="1"/>
          </p:cNvSpPr>
          <p:nvPr>
            <p:ph type="title"/>
          </p:nvPr>
        </p:nvSpPr>
        <p:spPr>
          <a:xfrm>
            <a:off x="1295400" y="0"/>
            <a:ext cx="9601200" cy="590550"/>
          </a:xfrm>
        </p:spPr>
        <p:txBody>
          <a:bodyPr>
            <a:normAutofit fontScale="90000"/>
          </a:bodyPr>
          <a:lstStyle/>
          <a:p>
            <a:r>
              <a:rPr lang="fr-FR" dirty="0"/>
              <a:t>The </a:t>
            </a:r>
            <a:r>
              <a:rPr lang="fr-FR" dirty="0" err="1"/>
              <a:t>barriers</a:t>
            </a:r>
            <a:r>
              <a:rPr lang="fr-FR" dirty="0"/>
              <a:t> to communication</a:t>
            </a:r>
          </a:p>
        </p:txBody>
      </p:sp>
    </p:spTree>
    <p:extLst>
      <p:ext uri="{BB962C8B-B14F-4D97-AF65-F5344CB8AC3E}">
        <p14:creationId xmlns:p14="http://schemas.microsoft.com/office/powerpoint/2010/main" val="52491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67B5002D-138C-252F-1C05-263A21D11573}"/>
              </a:ext>
            </a:extLst>
          </p:cNvPr>
          <p:cNvSpPr>
            <a:spLocks noGrp="1"/>
          </p:cNvSpPr>
          <p:nvPr>
            <p:ph idx="1"/>
          </p:nvPr>
        </p:nvSpPr>
        <p:spPr>
          <a:xfrm>
            <a:off x="763903" y="813835"/>
            <a:ext cx="10995706" cy="3588044"/>
          </a:xfrm>
        </p:spPr>
        <p:txBody>
          <a:bodyPr>
            <a:normAutofit fontScale="55000" lnSpcReduction="20000"/>
          </a:bodyPr>
          <a:lstStyle/>
          <a:p>
            <a:pPr marL="0" indent="0" algn="l">
              <a:buNone/>
            </a:pPr>
            <a:endParaRPr lang="fr-FR" sz="4600" b="1" dirty="0"/>
          </a:p>
          <a:p>
            <a:pPr marL="0" indent="0">
              <a:buNone/>
            </a:pPr>
            <a:r>
              <a:rPr lang="en-US" sz="4000" b="1" dirty="0">
                <a:solidFill>
                  <a:schemeClr val="accent2">
                    <a:lumMod val="75000"/>
                  </a:schemeClr>
                </a:solidFill>
              </a:rPr>
              <a:t>10) Deflecting, evading or using inappropriate </a:t>
            </a:r>
            <a:r>
              <a:rPr lang="en-US" sz="4000" b="1" dirty="0" err="1">
                <a:solidFill>
                  <a:schemeClr val="accent2">
                    <a:lumMod val="75000"/>
                  </a:schemeClr>
                </a:solidFill>
              </a:rPr>
              <a:t>humour</a:t>
            </a:r>
            <a:endParaRPr lang="en-US" sz="4000" b="1" dirty="0">
              <a:solidFill>
                <a:schemeClr val="accent2">
                  <a:lumMod val="75000"/>
                </a:schemeClr>
              </a:solidFill>
            </a:endParaRPr>
          </a:p>
          <a:p>
            <a:pPr marL="0" indent="0">
              <a:buNone/>
            </a:pPr>
            <a:r>
              <a:rPr lang="en-US" sz="4000" dirty="0">
                <a:solidFill>
                  <a:schemeClr val="tx1"/>
                </a:solidFill>
              </a:rPr>
              <a:t>"Let's talk about something else...", "Of course, if you were the big boss this wouldn't have happened...", "By the way, you know about..."</a:t>
            </a:r>
          </a:p>
          <a:p>
            <a:pPr marL="0" indent="0">
              <a:buNone/>
            </a:pPr>
            <a:r>
              <a:rPr lang="en-US" sz="4000" dirty="0">
                <a:solidFill>
                  <a:schemeClr val="tx1"/>
                </a:solidFill>
              </a:rPr>
              <a:t>Often, out of embarrassment or awkwardness, we try to avoid certain discussions or problems that we don't want to deal with. So we change the conversation, try a little joke to lighten the mood or adopt a sarcastic tone.</a:t>
            </a:r>
          </a:p>
          <a:p>
            <a:pPr marL="0" indent="0">
              <a:buNone/>
            </a:pPr>
            <a:r>
              <a:rPr lang="en-US" sz="4000" dirty="0">
                <a:solidFill>
                  <a:schemeClr val="tx1"/>
                </a:solidFill>
              </a:rPr>
              <a:t>This can be experienced as an invitation not to address problems, not to confide in each other, and can lead to a loss of trust in the relationship. The other message is that the other person's problems are not important, not important at all, because they are brushed aside.</a:t>
            </a:r>
          </a:p>
          <a:p>
            <a:endParaRPr lang="fr-FR" dirty="0"/>
          </a:p>
        </p:txBody>
      </p:sp>
      <p:sp>
        <p:nvSpPr>
          <p:cNvPr id="4" name="Titre 1">
            <a:extLst>
              <a:ext uri="{FF2B5EF4-FFF2-40B4-BE49-F238E27FC236}">
                <a16:creationId xmlns:a16="http://schemas.microsoft.com/office/drawing/2014/main" xmlns="" id="{23978CEC-5273-D3E0-8E01-A3354C3DD9EE}"/>
              </a:ext>
            </a:extLst>
          </p:cNvPr>
          <p:cNvSpPr>
            <a:spLocks noGrp="1"/>
          </p:cNvSpPr>
          <p:nvPr>
            <p:ph type="title"/>
          </p:nvPr>
        </p:nvSpPr>
        <p:spPr>
          <a:xfrm>
            <a:off x="1295400" y="0"/>
            <a:ext cx="9601200" cy="590550"/>
          </a:xfrm>
        </p:spPr>
        <p:txBody>
          <a:bodyPr>
            <a:normAutofit fontScale="90000"/>
          </a:bodyPr>
          <a:lstStyle/>
          <a:p>
            <a:r>
              <a:rPr lang="fr-FR" dirty="0"/>
              <a:t>The </a:t>
            </a:r>
            <a:r>
              <a:rPr lang="fr-FR" dirty="0" err="1"/>
              <a:t>barriers</a:t>
            </a:r>
            <a:r>
              <a:rPr lang="fr-FR" dirty="0"/>
              <a:t> to communication</a:t>
            </a:r>
          </a:p>
        </p:txBody>
      </p:sp>
    </p:spTree>
    <p:extLst>
      <p:ext uri="{BB962C8B-B14F-4D97-AF65-F5344CB8AC3E}">
        <p14:creationId xmlns:p14="http://schemas.microsoft.com/office/powerpoint/2010/main" val="3309980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C8F0853F-5ED5-D286-8B7A-CFE646DEB81F}"/>
              </a:ext>
            </a:extLst>
          </p:cNvPr>
          <p:cNvSpPr>
            <a:spLocks noGrp="1"/>
          </p:cNvSpPr>
          <p:nvPr>
            <p:ph type="title"/>
          </p:nvPr>
        </p:nvSpPr>
        <p:spPr>
          <a:xfrm>
            <a:off x="978534" y="566860"/>
            <a:ext cx="11110685" cy="1198146"/>
          </a:xfrm>
        </p:spPr>
        <p:txBody>
          <a:bodyPr>
            <a:normAutofit/>
          </a:bodyPr>
          <a:lstStyle/>
          <a:p>
            <a:pPr algn="ctr"/>
            <a:r>
              <a:rPr lang="en-US" sz="3700" dirty="0">
                <a:latin typeface="+mn-lt"/>
              </a:rPr>
              <a:t>What are the five qualities of good verbal communication?</a:t>
            </a:r>
            <a:endParaRPr lang="fr-FR" sz="3700" dirty="0">
              <a:latin typeface="+mn-lt"/>
            </a:endParaRPr>
          </a:p>
        </p:txBody>
      </p:sp>
      <p:sp>
        <p:nvSpPr>
          <p:cNvPr id="10" name="Rectangle 9">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xmlns="" id="{EC031599-33B2-C410-9402-BD9FD81A1B38}"/>
              </a:ext>
            </a:extLst>
          </p:cNvPr>
          <p:cNvSpPr>
            <a:spLocks noGrp="1"/>
          </p:cNvSpPr>
          <p:nvPr>
            <p:ph idx="1"/>
          </p:nvPr>
        </p:nvSpPr>
        <p:spPr>
          <a:xfrm>
            <a:off x="1440295" y="2331866"/>
            <a:ext cx="7017488" cy="3462881"/>
          </a:xfrm>
        </p:spPr>
        <p:txBody>
          <a:bodyPr>
            <a:normAutofit fontScale="92500"/>
          </a:bodyPr>
          <a:lstStyle/>
          <a:p>
            <a:pPr marL="0" indent="0">
              <a:buNone/>
            </a:pPr>
            <a:r>
              <a:rPr lang="en-US" sz="2400" b="1" dirty="0">
                <a:ea typeface="+mj-ea"/>
                <a:cs typeface="Times" panose="02020603050405020304" pitchFamily="18" charset="0"/>
              </a:rPr>
              <a:t>These are the 6 qualities of powerful communication:</a:t>
            </a:r>
          </a:p>
          <a:p>
            <a:pPr>
              <a:buFont typeface="Wingdings" panose="05000000000000000000" pitchFamily="2" charset="2"/>
              <a:buChar char="ü"/>
            </a:pPr>
            <a:r>
              <a:rPr lang="en-US" sz="2400" b="0" i="0" dirty="0">
                <a:solidFill>
                  <a:schemeClr val="accent2">
                    <a:lumMod val="75000"/>
                  </a:schemeClr>
                </a:solidFill>
                <a:effectLst/>
              </a:rPr>
              <a:t>Assertiveness.</a:t>
            </a:r>
          </a:p>
          <a:p>
            <a:pPr>
              <a:buFont typeface="Wingdings" panose="05000000000000000000" pitchFamily="2" charset="2"/>
              <a:buChar char="ü"/>
            </a:pPr>
            <a:r>
              <a:rPr lang="en-US" sz="2400" b="0" i="0" dirty="0">
                <a:solidFill>
                  <a:schemeClr val="accent2">
                    <a:lumMod val="75000"/>
                  </a:schemeClr>
                </a:solidFill>
                <a:effectLst/>
              </a:rPr>
              <a:t>Open-mindedness. </a:t>
            </a:r>
          </a:p>
          <a:p>
            <a:pPr>
              <a:buFont typeface="Wingdings" panose="05000000000000000000" pitchFamily="2" charset="2"/>
              <a:buChar char="ü"/>
            </a:pPr>
            <a:r>
              <a:rPr lang="en-US" sz="2400" b="0" i="0" dirty="0">
                <a:solidFill>
                  <a:schemeClr val="accent2">
                    <a:lumMod val="75000"/>
                  </a:schemeClr>
                </a:solidFill>
                <a:effectLst/>
              </a:rPr>
              <a:t>Empathy. </a:t>
            </a:r>
          </a:p>
          <a:p>
            <a:pPr>
              <a:buFont typeface="Wingdings" panose="05000000000000000000" pitchFamily="2" charset="2"/>
              <a:buChar char="ü"/>
            </a:pPr>
            <a:r>
              <a:rPr lang="en-US" sz="2400" b="0" i="0" dirty="0">
                <a:solidFill>
                  <a:schemeClr val="accent2">
                    <a:lumMod val="75000"/>
                  </a:schemeClr>
                </a:solidFill>
                <a:effectLst/>
              </a:rPr>
              <a:t>Clarity.</a:t>
            </a:r>
          </a:p>
          <a:p>
            <a:pPr>
              <a:buFont typeface="Wingdings" panose="05000000000000000000" pitchFamily="2" charset="2"/>
              <a:buChar char="ü"/>
            </a:pPr>
            <a:r>
              <a:rPr lang="en-US" sz="2400" b="0" i="0" dirty="0">
                <a:solidFill>
                  <a:schemeClr val="accent2">
                    <a:lumMod val="75000"/>
                  </a:schemeClr>
                </a:solidFill>
                <a:effectLst/>
              </a:rPr>
              <a:t>Listening.</a:t>
            </a:r>
          </a:p>
          <a:p>
            <a:pPr>
              <a:buFont typeface="Wingdings" panose="05000000000000000000" pitchFamily="2" charset="2"/>
              <a:buChar char="ü"/>
            </a:pPr>
            <a:r>
              <a:rPr lang="en-US" sz="2400" b="0" i="0" dirty="0">
                <a:solidFill>
                  <a:schemeClr val="accent2">
                    <a:lumMod val="75000"/>
                  </a:schemeClr>
                </a:solidFill>
                <a:effectLst/>
              </a:rPr>
              <a:t>Reformulation and feedback.</a:t>
            </a:r>
            <a:endParaRPr lang="fr-FR" dirty="0"/>
          </a:p>
        </p:txBody>
      </p:sp>
    </p:spTree>
    <p:extLst>
      <p:ext uri="{BB962C8B-B14F-4D97-AF65-F5344CB8AC3E}">
        <p14:creationId xmlns:p14="http://schemas.microsoft.com/office/powerpoint/2010/main" val="1726618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7"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xmlns="" id="{1F9A0C1C-8ABC-401B-8FE9-AC9327C4C5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6C61680A-956E-0006-3D84-2EC01DF04EA8}"/>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200" b="1" cap="all" dirty="0" err="1"/>
              <a:t>assertivitY</a:t>
            </a:r>
            <a:endParaRPr lang="en-US" sz="4200" b="1" cap="all" dirty="0"/>
          </a:p>
        </p:txBody>
      </p:sp>
      <p:sp>
        <p:nvSpPr>
          <p:cNvPr id="8" name="Freeform 6">
            <a:extLst>
              <a:ext uri="{FF2B5EF4-FFF2-40B4-BE49-F238E27FC236}">
                <a16:creationId xmlns:a16="http://schemas.microsoft.com/office/drawing/2014/main" xmlns="" id="{BA5783C3-2F96-40A7-A24F-30CB07AA3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xmlns="" id="{A9D08DBA-0326-4C4E-ACFB-576F3ABDD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4" name="Image 3">
            <a:extLst>
              <a:ext uri="{FF2B5EF4-FFF2-40B4-BE49-F238E27FC236}">
                <a16:creationId xmlns:a16="http://schemas.microsoft.com/office/drawing/2014/main" xmlns="" id="{2515D6A4-4E78-951C-8C3D-23A405EB0AAA}"/>
              </a:ext>
            </a:extLst>
          </p:cNvPr>
          <p:cNvPicPr>
            <a:picLocks noChangeAspect="1"/>
          </p:cNvPicPr>
          <p:nvPr/>
        </p:nvPicPr>
        <p:blipFill>
          <a:blip r:embed="rId2"/>
          <a:stretch>
            <a:fillRect/>
          </a:stretch>
        </p:blipFill>
        <p:spPr>
          <a:xfrm>
            <a:off x="1379023" y="1639831"/>
            <a:ext cx="5659222" cy="3777530"/>
          </a:xfrm>
          <a:prstGeom prst="rect">
            <a:avLst/>
          </a:prstGeom>
        </p:spPr>
      </p:pic>
    </p:spTree>
    <p:extLst>
      <p:ext uri="{BB962C8B-B14F-4D97-AF65-F5344CB8AC3E}">
        <p14:creationId xmlns:p14="http://schemas.microsoft.com/office/powerpoint/2010/main" val="3365581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xmlns="" id="{6E11A9E6-80F5-02B0-D5AF-58E048D70D8D}"/>
              </a:ext>
            </a:extLst>
          </p:cNvPr>
          <p:cNvSpPr txBox="1"/>
          <p:nvPr/>
        </p:nvSpPr>
        <p:spPr>
          <a:xfrm>
            <a:off x="2062715" y="977428"/>
            <a:ext cx="3253562" cy="439479"/>
          </a:xfrm>
          <a:prstGeom prst="rect">
            <a:avLst/>
          </a:prstGeom>
          <a:solidFill>
            <a:schemeClr val="accent2"/>
          </a:solidFill>
          <a:ln w="28575">
            <a:solidFill>
              <a:srgbClr val="0070C0"/>
            </a:solidFill>
          </a:ln>
          <a:effectLst>
            <a:outerShdw blurRad="50800" dist="38100" dir="5400000" algn="t" rotWithShape="0">
              <a:prstClr val="black">
                <a:alpha val="40000"/>
              </a:prstClr>
            </a:outerShdw>
          </a:effectLst>
        </p:spPr>
        <p:txBody>
          <a:bodyPr wrap="square" rtlCol="0">
            <a:spAutoFit/>
          </a:bodyPr>
          <a:lstStyle/>
          <a:p>
            <a:pPr algn="ctr">
              <a:lnSpc>
                <a:spcPct val="94000"/>
              </a:lnSpc>
              <a:spcBef>
                <a:spcPts val="1000"/>
              </a:spcBef>
              <a:spcAft>
                <a:spcPts val="200"/>
              </a:spcAft>
            </a:pPr>
            <a:r>
              <a:rPr lang="fr-FR" sz="2400" b="1" dirty="0">
                <a:solidFill>
                  <a:schemeClr val="tx2"/>
                </a:solidFill>
              </a:rPr>
              <a:t>Express</a:t>
            </a:r>
          </a:p>
        </p:txBody>
      </p:sp>
      <p:sp>
        <p:nvSpPr>
          <p:cNvPr id="8" name="ZoneTexte 7">
            <a:extLst>
              <a:ext uri="{FF2B5EF4-FFF2-40B4-BE49-F238E27FC236}">
                <a16:creationId xmlns:a16="http://schemas.microsoft.com/office/drawing/2014/main" xmlns="" id="{7025C9B8-C356-BEAB-34B7-34CE2DAEF853}"/>
              </a:ext>
            </a:extLst>
          </p:cNvPr>
          <p:cNvSpPr txBox="1"/>
          <p:nvPr/>
        </p:nvSpPr>
        <p:spPr>
          <a:xfrm>
            <a:off x="4763387" y="2439830"/>
            <a:ext cx="3253562" cy="439479"/>
          </a:xfrm>
          <a:prstGeom prst="rect">
            <a:avLst/>
          </a:prstGeom>
          <a:noFill/>
          <a:ln w="28575">
            <a:solidFill>
              <a:schemeClr val="accent5"/>
            </a:solidFill>
          </a:ln>
        </p:spPr>
        <p:txBody>
          <a:bodyPr wrap="square" rtlCol="0">
            <a:spAutoFit/>
          </a:bodyPr>
          <a:lstStyle/>
          <a:p>
            <a:pPr algn="ctr">
              <a:lnSpc>
                <a:spcPct val="94000"/>
              </a:lnSpc>
              <a:spcBef>
                <a:spcPts val="1000"/>
              </a:spcBef>
              <a:spcAft>
                <a:spcPts val="200"/>
              </a:spcAft>
            </a:pPr>
            <a:r>
              <a:rPr lang="fr-FR" sz="2400" b="1" dirty="0" err="1">
                <a:solidFill>
                  <a:schemeClr val="tx2"/>
                </a:solidFill>
              </a:rPr>
              <a:t>Communicate</a:t>
            </a:r>
            <a:endParaRPr lang="fr-FR" sz="2400" b="1" dirty="0">
              <a:solidFill>
                <a:schemeClr val="tx2"/>
              </a:solidFill>
            </a:endParaRPr>
          </a:p>
        </p:txBody>
      </p:sp>
      <p:sp>
        <p:nvSpPr>
          <p:cNvPr id="9" name="ZoneTexte 8">
            <a:extLst>
              <a:ext uri="{FF2B5EF4-FFF2-40B4-BE49-F238E27FC236}">
                <a16:creationId xmlns:a16="http://schemas.microsoft.com/office/drawing/2014/main" xmlns="" id="{6C0EF76B-C246-E03F-3496-3105B3055554}"/>
              </a:ext>
            </a:extLst>
          </p:cNvPr>
          <p:cNvSpPr txBox="1"/>
          <p:nvPr/>
        </p:nvSpPr>
        <p:spPr>
          <a:xfrm>
            <a:off x="1697664" y="5354685"/>
            <a:ext cx="3491027" cy="439479"/>
          </a:xfrm>
          <a:prstGeom prst="rect">
            <a:avLst/>
          </a:prstGeom>
          <a:noFill/>
          <a:ln w="28575">
            <a:solidFill>
              <a:srgbClr val="00B050"/>
            </a:solidFill>
          </a:ln>
        </p:spPr>
        <p:txBody>
          <a:bodyPr wrap="square" rtlCol="0">
            <a:spAutoFit/>
          </a:bodyPr>
          <a:lstStyle/>
          <a:p>
            <a:pPr algn="ctr">
              <a:lnSpc>
                <a:spcPct val="94000"/>
              </a:lnSpc>
              <a:spcBef>
                <a:spcPts val="1000"/>
              </a:spcBef>
              <a:spcAft>
                <a:spcPts val="200"/>
              </a:spcAft>
            </a:pPr>
            <a:r>
              <a:rPr lang="fr-FR" sz="2400" b="1" dirty="0" err="1">
                <a:solidFill>
                  <a:schemeClr val="tx2"/>
                </a:solidFill>
              </a:rPr>
              <a:t>Arguing</a:t>
            </a:r>
            <a:endParaRPr lang="fr-FR" sz="2400" b="1" dirty="0">
              <a:solidFill>
                <a:schemeClr val="tx2"/>
              </a:solidFill>
            </a:endParaRPr>
          </a:p>
        </p:txBody>
      </p:sp>
      <p:sp>
        <p:nvSpPr>
          <p:cNvPr id="12" name="ZoneTexte 11">
            <a:extLst>
              <a:ext uri="{FF2B5EF4-FFF2-40B4-BE49-F238E27FC236}">
                <a16:creationId xmlns:a16="http://schemas.microsoft.com/office/drawing/2014/main" xmlns="" id="{C1FC3A20-F4C5-D764-74CF-5A8255CDEC5D}"/>
              </a:ext>
            </a:extLst>
          </p:cNvPr>
          <p:cNvSpPr txBox="1"/>
          <p:nvPr/>
        </p:nvSpPr>
        <p:spPr>
          <a:xfrm>
            <a:off x="7336466" y="949317"/>
            <a:ext cx="3253562" cy="439479"/>
          </a:xfrm>
          <a:prstGeom prst="rect">
            <a:avLst/>
          </a:prstGeom>
          <a:solidFill>
            <a:schemeClr val="accent2"/>
          </a:solidFill>
          <a:ln w="28575">
            <a:solidFill>
              <a:srgbClr val="0070C0"/>
            </a:solidFill>
          </a:ln>
          <a:effectLst/>
          <a:scene3d>
            <a:camera prst="orthographicFront"/>
            <a:lightRig rig="threePt" dir="t"/>
          </a:scene3d>
          <a:sp3d>
            <a:bevelT prst="relaxedInset"/>
          </a:sp3d>
        </p:spPr>
        <p:txBody>
          <a:bodyPr wrap="square" rtlCol="0">
            <a:spAutoFit/>
          </a:bodyPr>
          <a:lstStyle/>
          <a:p>
            <a:pPr algn="ctr">
              <a:lnSpc>
                <a:spcPct val="94000"/>
              </a:lnSpc>
              <a:spcBef>
                <a:spcPts val="1000"/>
              </a:spcBef>
              <a:spcAft>
                <a:spcPts val="200"/>
              </a:spcAft>
            </a:pPr>
            <a:r>
              <a:rPr lang="fr-FR" sz="2400" b="1" dirty="0" err="1">
                <a:solidFill>
                  <a:schemeClr val="tx2"/>
                </a:solidFill>
              </a:rPr>
              <a:t>Inform</a:t>
            </a:r>
            <a:r>
              <a:rPr lang="fr-FR" sz="2400" dirty="0">
                <a:solidFill>
                  <a:schemeClr val="tx2"/>
                </a:solidFill>
              </a:rPr>
              <a:t> </a:t>
            </a:r>
          </a:p>
        </p:txBody>
      </p:sp>
      <p:sp>
        <p:nvSpPr>
          <p:cNvPr id="13" name="ZoneTexte 12">
            <a:extLst>
              <a:ext uri="{FF2B5EF4-FFF2-40B4-BE49-F238E27FC236}">
                <a16:creationId xmlns:a16="http://schemas.microsoft.com/office/drawing/2014/main" xmlns="" id="{9972953C-0F01-509E-14A8-945694B7A95A}"/>
              </a:ext>
            </a:extLst>
          </p:cNvPr>
          <p:cNvSpPr txBox="1"/>
          <p:nvPr/>
        </p:nvSpPr>
        <p:spPr>
          <a:xfrm>
            <a:off x="4763387" y="3743370"/>
            <a:ext cx="3253562" cy="439479"/>
          </a:xfrm>
          <a:prstGeom prst="rect">
            <a:avLst/>
          </a:prstGeom>
          <a:solidFill>
            <a:schemeClr val="accent4">
              <a:lumMod val="60000"/>
              <a:lumOff val="40000"/>
            </a:schemeClr>
          </a:solidFill>
          <a:ln w="38100">
            <a:solidFill>
              <a:srgbClr val="00B050"/>
            </a:solidFill>
          </a:ln>
        </p:spPr>
        <p:txBody>
          <a:bodyPr wrap="square" rtlCol="0">
            <a:spAutoFit/>
          </a:bodyPr>
          <a:lstStyle/>
          <a:p>
            <a:pPr algn="ctr">
              <a:lnSpc>
                <a:spcPct val="94000"/>
              </a:lnSpc>
              <a:spcBef>
                <a:spcPts val="1000"/>
              </a:spcBef>
              <a:spcAft>
                <a:spcPts val="200"/>
              </a:spcAft>
            </a:pPr>
            <a:r>
              <a:rPr lang="fr-FR" sz="2400" b="1" dirty="0" err="1">
                <a:solidFill>
                  <a:schemeClr val="tx2"/>
                </a:solidFill>
              </a:rPr>
              <a:t>Convince</a:t>
            </a:r>
            <a:r>
              <a:rPr lang="fr-FR" sz="2400" b="1" dirty="0">
                <a:solidFill>
                  <a:schemeClr val="tx2"/>
                </a:solidFill>
              </a:rPr>
              <a:t> </a:t>
            </a:r>
          </a:p>
        </p:txBody>
      </p:sp>
      <p:sp>
        <p:nvSpPr>
          <p:cNvPr id="14" name="ZoneTexte 13">
            <a:extLst>
              <a:ext uri="{FF2B5EF4-FFF2-40B4-BE49-F238E27FC236}">
                <a16:creationId xmlns:a16="http://schemas.microsoft.com/office/drawing/2014/main" xmlns="" id="{5BC40004-DCE1-2E16-7BAF-FEE2D945752A}"/>
              </a:ext>
            </a:extLst>
          </p:cNvPr>
          <p:cNvSpPr txBox="1"/>
          <p:nvPr/>
        </p:nvSpPr>
        <p:spPr>
          <a:xfrm>
            <a:off x="7634180" y="5200797"/>
            <a:ext cx="3253562" cy="786626"/>
          </a:xfrm>
          <a:prstGeom prst="rect">
            <a:avLst/>
          </a:prstGeom>
          <a:noFill/>
          <a:ln w="28575">
            <a:solidFill>
              <a:srgbClr val="00B050"/>
            </a:solidFill>
          </a:ln>
        </p:spPr>
        <p:txBody>
          <a:bodyPr wrap="square" rtlCol="0">
            <a:spAutoFit/>
          </a:bodyPr>
          <a:lstStyle/>
          <a:p>
            <a:pPr algn="ctr">
              <a:lnSpc>
                <a:spcPct val="94000"/>
              </a:lnSpc>
              <a:spcBef>
                <a:spcPts val="1000"/>
              </a:spcBef>
              <a:spcAft>
                <a:spcPts val="200"/>
              </a:spcAft>
            </a:pPr>
            <a:r>
              <a:rPr lang="en-US" sz="2400" b="1" dirty="0">
                <a:solidFill>
                  <a:schemeClr val="tx2"/>
                </a:solidFill>
              </a:rPr>
              <a:t>Getting your point of view accepted</a:t>
            </a:r>
            <a:endParaRPr lang="fr-FR" sz="2400" b="1" dirty="0">
              <a:solidFill>
                <a:schemeClr val="tx2"/>
              </a:solidFill>
            </a:endParaRPr>
          </a:p>
        </p:txBody>
      </p:sp>
      <p:cxnSp>
        <p:nvCxnSpPr>
          <p:cNvPr id="3" name="Connecteur droit avec flèche 2">
            <a:extLst>
              <a:ext uri="{FF2B5EF4-FFF2-40B4-BE49-F238E27FC236}">
                <a16:creationId xmlns:a16="http://schemas.microsoft.com/office/drawing/2014/main" xmlns="" id="{E33C99D1-5D84-EFFA-AE6A-88CCD306338B}"/>
              </a:ext>
            </a:extLst>
          </p:cNvPr>
          <p:cNvCxnSpPr/>
          <p:nvPr/>
        </p:nvCxnSpPr>
        <p:spPr>
          <a:xfrm flipV="1">
            <a:off x="8016949" y="1422416"/>
            <a:ext cx="946298" cy="101741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 name="Connecteur droit avec flèche 3">
            <a:extLst>
              <a:ext uri="{FF2B5EF4-FFF2-40B4-BE49-F238E27FC236}">
                <a16:creationId xmlns:a16="http://schemas.microsoft.com/office/drawing/2014/main" xmlns="" id="{512EF31B-0892-3297-D325-ECAD89AD7367}"/>
              </a:ext>
            </a:extLst>
          </p:cNvPr>
          <p:cNvCxnSpPr>
            <a:cxnSpLocks/>
          </p:cNvCxnSpPr>
          <p:nvPr/>
        </p:nvCxnSpPr>
        <p:spPr>
          <a:xfrm flipH="1" flipV="1">
            <a:off x="3880884" y="1422416"/>
            <a:ext cx="882503" cy="108809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1" name="Connecteur droit 10">
            <a:extLst>
              <a:ext uri="{FF2B5EF4-FFF2-40B4-BE49-F238E27FC236}">
                <a16:creationId xmlns:a16="http://schemas.microsoft.com/office/drawing/2014/main" xmlns="" id="{AA1FCBC4-6C41-D6F3-7414-F0F0DA41D963}"/>
              </a:ext>
            </a:extLst>
          </p:cNvPr>
          <p:cNvCxnSpPr>
            <a:stCxn id="8" idx="2"/>
            <a:endCxn id="13" idx="0"/>
          </p:cNvCxnSpPr>
          <p:nvPr/>
        </p:nvCxnSpPr>
        <p:spPr>
          <a:xfrm>
            <a:off x="6390168" y="2879309"/>
            <a:ext cx="0" cy="8640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xmlns="" id="{2EE6A769-B509-F8F5-FCD3-E090191BC438}"/>
              </a:ext>
            </a:extLst>
          </p:cNvPr>
          <p:cNvCxnSpPr/>
          <p:nvPr/>
        </p:nvCxnSpPr>
        <p:spPr>
          <a:xfrm flipH="1">
            <a:off x="3689496" y="4266590"/>
            <a:ext cx="1041990" cy="108809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xmlns="" id="{3B0089AE-2B61-7316-E787-8F8DF12E1424}"/>
              </a:ext>
            </a:extLst>
          </p:cNvPr>
          <p:cNvCxnSpPr>
            <a:cxnSpLocks/>
            <a:endCxn id="14" idx="0"/>
          </p:cNvCxnSpPr>
          <p:nvPr/>
        </p:nvCxnSpPr>
        <p:spPr>
          <a:xfrm>
            <a:off x="7899997" y="4260519"/>
            <a:ext cx="1360964" cy="94027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509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70BB08-DE89-3BDF-A047-B8150E920862}"/>
              </a:ext>
            </a:extLst>
          </p:cNvPr>
          <p:cNvSpPr>
            <a:spLocks noGrp="1"/>
          </p:cNvSpPr>
          <p:nvPr>
            <p:ph type="title"/>
          </p:nvPr>
        </p:nvSpPr>
        <p:spPr>
          <a:xfrm>
            <a:off x="1295400" y="0"/>
            <a:ext cx="9601200" cy="1485900"/>
          </a:xfrm>
        </p:spPr>
        <p:txBody>
          <a:bodyPr/>
          <a:lstStyle/>
          <a:p>
            <a:r>
              <a:rPr lang="fr-FR" dirty="0"/>
              <a:t>The </a:t>
            </a:r>
            <a:r>
              <a:rPr lang="fr-FR" dirty="0" err="1"/>
              <a:t>assertivity</a:t>
            </a:r>
            <a:endParaRPr lang="fr-FR" dirty="0"/>
          </a:p>
        </p:txBody>
      </p:sp>
      <p:sp>
        <p:nvSpPr>
          <p:cNvPr id="3" name="Espace réservé du contenu 2">
            <a:extLst>
              <a:ext uri="{FF2B5EF4-FFF2-40B4-BE49-F238E27FC236}">
                <a16:creationId xmlns:a16="http://schemas.microsoft.com/office/drawing/2014/main" xmlns="" id="{8DAFA736-E68F-A7C5-F1B4-735524800636}"/>
              </a:ext>
            </a:extLst>
          </p:cNvPr>
          <p:cNvSpPr>
            <a:spLocks noGrp="1"/>
          </p:cNvSpPr>
          <p:nvPr>
            <p:ph idx="1"/>
          </p:nvPr>
        </p:nvSpPr>
        <p:spPr>
          <a:xfrm>
            <a:off x="1412358" y="1997592"/>
            <a:ext cx="10239153" cy="3084771"/>
          </a:xfrm>
        </p:spPr>
        <p:txBody>
          <a:bodyPr>
            <a:noAutofit/>
          </a:bodyPr>
          <a:lstStyle/>
          <a:p>
            <a:pPr marL="0" indent="0">
              <a:buNone/>
            </a:pPr>
            <a:r>
              <a:rPr lang="fr-FR" sz="2200" b="1" dirty="0" err="1"/>
              <a:t>Déefinition</a:t>
            </a:r>
            <a:r>
              <a:rPr lang="fr-FR" sz="2200" dirty="0"/>
              <a:t> : </a:t>
            </a:r>
            <a:r>
              <a:rPr lang="en-US" sz="2200" dirty="0"/>
              <a:t>the term "assertiveness" appeared in the first half of the 20th century. </a:t>
            </a:r>
          </a:p>
          <a:p>
            <a:pPr marL="0" indent="0">
              <a:buNone/>
            </a:pPr>
            <a:r>
              <a:rPr lang="en-US" sz="2200" dirty="0"/>
              <a:t>The American psychologist, Andrew Salter, introduced it and gave the following definition: "the ability to express oneself and defend one's rights without infringing on those of others". </a:t>
            </a:r>
          </a:p>
          <a:p>
            <a:pPr marL="0" indent="0">
              <a:buNone/>
            </a:pPr>
            <a:r>
              <a:rPr lang="en-US" sz="2200" dirty="0"/>
              <a:t>This notion then spread until it became the subject of books dedicated to its promotion during the second half of the 20th century. </a:t>
            </a:r>
          </a:p>
          <a:p>
            <a:pPr marL="0" indent="0">
              <a:buNone/>
            </a:pPr>
            <a:endParaRPr lang="en-US" sz="2200" dirty="0"/>
          </a:p>
          <a:p>
            <a:pPr marL="0" indent="0">
              <a:buNone/>
            </a:pPr>
            <a:r>
              <a:rPr lang="en-US" sz="2200" dirty="0"/>
              <a:t>Assertiveness is seen as the art of getting a difficult message across without passivity but also without aggression.</a:t>
            </a:r>
          </a:p>
          <a:p>
            <a:pPr marL="0" indent="0">
              <a:buNone/>
            </a:pP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23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xmlns="" id="{6E11A9E6-80F5-02B0-D5AF-58E048D70D8D}"/>
              </a:ext>
            </a:extLst>
          </p:cNvPr>
          <p:cNvSpPr txBox="1"/>
          <p:nvPr/>
        </p:nvSpPr>
        <p:spPr>
          <a:xfrm>
            <a:off x="1031357" y="1022306"/>
            <a:ext cx="3253562" cy="707886"/>
          </a:xfrm>
          <a:prstGeom prst="rect">
            <a:avLst/>
          </a:prstGeom>
          <a:noFill/>
          <a:ln>
            <a:solidFill>
              <a:srgbClr val="00B050"/>
            </a:solidFill>
          </a:ln>
        </p:spPr>
        <p:txBody>
          <a:bodyPr wrap="square" rtlCol="0">
            <a:spAutoFit/>
          </a:bodyPr>
          <a:lstStyle/>
          <a:p>
            <a:r>
              <a:rPr lang="en-US" sz="2000" dirty="0"/>
              <a:t>Don't let them walk all over you.</a:t>
            </a:r>
            <a:endParaRPr lang="fr-FR" sz="2000" dirty="0"/>
          </a:p>
        </p:txBody>
      </p:sp>
      <p:sp>
        <p:nvSpPr>
          <p:cNvPr id="8" name="ZoneTexte 7">
            <a:extLst>
              <a:ext uri="{FF2B5EF4-FFF2-40B4-BE49-F238E27FC236}">
                <a16:creationId xmlns:a16="http://schemas.microsoft.com/office/drawing/2014/main" xmlns="" id="{7025C9B8-C356-BEAB-34B7-34CE2DAEF853}"/>
              </a:ext>
            </a:extLst>
          </p:cNvPr>
          <p:cNvSpPr txBox="1"/>
          <p:nvPr/>
        </p:nvSpPr>
        <p:spPr>
          <a:xfrm>
            <a:off x="4841358" y="2905780"/>
            <a:ext cx="3253562" cy="523220"/>
          </a:xfrm>
          <a:prstGeom prst="rect">
            <a:avLst/>
          </a:prstGeom>
          <a:noFill/>
          <a:ln w="28575">
            <a:solidFill>
              <a:schemeClr val="accent5"/>
            </a:solidFill>
          </a:ln>
        </p:spPr>
        <p:txBody>
          <a:bodyPr wrap="square" rtlCol="0">
            <a:spAutoFit/>
          </a:bodyPr>
          <a:lstStyle/>
          <a:p>
            <a:pPr algn="ctr"/>
            <a:r>
              <a:rPr lang="fr-FR" sz="2800" b="1" dirty="0"/>
              <a:t>Be assertive</a:t>
            </a:r>
          </a:p>
        </p:txBody>
      </p:sp>
      <p:sp>
        <p:nvSpPr>
          <p:cNvPr id="9" name="ZoneTexte 8">
            <a:extLst>
              <a:ext uri="{FF2B5EF4-FFF2-40B4-BE49-F238E27FC236}">
                <a16:creationId xmlns:a16="http://schemas.microsoft.com/office/drawing/2014/main" xmlns="" id="{6C0EF76B-C246-E03F-3496-3105B3055554}"/>
              </a:ext>
            </a:extLst>
          </p:cNvPr>
          <p:cNvSpPr txBox="1"/>
          <p:nvPr/>
        </p:nvSpPr>
        <p:spPr>
          <a:xfrm>
            <a:off x="1910315" y="5154630"/>
            <a:ext cx="3491027" cy="400110"/>
          </a:xfrm>
          <a:prstGeom prst="rect">
            <a:avLst/>
          </a:prstGeom>
          <a:noFill/>
          <a:ln>
            <a:solidFill>
              <a:srgbClr val="00B050"/>
            </a:solidFill>
          </a:ln>
        </p:spPr>
        <p:txBody>
          <a:bodyPr wrap="square" rtlCol="0">
            <a:spAutoFit/>
          </a:bodyPr>
          <a:lstStyle/>
          <a:p>
            <a:r>
              <a:rPr lang="fr-FR" sz="2000" dirty="0" err="1"/>
              <a:t>Controlling</a:t>
            </a:r>
            <a:r>
              <a:rPr lang="fr-FR" sz="2000" dirty="0"/>
              <a:t> the </a:t>
            </a:r>
            <a:r>
              <a:rPr lang="fr-FR" sz="2000" dirty="0" err="1"/>
              <a:t>environment</a:t>
            </a:r>
            <a:r>
              <a:rPr lang="fr-FR" sz="2000" dirty="0"/>
              <a:t>.</a:t>
            </a:r>
          </a:p>
        </p:txBody>
      </p:sp>
      <p:sp>
        <p:nvSpPr>
          <p:cNvPr id="10" name="ZoneTexte 9">
            <a:extLst>
              <a:ext uri="{FF2B5EF4-FFF2-40B4-BE49-F238E27FC236}">
                <a16:creationId xmlns:a16="http://schemas.microsoft.com/office/drawing/2014/main" xmlns="" id="{CF8E0B10-B36C-117D-704A-2BEAB0239435}"/>
              </a:ext>
            </a:extLst>
          </p:cNvPr>
          <p:cNvSpPr txBox="1"/>
          <p:nvPr/>
        </p:nvSpPr>
        <p:spPr>
          <a:xfrm>
            <a:off x="825794" y="2767280"/>
            <a:ext cx="3253562" cy="1323439"/>
          </a:xfrm>
          <a:prstGeom prst="rect">
            <a:avLst/>
          </a:prstGeom>
          <a:noFill/>
          <a:ln>
            <a:solidFill>
              <a:srgbClr val="00B050"/>
            </a:solidFill>
          </a:ln>
        </p:spPr>
        <p:txBody>
          <a:bodyPr wrap="square" rtlCol="0">
            <a:spAutoFit/>
          </a:bodyPr>
          <a:lstStyle/>
          <a:p>
            <a:r>
              <a:rPr lang="en-US" sz="2000" dirty="0"/>
              <a:t>Develop relationships with others based on trust rather than dominance and calculation.</a:t>
            </a:r>
            <a:endParaRPr lang="fr-FR" sz="2000" dirty="0"/>
          </a:p>
        </p:txBody>
      </p:sp>
      <p:sp>
        <p:nvSpPr>
          <p:cNvPr id="12" name="ZoneTexte 11">
            <a:extLst>
              <a:ext uri="{FF2B5EF4-FFF2-40B4-BE49-F238E27FC236}">
                <a16:creationId xmlns:a16="http://schemas.microsoft.com/office/drawing/2014/main" xmlns="" id="{C1FC3A20-F4C5-D764-74CF-5A8255CDEC5D}"/>
              </a:ext>
            </a:extLst>
          </p:cNvPr>
          <p:cNvSpPr txBox="1"/>
          <p:nvPr/>
        </p:nvSpPr>
        <p:spPr>
          <a:xfrm>
            <a:off x="8016949" y="977428"/>
            <a:ext cx="3253562" cy="707886"/>
          </a:xfrm>
          <a:prstGeom prst="rect">
            <a:avLst/>
          </a:prstGeom>
          <a:noFill/>
          <a:ln>
            <a:solidFill>
              <a:srgbClr val="00B050"/>
            </a:solidFill>
          </a:ln>
        </p:spPr>
        <p:txBody>
          <a:bodyPr wrap="square" rtlCol="0">
            <a:spAutoFit/>
          </a:bodyPr>
          <a:lstStyle/>
          <a:p>
            <a:r>
              <a:rPr lang="en-US" sz="2000" dirty="0"/>
              <a:t>Be true to yourself, don't hide your feelings;</a:t>
            </a:r>
            <a:endParaRPr lang="fr-FR" sz="2000" dirty="0">
              <a:latin typeface="Time new roman"/>
            </a:endParaRPr>
          </a:p>
        </p:txBody>
      </p:sp>
      <p:sp>
        <p:nvSpPr>
          <p:cNvPr id="13" name="ZoneTexte 12">
            <a:extLst>
              <a:ext uri="{FF2B5EF4-FFF2-40B4-BE49-F238E27FC236}">
                <a16:creationId xmlns:a16="http://schemas.microsoft.com/office/drawing/2014/main" xmlns="" id="{9972953C-0F01-509E-14A8-945694B7A95A}"/>
              </a:ext>
            </a:extLst>
          </p:cNvPr>
          <p:cNvSpPr txBox="1"/>
          <p:nvPr/>
        </p:nvSpPr>
        <p:spPr>
          <a:xfrm>
            <a:off x="8555665" y="2390128"/>
            <a:ext cx="3253562" cy="1631216"/>
          </a:xfrm>
          <a:prstGeom prst="rect">
            <a:avLst/>
          </a:prstGeom>
          <a:noFill/>
          <a:ln>
            <a:solidFill>
              <a:srgbClr val="00B050"/>
            </a:solidFill>
          </a:ln>
        </p:spPr>
        <p:txBody>
          <a:bodyPr wrap="square" rtlCol="0">
            <a:spAutoFit/>
          </a:bodyPr>
          <a:lstStyle/>
          <a:p>
            <a:r>
              <a:rPr lang="en-US" sz="2000" dirty="0"/>
              <a:t>Seek realistic compromises in case of disagreement, negotiate on the basis of mutual interest rather than threat.</a:t>
            </a:r>
            <a:endParaRPr lang="fr-FR" sz="2000" dirty="0"/>
          </a:p>
        </p:txBody>
      </p:sp>
      <p:sp>
        <p:nvSpPr>
          <p:cNvPr id="14" name="ZoneTexte 13">
            <a:extLst>
              <a:ext uri="{FF2B5EF4-FFF2-40B4-BE49-F238E27FC236}">
                <a16:creationId xmlns:a16="http://schemas.microsoft.com/office/drawing/2014/main" xmlns="" id="{5BC40004-DCE1-2E16-7BAF-FEE2D945752A}"/>
              </a:ext>
            </a:extLst>
          </p:cNvPr>
          <p:cNvSpPr txBox="1"/>
          <p:nvPr/>
        </p:nvSpPr>
        <p:spPr>
          <a:xfrm>
            <a:off x="7368366" y="5149768"/>
            <a:ext cx="3253562" cy="707886"/>
          </a:xfrm>
          <a:prstGeom prst="rect">
            <a:avLst/>
          </a:prstGeom>
          <a:noFill/>
          <a:ln>
            <a:solidFill>
              <a:srgbClr val="00B050"/>
            </a:solidFill>
          </a:ln>
        </p:spPr>
        <p:txBody>
          <a:bodyPr wrap="square" rtlCol="0">
            <a:spAutoFit/>
          </a:bodyPr>
          <a:lstStyle/>
          <a:p>
            <a:r>
              <a:rPr lang="en-US" sz="2000" dirty="0"/>
              <a:t>Be comfortable in face-to-face situations.</a:t>
            </a:r>
            <a:endParaRPr lang="fr-FR" sz="2000" dirty="0"/>
          </a:p>
        </p:txBody>
      </p:sp>
      <p:cxnSp>
        <p:nvCxnSpPr>
          <p:cNvPr id="18" name="Connecteur droit 17">
            <a:extLst>
              <a:ext uri="{FF2B5EF4-FFF2-40B4-BE49-F238E27FC236}">
                <a16:creationId xmlns:a16="http://schemas.microsoft.com/office/drawing/2014/main" xmlns="" id="{3268DAED-8F69-EF55-3B59-9747A92E0A8D}"/>
              </a:ext>
            </a:extLst>
          </p:cNvPr>
          <p:cNvCxnSpPr/>
          <p:nvPr/>
        </p:nvCxnSpPr>
        <p:spPr>
          <a:xfrm flipV="1">
            <a:off x="7315200" y="1730192"/>
            <a:ext cx="701749" cy="1175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Connecteur droit 18">
            <a:extLst>
              <a:ext uri="{FF2B5EF4-FFF2-40B4-BE49-F238E27FC236}">
                <a16:creationId xmlns:a16="http://schemas.microsoft.com/office/drawing/2014/main" xmlns="" id="{98B70A08-3896-3E89-3D18-BD9773B9F194}"/>
              </a:ext>
            </a:extLst>
          </p:cNvPr>
          <p:cNvCxnSpPr>
            <a:cxnSpLocks/>
          </p:cNvCxnSpPr>
          <p:nvPr/>
        </p:nvCxnSpPr>
        <p:spPr>
          <a:xfrm flipV="1">
            <a:off x="4143155" y="3255458"/>
            <a:ext cx="623774" cy="195814"/>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Connecteur droit 19">
            <a:extLst>
              <a:ext uri="{FF2B5EF4-FFF2-40B4-BE49-F238E27FC236}">
                <a16:creationId xmlns:a16="http://schemas.microsoft.com/office/drawing/2014/main" xmlns="" id="{3B83E69F-430D-3E16-377B-D0A67DC52CD8}"/>
              </a:ext>
            </a:extLst>
          </p:cNvPr>
          <p:cNvCxnSpPr>
            <a:cxnSpLocks/>
            <a:endCxn id="13" idx="1"/>
          </p:cNvCxnSpPr>
          <p:nvPr/>
        </p:nvCxnSpPr>
        <p:spPr>
          <a:xfrm flipV="1">
            <a:off x="8169349" y="3205736"/>
            <a:ext cx="386316" cy="49722"/>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Connecteur droit 20">
            <a:extLst>
              <a:ext uri="{FF2B5EF4-FFF2-40B4-BE49-F238E27FC236}">
                <a16:creationId xmlns:a16="http://schemas.microsoft.com/office/drawing/2014/main" xmlns="" id="{26ED3B9A-42DC-DDFD-BCC5-D3460246685E}"/>
              </a:ext>
            </a:extLst>
          </p:cNvPr>
          <p:cNvCxnSpPr>
            <a:cxnSpLocks/>
          </p:cNvCxnSpPr>
          <p:nvPr/>
        </p:nvCxnSpPr>
        <p:spPr>
          <a:xfrm flipV="1">
            <a:off x="4284919" y="3559594"/>
            <a:ext cx="2147779" cy="1595036"/>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Connecteur droit 21">
            <a:extLst>
              <a:ext uri="{FF2B5EF4-FFF2-40B4-BE49-F238E27FC236}">
                <a16:creationId xmlns:a16="http://schemas.microsoft.com/office/drawing/2014/main" xmlns="" id="{20A6E5E6-5C04-898D-62FD-9A417D87BBAB}"/>
              </a:ext>
            </a:extLst>
          </p:cNvPr>
          <p:cNvCxnSpPr>
            <a:cxnSpLocks/>
            <a:stCxn id="14" idx="0"/>
          </p:cNvCxnSpPr>
          <p:nvPr/>
        </p:nvCxnSpPr>
        <p:spPr>
          <a:xfrm flipH="1" flipV="1">
            <a:off x="7028124" y="3489026"/>
            <a:ext cx="1967023" cy="1660742"/>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Connecteur droit 22">
            <a:extLst>
              <a:ext uri="{FF2B5EF4-FFF2-40B4-BE49-F238E27FC236}">
                <a16:creationId xmlns:a16="http://schemas.microsoft.com/office/drawing/2014/main" xmlns="" id="{0E10E8D3-3E16-9719-25E1-CB57BC13C58D}"/>
              </a:ext>
            </a:extLst>
          </p:cNvPr>
          <p:cNvCxnSpPr>
            <a:cxnSpLocks/>
          </p:cNvCxnSpPr>
          <p:nvPr/>
        </p:nvCxnSpPr>
        <p:spPr>
          <a:xfrm>
            <a:off x="4362892" y="1503315"/>
            <a:ext cx="1601973" cy="127187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80006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a:p>
            <a:r>
              <a:rPr lang="fr-FR" dirty="0" err="1">
                <a:latin typeface="Calibri" panose="020F0502020204030204" pitchFamily="34" charset="0"/>
              </a:rPr>
              <a:t>AssertivityTest</a:t>
            </a:r>
            <a:endParaRPr lang="fr-FR" sz="2000" dirty="0">
              <a:latin typeface="Calibri" panose="020F0502020204030204" pitchFamily="34" charset="0"/>
            </a:endParaRPr>
          </a:p>
        </p:txBody>
      </p:sp>
    </p:spTree>
    <p:extLst>
      <p:ext uri="{BB962C8B-B14F-4D97-AF65-F5344CB8AC3E}">
        <p14:creationId xmlns:p14="http://schemas.microsoft.com/office/powerpoint/2010/main" val="4212971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CEB4FCC-EA9E-BDC5-4E62-52D0A05CDC7E}"/>
              </a:ext>
            </a:extLst>
          </p:cNvPr>
          <p:cNvSpPr>
            <a:spLocks noGrp="1"/>
          </p:cNvSpPr>
          <p:nvPr>
            <p:ph type="title"/>
          </p:nvPr>
        </p:nvSpPr>
        <p:spPr>
          <a:xfrm>
            <a:off x="1010093" y="122275"/>
            <a:ext cx="9601200" cy="1485900"/>
          </a:xfrm>
        </p:spPr>
        <p:txBody>
          <a:bodyPr/>
          <a:lstStyle/>
          <a:p>
            <a:r>
              <a:rPr lang="en-US" b="1" dirty="0">
                <a:solidFill>
                  <a:schemeClr val="tx1"/>
                </a:solidFill>
              </a:rPr>
              <a:t>Open-mindedness</a:t>
            </a:r>
            <a:r>
              <a:rPr lang="fr-FR" dirty="0">
                <a:solidFill>
                  <a:srgbClr val="202124"/>
                </a:solidFill>
                <a:latin typeface="arial" panose="020B0604020202020204" pitchFamily="34" charset="0"/>
              </a:rPr>
              <a:t> </a:t>
            </a:r>
            <a:br>
              <a:rPr lang="fr-FR" dirty="0">
                <a:solidFill>
                  <a:srgbClr val="202124"/>
                </a:solidFill>
                <a:latin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xmlns="" id="{A67303CC-E1F0-DA75-2C57-9FF42310CCDA}"/>
              </a:ext>
            </a:extLst>
          </p:cNvPr>
          <p:cNvSpPr>
            <a:spLocks noGrp="1"/>
          </p:cNvSpPr>
          <p:nvPr>
            <p:ph idx="1"/>
          </p:nvPr>
        </p:nvSpPr>
        <p:spPr>
          <a:xfrm>
            <a:off x="1010093" y="1002650"/>
            <a:ext cx="11079125" cy="3581400"/>
          </a:xfrm>
        </p:spPr>
        <p:txBody>
          <a:bodyPr>
            <a:noAutofit/>
          </a:bodyPr>
          <a:lstStyle/>
          <a:p>
            <a:pPr marL="0" indent="0">
              <a:lnSpc>
                <a:spcPct val="150000"/>
              </a:lnSpc>
              <a:spcBef>
                <a:spcPts val="0"/>
              </a:spcBef>
              <a:spcAft>
                <a:spcPts val="0"/>
              </a:spcAft>
              <a:buNone/>
            </a:pPr>
            <a:r>
              <a:rPr lang="en-US" b="1" dirty="0">
                <a:solidFill>
                  <a:schemeClr val="tx1"/>
                </a:solidFill>
              </a:rPr>
              <a:t>What is open-mindedness?</a:t>
            </a:r>
          </a:p>
          <a:p>
            <a:pPr marL="0" indent="0">
              <a:lnSpc>
                <a:spcPct val="150000"/>
              </a:lnSpc>
              <a:spcBef>
                <a:spcPts val="0"/>
              </a:spcBef>
              <a:spcAft>
                <a:spcPts val="0"/>
              </a:spcAft>
              <a:buNone/>
            </a:pPr>
            <a:r>
              <a:rPr lang="en-US" dirty="0">
                <a:solidFill>
                  <a:schemeClr val="tx1"/>
                </a:solidFill>
              </a:rPr>
              <a:t>Open-mindedness, according to dictionary definitions, is the attitude of a person who "shows great tolerance, interest, curiosity and understanding for ideas that differ in part or in whole from his or her own.</a:t>
            </a:r>
          </a:p>
          <a:p>
            <a:pPr marL="0" indent="0">
              <a:lnSpc>
                <a:spcPct val="150000"/>
              </a:lnSpc>
              <a:spcBef>
                <a:spcPts val="0"/>
              </a:spcBef>
              <a:spcAft>
                <a:spcPts val="0"/>
              </a:spcAft>
              <a:buNone/>
            </a:pPr>
            <a:r>
              <a:rPr lang="en-US" b="1" dirty="0">
                <a:solidFill>
                  <a:schemeClr val="tx1"/>
                </a:solidFill>
              </a:rPr>
              <a:t>It means being willing to :</a:t>
            </a:r>
          </a:p>
          <a:p>
            <a:pPr>
              <a:lnSpc>
                <a:spcPct val="150000"/>
              </a:lnSpc>
              <a:spcBef>
                <a:spcPts val="0"/>
              </a:spcBef>
              <a:spcAft>
                <a:spcPts val="0"/>
              </a:spcAft>
              <a:buClr>
                <a:srgbClr val="FFC000"/>
              </a:buClr>
              <a:buFont typeface="Wingdings" panose="05000000000000000000" pitchFamily="2" charset="2"/>
              <a:buChar char="§"/>
            </a:pPr>
            <a:r>
              <a:rPr lang="en-US" b="1" dirty="0">
                <a:solidFill>
                  <a:schemeClr val="tx1"/>
                </a:solidFill>
              </a:rPr>
              <a:t> </a:t>
            </a:r>
            <a:r>
              <a:rPr lang="en-US" dirty="0">
                <a:solidFill>
                  <a:schemeClr val="tx1"/>
                </a:solidFill>
              </a:rPr>
              <a:t>Listen to different people, </a:t>
            </a:r>
          </a:p>
          <a:p>
            <a:pPr>
              <a:lnSpc>
                <a:spcPct val="150000"/>
              </a:lnSpc>
              <a:spcBef>
                <a:spcPts val="0"/>
              </a:spcBef>
              <a:spcAft>
                <a:spcPts val="0"/>
              </a:spcAft>
              <a:buClr>
                <a:srgbClr val="FFC000"/>
              </a:buClr>
              <a:buFont typeface="Wingdings" panose="05000000000000000000" pitchFamily="2" charset="2"/>
              <a:buChar char="§"/>
            </a:pPr>
            <a:r>
              <a:rPr lang="en-US" dirty="0">
                <a:solidFill>
                  <a:schemeClr val="tx1"/>
                </a:solidFill>
              </a:rPr>
              <a:t>accept and respect their ideas and views, even if they are different from our own. </a:t>
            </a:r>
          </a:p>
          <a:p>
            <a:pPr>
              <a:lnSpc>
                <a:spcPct val="150000"/>
              </a:lnSpc>
              <a:spcBef>
                <a:spcPts val="0"/>
              </a:spcBef>
              <a:spcAft>
                <a:spcPts val="0"/>
              </a:spcAft>
              <a:buClr>
                <a:srgbClr val="FFC000"/>
              </a:buClr>
              <a:buFont typeface="Wingdings" panose="05000000000000000000" pitchFamily="2" charset="2"/>
              <a:buChar char="§"/>
            </a:pPr>
            <a:r>
              <a:rPr lang="en-US" dirty="0">
                <a:solidFill>
                  <a:schemeClr val="tx1"/>
                </a:solidFill>
              </a:rPr>
              <a:t>respect the freedom of others, their different attitudes by showing kindness.</a:t>
            </a:r>
          </a:p>
          <a:p>
            <a:pPr>
              <a:lnSpc>
                <a:spcPct val="150000"/>
              </a:lnSpc>
              <a:spcBef>
                <a:spcPts val="0"/>
              </a:spcBef>
              <a:spcAft>
                <a:spcPts val="0"/>
              </a:spcAft>
              <a:buClr>
                <a:srgbClr val="FFC000"/>
              </a:buClr>
              <a:buFont typeface="Wingdings" panose="05000000000000000000" pitchFamily="2" charset="2"/>
              <a:buChar char="§"/>
            </a:pPr>
            <a:r>
              <a:rPr lang="en-US" dirty="0">
                <a:solidFill>
                  <a:schemeClr val="tx1"/>
                </a:solidFill>
              </a:rPr>
              <a:t>not to be "locked in" to certainties: to question oneself in the face of new encounters and ideas.</a:t>
            </a:r>
          </a:p>
          <a:p>
            <a:pPr>
              <a:lnSpc>
                <a:spcPct val="150000"/>
              </a:lnSpc>
              <a:spcBef>
                <a:spcPts val="0"/>
              </a:spcBef>
              <a:spcAft>
                <a:spcPts val="0"/>
              </a:spcAft>
              <a:buClr>
                <a:srgbClr val="FFC000"/>
              </a:buClr>
              <a:buFont typeface="Wingdings" panose="05000000000000000000" pitchFamily="2" charset="2"/>
              <a:buChar char="§"/>
            </a:pPr>
            <a:r>
              <a:rPr lang="en-US" dirty="0">
                <a:solidFill>
                  <a:schemeClr val="tx1"/>
                </a:solidFill>
              </a:rPr>
              <a:t>examine these new ideas with curiosity and interest, and if we find them relevant, make them part of our lives.</a:t>
            </a:r>
          </a:p>
          <a:p>
            <a:pPr marL="0" indent="0">
              <a:buNone/>
            </a:pPr>
            <a:endParaRPr lang="fr-FR" sz="2400" b="0" i="0" dirty="0">
              <a:solidFill>
                <a:srgbClr val="5B5B5B"/>
              </a:solidFill>
              <a:effectLst/>
              <a:latin typeface="Time new roman"/>
            </a:endParaRPr>
          </a:p>
          <a:p>
            <a:endParaRPr lang="fr-FR" sz="2400" dirty="0"/>
          </a:p>
        </p:txBody>
      </p:sp>
    </p:spTree>
    <p:extLst>
      <p:ext uri="{BB962C8B-B14F-4D97-AF65-F5344CB8AC3E}">
        <p14:creationId xmlns:p14="http://schemas.microsoft.com/office/powerpoint/2010/main" val="288450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CF4F689-E34D-1FB7-F9BC-A1C977B2DC35}"/>
              </a:ext>
            </a:extLst>
          </p:cNvPr>
          <p:cNvSpPr>
            <a:spLocks noGrp="1"/>
          </p:cNvSpPr>
          <p:nvPr>
            <p:ph type="title"/>
          </p:nvPr>
        </p:nvSpPr>
        <p:spPr>
          <a:xfrm>
            <a:off x="882503" y="-143540"/>
            <a:ext cx="9601200" cy="1485900"/>
          </a:xfrm>
        </p:spPr>
        <p:txBody>
          <a:bodyPr/>
          <a:lstStyle/>
          <a:p>
            <a:pPr algn="ctr"/>
            <a:r>
              <a:rPr lang="fr-FR" b="1" dirty="0">
                <a:solidFill>
                  <a:srgbClr val="002060"/>
                </a:solidFill>
              </a:rPr>
              <a:t>Module 1</a:t>
            </a:r>
          </a:p>
        </p:txBody>
      </p:sp>
      <p:sp>
        <p:nvSpPr>
          <p:cNvPr id="3" name="Espace réservé du contenu 2">
            <a:extLst>
              <a:ext uri="{FF2B5EF4-FFF2-40B4-BE49-F238E27FC236}">
                <a16:creationId xmlns:a16="http://schemas.microsoft.com/office/drawing/2014/main" xmlns="" id="{F9AA4277-9452-9AB0-D80F-398FBFC5C540}"/>
              </a:ext>
            </a:extLst>
          </p:cNvPr>
          <p:cNvSpPr>
            <a:spLocks noGrp="1"/>
          </p:cNvSpPr>
          <p:nvPr>
            <p:ph idx="1"/>
          </p:nvPr>
        </p:nvSpPr>
        <p:spPr>
          <a:xfrm>
            <a:off x="1371600" y="680483"/>
            <a:ext cx="9601200" cy="6007396"/>
          </a:xfrm>
        </p:spPr>
        <p:txBody>
          <a:bodyPr>
            <a:normAutofit fontScale="92500" lnSpcReduction="20000"/>
          </a:bodyPr>
          <a:lstStyle/>
          <a:p>
            <a:r>
              <a:rPr lang="fr-FR" sz="2400" b="1" dirty="0"/>
              <a:t>Introduction to communication</a:t>
            </a:r>
          </a:p>
          <a:p>
            <a:pPr lvl="1">
              <a:buFont typeface="Courier New" panose="02070309020205020404" pitchFamily="49" charset="0"/>
              <a:buChar char="o"/>
            </a:pPr>
            <a:r>
              <a:rPr lang="fr-FR" sz="2400" dirty="0" err="1"/>
              <a:t>Definition</a:t>
            </a:r>
            <a:endParaRPr lang="fr-FR" sz="2400" dirty="0"/>
          </a:p>
          <a:p>
            <a:pPr lvl="1">
              <a:buFont typeface="Courier New" panose="02070309020205020404" pitchFamily="49" charset="0"/>
              <a:buChar char="o"/>
            </a:pPr>
            <a:r>
              <a:rPr lang="fr-FR" sz="2400" dirty="0" err="1"/>
              <a:t>Left</a:t>
            </a:r>
            <a:r>
              <a:rPr lang="fr-FR" sz="2400" dirty="0"/>
              <a:t> </a:t>
            </a:r>
            <a:r>
              <a:rPr lang="fr-FR" sz="2400" dirty="0" err="1"/>
              <a:t>brainand</a:t>
            </a:r>
            <a:r>
              <a:rPr lang="fr-FR" sz="2400" dirty="0"/>
              <a:t> right </a:t>
            </a:r>
            <a:r>
              <a:rPr lang="fr-FR" sz="2400" dirty="0" err="1"/>
              <a:t>brain</a:t>
            </a:r>
            <a:endParaRPr lang="fr-FR" sz="2400" dirty="0"/>
          </a:p>
          <a:p>
            <a:r>
              <a:rPr lang="fr-FR" sz="2400" b="1" dirty="0" err="1"/>
              <a:t>Difference</a:t>
            </a:r>
            <a:r>
              <a:rPr lang="fr-FR" sz="2400" b="1" dirty="0"/>
              <a:t> </a:t>
            </a:r>
            <a:r>
              <a:rPr lang="fr-FR" sz="2400" b="1" dirty="0" err="1"/>
              <a:t>between</a:t>
            </a:r>
            <a:r>
              <a:rPr lang="fr-FR" sz="2400" b="1" dirty="0"/>
              <a:t> verbal and non verbal communication</a:t>
            </a:r>
          </a:p>
          <a:p>
            <a:r>
              <a:rPr lang="fr-FR" sz="2400" b="1" dirty="0"/>
              <a:t>The verbal communication</a:t>
            </a:r>
          </a:p>
          <a:p>
            <a:pPr lvl="1">
              <a:buFont typeface="Courier New" panose="02070309020205020404" pitchFamily="49" charset="0"/>
              <a:buChar char="o"/>
            </a:pPr>
            <a:r>
              <a:rPr lang="fr-FR" sz="2400" dirty="0"/>
              <a:t>The </a:t>
            </a:r>
            <a:r>
              <a:rPr lang="fr-FR" sz="2400" dirty="0" err="1"/>
              <a:t>barriers</a:t>
            </a:r>
            <a:r>
              <a:rPr lang="fr-FR" sz="2400" dirty="0"/>
              <a:t> to communication</a:t>
            </a:r>
          </a:p>
          <a:p>
            <a:r>
              <a:rPr lang="fr-FR" sz="2400" b="1" dirty="0"/>
              <a:t>Tools for a good communication</a:t>
            </a:r>
          </a:p>
          <a:p>
            <a:pPr lvl="1">
              <a:buFont typeface="Courier New" panose="02070309020205020404" pitchFamily="49" charset="0"/>
              <a:buChar char="o"/>
            </a:pPr>
            <a:r>
              <a:rPr lang="fr-FR" sz="2400" dirty="0" err="1"/>
              <a:t>Assertivity</a:t>
            </a:r>
            <a:endParaRPr lang="fr-FR" sz="2400" dirty="0"/>
          </a:p>
          <a:p>
            <a:pPr lvl="1">
              <a:buFont typeface="Courier New" panose="02070309020205020404" pitchFamily="49" charset="0"/>
              <a:buChar char="o"/>
            </a:pPr>
            <a:r>
              <a:rPr lang="fr-FR" sz="2400" dirty="0" err="1"/>
              <a:t>Empathy</a:t>
            </a:r>
            <a:endParaRPr lang="fr-FR" sz="2400" dirty="0"/>
          </a:p>
          <a:p>
            <a:pPr lvl="1">
              <a:buFont typeface="Courier New" panose="02070309020205020404" pitchFamily="49" charset="0"/>
              <a:buChar char="o"/>
            </a:pPr>
            <a:r>
              <a:rPr lang="fr-FR" sz="2400" dirty="0"/>
              <a:t>Clarity</a:t>
            </a:r>
          </a:p>
          <a:p>
            <a:pPr lvl="1">
              <a:buFont typeface="Courier New" panose="02070309020205020404" pitchFamily="49" charset="0"/>
              <a:buChar char="o"/>
            </a:pPr>
            <a:r>
              <a:rPr lang="fr-FR" sz="2400" dirty="0"/>
              <a:t>Active </a:t>
            </a:r>
            <a:r>
              <a:rPr lang="fr-FR" sz="2400" dirty="0" err="1"/>
              <a:t>listening</a:t>
            </a:r>
            <a:endParaRPr lang="fr-FR" sz="2400" dirty="0"/>
          </a:p>
          <a:p>
            <a:pPr lvl="1">
              <a:buFont typeface="Courier New" panose="02070309020205020404" pitchFamily="49" charset="0"/>
              <a:buChar char="o"/>
            </a:pPr>
            <a:r>
              <a:rPr lang="fr-FR" sz="2400" dirty="0"/>
              <a:t>Reformulation and Feedback</a:t>
            </a:r>
          </a:p>
          <a:p>
            <a:r>
              <a:rPr lang="fr-FR" sz="2400" b="1" dirty="0"/>
              <a:t>Non verbal communication</a:t>
            </a:r>
          </a:p>
          <a:p>
            <a:pPr lvl="1">
              <a:buFont typeface="Courier New" panose="02070309020205020404" pitchFamily="49" charset="0"/>
              <a:buChar char="o"/>
            </a:pPr>
            <a:r>
              <a:rPr lang="fr-FR" sz="2400" dirty="0"/>
              <a:t>NLP</a:t>
            </a:r>
          </a:p>
          <a:p>
            <a:pPr lvl="1">
              <a:buFont typeface="Courier New" panose="02070309020205020404" pitchFamily="49" charset="0"/>
              <a:buChar char="o"/>
            </a:pPr>
            <a:r>
              <a:rPr lang="fr-FR" sz="2400" dirty="0" err="1"/>
              <a:t>Transactional</a:t>
            </a:r>
            <a:r>
              <a:rPr lang="fr-FR" sz="2400" dirty="0"/>
              <a:t> </a:t>
            </a:r>
            <a:r>
              <a:rPr lang="fr-FR" sz="2400" dirty="0" err="1"/>
              <a:t>Analysis</a:t>
            </a:r>
            <a:endParaRPr lang="fr-FR" sz="2400" dirty="0"/>
          </a:p>
          <a:p>
            <a:pPr lvl="1">
              <a:buFont typeface="Courier New" panose="02070309020205020404" pitchFamily="49" charset="0"/>
              <a:buChar char="o"/>
            </a:pPr>
            <a:r>
              <a:rPr lang="fr-FR" sz="2400" dirty="0"/>
              <a:t>The 5 drivers</a:t>
            </a:r>
          </a:p>
        </p:txBody>
      </p:sp>
    </p:spTree>
    <p:extLst>
      <p:ext uri="{BB962C8B-B14F-4D97-AF65-F5344CB8AC3E}">
        <p14:creationId xmlns:p14="http://schemas.microsoft.com/office/powerpoint/2010/main" val="1785608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992AC73-1BC3-B22B-2E3A-67ED35BC0693}"/>
              </a:ext>
            </a:extLst>
          </p:cNvPr>
          <p:cNvSpPr>
            <a:spLocks noGrp="1"/>
          </p:cNvSpPr>
          <p:nvPr>
            <p:ph type="title"/>
          </p:nvPr>
        </p:nvSpPr>
        <p:spPr>
          <a:xfrm>
            <a:off x="1371600" y="685800"/>
            <a:ext cx="9601200" cy="605790"/>
          </a:xfrm>
        </p:spPr>
        <p:txBody>
          <a:bodyPr>
            <a:normAutofit/>
          </a:bodyPr>
          <a:lstStyle/>
          <a:p>
            <a:r>
              <a:rPr lang="en-US" sz="3200" dirty="0">
                <a:solidFill>
                  <a:srgbClr val="333333"/>
                </a:solidFill>
                <a:latin typeface="Time new roman"/>
              </a:rPr>
              <a:t>What does open-mindedness bring to life?</a:t>
            </a:r>
            <a:endParaRPr lang="fr-FR" sz="3200" dirty="0">
              <a:latin typeface="Time new roman"/>
            </a:endParaRPr>
          </a:p>
        </p:txBody>
      </p:sp>
      <p:sp>
        <p:nvSpPr>
          <p:cNvPr id="3" name="Espace réservé du contenu 2">
            <a:extLst>
              <a:ext uri="{FF2B5EF4-FFF2-40B4-BE49-F238E27FC236}">
                <a16:creationId xmlns:a16="http://schemas.microsoft.com/office/drawing/2014/main" xmlns="" id="{4346711F-660D-5627-F5AD-83048B33378E}"/>
              </a:ext>
            </a:extLst>
          </p:cNvPr>
          <p:cNvSpPr>
            <a:spLocks noGrp="1"/>
          </p:cNvSpPr>
          <p:nvPr>
            <p:ph idx="1"/>
          </p:nvPr>
        </p:nvSpPr>
        <p:spPr>
          <a:xfrm>
            <a:off x="1295399" y="1379220"/>
            <a:ext cx="10272823" cy="4384040"/>
          </a:xfrm>
        </p:spPr>
        <p:txBody>
          <a:bodyPr>
            <a:noAutofit/>
          </a:bodyPr>
          <a:lstStyle/>
          <a:p>
            <a:pPr marL="0" indent="0" algn="l">
              <a:lnSpc>
                <a:spcPct val="150000"/>
              </a:lnSpc>
              <a:spcBef>
                <a:spcPts val="0"/>
              </a:spcBef>
              <a:spcAft>
                <a:spcPts val="0"/>
              </a:spcAft>
              <a:buNone/>
            </a:pPr>
            <a:r>
              <a:rPr lang="en-US" dirty="0"/>
              <a:t>he negative effects of a lack of openness can be seen first of all:</a:t>
            </a:r>
          </a:p>
          <a:p>
            <a:pPr>
              <a:lnSpc>
                <a:spcPct val="150000"/>
              </a:lnSpc>
              <a:spcBef>
                <a:spcPts val="0"/>
              </a:spcBef>
              <a:spcAft>
                <a:spcPts val="0"/>
              </a:spcAft>
              <a:buClr>
                <a:srgbClr val="FFC000"/>
              </a:buClr>
              <a:buFont typeface="Wingdings" panose="05000000000000000000" pitchFamily="2" charset="2"/>
              <a:buChar char="v"/>
            </a:pPr>
            <a:r>
              <a:rPr lang="en-US" dirty="0"/>
              <a:t>little conciliation ; </a:t>
            </a:r>
          </a:p>
          <a:p>
            <a:pPr>
              <a:lnSpc>
                <a:spcPct val="150000"/>
              </a:lnSpc>
              <a:spcBef>
                <a:spcPts val="0"/>
              </a:spcBef>
              <a:spcAft>
                <a:spcPts val="0"/>
              </a:spcAft>
              <a:buClr>
                <a:srgbClr val="FFC000"/>
              </a:buClr>
              <a:buFont typeface="Wingdings" panose="05000000000000000000" pitchFamily="2" charset="2"/>
              <a:buChar char="v"/>
            </a:pPr>
            <a:r>
              <a:rPr lang="en-US" dirty="0"/>
              <a:t>fear of change ; </a:t>
            </a:r>
          </a:p>
          <a:p>
            <a:pPr>
              <a:lnSpc>
                <a:spcPct val="150000"/>
              </a:lnSpc>
              <a:spcBef>
                <a:spcPts val="0"/>
              </a:spcBef>
              <a:spcAft>
                <a:spcPts val="0"/>
              </a:spcAft>
              <a:buClr>
                <a:srgbClr val="FFC000"/>
              </a:buClr>
              <a:buFont typeface="Wingdings" panose="05000000000000000000" pitchFamily="2" charset="2"/>
              <a:buChar char="v"/>
            </a:pPr>
            <a:r>
              <a:rPr lang="en-US" dirty="0"/>
              <a:t>fear of the unknown ; </a:t>
            </a:r>
          </a:p>
          <a:p>
            <a:pPr>
              <a:lnSpc>
                <a:spcPct val="150000"/>
              </a:lnSpc>
              <a:spcBef>
                <a:spcPts val="0"/>
              </a:spcBef>
              <a:spcAft>
                <a:spcPts val="0"/>
              </a:spcAft>
              <a:buClr>
                <a:srgbClr val="FFC000"/>
              </a:buClr>
              <a:buFont typeface="Wingdings" panose="05000000000000000000" pitchFamily="2" charset="2"/>
              <a:buChar char="v"/>
            </a:pPr>
            <a:r>
              <a:rPr lang="en-US" dirty="0"/>
              <a:t>Fear of the other and his ideas; </a:t>
            </a:r>
          </a:p>
          <a:p>
            <a:pPr>
              <a:lnSpc>
                <a:spcPct val="150000"/>
              </a:lnSpc>
              <a:spcBef>
                <a:spcPts val="0"/>
              </a:spcBef>
              <a:spcAft>
                <a:spcPts val="0"/>
              </a:spcAft>
              <a:buClr>
                <a:srgbClr val="FFC000"/>
              </a:buClr>
              <a:buFont typeface="Wingdings" panose="05000000000000000000" pitchFamily="2" charset="2"/>
              <a:buChar char="v"/>
            </a:pPr>
            <a:r>
              <a:rPr lang="en-US" dirty="0"/>
              <a:t>entrenched certainties about everything;</a:t>
            </a:r>
          </a:p>
          <a:p>
            <a:pPr>
              <a:lnSpc>
                <a:spcPct val="150000"/>
              </a:lnSpc>
              <a:spcBef>
                <a:spcPts val="0"/>
              </a:spcBef>
              <a:spcAft>
                <a:spcPts val="0"/>
              </a:spcAft>
              <a:buClr>
                <a:srgbClr val="FFC000"/>
              </a:buClr>
              <a:buFont typeface="Wingdings" panose="05000000000000000000" pitchFamily="2" charset="2"/>
              <a:buChar char="v"/>
            </a:pPr>
            <a:r>
              <a:rPr lang="en-US" dirty="0"/>
              <a:t>intolerance of new attitudes and ideas, etc.</a:t>
            </a:r>
          </a:p>
          <a:p>
            <a:pPr marL="0" indent="0" algn="l">
              <a:lnSpc>
                <a:spcPct val="150000"/>
              </a:lnSpc>
              <a:spcBef>
                <a:spcPts val="0"/>
              </a:spcBef>
              <a:spcAft>
                <a:spcPts val="0"/>
              </a:spcAft>
              <a:buNone/>
            </a:pPr>
            <a:r>
              <a:rPr lang="en-US" dirty="0"/>
              <a:t>The list goes on and on, and it shows how open-mindedness is an essential quality to develop!</a:t>
            </a:r>
          </a:p>
          <a:p>
            <a:pPr marL="0" indent="0" algn="l">
              <a:lnSpc>
                <a:spcPct val="150000"/>
              </a:lnSpc>
              <a:spcBef>
                <a:spcPts val="0"/>
              </a:spcBef>
              <a:spcAft>
                <a:spcPts val="0"/>
              </a:spcAft>
              <a:buNone/>
            </a:pPr>
            <a:r>
              <a:rPr lang="en-US" dirty="0"/>
              <a:t>Indeed, it promotes creativity and allows us to interact with others in a more beneficial way.</a:t>
            </a:r>
          </a:p>
          <a:p>
            <a:pPr marL="0" indent="0" algn="l">
              <a:lnSpc>
                <a:spcPct val="150000"/>
              </a:lnSpc>
              <a:spcBef>
                <a:spcPts val="0"/>
              </a:spcBef>
              <a:spcAft>
                <a:spcPts val="0"/>
              </a:spcAft>
              <a:buNone/>
            </a:pPr>
            <a:endParaRPr lang="en-US" dirty="0"/>
          </a:p>
        </p:txBody>
      </p:sp>
    </p:spTree>
    <p:extLst>
      <p:ext uri="{BB962C8B-B14F-4D97-AF65-F5344CB8AC3E}">
        <p14:creationId xmlns:p14="http://schemas.microsoft.com/office/powerpoint/2010/main" val="948881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992AC73-1BC3-B22B-2E3A-67ED35BC0693}"/>
              </a:ext>
            </a:extLst>
          </p:cNvPr>
          <p:cNvSpPr>
            <a:spLocks noGrp="1"/>
          </p:cNvSpPr>
          <p:nvPr>
            <p:ph type="title"/>
          </p:nvPr>
        </p:nvSpPr>
        <p:spPr>
          <a:xfrm>
            <a:off x="1073888" y="281763"/>
            <a:ext cx="10015869" cy="1015409"/>
          </a:xfrm>
        </p:spPr>
        <p:txBody>
          <a:bodyPr>
            <a:normAutofit/>
          </a:bodyPr>
          <a:lstStyle/>
          <a:p>
            <a:r>
              <a:rPr lang="en-US" sz="2800" dirty="0">
                <a:solidFill>
                  <a:srgbClr val="333333"/>
                </a:solidFill>
                <a:latin typeface="Time new roman"/>
              </a:rPr>
              <a:t>What does open-mindedness bring to life?</a:t>
            </a:r>
            <a:endParaRPr lang="fr-FR" sz="2900" dirty="0">
              <a:latin typeface="+mn-lt"/>
            </a:endParaRPr>
          </a:p>
        </p:txBody>
      </p:sp>
      <p:sp>
        <p:nvSpPr>
          <p:cNvPr id="3" name="Espace réservé du contenu 2">
            <a:extLst>
              <a:ext uri="{FF2B5EF4-FFF2-40B4-BE49-F238E27FC236}">
                <a16:creationId xmlns:a16="http://schemas.microsoft.com/office/drawing/2014/main" xmlns="" id="{4346711F-660D-5627-F5AD-83048B33378E}"/>
              </a:ext>
            </a:extLst>
          </p:cNvPr>
          <p:cNvSpPr>
            <a:spLocks noGrp="1"/>
          </p:cNvSpPr>
          <p:nvPr>
            <p:ph idx="1"/>
          </p:nvPr>
        </p:nvSpPr>
        <p:spPr>
          <a:xfrm>
            <a:off x="1295400" y="1637414"/>
            <a:ext cx="9601200" cy="5063106"/>
          </a:xfrm>
        </p:spPr>
        <p:txBody>
          <a:bodyPr>
            <a:normAutofit/>
          </a:bodyPr>
          <a:lstStyle/>
          <a:p>
            <a:pPr marL="0" indent="0" algn="just">
              <a:buNone/>
            </a:pPr>
            <a:r>
              <a:rPr lang="en-US" dirty="0"/>
              <a:t>By being more receptive to others and new environments, one can more easily step out of one's daily routine, and accept change. </a:t>
            </a:r>
          </a:p>
          <a:p>
            <a:pPr marL="0" indent="0" algn="just">
              <a:buNone/>
            </a:pPr>
            <a:r>
              <a:rPr lang="en-US" dirty="0"/>
              <a:t>Open-minded people are more humble, able to acknowledge that they do not know. In addition, they are intellectually enriched by exploring the world and others. This allows them to be imaginative and creative.</a:t>
            </a:r>
          </a:p>
          <a:p>
            <a:pPr marL="0" indent="0" algn="just">
              <a:buNone/>
            </a:pPr>
            <a:r>
              <a:rPr lang="en-US" dirty="0"/>
              <a:t>Benevolence is also one of the qualities that arise from this: being open-minded makes one capable of compassion, listening to others, generosity and solidarity.</a:t>
            </a:r>
          </a:p>
          <a:p>
            <a:pPr marL="0" indent="0" algn="just">
              <a:buNone/>
            </a:pPr>
            <a:r>
              <a:rPr lang="en-US" dirty="0"/>
              <a:t>All this leads naturally to great opportunities, whether human, professional or personal! Open-minded people find solutions to their problems more easily, through their openness to the world and their positivity.</a:t>
            </a:r>
          </a:p>
          <a:p>
            <a:pPr marL="0" indent="0" algn="just">
              <a:buNone/>
            </a:pPr>
            <a:endParaRPr lang="en-US" dirty="0"/>
          </a:p>
          <a:p>
            <a:pPr marL="0" indent="0" algn="just">
              <a:buNone/>
            </a:pPr>
            <a:r>
              <a:rPr lang="en-US" b="1" dirty="0"/>
              <a:t>Albert Einstein said: "The measure of intelligence is the ability to change.</a:t>
            </a:r>
            <a:endParaRPr lang="fr-FR" dirty="0"/>
          </a:p>
        </p:txBody>
      </p:sp>
    </p:spTree>
    <p:extLst>
      <p:ext uri="{BB962C8B-B14F-4D97-AF65-F5344CB8AC3E}">
        <p14:creationId xmlns:p14="http://schemas.microsoft.com/office/powerpoint/2010/main" val="2821555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4BB1650-B616-4EFB-9FB7-5D93104B5A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68D55455-05EC-D58E-E37D-00BFC9C0ADD0}"/>
              </a:ext>
            </a:extLst>
          </p:cNvPr>
          <p:cNvSpPr>
            <a:spLocks noGrp="1"/>
          </p:cNvSpPr>
          <p:nvPr>
            <p:ph idx="1"/>
          </p:nvPr>
        </p:nvSpPr>
        <p:spPr>
          <a:xfrm>
            <a:off x="372140" y="1188720"/>
            <a:ext cx="7074484" cy="4480560"/>
          </a:xfrm>
        </p:spPr>
        <p:txBody>
          <a:bodyPr anchor="ctr">
            <a:normAutofit/>
          </a:bodyPr>
          <a:lstStyle/>
          <a:p>
            <a:endParaRPr lang="fr-FR" b="0" i="0" dirty="0">
              <a:effectLst/>
              <a:latin typeface="Open Sans" panose="020B0606030504020204" pitchFamily="34" charset="0"/>
            </a:endParaRPr>
          </a:p>
          <a:p>
            <a:pPr marL="0" indent="0">
              <a:buNone/>
            </a:pPr>
            <a:r>
              <a:rPr lang="en-US" sz="2200" b="1" dirty="0"/>
              <a:t>Be careful, however: being open-minded does not mean taking in everything in any way and by anyone.</a:t>
            </a:r>
          </a:p>
          <a:p>
            <a:pPr marL="0" indent="0">
              <a:buNone/>
            </a:pPr>
            <a:endParaRPr lang="en-US" sz="2200" b="1" dirty="0"/>
          </a:p>
          <a:p>
            <a:pPr marL="0" indent="0">
              <a:buNone/>
            </a:pPr>
            <a:r>
              <a:rPr lang="en-US" sz="2200" b="1" dirty="0"/>
              <a:t>Keep a critical mind and step back from ideas, people and things, but do so with goodwill. </a:t>
            </a:r>
          </a:p>
          <a:p>
            <a:pPr marL="0" indent="0">
              <a:buNone/>
            </a:pPr>
            <a:r>
              <a:rPr lang="en-US" sz="2200" b="1" dirty="0"/>
              <a:t>Always have doubts, so that you don't rush into any new idea that seems very exciting at first.</a:t>
            </a:r>
            <a:endParaRPr lang="fr-FR" dirty="0"/>
          </a:p>
        </p:txBody>
      </p:sp>
      <p:sp>
        <p:nvSpPr>
          <p:cNvPr id="10" name="Rectangle 9">
            <a:extLst>
              <a:ext uri="{FF2B5EF4-FFF2-40B4-BE49-F238E27FC236}">
                <a16:creationId xmlns:a16="http://schemas.microsoft.com/office/drawing/2014/main" xmlns="" id="{BB47C962-A905-4168-832D-BF622B381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527850" y="0"/>
            <a:ext cx="466414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xmlns="" id="{B0CAA55C-9F48-4F94-95AA-5635394974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2" name="Titre 1">
            <a:extLst>
              <a:ext uri="{FF2B5EF4-FFF2-40B4-BE49-F238E27FC236}">
                <a16:creationId xmlns:a16="http://schemas.microsoft.com/office/drawing/2014/main" xmlns="" id="{404FFB89-53BB-6F62-8059-40BC7C07AA1E}"/>
              </a:ext>
            </a:extLst>
          </p:cNvPr>
          <p:cNvSpPr>
            <a:spLocks noGrp="1"/>
          </p:cNvSpPr>
          <p:nvPr>
            <p:ph type="title"/>
          </p:nvPr>
        </p:nvSpPr>
        <p:spPr>
          <a:xfrm>
            <a:off x="8523027" y="1252181"/>
            <a:ext cx="3132162" cy="4302457"/>
          </a:xfrm>
        </p:spPr>
        <p:txBody>
          <a:bodyPr>
            <a:normAutofit/>
          </a:bodyPr>
          <a:lstStyle/>
          <a:p>
            <a:r>
              <a:rPr lang="en-US" sz="3700" b="1" dirty="0">
                <a:solidFill>
                  <a:schemeClr val="bg2"/>
                </a:solidFill>
                <a:latin typeface="Montserrat" panose="00000500000000000000" pitchFamily="2" charset="0"/>
              </a:rPr>
              <a:t>Keeping a free... and critical conscience</a:t>
            </a:r>
            <a:endParaRPr lang="fr-FR" sz="3700" dirty="0">
              <a:solidFill>
                <a:schemeClr val="bg2"/>
              </a:solidFill>
            </a:endParaRPr>
          </a:p>
        </p:txBody>
      </p:sp>
    </p:spTree>
    <p:extLst>
      <p:ext uri="{BB962C8B-B14F-4D97-AF65-F5344CB8AC3E}">
        <p14:creationId xmlns:p14="http://schemas.microsoft.com/office/powerpoint/2010/main" val="1795273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12">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4"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4" name="Rectangle 16">
            <a:extLst>
              <a:ext uri="{FF2B5EF4-FFF2-40B4-BE49-F238E27FC236}">
                <a16:creationId xmlns:a16="http://schemas.microsoft.com/office/drawing/2014/main" xmlns="" id="{1F9A0C1C-8ABC-401B-8FE9-AC9327C4C5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9B469A9A-A5DE-10A9-4BC0-471370813850}"/>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5100" cap="all" dirty="0" err="1"/>
              <a:t>empathY</a:t>
            </a:r>
            <a:endParaRPr lang="en-US" sz="5100" cap="all" dirty="0"/>
          </a:p>
        </p:txBody>
      </p:sp>
      <p:sp>
        <p:nvSpPr>
          <p:cNvPr id="25" name="Freeform 6">
            <a:extLst>
              <a:ext uri="{FF2B5EF4-FFF2-40B4-BE49-F238E27FC236}">
                <a16:creationId xmlns:a16="http://schemas.microsoft.com/office/drawing/2014/main" xmlns="" id="{BA5783C3-2F96-40A7-A24F-30CB07AA3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6" name="Freeform 6">
            <a:extLst>
              <a:ext uri="{FF2B5EF4-FFF2-40B4-BE49-F238E27FC236}">
                <a16:creationId xmlns:a16="http://schemas.microsoft.com/office/drawing/2014/main" xmlns="" id="{A9D08DBA-0326-4C4E-ACFB-576F3ABDD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4" name="Espace réservé du contenu 3">
            <a:extLst>
              <a:ext uri="{FF2B5EF4-FFF2-40B4-BE49-F238E27FC236}">
                <a16:creationId xmlns:a16="http://schemas.microsoft.com/office/drawing/2014/main" xmlns="" id="{04433C50-26DE-C494-A096-695F0BE7E990}"/>
              </a:ext>
            </a:extLst>
          </p:cNvPr>
          <p:cNvPicPr>
            <a:picLocks noGrp="1" noChangeAspect="1"/>
          </p:cNvPicPr>
          <p:nvPr>
            <p:ph idx="1"/>
          </p:nvPr>
        </p:nvPicPr>
        <p:blipFill>
          <a:blip r:embed="rId2"/>
          <a:stretch>
            <a:fillRect/>
          </a:stretch>
        </p:blipFill>
        <p:spPr>
          <a:xfrm>
            <a:off x="1379023" y="1526647"/>
            <a:ext cx="5659222" cy="4003898"/>
          </a:xfrm>
          <a:prstGeom prst="rect">
            <a:avLst/>
          </a:prstGeom>
        </p:spPr>
      </p:pic>
    </p:spTree>
    <p:extLst>
      <p:ext uri="{BB962C8B-B14F-4D97-AF65-F5344CB8AC3E}">
        <p14:creationId xmlns:p14="http://schemas.microsoft.com/office/powerpoint/2010/main" val="185444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252A4FE-5E9D-F7F2-AB44-9B3AB4AFFC22}"/>
              </a:ext>
            </a:extLst>
          </p:cNvPr>
          <p:cNvSpPr>
            <a:spLocks noGrp="1"/>
          </p:cNvSpPr>
          <p:nvPr>
            <p:ph type="title"/>
          </p:nvPr>
        </p:nvSpPr>
        <p:spPr/>
        <p:txBody>
          <a:bodyPr/>
          <a:lstStyle/>
          <a:p>
            <a:r>
              <a:rPr lang="fr-FR" dirty="0" err="1">
                <a:solidFill>
                  <a:srgbClr val="202124"/>
                </a:solidFill>
                <a:latin typeface="arial" panose="020B0604020202020204" pitchFamily="34" charset="0"/>
              </a:rPr>
              <a:t>Empathy</a:t>
            </a:r>
            <a:r>
              <a:rPr lang="fr-FR" dirty="0">
                <a:solidFill>
                  <a:srgbClr val="202124"/>
                </a:solidFill>
                <a:latin typeface="arial" panose="020B0604020202020204" pitchFamily="34" charset="0"/>
              </a:rPr>
              <a:t>. </a:t>
            </a:r>
            <a:br>
              <a:rPr lang="fr-FR" dirty="0">
                <a:solidFill>
                  <a:srgbClr val="202124"/>
                </a:solidFill>
                <a:latin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xmlns="" id="{EAA00BC2-FE08-2130-6A4A-5D1EF963CE8C}"/>
              </a:ext>
            </a:extLst>
          </p:cNvPr>
          <p:cNvSpPr>
            <a:spLocks noGrp="1"/>
          </p:cNvSpPr>
          <p:nvPr>
            <p:ph idx="1"/>
          </p:nvPr>
        </p:nvSpPr>
        <p:spPr>
          <a:xfrm>
            <a:off x="1371600" y="1428750"/>
            <a:ext cx="10024110" cy="5303520"/>
          </a:xfrm>
        </p:spPr>
        <p:txBody>
          <a:bodyPr>
            <a:noAutofit/>
          </a:bodyPr>
          <a:lstStyle/>
          <a:p>
            <a:pPr marL="0" indent="0" algn="l">
              <a:buNone/>
            </a:pPr>
            <a:r>
              <a:rPr lang="fr-FR" sz="2400" b="0" i="0" dirty="0">
                <a:solidFill>
                  <a:schemeClr val="tx1"/>
                </a:solidFill>
                <a:effectLst/>
                <a:latin typeface="Time new roman"/>
                <a:hlinkClick r:id="rId2"/>
              </a:rPr>
              <a:t>https://www.youtube.com/watch?v=1Evwgu369Jw</a:t>
            </a:r>
            <a:endParaRPr lang="fr-FR" sz="2400" b="0" i="0" dirty="0">
              <a:solidFill>
                <a:schemeClr val="tx1"/>
              </a:solidFill>
              <a:effectLst/>
              <a:latin typeface="Time new roman"/>
            </a:endParaRPr>
          </a:p>
          <a:p>
            <a:pPr marL="0" indent="0" algn="l">
              <a:buNone/>
            </a:pPr>
            <a:endParaRPr lang="fr-FR" sz="2400" b="0" i="0" dirty="0">
              <a:solidFill>
                <a:schemeClr val="tx1"/>
              </a:solidFill>
              <a:effectLst/>
              <a:latin typeface="Time new roman"/>
            </a:endParaRPr>
          </a:p>
          <a:p>
            <a:pPr marL="0" indent="0" algn="just">
              <a:buNone/>
            </a:pPr>
            <a:r>
              <a:rPr lang="en-US" sz="2200" dirty="0"/>
              <a:t>Empathy is the recognition and understanding of another person's feelings and emotions. </a:t>
            </a:r>
          </a:p>
          <a:p>
            <a:pPr marL="0" indent="0" algn="just">
              <a:buNone/>
            </a:pPr>
            <a:r>
              <a:rPr lang="en-US" sz="2200" dirty="0"/>
              <a:t>In a more general sense, it is the recognition of one's non-emotional states, such as one's own beliefs. </a:t>
            </a:r>
          </a:p>
          <a:p>
            <a:pPr marL="0" indent="0" algn="just">
              <a:buNone/>
            </a:pPr>
            <a:endParaRPr lang="en-US" sz="2200" dirty="0"/>
          </a:p>
          <a:p>
            <a:pPr marL="0" indent="0" algn="just">
              <a:buNone/>
            </a:pPr>
            <a:r>
              <a:rPr lang="en-US" sz="2200" dirty="0"/>
              <a:t>In common parlance, the phenomenon of empathy is often illustrated by the expression "putting oneself in the place of the other".</a:t>
            </a:r>
          </a:p>
          <a:p>
            <a:pPr marL="0" indent="0" algn="just">
              <a:buNone/>
            </a:pPr>
            <a:r>
              <a:rPr lang="en-US" sz="2200" dirty="0"/>
              <a:t>This understanding occurs through a decentration of the person and can lead to actions related to the survival of the </a:t>
            </a:r>
            <a:r>
              <a:rPr lang="en-US" sz="2200" dirty="0" err="1"/>
              <a:t>empathised</a:t>
            </a:r>
            <a:r>
              <a:rPr lang="en-US" sz="2200" dirty="0"/>
              <a:t> subject, independently and sometimes even to the detriment of the interests of the </a:t>
            </a:r>
            <a:r>
              <a:rPr lang="en-US" sz="2200" dirty="0" err="1"/>
              <a:t>empathising</a:t>
            </a:r>
            <a:r>
              <a:rPr lang="en-US" sz="2200" dirty="0"/>
              <a:t> subject.</a:t>
            </a:r>
            <a:endParaRPr lang="fr-FR" sz="2400" dirty="0">
              <a:solidFill>
                <a:schemeClr val="tx1"/>
              </a:solidFill>
              <a:latin typeface="Time new roman"/>
            </a:endParaRPr>
          </a:p>
          <a:p>
            <a:pPr marL="0" indent="0" algn="l">
              <a:buNone/>
            </a:pPr>
            <a:endParaRPr lang="fr-FR" sz="2400" b="0" i="0" dirty="0">
              <a:solidFill>
                <a:srgbClr val="202122"/>
              </a:solidFill>
              <a:effectLst/>
              <a:latin typeface="Time new roman"/>
            </a:endParaRPr>
          </a:p>
          <a:p>
            <a:pPr marL="0" indent="0">
              <a:buNone/>
            </a:pPr>
            <a:r>
              <a:rPr lang="fr-FR" sz="2400" b="0" i="0" dirty="0">
                <a:solidFill>
                  <a:srgbClr val="202124"/>
                </a:solidFill>
                <a:effectLst/>
                <a:latin typeface="Time new roman"/>
              </a:rPr>
              <a:t>. </a:t>
            </a:r>
          </a:p>
          <a:p>
            <a:endParaRPr lang="fr-FR" sz="2400" dirty="0">
              <a:latin typeface="Time new roman"/>
            </a:endParaRPr>
          </a:p>
        </p:txBody>
      </p:sp>
    </p:spTree>
    <p:extLst>
      <p:ext uri="{BB962C8B-B14F-4D97-AF65-F5344CB8AC3E}">
        <p14:creationId xmlns:p14="http://schemas.microsoft.com/office/powerpoint/2010/main" val="1461233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83B91B61-BFCA-4647-957E-A8269BE46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CFECB93C-FD09-0052-BE59-61BA329D51FF}"/>
              </a:ext>
            </a:extLst>
          </p:cNvPr>
          <p:cNvSpPr>
            <a:spLocks noGrp="1"/>
          </p:cNvSpPr>
          <p:nvPr>
            <p:ph type="title"/>
          </p:nvPr>
        </p:nvSpPr>
        <p:spPr>
          <a:xfrm>
            <a:off x="5100824" y="685800"/>
            <a:ext cx="6176776" cy="1485900"/>
          </a:xfrm>
        </p:spPr>
        <p:txBody>
          <a:bodyPr>
            <a:normAutofit/>
          </a:bodyPr>
          <a:lstStyle/>
          <a:p>
            <a:r>
              <a:rPr lang="fr-FR" dirty="0" err="1">
                <a:latin typeface="arial" panose="020B0604020202020204" pitchFamily="34" charset="0"/>
              </a:rPr>
              <a:t>Empathy</a:t>
            </a:r>
            <a:endParaRPr lang="fr-FR" dirty="0"/>
          </a:p>
        </p:txBody>
      </p:sp>
      <p:pic>
        <p:nvPicPr>
          <p:cNvPr id="4" name="Image 3">
            <a:extLst>
              <a:ext uri="{FF2B5EF4-FFF2-40B4-BE49-F238E27FC236}">
                <a16:creationId xmlns:a16="http://schemas.microsoft.com/office/drawing/2014/main" xmlns="" id="{66F3D416-7C24-5F4B-A5D2-14058A919BE2}"/>
              </a:ext>
            </a:extLst>
          </p:cNvPr>
          <p:cNvPicPr>
            <a:picLocks noChangeAspect="1"/>
          </p:cNvPicPr>
          <p:nvPr/>
        </p:nvPicPr>
        <p:blipFill rotWithShape="1">
          <a:blip r:embed="rId2"/>
          <a:srcRect l="32019" r="25412" b="-1"/>
          <a:stretch/>
        </p:blipFill>
        <p:spPr>
          <a:xfrm>
            <a:off x="-1" y="10"/>
            <a:ext cx="4373546" cy="6857990"/>
          </a:xfrm>
          <a:prstGeom prst="rect">
            <a:avLst/>
          </a:prstGeom>
        </p:spPr>
      </p:pic>
      <p:sp>
        <p:nvSpPr>
          <p:cNvPr id="18" name="Rectangle 17">
            <a:extLst>
              <a:ext uri="{FF2B5EF4-FFF2-40B4-BE49-F238E27FC236}">
                <a16:creationId xmlns:a16="http://schemas.microsoft.com/office/drawing/2014/main" xmlns="" id="{92D1D7C6-1C89-420C-8D35-483654167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xmlns="" id="{274F5A43-CB8C-B615-97CD-5DD2298F9244}"/>
              </a:ext>
            </a:extLst>
          </p:cNvPr>
          <p:cNvSpPr>
            <a:spLocks noGrp="1"/>
          </p:cNvSpPr>
          <p:nvPr>
            <p:ph idx="1"/>
          </p:nvPr>
        </p:nvSpPr>
        <p:spPr>
          <a:xfrm>
            <a:off x="5100823" y="2286000"/>
            <a:ext cx="6797009" cy="3581400"/>
          </a:xfrm>
        </p:spPr>
        <p:txBody>
          <a:bodyPr>
            <a:normAutofit/>
          </a:bodyPr>
          <a:lstStyle/>
          <a:p>
            <a:pPr marL="0" indent="0">
              <a:buNone/>
            </a:pPr>
            <a:r>
              <a:rPr lang="en-US" dirty="0"/>
              <a:t>Empathy is the recognition and understanding </a:t>
            </a:r>
          </a:p>
          <a:p>
            <a:pPr marL="0" indent="0">
              <a:buNone/>
            </a:pPr>
            <a:r>
              <a:rPr lang="en-US" dirty="0"/>
              <a:t>feelings and emotions of another individual. </a:t>
            </a:r>
          </a:p>
          <a:p>
            <a:pPr marL="0" indent="0">
              <a:buNone/>
            </a:pPr>
            <a:r>
              <a:rPr lang="en-US" dirty="0"/>
              <a:t>In a more general sense, it is the recognition of one's non-emotional states, such as one's own beliefs. </a:t>
            </a:r>
          </a:p>
          <a:p>
            <a:pPr marL="0" indent="0">
              <a:buNone/>
            </a:pPr>
            <a:endParaRPr lang="en-US" dirty="0"/>
          </a:p>
          <a:p>
            <a:pPr marL="0" indent="0">
              <a:buNone/>
            </a:pPr>
            <a:r>
              <a:rPr lang="en-US" dirty="0"/>
              <a:t>In everyday language, the phenomenon of empathy is often illustrated by the expression "putting oneself in the place of the other".</a:t>
            </a:r>
            <a:endParaRPr lang="fr-FR" dirty="0"/>
          </a:p>
        </p:txBody>
      </p:sp>
    </p:spTree>
    <p:extLst>
      <p:ext uri="{BB962C8B-B14F-4D97-AF65-F5344CB8AC3E}">
        <p14:creationId xmlns:p14="http://schemas.microsoft.com/office/powerpoint/2010/main" val="2374006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4764C38-7E79-6F99-9AA6-F33CF1BA1821}"/>
              </a:ext>
            </a:extLst>
          </p:cNvPr>
          <p:cNvSpPr>
            <a:spLocks noGrp="1"/>
          </p:cNvSpPr>
          <p:nvPr>
            <p:ph type="title"/>
          </p:nvPr>
        </p:nvSpPr>
        <p:spPr>
          <a:xfrm>
            <a:off x="784743" y="685800"/>
            <a:ext cx="5793475" cy="1485900"/>
          </a:xfrm>
        </p:spPr>
        <p:txBody>
          <a:bodyPr>
            <a:normAutofit/>
          </a:bodyPr>
          <a:lstStyle/>
          <a:p>
            <a:r>
              <a:rPr lang="fr-FR" altLang="fr-FR" sz="3200" dirty="0">
                <a:effectLst>
                  <a:outerShdw blurRad="38100" dist="38100" dir="2700000" algn="tl">
                    <a:srgbClr val="C0C0C0"/>
                  </a:outerShdw>
                </a:effectLst>
              </a:rPr>
              <a:t>EMPATHY </a:t>
            </a:r>
            <a:r>
              <a:rPr lang="fr-FR" altLang="fr-FR" sz="3200" dirty="0" err="1">
                <a:effectLst>
                  <a:outerShdw blurRad="38100" dist="38100" dir="2700000" algn="tl">
                    <a:srgbClr val="C0C0C0"/>
                  </a:outerShdw>
                </a:effectLst>
              </a:rPr>
              <a:t>consists</a:t>
            </a:r>
            <a:r>
              <a:rPr lang="fr-FR" altLang="fr-FR" sz="3200" dirty="0">
                <a:effectLst>
                  <a:outerShdw blurRad="38100" dist="38100" dir="2700000" algn="tl">
                    <a:srgbClr val="C0C0C0"/>
                  </a:outerShdw>
                </a:effectLst>
              </a:rPr>
              <a:t> of :</a:t>
            </a:r>
            <a:endParaRPr lang="fr-FR" sz="3200" dirty="0"/>
          </a:p>
        </p:txBody>
      </p:sp>
      <p:sp>
        <p:nvSpPr>
          <p:cNvPr id="3" name="Espace réservé du contenu 2">
            <a:extLst>
              <a:ext uri="{FF2B5EF4-FFF2-40B4-BE49-F238E27FC236}">
                <a16:creationId xmlns:a16="http://schemas.microsoft.com/office/drawing/2014/main" xmlns="" id="{BAE8BC61-E7F7-15FB-2A6E-A097413A958C}"/>
              </a:ext>
            </a:extLst>
          </p:cNvPr>
          <p:cNvSpPr>
            <a:spLocks noGrp="1"/>
          </p:cNvSpPr>
          <p:nvPr>
            <p:ph idx="1"/>
          </p:nvPr>
        </p:nvSpPr>
        <p:spPr>
          <a:xfrm>
            <a:off x="784743" y="2286000"/>
            <a:ext cx="6434764" cy="3581400"/>
          </a:xfrm>
        </p:spPr>
        <p:txBody>
          <a:bodyPr>
            <a:normAutofit lnSpcReduction="10000"/>
          </a:bodyPr>
          <a:lstStyle/>
          <a:p>
            <a:pPr>
              <a:spcBef>
                <a:spcPts val="600"/>
              </a:spcBef>
              <a:buClr>
                <a:srgbClr val="290701"/>
              </a:buClr>
              <a:buSzPct val="100000"/>
              <a:buFont typeface="Courier New" panose="02070309020205020404" pitchFamily="49" charset="0"/>
              <a:buChar char="o"/>
              <a:defRPr/>
            </a:pPr>
            <a:r>
              <a:rPr lang="en-US" altLang="fr-FR" sz="2200" dirty="0"/>
              <a:t>To succeed in immersing oneself in the subjective universe of the interlocutor.</a:t>
            </a:r>
          </a:p>
          <a:p>
            <a:pPr>
              <a:spcBef>
                <a:spcPts val="600"/>
              </a:spcBef>
              <a:buClr>
                <a:srgbClr val="290701"/>
              </a:buClr>
              <a:buSzPct val="100000"/>
              <a:buFont typeface="Courier New" panose="02070309020205020404" pitchFamily="49" charset="0"/>
              <a:buChar char="o"/>
              <a:defRPr/>
            </a:pPr>
            <a:endParaRPr lang="en-US" altLang="fr-FR" sz="2200" dirty="0"/>
          </a:p>
          <a:p>
            <a:pPr>
              <a:spcBef>
                <a:spcPts val="600"/>
              </a:spcBef>
              <a:buClr>
                <a:srgbClr val="290701"/>
              </a:buClr>
              <a:buSzPct val="100000"/>
              <a:buFont typeface="Courier New" panose="02070309020205020404" pitchFamily="49" charset="0"/>
              <a:buChar char="o"/>
              <a:defRPr/>
            </a:pPr>
            <a:r>
              <a:rPr lang="en-US" altLang="fr-FR" sz="2200" dirty="0"/>
              <a:t>Understand the meaning of the speaker's words in the context of his or her own sensitivity and reactions.</a:t>
            </a:r>
          </a:p>
          <a:p>
            <a:pPr>
              <a:spcBef>
                <a:spcPts val="600"/>
              </a:spcBef>
              <a:buClr>
                <a:srgbClr val="290701"/>
              </a:buClr>
              <a:buSzPct val="100000"/>
              <a:buFont typeface="Courier New" panose="02070309020205020404" pitchFamily="49" charset="0"/>
              <a:buChar char="o"/>
              <a:defRPr/>
            </a:pPr>
            <a:endParaRPr lang="en-US" altLang="fr-FR" sz="2200" dirty="0"/>
          </a:p>
          <a:p>
            <a:pPr>
              <a:spcBef>
                <a:spcPts val="600"/>
              </a:spcBef>
              <a:buClr>
                <a:srgbClr val="290701"/>
              </a:buClr>
              <a:buSzPct val="100000"/>
              <a:buFont typeface="Courier New" panose="02070309020205020404" pitchFamily="49" charset="0"/>
              <a:buChar char="o"/>
              <a:defRPr/>
            </a:pPr>
            <a:r>
              <a:rPr lang="en-US" altLang="fr-FR" sz="2200" dirty="0"/>
              <a:t>Remaining emotionally independent while focusing on the meaning of what the speaker expects and wants to say.</a:t>
            </a:r>
            <a:endParaRPr lang="fr-FR" dirty="0"/>
          </a:p>
        </p:txBody>
      </p:sp>
      <p:sp>
        <p:nvSpPr>
          <p:cNvPr id="11" name="Rectangle 10">
            <a:extLst>
              <a:ext uri="{FF2B5EF4-FFF2-40B4-BE49-F238E27FC236}">
                <a16:creationId xmlns:a16="http://schemas.microsoft.com/office/drawing/2014/main" xmlns=""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Carte du monde faite de post-it">
            <a:extLst>
              <a:ext uri="{FF2B5EF4-FFF2-40B4-BE49-F238E27FC236}">
                <a16:creationId xmlns:a16="http://schemas.microsoft.com/office/drawing/2014/main" xmlns="" id="{BC8A4134-027F-5620-5DCA-DC92D1058284}"/>
              </a:ext>
            </a:extLst>
          </p:cNvPr>
          <p:cNvPicPr>
            <a:picLocks noChangeAspect="1"/>
          </p:cNvPicPr>
          <p:nvPr/>
        </p:nvPicPr>
        <p:blipFill rotWithShape="1">
          <a:blip r:embed="rId2"/>
          <a:srcRect l="30392" r="24867" b="2"/>
          <a:stretch/>
        </p:blipFill>
        <p:spPr>
          <a:xfrm>
            <a:off x="7612260" y="10"/>
            <a:ext cx="4579739" cy="6857990"/>
          </a:xfrm>
          <a:prstGeom prst="rect">
            <a:avLst/>
          </a:prstGeom>
        </p:spPr>
      </p:pic>
    </p:spTree>
    <p:extLst>
      <p:ext uri="{BB962C8B-B14F-4D97-AF65-F5344CB8AC3E}">
        <p14:creationId xmlns:p14="http://schemas.microsoft.com/office/powerpoint/2010/main" val="460709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3B91B61-BFCA-4647-957E-A8269BE46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94FDA051-FE31-F297-7C26-5E4314D03D41}"/>
              </a:ext>
            </a:extLst>
          </p:cNvPr>
          <p:cNvSpPr>
            <a:spLocks noGrp="1"/>
          </p:cNvSpPr>
          <p:nvPr>
            <p:ph type="title"/>
          </p:nvPr>
        </p:nvSpPr>
        <p:spPr>
          <a:xfrm>
            <a:off x="5100824" y="685800"/>
            <a:ext cx="6176776" cy="1485900"/>
          </a:xfrm>
        </p:spPr>
        <p:txBody>
          <a:bodyPr>
            <a:normAutofit/>
          </a:bodyPr>
          <a:lstStyle/>
          <a:p>
            <a:r>
              <a:rPr lang="fr-FR" dirty="0"/>
              <a:t>Clarity</a:t>
            </a:r>
          </a:p>
        </p:txBody>
      </p:sp>
      <p:pic>
        <p:nvPicPr>
          <p:cNvPr id="4" name="Image 3">
            <a:extLst>
              <a:ext uri="{FF2B5EF4-FFF2-40B4-BE49-F238E27FC236}">
                <a16:creationId xmlns:a16="http://schemas.microsoft.com/office/drawing/2014/main" xmlns="" id="{C71DFBF0-05E6-8002-CF4F-53FDBFAF4F92}"/>
              </a:ext>
            </a:extLst>
          </p:cNvPr>
          <p:cNvPicPr>
            <a:picLocks noChangeAspect="1"/>
          </p:cNvPicPr>
          <p:nvPr/>
        </p:nvPicPr>
        <p:blipFill rotWithShape="1">
          <a:blip r:embed="rId2"/>
          <a:srcRect l="26579" r="30852" b="-1"/>
          <a:stretch/>
        </p:blipFill>
        <p:spPr>
          <a:xfrm>
            <a:off x="-1" y="10"/>
            <a:ext cx="4373546" cy="6857990"/>
          </a:xfrm>
          <a:prstGeom prst="rect">
            <a:avLst/>
          </a:prstGeom>
          <a:solidFill>
            <a:srgbClr val="FFFFFF">
              <a:shade val="85000"/>
            </a:srgbClr>
          </a:solidFill>
        </p:spPr>
      </p:pic>
      <p:sp>
        <p:nvSpPr>
          <p:cNvPr id="11" name="Rectangle 10">
            <a:extLst>
              <a:ext uri="{FF2B5EF4-FFF2-40B4-BE49-F238E27FC236}">
                <a16:creationId xmlns:a16="http://schemas.microsoft.com/office/drawing/2014/main" xmlns="" id="{92D1D7C6-1C89-420C-8D35-483654167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xmlns="" id="{4314B0A0-3CA4-02E2-4FB7-F833B6B16D42}"/>
              </a:ext>
            </a:extLst>
          </p:cNvPr>
          <p:cNvSpPr>
            <a:spLocks noGrp="1"/>
          </p:cNvSpPr>
          <p:nvPr>
            <p:ph idx="1"/>
          </p:nvPr>
        </p:nvSpPr>
        <p:spPr>
          <a:xfrm>
            <a:off x="5100824" y="2286000"/>
            <a:ext cx="6176776" cy="3581400"/>
          </a:xfrm>
        </p:spPr>
        <p:txBody>
          <a:bodyPr>
            <a:normAutofit/>
          </a:bodyPr>
          <a:lstStyle/>
          <a:p>
            <a:pPr marL="0" indent="0">
              <a:buNone/>
            </a:pPr>
            <a:r>
              <a:rPr lang="fr-FR" sz="2200" b="1" dirty="0" err="1"/>
              <a:t>Synonym</a:t>
            </a:r>
            <a:r>
              <a:rPr lang="fr-FR" sz="2200" b="1" dirty="0"/>
              <a:t>: </a:t>
            </a:r>
            <a:r>
              <a:rPr lang="fr-FR" sz="2200" b="1" dirty="0" err="1"/>
              <a:t>transparency</a:t>
            </a:r>
            <a:r>
              <a:rPr lang="fr-FR" sz="2200" b="1" dirty="0"/>
              <a:t>, </a:t>
            </a:r>
            <a:r>
              <a:rPr lang="fr-FR" sz="2200" b="1" dirty="0" err="1"/>
              <a:t>clarity</a:t>
            </a:r>
            <a:r>
              <a:rPr lang="fr-FR" sz="2200" b="1" dirty="0"/>
              <a:t>.</a:t>
            </a:r>
          </a:p>
          <a:p>
            <a:pPr marL="0" indent="0">
              <a:buNone/>
            </a:pPr>
            <a:r>
              <a:rPr lang="fr-FR" sz="2200" dirty="0" err="1"/>
              <a:t>Definition</a:t>
            </a:r>
            <a:r>
              <a:rPr lang="fr-FR" sz="2200" dirty="0"/>
              <a:t> : </a:t>
            </a:r>
          </a:p>
          <a:p>
            <a:pPr>
              <a:buFont typeface="Courier New" panose="02070309020205020404" pitchFamily="49" charset="0"/>
              <a:buChar char="o"/>
            </a:pPr>
            <a:r>
              <a:rPr lang="en-US" sz="2200" dirty="0"/>
              <a:t>That which makes things visible, perceptible to the eye; electromagnetic radiation capable of impressing the eye.</a:t>
            </a:r>
          </a:p>
          <a:p>
            <a:pPr>
              <a:buFont typeface="Courier New" panose="02070309020205020404" pitchFamily="49" charset="0"/>
              <a:buChar char="o"/>
            </a:pPr>
            <a:r>
              <a:rPr lang="en-US" sz="2200" dirty="0"/>
              <a:t>character of what is intelligible.</a:t>
            </a:r>
          </a:p>
          <a:p>
            <a:pPr>
              <a:buFont typeface="Courier New" panose="02070309020205020404" pitchFamily="49" charset="0"/>
              <a:buChar char="o"/>
            </a:pPr>
            <a:r>
              <a:rPr lang="en-US" sz="2200" dirty="0"/>
              <a:t>What is well understood is clearly stated and the words to say it come easily (Jean Boileau 17th century)</a:t>
            </a:r>
          </a:p>
        </p:txBody>
      </p:sp>
    </p:spTree>
    <p:extLst>
      <p:ext uri="{BB962C8B-B14F-4D97-AF65-F5344CB8AC3E}">
        <p14:creationId xmlns:p14="http://schemas.microsoft.com/office/powerpoint/2010/main" val="4220061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7"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0" name="Rectangle 19">
            <a:extLst>
              <a:ext uri="{FF2B5EF4-FFF2-40B4-BE49-F238E27FC236}">
                <a16:creationId xmlns:a16="http://schemas.microsoft.com/office/drawing/2014/main" xmlns="" id="{CB73C468-D875-4A8E-A540-E43BF8232D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904C7281-890F-B8C5-4983-033C4E16BAF7}"/>
              </a:ext>
            </a:extLst>
          </p:cNvPr>
          <p:cNvSpPr>
            <a:spLocks noGrp="1"/>
          </p:cNvSpPr>
          <p:nvPr>
            <p:ph type="title"/>
          </p:nvPr>
        </p:nvSpPr>
        <p:spPr>
          <a:xfrm>
            <a:off x="6711885" y="634028"/>
            <a:ext cx="4798243" cy="3732835"/>
          </a:xfrm>
        </p:spPr>
        <p:txBody>
          <a:bodyPr vert="horz" lIns="91440" tIns="45720" rIns="91440" bIns="45720" rtlCol="0" anchor="b">
            <a:normAutofit/>
          </a:bodyPr>
          <a:lstStyle/>
          <a:p>
            <a:pPr algn="ctr"/>
            <a:r>
              <a:rPr lang="en-US" sz="7200" cap="all" dirty="0"/>
              <a:t>Active LISTEING</a:t>
            </a:r>
          </a:p>
        </p:txBody>
      </p:sp>
      <p:sp>
        <p:nvSpPr>
          <p:cNvPr id="3" name="Espace réservé du contenu 2">
            <a:extLst>
              <a:ext uri="{FF2B5EF4-FFF2-40B4-BE49-F238E27FC236}">
                <a16:creationId xmlns:a16="http://schemas.microsoft.com/office/drawing/2014/main" xmlns="" id="{D77C459A-4571-5825-119E-9B284F06455D}"/>
              </a:ext>
            </a:extLst>
          </p:cNvPr>
          <p:cNvSpPr>
            <a:spLocks noGrp="1"/>
          </p:cNvSpPr>
          <p:nvPr>
            <p:ph idx="1"/>
          </p:nvPr>
        </p:nvSpPr>
        <p:spPr>
          <a:xfrm>
            <a:off x="6711885" y="4436462"/>
            <a:ext cx="4798243" cy="1794656"/>
          </a:xfrm>
        </p:spPr>
        <p:txBody>
          <a:bodyPr vert="horz" lIns="91440" tIns="45720" rIns="91440" bIns="45720" rtlCol="0">
            <a:normAutofit/>
          </a:bodyPr>
          <a:lstStyle/>
          <a:p>
            <a:pPr marL="0" indent="0" algn="ctr">
              <a:lnSpc>
                <a:spcPct val="112000"/>
              </a:lnSpc>
              <a:spcBef>
                <a:spcPts val="0"/>
              </a:spcBef>
              <a:spcAft>
                <a:spcPts val="600"/>
              </a:spcAft>
              <a:buNone/>
            </a:pPr>
            <a:r>
              <a:rPr lang="en-US" sz="2300" b="1" dirty="0"/>
              <a:t>A knowledge of how to be and how to do.</a:t>
            </a:r>
          </a:p>
        </p:txBody>
      </p:sp>
      <p:sp>
        <p:nvSpPr>
          <p:cNvPr id="22" name="Freeform 6">
            <a:extLst>
              <a:ext uri="{FF2B5EF4-FFF2-40B4-BE49-F238E27FC236}">
                <a16:creationId xmlns:a16="http://schemas.microsoft.com/office/drawing/2014/main" xmlns="" id="{B4734F2F-19FC-4D35-9BDE-5CEAD57D9B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xmlns="" id="{D97A8A26-FD96-4968-A34A-727382AC7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4" name="Image 3">
            <a:extLst>
              <a:ext uri="{FF2B5EF4-FFF2-40B4-BE49-F238E27FC236}">
                <a16:creationId xmlns:a16="http://schemas.microsoft.com/office/drawing/2014/main" xmlns="" id="{93906206-B991-9F5E-4B74-2CBC46620162}"/>
              </a:ext>
            </a:extLst>
          </p:cNvPr>
          <p:cNvPicPr>
            <a:picLocks noChangeAspect="1"/>
          </p:cNvPicPr>
          <p:nvPr/>
        </p:nvPicPr>
        <p:blipFill rotWithShape="1">
          <a:blip r:embed="rId2"/>
          <a:srcRect l="34013" r="21411" b="-1"/>
          <a:stretch/>
        </p:blipFill>
        <p:spPr>
          <a:xfrm>
            <a:off x="2008894" y="1333221"/>
            <a:ext cx="2932686" cy="4391574"/>
          </a:xfrm>
          <a:prstGeom prst="rect">
            <a:avLst/>
          </a:prstGeom>
        </p:spPr>
      </p:pic>
    </p:spTree>
    <p:extLst>
      <p:ext uri="{BB962C8B-B14F-4D97-AF65-F5344CB8AC3E}">
        <p14:creationId xmlns:p14="http://schemas.microsoft.com/office/powerpoint/2010/main" val="19692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xmlns="" id="{78D2DB98-110F-79B1-E427-9105E1994697}"/>
              </a:ext>
            </a:extLst>
          </p:cNvPr>
          <p:cNvSpPr txBox="1">
            <a:spLocks noChangeArrowheads="1"/>
          </p:cNvSpPr>
          <p:nvPr/>
        </p:nvSpPr>
        <p:spPr bwMode="auto">
          <a:xfrm>
            <a:off x="8077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2A541DA4-B835-475A-B756-D2ACD01C8122}" type="slidenum">
              <a:rPr lang="fr-FR" altLang="fr-FR" sz="1000">
                <a:solidFill>
                  <a:srgbClr val="000000"/>
                </a:solidFill>
              </a:rPr>
              <a:pPr algn="r" eaLnBrk="1" hangingPunct="1">
                <a:buClrTx/>
                <a:buFontTx/>
                <a:buNone/>
              </a:pPr>
              <a:t>49</a:t>
            </a:fld>
            <a:endParaRPr lang="fr-FR" altLang="fr-FR" sz="1000">
              <a:solidFill>
                <a:srgbClr val="000000"/>
              </a:solidFill>
            </a:endParaRPr>
          </a:p>
        </p:txBody>
      </p:sp>
      <p:sp>
        <p:nvSpPr>
          <p:cNvPr id="17410" name="Text Box 2">
            <a:extLst>
              <a:ext uri="{FF2B5EF4-FFF2-40B4-BE49-F238E27FC236}">
                <a16:creationId xmlns:a16="http://schemas.microsoft.com/office/drawing/2014/main" xmlns="" id="{A364BA63-5AA2-723E-F468-391D9C21BA3A}"/>
              </a:ext>
            </a:extLst>
          </p:cNvPr>
          <p:cNvSpPr txBox="1">
            <a:spLocks noChangeArrowheads="1"/>
          </p:cNvSpPr>
          <p:nvPr/>
        </p:nvSpPr>
        <p:spPr bwMode="auto">
          <a:xfrm>
            <a:off x="2135189" y="414338"/>
            <a:ext cx="7926387"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eaLnBrk="1" hangingPunct="1">
              <a:buSzPct val="100000"/>
              <a:defRPr/>
            </a:pPr>
            <a:r>
              <a:rPr lang="en-US" altLang="fr-FR" sz="3800" dirty="0">
                <a:effectLst>
                  <a:outerShdw blurRad="38100" dist="38100" dir="2700000" algn="tl">
                    <a:srgbClr val="C0C0C0"/>
                  </a:outerShdw>
                </a:effectLst>
              </a:rPr>
              <a:t>What "active listening" is not</a:t>
            </a:r>
            <a:endParaRPr lang="fr-FR" altLang="fr-FR" sz="3800" dirty="0">
              <a:effectLst>
                <a:outerShdw blurRad="38100" dist="38100" dir="2700000" algn="tl">
                  <a:srgbClr val="C0C0C0"/>
                </a:outerShdw>
              </a:effectLst>
            </a:endParaRPr>
          </a:p>
        </p:txBody>
      </p:sp>
      <p:sp>
        <p:nvSpPr>
          <p:cNvPr id="17411" name="Text Box 3">
            <a:extLst>
              <a:ext uri="{FF2B5EF4-FFF2-40B4-BE49-F238E27FC236}">
                <a16:creationId xmlns:a16="http://schemas.microsoft.com/office/drawing/2014/main" xmlns="" id="{DFDC02BC-9960-2980-AE33-73A64DFD19D1}"/>
              </a:ext>
            </a:extLst>
          </p:cNvPr>
          <p:cNvSpPr txBox="1">
            <a:spLocks noChangeArrowheads="1"/>
          </p:cNvSpPr>
          <p:nvPr/>
        </p:nvSpPr>
        <p:spPr bwMode="auto">
          <a:xfrm>
            <a:off x="1981199" y="2176464"/>
            <a:ext cx="9172353" cy="40719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8138" indent="-338138">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chemeClr val="bg1"/>
                </a:solidFill>
                <a:latin typeface="Arial" panose="020B0604020202020204" pitchFamily="34" charset="0"/>
                <a:cs typeface="Arial" panose="020B0604020202020204" pitchFamily="34" charset="0"/>
              </a:defRPr>
            </a:lvl9pPr>
          </a:lstStyle>
          <a:p>
            <a:pPr marL="919162" lvl="2" indent="-342900">
              <a:spcBef>
                <a:spcPts val="600"/>
              </a:spcBef>
              <a:buClr>
                <a:srgbClr val="290701"/>
              </a:buClr>
              <a:buFont typeface="Courier New" panose="02070309020205020404" pitchFamily="49" charset="0"/>
              <a:buChar char="o"/>
            </a:pPr>
            <a:r>
              <a:rPr lang="en-US" altLang="fr-FR" sz="2200" b="1" i="1" dirty="0">
                <a:solidFill>
                  <a:schemeClr val="tx2"/>
                </a:solidFill>
                <a:latin typeface="+mn-lt"/>
                <a:cs typeface="+mn-cs"/>
              </a:rPr>
              <a:t>A conversation</a:t>
            </a:r>
          </a:p>
          <a:p>
            <a:pPr marL="919162" lvl="2" indent="-342900">
              <a:spcBef>
                <a:spcPts val="600"/>
              </a:spcBef>
              <a:buClr>
                <a:srgbClr val="290701"/>
              </a:buClr>
              <a:buFont typeface="Courier New" panose="02070309020205020404" pitchFamily="49" charset="0"/>
              <a:buChar char="o"/>
            </a:pPr>
            <a:r>
              <a:rPr lang="en-US" altLang="fr-FR" sz="2200" b="1" i="1" dirty="0">
                <a:solidFill>
                  <a:schemeClr val="tx2"/>
                </a:solidFill>
                <a:latin typeface="+mn-lt"/>
                <a:cs typeface="+mn-cs"/>
              </a:rPr>
              <a:t>A discussion</a:t>
            </a:r>
          </a:p>
          <a:p>
            <a:pPr marL="919162" lvl="2" indent="-342900">
              <a:spcBef>
                <a:spcPts val="600"/>
              </a:spcBef>
              <a:buClr>
                <a:srgbClr val="290701"/>
              </a:buClr>
              <a:buFont typeface="Courier New" panose="02070309020205020404" pitchFamily="49" charset="0"/>
              <a:buChar char="o"/>
            </a:pPr>
            <a:r>
              <a:rPr lang="en-US" altLang="fr-FR" sz="2200" b="1" i="1" dirty="0">
                <a:solidFill>
                  <a:schemeClr val="tx2"/>
                </a:solidFill>
                <a:latin typeface="+mn-lt"/>
                <a:cs typeface="+mn-cs"/>
              </a:rPr>
              <a:t>An interview</a:t>
            </a:r>
          </a:p>
          <a:p>
            <a:pPr marL="919162" lvl="2" indent="-342900">
              <a:spcBef>
                <a:spcPts val="600"/>
              </a:spcBef>
              <a:buClr>
                <a:srgbClr val="290701"/>
              </a:buClr>
              <a:buFont typeface="Courier New" panose="02070309020205020404" pitchFamily="49" charset="0"/>
              <a:buChar char="o"/>
            </a:pPr>
            <a:r>
              <a:rPr lang="en-US" altLang="fr-FR" sz="2200" b="1" i="1" dirty="0">
                <a:solidFill>
                  <a:schemeClr val="tx2"/>
                </a:solidFill>
                <a:latin typeface="+mn-lt"/>
                <a:cs typeface="+mn-cs"/>
              </a:rPr>
              <a:t>An interrogation</a:t>
            </a:r>
          </a:p>
          <a:p>
            <a:pPr marL="919162" lvl="2" indent="-342900">
              <a:spcBef>
                <a:spcPts val="600"/>
              </a:spcBef>
              <a:buClr>
                <a:srgbClr val="290701"/>
              </a:buClr>
              <a:buFont typeface="Courier New" panose="02070309020205020404" pitchFamily="49" charset="0"/>
              <a:buChar char="o"/>
            </a:pPr>
            <a:r>
              <a:rPr lang="en-US" altLang="fr-FR" sz="2200" b="1" i="1" dirty="0">
                <a:solidFill>
                  <a:schemeClr val="tx2"/>
                </a:solidFill>
                <a:latin typeface="+mn-lt"/>
                <a:cs typeface="+mn-cs"/>
              </a:rPr>
              <a:t>A speech</a:t>
            </a:r>
          </a:p>
          <a:p>
            <a:pPr marL="919162" lvl="2" indent="-342900">
              <a:spcBef>
                <a:spcPts val="600"/>
              </a:spcBef>
              <a:buClr>
                <a:srgbClr val="290701"/>
              </a:buClr>
              <a:buFont typeface="Courier New" panose="02070309020205020404" pitchFamily="49" charset="0"/>
              <a:buChar char="o"/>
            </a:pPr>
            <a:r>
              <a:rPr lang="en-US" altLang="fr-FR" sz="2200" b="1" i="1" dirty="0">
                <a:solidFill>
                  <a:schemeClr val="tx2"/>
                </a:solidFill>
                <a:latin typeface="+mn-lt"/>
                <a:cs typeface="+mn-cs"/>
              </a:rPr>
              <a:t>A confession</a:t>
            </a:r>
          </a:p>
          <a:p>
            <a:pPr marL="919162" lvl="2" indent="-342900">
              <a:spcBef>
                <a:spcPts val="600"/>
              </a:spcBef>
              <a:buClr>
                <a:srgbClr val="290701"/>
              </a:buClr>
              <a:buFont typeface="Courier New" panose="02070309020205020404" pitchFamily="49" charset="0"/>
              <a:buChar char="o"/>
            </a:pPr>
            <a:r>
              <a:rPr lang="en-US" altLang="fr-FR" sz="2200" b="1" i="1" dirty="0">
                <a:solidFill>
                  <a:schemeClr val="tx2"/>
                </a:solidFill>
                <a:latin typeface="+mn-lt"/>
                <a:cs typeface="+mn-cs"/>
              </a:rPr>
              <a:t>A diagnosis</a:t>
            </a:r>
            <a:endParaRPr lang="fr-FR" altLang="fr-FR" sz="2200" b="1" i="1" dirty="0">
              <a:solidFill>
                <a:schemeClr val="tx2"/>
              </a:solidFill>
              <a:latin typeface="+mn-lt"/>
              <a:cs typeface="+mn-cs"/>
            </a:endParaRPr>
          </a:p>
        </p:txBody>
      </p:sp>
      <p:graphicFrame>
        <p:nvGraphicFramePr>
          <p:cNvPr id="30725" name="Object 4">
            <a:extLst>
              <a:ext uri="{FF2B5EF4-FFF2-40B4-BE49-F238E27FC236}">
                <a16:creationId xmlns:a16="http://schemas.microsoft.com/office/drawing/2014/main" xmlns="" id="{2F2B289D-F926-8EB8-26EF-BAFADF68BAEF}"/>
              </a:ext>
            </a:extLst>
          </p:cNvPr>
          <p:cNvGraphicFramePr>
            <a:graphicFrameLocks noChangeAspect="1"/>
          </p:cNvGraphicFramePr>
          <p:nvPr/>
        </p:nvGraphicFramePr>
        <p:xfrm>
          <a:off x="7231064" y="2133600"/>
          <a:ext cx="2282825" cy="3365500"/>
        </p:xfrm>
        <a:graphic>
          <a:graphicData uri="http://schemas.openxmlformats.org/presentationml/2006/ole">
            <mc:AlternateContent xmlns:mc="http://schemas.openxmlformats.org/markup-compatibility/2006">
              <mc:Choice xmlns:v="urn:schemas-microsoft-com:vml" Requires="v">
                <p:oleObj spid="_x0000_s1034" r:id="rId4" imgW="3033720" imgH="4470480" progId="">
                  <p:embed/>
                </p:oleObj>
              </mc:Choice>
              <mc:Fallback>
                <p:oleObj r:id="rId4" imgW="3033720" imgH="4470480" progId="">
                  <p:embed/>
                  <p:pic>
                    <p:nvPicPr>
                      <p:cNvPr id="30725" name="Object 4">
                        <a:extLst>
                          <a:ext uri="{FF2B5EF4-FFF2-40B4-BE49-F238E27FC236}">
                            <a16:creationId xmlns:a16="http://schemas.microsoft.com/office/drawing/2014/main" xmlns="" id="{2F2B289D-F926-8EB8-26EF-BAFADF68B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064" y="2133600"/>
                        <a:ext cx="2282825" cy="3365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7411">
                                            <p:txEl>
                                              <p:pRg st="0" end="0"/>
                                            </p:txEl>
                                          </p:spTgt>
                                        </p:tgtEl>
                                        <p:attrNameLst>
                                          <p:attrName>style.visibility</p:attrName>
                                        </p:attrNameLst>
                                      </p:cBhvr>
                                      <p:to>
                                        <p:strVal val="visible"/>
                                      </p:to>
                                    </p:set>
                                    <p:animEffect transition="in" filter="dissolve">
                                      <p:cBhvr additive="repl">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additive="repl">
                                        <p:cTn id="11" dur="1" fill="hold">
                                          <p:stCondLst>
                                            <p:cond delay="0"/>
                                          </p:stCondLst>
                                        </p:cTn>
                                        <p:tgtEl>
                                          <p:spTgt spid="17411">
                                            <p:txEl>
                                              <p:pRg st="1" end="1"/>
                                            </p:txEl>
                                          </p:spTgt>
                                        </p:tgtEl>
                                        <p:attrNameLst>
                                          <p:attrName>style.visibility</p:attrName>
                                        </p:attrNameLst>
                                      </p:cBhvr>
                                      <p:to>
                                        <p:strVal val="visible"/>
                                      </p:to>
                                    </p:set>
                                    <p:animEffect transition="in" filter="dissolve">
                                      <p:cBhvr additive="repl">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additive="repl">
                                        <p:cTn id="16" dur="1" fill="hold">
                                          <p:stCondLst>
                                            <p:cond delay="0"/>
                                          </p:stCondLst>
                                        </p:cTn>
                                        <p:tgtEl>
                                          <p:spTgt spid="17411">
                                            <p:txEl>
                                              <p:pRg st="2" end="2"/>
                                            </p:txEl>
                                          </p:spTgt>
                                        </p:tgtEl>
                                        <p:attrNameLst>
                                          <p:attrName>style.visibility</p:attrName>
                                        </p:attrNameLst>
                                      </p:cBhvr>
                                      <p:to>
                                        <p:strVal val="visible"/>
                                      </p:to>
                                    </p:set>
                                    <p:animEffect transition="in" filter="dissolve">
                                      <p:cBhvr additive="repl">
                                        <p:cTn id="17" dur="500"/>
                                        <p:tgtEl>
                                          <p:spTgt spid="17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nodeType="clickEffect">
                                  <p:stCondLst>
                                    <p:cond delay="0"/>
                                  </p:stCondLst>
                                  <p:childTnLst>
                                    <p:set>
                                      <p:cBhvr additive="repl">
                                        <p:cTn id="21" dur="1" fill="hold">
                                          <p:stCondLst>
                                            <p:cond delay="0"/>
                                          </p:stCondLst>
                                        </p:cTn>
                                        <p:tgtEl>
                                          <p:spTgt spid="17411">
                                            <p:txEl>
                                              <p:pRg st="3" end="3"/>
                                            </p:txEl>
                                          </p:spTgt>
                                        </p:tgtEl>
                                        <p:attrNameLst>
                                          <p:attrName>style.visibility</p:attrName>
                                        </p:attrNameLst>
                                      </p:cBhvr>
                                      <p:to>
                                        <p:strVal val="visible"/>
                                      </p:to>
                                    </p:set>
                                    <p:animEffect transition="in" filter="dissolve">
                                      <p:cBhvr additive="repl">
                                        <p:cTn id="22" dur="500"/>
                                        <p:tgtEl>
                                          <p:spTgt spid="17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nodeType="clickEffect">
                                  <p:stCondLst>
                                    <p:cond delay="0"/>
                                  </p:stCondLst>
                                  <p:childTnLst>
                                    <p:set>
                                      <p:cBhvr additive="repl">
                                        <p:cTn id="26" dur="1" fill="hold">
                                          <p:stCondLst>
                                            <p:cond delay="0"/>
                                          </p:stCondLst>
                                        </p:cTn>
                                        <p:tgtEl>
                                          <p:spTgt spid="17411">
                                            <p:txEl>
                                              <p:pRg st="4" end="4"/>
                                            </p:txEl>
                                          </p:spTgt>
                                        </p:tgtEl>
                                        <p:attrNameLst>
                                          <p:attrName>style.visibility</p:attrName>
                                        </p:attrNameLst>
                                      </p:cBhvr>
                                      <p:to>
                                        <p:strVal val="visible"/>
                                      </p:to>
                                    </p:set>
                                    <p:animEffect transition="in" filter="dissolve">
                                      <p:cBhvr additive="repl">
                                        <p:cTn id="27" dur="500"/>
                                        <p:tgtEl>
                                          <p:spTgt spid="17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nodeType="clickEffect">
                                  <p:stCondLst>
                                    <p:cond delay="0"/>
                                  </p:stCondLst>
                                  <p:childTnLst>
                                    <p:set>
                                      <p:cBhvr additive="repl">
                                        <p:cTn id="31" dur="1" fill="hold">
                                          <p:stCondLst>
                                            <p:cond delay="0"/>
                                          </p:stCondLst>
                                        </p:cTn>
                                        <p:tgtEl>
                                          <p:spTgt spid="17411">
                                            <p:txEl>
                                              <p:pRg st="5" end="5"/>
                                            </p:txEl>
                                          </p:spTgt>
                                        </p:tgtEl>
                                        <p:attrNameLst>
                                          <p:attrName>style.visibility</p:attrName>
                                        </p:attrNameLst>
                                      </p:cBhvr>
                                      <p:to>
                                        <p:strVal val="visible"/>
                                      </p:to>
                                    </p:set>
                                    <p:animEffect transition="in" filter="dissolve">
                                      <p:cBhvr additive="repl">
                                        <p:cTn id="32" dur="500"/>
                                        <p:tgtEl>
                                          <p:spTgt spid="174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nodeType="clickEffect">
                                  <p:stCondLst>
                                    <p:cond delay="0"/>
                                  </p:stCondLst>
                                  <p:childTnLst>
                                    <p:set>
                                      <p:cBhvr additive="repl">
                                        <p:cTn id="36" dur="1" fill="hold">
                                          <p:stCondLst>
                                            <p:cond delay="0"/>
                                          </p:stCondLst>
                                        </p:cTn>
                                        <p:tgtEl>
                                          <p:spTgt spid="17411">
                                            <p:txEl>
                                              <p:pRg st="6" end="6"/>
                                            </p:txEl>
                                          </p:spTgt>
                                        </p:tgtEl>
                                        <p:attrNameLst>
                                          <p:attrName>style.visibility</p:attrName>
                                        </p:attrNameLst>
                                      </p:cBhvr>
                                      <p:to>
                                        <p:strVal val="visible"/>
                                      </p:to>
                                    </p:set>
                                    <p:animEffect transition="in" filter="dissolve">
                                      <p:cBhvr additive="repl">
                                        <p:cTn id="37" dur="5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023562" y="685800"/>
            <a:ext cx="10493524" cy="1485900"/>
          </a:xfrm>
        </p:spPr>
        <p:txBody>
          <a:bodyPr>
            <a:normAutofit/>
          </a:bodyPr>
          <a:lstStyle/>
          <a:p>
            <a:pPr>
              <a:spcAft>
                <a:spcPts val="200"/>
              </a:spcAft>
              <a:defRPr/>
            </a:pPr>
            <a:r>
              <a:rPr lang="fr-FR" b="1" dirty="0"/>
              <a:t>Introduction: The Post-it round.</a:t>
            </a:r>
            <a:endParaRPr lang="pl-PL" b="1" dirty="0"/>
          </a:p>
        </p:txBody>
      </p:sp>
      <p:sp>
        <p:nvSpPr>
          <p:cNvPr id="9" name="Rectangle 8">
            <a:extLst>
              <a:ext uri="{FF2B5EF4-FFF2-40B4-BE49-F238E27FC236}">
                <a16:creationId xmlns:a16="http://schemas.microsoft.com/office/drawing/2014/main" xmlns="" id="{B9F89C22-0475-4427-B7C8-0269AD40E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ymbol zastępczy zawartości 2"/>
          <p:cNvSpPr>
            <a:spLocks noGrp="1"/>
          </p:cNvSpPr>
          <p:nvPr>
            <p:ph idx="1"/>
          </p:nvPr>
        </p:nvSpPr>
        <p:spPr>
          <a:xfrm>
            <a:off x="1023562" y="2286000"/>
            <a:ext cx="5072437" cy="3581400"/>
          </a:xfrm>
        </p:spPr>
        <p:txBody>
          <a:bodyPr>
            <a:normAutofit/>
          </a:bodyPr>
          <a:lstStyle/>
          <a:p>
            <a:pPr marL="0" indent="0">
              <a:buNone/>
            </a:pPr>
            <a:r>
              <a:rPr lang="en-US" sz="2400" dirty="0">
                <a:cs typeface="Times" panose="02020603050405020304" pitchFamily="18" charset="0"/>
              </a:rPr>
              <a:t>What do you think communication is?</a:t>
            </a:r>
            <a:endParaRPr lang="fr-FR" sz="2400" dirty="0">
              <a:cs typeface="Times" panose="02020603050405020304" pitchFamily="18" charset="0"/>
            </a:endParaRPr>
          </a:p>
        </p:txBody>
      </p:sp>
      <p:pic>
        <p:nvPicPr>
          <p:cNvPr id="5" name="Image 4">
            <a:extLst>
              <a:ext uri="{FF2B5EF4-FFF2-40B4-BE49-F238E27FC236}">
                <a16:creationId xmlns:a16="http://schemas.microsoft.com/office/drawing/2014/main" xmlns="" id="{C7584D81-E1FF-0FF5-612E-3E6EE78B1B11}"/>
              </a:ext>
            </a:extLst>
          </p:cNvPr>
          <p:cNvPicPr>
            <a:picLocks noChangeAspect="1"/>
          </p:cNvPicPr>
          <p:nvPr/>
        </p:nvPicPr>
        <p:blipFill>
          <a:blip r:embed="rId2"/>
          <a:stretch>
            <a:fillRect/>
          </a:stretch>
        </p:blipFill>
        <p:spPr>
          <a:xfrm>
            <a:off x="6209414" y="1428750"/>
            <a:ext cx="5835266" cy="4572000"/>
          </a:xfrm>
          <a:prstGeom prst="rect">
            <a:avLst/>
          </a:prstGeom>
        </p:spPr>
      </p:pic>
      <p:sp>
        <p:nvSpPr>
          <p:cNvPr id="4" name="Rectangle 1">
            <a:extLst>
              <a:ext uri="{FF2B5EF4-FFF2-40B4-BE49-F238E27FC236}">
                <a16:creationId xmlns:a16="http://schemas.microsoft.com/office/drawing/2014/main" xmlns="" id="{3684DE7A-7D02-4A94-606A-5A6C794BF09D}"/>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5340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a:extLst>
              <a:ext uri="{FF2B5EF4-FFF2-40B4-BE49-F238E27FC236}">
                <a16:creationId xmlns:a16="http://schemas.microsoft.com/office/drawing/2014/main" xmlns="" id="{814241F2-28B7-E710-1DC4-AADE617188F9}"/>
              </a:ext>
            </a:extLst>
          </p:cNvPr>
          <p:cNvSpPr txBox="1">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8195" name="Text Box 2">
            <a:extLst>
              <a:ext uri="{FF2B5EF4-FFF2-40B4-BE49-F238E27FC236}">
                <a16:creationId xmlns:a16="http://schemas.microsoft.com/office/drawing/2014/main" xmlns="" id="{04679FD8-0CA0-7484-7395-5C678E916E97}"/>
              </a:ext>
            </a:extLst>
          </p:cNvPr>
          <p:cNvSpPr txBox="1">
            <a:spLocks noChangeArrowheads="1"/>
          </p:cNvSpPr>
          <p:nvPr/>
        </p:nvSpPr>
        <p:spPr bwMode="auto">
          <a:xfrm>
            <a:off x="8077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B7620874-7C8D-4372-B7BF-56F9FC56BB9D}" type="slidenum">
              <a:rPr lang="fr-FR" altLang="fr-FR" sz="1000">
                <a:solidFill>
                  <a:srgbClr val="000000"/>
                </a:solidFill>
              </a:rPr>
              <a:pPr algn="r" eaLnBrk="1" hangingPunct="1">
                <a:buClrTx/>
                <a:buFontTx/>
                <a:buNone/>
              </a:pPr>
              <a:t>50</a:t>
            </a:fld>
            <a:endParaRPr lang="fr-FR" altLang="fr-FR" sz="1000">
              <a:solidFill>
                <a:srgbClr val="000000"/>
              </a:solidFill>
            </a:endParaRPr>
          </a:p>
        </p:txBody>
      </p:sp>
      <p:sp>
        <p:nvSpPr>
          <p:cNvPr id="6147" name="Text Box 3">
            <a:extLst>
              <a:ext uri="{FF2B5EF4-FFF2-40B4-BE49-F238E27FC236}">
                <a16:creationId xmlns:a16="http://schemas.microsoft.com/office/drawing/2014/main" xmlns="" id="{7DF7AFB0-E365-39FC-1027-1C47DFF3E73A}"/>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eaLnBrk="1" hangingPunct="1">
              <a:buSzPct val="100000"/>
              <a:defRPr/>
            </a:pPr>
            <a:r>
              <a:rPr lang="en-US" altLang="fr-FR" sz="3800" dirty="0">
                <a:effectLst>
                  <a:outerShdw blurRad="38100" dist="38100" dir="2700000" algn="tl">
                    <a:srgbClr val="C0C0C0"/>
                  </a:outerShdw>
                </a:effectLst>
              </a:rPr>
              <a:t>The speaker's attitude</a:t>
            </a:r>
          </a:p>
          <a:p>
            <a:pPr eaLnBrk="1" hangingPunct="1">
              <a:buSzPct val="100000"/>
              <a:defRPr/>
            </a:pPr>
            <a:r>
              <a:rPr lang="en-US" altLang="fr-FR" sz="3800" dirty="0">
                <a:effectLst>
                  <a:outerShdw blurRad="38100" dist="38100" dir="2700000" algn="tl">
                    <a:srgbClr val="C0C0C0"/>
                  </a:outerShdw>
                </a:effectLst>
              </a:rPr>
              <a:t>The attitude of the listener</a:t>
            </a:r>
            <a:endParaRPr lang="fr-FR" altLang="fr-FR" sz="3800" dirty="0">
              <a:effectLst>
                <a:outerShdw blurRad="38100" dist="38100" dir="2700000" algn="tl">
                  <a:srgbClr val="C0C0C0"/>
                </a:outerShdw>
              </a:effectLst>
            </a:endParaRPr>
          </a:p>
        </p:txBody>
      </p:sp>
      <p:graphicFrame>
        <p:nvGraphicFramePr>
          <p:cNvPr id="8199" name="Text Box 4">
            <a:extLst>
              <a:ext uri="{FF2B5EF4-FFF2-40B4-BE49-F238E27FC236}">
                <a16:creationId xmlns:a16="http://schemas.microsoft.com/office/drawing/2014/main" xmlns="" id="{868076DB-E8E1-FB8A-58AF-4B1CCCA0C667}"/>
              </a:ext>
            </a:extLst>
          </p:cNvPr>
          <p:cNvGraphicFramePr/>
          <p:nvPr>
            <p:extLst>
              <p:ext uri="{D42A27DB-BD31-4B8C-83A1-F6EECF244321}">
                <p14:modId xmlns:p14="http://schemas.microsoft.com/office/powerpoint/2010/main" val="2214618413"/>
              </p:ext>
            </p:extLst>
          </p:nvPr>
        </p:nvGraphicFramePr>
        <p:xfrm>
          <a:off x="1106819" y="2213898"/>
          <a:ext cx="10184957" cy="4176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descr="Une image contenant personne, herbe, garçon, extérieur&#10;&#10;Description générée automatiquement">
            <a:extLst>
              <a:ext uri="{FF2B5EF4-FFF2-40B4-BE49-F238E27FC236}">
                <a16:creationId xmlns:a16="http://schemas.microsoft.com/office/drawing/2014/main" xmlns="" id="{D07FDBA2-A5C9-E822-64D4-46132BFE5D92}"/>
              </a:ext>
            </a:extLst>
          </p:cNvPr>
          <p:cNvPicPr>
            <a:picLocks noChangeAspect="1"/>
          </p:cNvPicPr>
          <p:nvPr/>
        </p:nvPicPr>
        <p:blipFill>
          <a:blip r:embed="rId8"/>
          <a:stretch>
            <a:fillRect/>
          </a:stretch>
        </p:blipFill>
        <p:spPr>
          <a:xfrm>
            <a:off x="8325292" y="1417638"/>
            <a:ext cx="3514801" cy="2336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xmlns="" id="{B9AB33AF-F215-B521-5832-726C6400D583}"/>
              </a:ext>
            </a:extLst>
          </p:cNvPr>
          <p:cNvSpPr txBox="1">
            <a:spLocks noChangeArrowheads="1"/>
          </p:cNvSpPr>
          <p:nvPr/>
        </p:nvSpPr>
        <p:spPr bwMode="auto">
          <a:xfrm>
            <a:off x="8077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69447183-B86E-48C5-9D70-C614E156E525}" type="slidenum">
              <a:rPr lang="fr-FR" altLang="fr-FR" sz="1000">
                <a:solidFill>
                  <a:srgbClr val="000000"/>
                </a:solidFill>
              </a:rPr>
              <a:pPr algn="r" eaLnBrk="1" hangingPunct="1">
                <a:buClrTx/>
                <a:buFontTx/>
                <a:buNone/>
              </a:pPr>
              <a:t>51</a:t>
            </a:fld>
            <a:endParaRPr lang="fr-FR" altLang="fr-FR" sz="1000">
              <a:solidFill>
                <a:srgbClr val="000000"/>
              </a:solidFill>
            </a:endParaRPr>
          </a:p>
        </p:txBody>
      </p:sp>
      <p:sp>
        <p:nvSpPr>
          <p:cNvPr id="18434" name="Text Box 2">
            <a:extLst>
              <a:ext uri="{FF2B5EF4-FFF2-40B4-BE49-F238E27FC236}">
                <a16:creationId xmlns:a16="http://schemas.microsoft.com/office/drawing/2014/main" xmlns="" id="{089ADB9A-D33F-9F34-F8F0-98718CECEAC5}"/>
              </a:ext>
            </a:extLst>
          </p:cNvPr>
          <p:cNvSpPr txBox="1">
            <a:spLocks noChangeArrowheads="1"/>
          </p:cNvSpPr>
          <p:nvPr/>
        </p:nvSpPr>
        <p:spPr bwMode="auto">
          <a:xfrm>
            <a:off x="2030413" y="284163"/>
            <a:ext cx="770255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eaLnBrk="1" hangingPunct="1">
              <a:buSzPct val="100000"/>
              <a:defRPr/>
            </a:pPr>
            <a:r>
              <a:rPr lang="fr-FR" altLang="fr-FR" sz="3800" dirty="0" err="1">
                <a:effectLst>
                  <a:outerShdw blurRad="38100" dist="38100" dir="2700000" algn="tl">
                    <a:srgbClr val="C0C0C0"/>
                  </a:outerShdw>
                </a:effectLst>
              </a:rPr>
              <a:t>Barriers</a:t>
            </a:r>
            <a:r>
              <a:rPr lang="fr-FR" altLang="fr-FR" sz="3800" dirty="0">
                <a:effectLst>
                  <a:outerShdw blurRad="38100" dist="38100" dir="2700000" algn="tl">
                    <a:srgbClr val="C0C0C0"/>
                  </a:outerShdw>
                </a:effectLst>
              </a:rPr>
              <a:t> to </a:t>
            </a:r>
            <a:r>
              <a:rPr lang="fr-FR" altLang="fr-FR" sz="3800" dirty="0" err="1">
                <a:effectLst>
                  <a:outerShdw blurRad="38100" dist="38100" dir="2700000" algn="tl">
                    <a:srgbClr val="C0C0C0"/>
                  </a:outerShdw>
                </a:effectLst>
              </a:rPr>
              <a:t>listening</a:t>
            </a:r>
            <a:endParaRPr lang="fr-FR" altLang="fr-FR" sz="3800" dirty="0">
              <a:effectLst>
                <a:outerShdw blurRad="38100" dist="38100" dir="2700000" algn="tl">
                  <a:srgbClr val="C0C0C0"/>
                </a:outerShdw>
              </a:effectLst>
            </a:endParaRPr>
          </a:p>
        </p:txBody>
      </p:sp>
      <p:graphicFrame>
        <p:nvGraphicFramePr>
          <p:cNvPr id="32772" name="Text Box 3">
            <a:extLst>
              <a:ext uri="{FF2B5EF4-FFF2-40B4-BE49-F238E27FC236}">
                <a16:creationId xmlns:a16="http://schemas.microsoft.com/office/drawing/2014/main" xmlns="" id="{0C48A95A-B553-578F-E991-6A1DDCBCD880}"/>
              </a:ext>
            </a:extLst>
          </p:cNvPr>
          <p:cNvGraphicFramePr/>
          <p:nvPr>
            <p:extLst>
              <p:ext uri="{D42A27DB-BD31-4B8C-83A1-F6EECF244321}">
                <p14:modId xmlns:p14="http://schemas.microsoft.com/office/powerpoint/2010/main" val="4129292909"/>
              </p:ext>
            </p:extLst>
          </p:nvPr>
        </p:nvGraphicFramePr>
        <p:xfrm>
          <a:off x="1992312" y="1268413"/>
          <a:ext cx="9769157" cy="5084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7D526FC-A0BB-C27E-C22D-D15E5B182C9B}"/>
              </a:ext>
            </a:extLst>
          </p:cNvPr>
          <p:cNvSpPr>
            <a:spLocks noGrp="1"/>
          </p:cNvSpPr>
          <p:nvPr>
            <p:ph type="title"/>
          </p:nvPr>
        </p:nvSpPr>
        <p:spPr>
          <a:xfrm>
            <a:off x="1371600" y="685800"/>
            <a:ext cx="9601200" cy="1485900"/>
          </a:xfrm>
        </p:spPr>
        <p:txBody>
          <a:bodyPr>
            <a:normAutofit/>
          </a:bodyPr>
          <a:lstStyle/>
          <a:p>
            <a:r>
              <a:rPr lang="fr-FR" altLang="fr-FR" dirty="0">
                <a:effectLst>
                  <a:outerShdw blurRad="38100" dist="38100" dir="2700000" algn="tl">
                    <a:srgbClr val="C0C0C0"/>
                  </a:outerShdw>
                </a:effectLst>
              </a:rPr>
              <a:t>More </a:t>
            </a:r>
            <a:r>
              <a:rPr lang="fr-FR" altLang="fr-FR" dirty="0" err="1">
                <a:effectLst>
                  <a:outerShdw blurRad="38100" dist="38100" dir="2700000" algn="tl">
                    <a:srgbClr val="C0C0C0"/>
                  </a:outerShdw>
                </a:effectLst>
              </a:rPr>
              <a:t>barriers</a:t>
            </a:r>
            <a:r>
              <a:rPr lang="fr-FR" altLang="fr-FR" dirty="0">
                <a:effectLst>
                  <a:outerShdw blurRad="38100" dist="38100" dir="2700000" algn="tl">
                    <a:srgbClr val="C0C0C0"/>
                  </a:outerShdw>
                </a:effectLst>
              </a:rPr>
              <a:t>...</a:t>
            </a:r>
            <a:br>
              <a:rPr lang="fr-FR" altLang="fr-FR" dirty="0">
                <a:effectLst>
                  <a:outerShdw blurRad="38100" dist="38100" dir="2700000" algn="tl">
                    <a:srgbClr val="C0C0C0"/>
                  </a:outerShdw>
                </a:effectLst>
              </a:rPr>
            </a:br>
            <a:endParaRPr lang="fr-FR" dirty="0"/>
          </a:p>
        </p:txBody>
      </p:sp>
      <p:graphicFrame>
        <p:nvGraphicFramePr>
          <p:cNvPr id="5" name="Espace réservé du contenu 2">
            <a:extLst>
              <a:ext uri="{FF2B5EF4-FFF2-40B4-BE49-F238E27FC236}">
                <a16:creationId xmlns:a16="http://schemas.microsoft.com/office/drawing/2014/main" xmlns="" id="{933E316B-BC77-A140-420D-065A7B415987}"/>
              </a:ext>
            </a:extLst>
          </p:cNvPr>
          <p:cNvGraphicFramePr>
            <a:graphicFrameLocks noGrp="1"/>
          </p:cNvGraphicFramePr>
          <p:nvPr>
            <p:ph idx="1"/>
            <p:extLst>
              <p:ext uri="{D42A27DB-BD31-4B8C-83A1-F6EECF244321}">
                <p14:modId xmlns:p14="http://schemas.microsoft.com/office/powerpoint/2010/main" val="1621812233"/>
              </p:ext>
            </p:extLst>
          </p:nvPr>
        </p:nvGraphicFramePr>
        <p:xfrm>
          <a:off x="1371600" y="1405890"/>
          <a:ext cx="10435590" cy="5111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2806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3080"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081"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083" name="Rectangle 3082">
            <a:extLst>
              <a:ext uri="{FF2B5EF4-FFF2-40B4-BE49-F238E27FC236}">
                <a16:creationId xmlns:a16="http://schemas.microsoft.com/office/drawing/2014/main" xmlns="" id="{1F9A0C1C-8ABC-401B-8FE9-AC9327C4C5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02DA55F-D23F-17E1-C0EE-202F5A3A7C61}"/>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3300" cap="all" dirty="0"/>
              <a:t> reformulation</a:t>
            </a:r>
          </a:p>
        </p:txBody>
      </p:sp>
      <p:sp>
        <p:nvSpPr>
          <p:cNvPr id="3085" name="Freeform 6">
            <a:extLst>
              <a:ext uri="{FF2B5EF4-FFF2-40B4-BE49-F238E27FC236}">
                <a16:creationId xmlns:a16="http://schemas.microsoft.com/office/drawing/2014/main" xmlns="" id="{BA5783C3-2F96-40A7-A24F-30CB07AA3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3087" name="Freeform 6">
            <a:extLst>
              <a:ext uri="{FF2B5EF4-FFF2-40B4-BE49-F238E27FC236}">
                <a16:creationId xmlns:a16="http://schemas.microsoft.com/office/drawing/2014/main" xmlns="" id="{A9D08DBA-0326-4C4E-ACFB-576F3ABDD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3074" name="Picture 2" descr="Homme, Femme, Point D'Interrogation">
            <a:extLst>
              <a:ext uri="{FF2B5EF4-FFF2-40B4-BE49-F238E27FC236}">
                <a16:creationId xmlns:a16="http://schemas.microsoft.com/office/drawing/2014/main" xmlns="" id="{D1EA609C-0D09-3F69-D5D4-9017956FE9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9023" y="2290641"/>
            <a:ext cx="5659222" cy="247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590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xmlns="" id="{0999D1C1-0277-5829-746C-929C42D801C3}"/>
              </a:ext>
            </a:extLst>
          </p:cNvPr>
          <p:cNvSpPr txBox="1">
            <a:spLocks noChangeArrowheads="1"/>
          </p:cNvSpPr>
          <p:nvPr/>
        </p:nvSpPr>
        <p:spPr bwMode="auto">
          <a:xfrm>
            <a:off x="8077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3067499B-5FBB-46C5-987C-AF674AC8C6CD}" type="slidenum">
              <a:rPr lang="fr-FR" altLang="fr-FR" sz="1000">
                <a:solidFill>
                  <a:srgbClr val="000000"/>
                </a:solidFill>
              </a:rPr>
              <a:pPr algn="r" eaLnBrk="1" hangingPunct="1">
                <a:buClrTx/>
                <a:buFontTx/>
                <a:buNone/>
              </a:pPr>
              <a:t>54</a:t>
            </a:fld>
            <a:endParaRPr lang="fr-FR" altLang="fr-FR" sz="1000">
              <a:solidFill>
                <a:srgbClr val="000000"/>
              </a:solidFill>
            </a:endParaRPr>
          </a:p>
        </p:txBody>
      </p:sp>
      <p:sp>
        <p:nvSpPr>
          <p:cNvPr id="28674" name="Text Box 2">
            <a:extLst>
              <a:ext uri="{FF2B5EF4-FFF2-40B4-BE49-F238E27FC236}">
                <a16:creationId xmlns:a16="http://schemas.microsoft.com/office/drawing/2014/main" xmlns="" id="{911E2E9E-98CD-DD91-C686-3705C4510EBD}"/>
              </a:ext>
            </a:extLst>
          </p:cNvPr>
          <p:cNvSpPr txBox="1">
            <a:spLocks noChangeArrowheads="1"/>
          </p:cNvSpPr>
          <p:nvPr/>
        </p:nvSpPr>
        <p:spPr bwMode="auto">
          <a:xfrm>
            <a:off x="1667540" y="0"/>
            <a:ext cx="69342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eaLnBrk="1" hangingPunct="1">
              <a:buSzPct val="100000"/>
              <a:defRPr/>
            </a:pPr>
            <a:r>
              <a:rPr lang="fr-FR" altLang="fr-FR" sz="3600" dirty="0">
                <a:effectLst>
                  <a:outerShdw blurRad="38100" dist="38100" dir="2700000" algn="tl">
                    <a:srgbClr val="C0C0C0"/>
                  </a:outerShdw>
                </a:effectLst>
                <a:latin typeface="+mn-lt"/>
              </a:rPr>
              <a:t>A </a:t>
            </a:r>
            <a:r>
              <a:rPr lang="fr-FR" altLang="fr-FR" sz="3600" dirty="0" err="1">
                <a:effectLst>
                  <a:outerShdw blurRad="38100" dist="38100" dir="2700000" algn="tl">
                    <a:srgbClr val="C0C0C0"/>
                  </a:outerShdw>
                </a:effectLst>
                <a:latin typeface="+mn-lt"/>
              </a:rPr>
              <a:t>definition</a:t>
            </a:r>
            <a:r>
              <a:rPr lang="fr-FR" altLang="fr-FR" sz="3600" dirty="0">
                <a:effectLst>
                  <a:outerShdw blurRad="38100" dist="38100" dir="2700000" algn="tl">
                    <a:srgbClr val="C0C0C0"/>
                  </a:outerShdw>
                </a:effectLst>
                <a:latin typeface="+mn-lt"/>
              </a:rPr>
              <a:t> ?</a:t>
            </a:r>
          </a:p>
        </p:txBody>
      </p:sp>
      <p:sp>
        <p:nvSpPr>
          <p:cNvPr id="28675" name="Text Box 3">
            <a:extLst>
              <a:ext uri="{FF2B5EF4-FFF2-40B4-BE49-F238E27FC236}">
                <a16:creationId xmlns:a16="http://schemas.microsoft.com/office/drawing/2014/main" xmlns="" id="{AEEECD30-C5BE-6F22-6477-8C2F5F871A31}"/>
              </a:ext>
            </a:extLst>
          </p:cNvPr>
          <p:cNvSpPr txBox="1">
            <a:spLocks noChangeArrowheads="1"/>
          </p:cNvSpPr>
          <p:nvPr/>
        </p:nvSpPr>
        <p:spPr bwMode="auto">
          <a:xfrm>
            <a:off x="1667539" y="2248048"/>
            <a:ext cx="9815623"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spcBef>
                <a:spcPts val="700"/>
              </a:spcBef>
              <a:buClrTx/>
            </a:pPr>
            <a:r>
              <a:rPr lang="fr-FR" altLang="fr-FR" sz="2200" b="1" dirty="0">
                <a:solidFill>
                  <a:schemeClr val="tx2"/>
                </a:solidFill>
                <a:latin typeface="+mn-lt"/>
                <a:cs typeface="+mn-cs"/>
              </a:rPr>
              <a:t>«  </a:t>
            </a:r>
            <a:r>
              <a:rPr lang="en-US" altLang="fr-FR" sz="2200" b="1" i="1" dirty="0">
                <a:solidFill>
                  <a:schemeClr val="tx2"/>
                </a:solidFill>
                <a:latin typeface="+mn-lt"/>
                <a:cs typeface="+mn-cs"/>
              </a:rPr>
              <a:t>It is an intervention by the negotiator that consists of repeating in other words and in a more concise or explicit manner, what a person has just expressed</a:t>
            </a:r>
            <a:r>
              <a:rPr lang="fr-FR" altLang="fr-FR" sz="2200" b="1" i="1" dirty="0">
                <a:solidFill>
                  <a:schemeClr val="tx2"/>
                </a:solidFill>
                <a:latin typeface="+mn-lt"/>
                <a:cs typeface="+mn-cs"/>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8675">
                                            <p:txEl>
                                              <p:pRg st="0" end="0"/>
                                            </p:txEl>
                                          </p:spTgt>
                                        </p:tgtEl>
                                        <p:attrNameLst>
                                          <p:attrName>style.visibility</p:attrName>
                                        </p:attrNameLst>
                                      </p:cBhvr>
                                      <p:to>
                                        <p:strVal val="visible"/>
                                      </p:to>
                                    </p:set>
                                    <p:animEffect transition="in" filter="wipe(left)">
                                      <p:cBhvr additive="repl">
                                        <p:cTn id="7"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a:extLst>
              <a:ext uri="{FF2B5EF4-FFF2-40B4-BE49-F238E27FC236}">
                <a16:creationId xmlns:a16="http://schemas.microsoft.com/office/drawing/2014/main" xmlns="" id="{1849AC7F-251B-4EA3-B8AD-124756B8C874}"/>
              </a:ext>
            </a:extLst>
          </p:cNvPr>
          <p:cNvSpPr txBox="1">
            <a:spLocks noChangeArrowheads="1"/>
          </p:cNvSpPr>
          <p:nvPr/>
        </p:nvSpPr>
        <p:spPr bwMode="auto">
          <a:xfrm>
            <a:off x="8077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DD69EAF4-F9BE-4378-AAB9-44EEF2F312B9}" type="slidenum">
              <a:rPr lang="fr-FR" altLang="fr-FR" sz="1000">
                <a:solidFill>
                  <a:srgbClr val="000000"/>
                </a:solidFill>
              </a:rPr>
              <a:pPr algn="r" eaLnBrk="1" hangingPunct="1">
                <a:buClrTx/>
                <a:buFontTx/>
                <a:buNone/>
              </a:pPr>
              <a:t>55</a:t>
            </a:fld>
            <a:endParaRPr lang="fr-FR" altLang="fr-FR" sz="1000">
              <a:solidFill>
                <a:srgbClr val="000000"/>
              </a:solidFill>
            </a:endParaRPr>
          </a:p>
        </p:txBody>
      </p:sp>
      <p:sp>
        <p:nvSpPr>
          <p:cNvPr id="29698" name="Text Box 2">
            <a:extLst>
              <a:ext uri="{FF2B5EF4-FFF2-40B4-BE49-F238E27FC236}">
                <a16:creationId xmlns:a16="http://schemas.microsoft.com/office/drawing/2014/main" xmlns="" id="{0A078EAE-A4C9-0F7D-8C5B-6BBE78BEB4AD}"/>
              </a:ext>
            </a:extLst>
          </p:cNvPr>
          <p:cNvSpPr txBox="1">
            <a:spLocks noChangeArrowheads="1"/>
          </p:cNvSpPr>
          <p:nvPr/>
        </p:nvSpPr>
        <p:spPr bwMode="auto">
          <a:xfrm>
            <a:off x="1981200" y="354013"/>
            <a:ext cx="82296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eaLnBrk="1" hangingPunct="1">
              <a:buSzPct val="100000"/>
              <a:defRPr/>
            </a:pPr>
            <a:r>
              <a:rPr lang="fr-FR" altLang="fr-FR" sz="3800" dirty="0">
                <a:effectLst>
                  <a:outerShdw blurRad="38100" dist="38100" dir="2700000" algn="tl">
                    <a:srgbClr val="C0C0C0"/>
                  </a:outerShdw>
                </a:effectLst>
              </a:rPr>
              <a:t>The </a:t>
            </a:r>
            <a:r>
              <a:rPr lang="fr-FR" altLang="fr-FR" sz="3800" dirty="0" err="1">
                <a:effectLst>
                  <a:outerShdw blurRad="38100" dist="38100" dir="2700000" algn="tl">
                    <a:srgbClr val="C0C0C0"/>
                  </a:outerShdw>
                </a:effectLst>
              </a:rPr>
              <a:t>aims</a:t>
            </a:r>
            <a:r>
              <a:rPr lang="fr-FR" altLang="fr-FR" sz="3800" dirty="0">
                <a:effectLst>
                  <a:outerShdw blurRad="38100" dist="38100" dir="2700000" algn="tl">
                    <a:srgbClr val="C0C0C0"/>
                  </a:outerShdw>
                </a:effectLst>
              </a:rPr>
              <a:t> of reformulation</a:t>
            </a:r>
          </a:p>
        </p:txBody>
      </p:sp>
      <p:sp>
        <p:nvSpPr>
          <p:cNvPr id="29699" name="Text Box 3">
            <a:extLst>
              <a:ext uri="{FF2B5EF4-FFF2-40B4-BE49-F238E27FC236}">
                <a16:creationId xmlns:a16="http://schemas.microsoft.com/office/drawing/2014/main" xmlns="" id="{1858B6D9-7531-A530-A72F-B9038CB87B1B}"/>
              </a:ext>
            </a:extLst>
          </p:cNvPr>
          <p:cNvSpPr txBox="1">
            <a:spLocks noChangeArrowheads="1"/>
          </p:cNvSpPr>
          <p:nvPr/>
        </p:nvSpPr>
        <p:spPr bwMode="auto">
          <a:xfrm>
            <a:off x="2208214" y="1905001"/>
            <a:ext cx="8955972" cy="440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9pPr>
          </a:lstStyle>
          <a:p>
            <a:pPr marL="342900" indent="-342900" algn="just">
              <a:lnSpc>
                <a:spcPct val="80000"/>
              </a:lnSpc>
              <a:spcBef>
                <a:spcPts val="600"/>
              </a:spcBef>
              <a:buClr>
                <a:srgbClr val="FFC000"/>
              </a:buClr>
              <a:buSzPct val="100000"/>
              <a:buFont typeface="Courier New" panose="02070309020205020404" pitchFamily="49" charset="0"/>
              <a:buChar char="o"/>
              <a:defRPr/>
            </a:pPr>
            <a:r>
              <a:rPr lang="en-US" altLang="fr-FR" sz="2400" dirty="0">
                <a:solidFill>
                  <a:schemeClr val="tx2"/>
                </a:solidFill>
                <a:latin typeface="+mn-lt"/>
                <a:cs typeface="+mn-cs"/>
              </a:rPr>
              <a:t>Communicates to the subject what the receiver has understood or is trying to understand</a:t>
            </a:r>
          </a:p>
          <a:p>
            <a:pPr marL="342900" indent="-342900" algn="just">
              <a:lnSpc>
                <a:spcPct val="80000"/>
              </a:lnSpc>
              <a:spcBef>
                <a:spcPts val="600"/>
              </a:spcBef>
              <a:buClr>
                <a:srgbClr val="FFC000"/>
              </a:buClr>
              <a:buSzPct val="100000"/>
              <a:buFont typeface="Courier New" panose="02070309020205020404" pitchFamily="49" charset="0"/>
              <a:buChar char="o"/>
              <a:defRPr/>
            </a:pPr>
            <a:endParaRPr lang="en-US" altLang="fr-FR" sz="2400" dirty="0">
              <a:solidFill>
                <a:schemeClr val="tx2"/>
              </a:solidFill>
              <a:latin typeface="+mn-lt"/>
              <a:cs typeface="+mn-cs"/>
            </a:endParaRPr>
          </a:p>
          <a:p>
            <a:pPr marL="342900" indent="-342900" algn="just">
              <a:lnSpc>
                <a:spcPct val="80000"/>
              </a:lnSpc>
              <a:spcBef>
                <a:spcPts val="600"/>
              </a:spcBef>
              <a:buClr>
                <a:srgbClr val="FFC000"/>
              </a:buClr>
              <a:buSzPct val="100000"/>
              <a:buFont typeface="Courier New" panose="02070309020205020404" pitchFamily="49" charset="0"/>
              <a:buChar char="o"/>
              <a:defRPr/>
            </a:pPr>
            <a:endParaRPr lang="en-US" altLang="fr-FR" sz="2400" dirty="0">
              <a:solidFill>
                <a:schemeClr val="tx2"/>
              </a:solidFill>
              <a:latin typeface="+mn-lt"/>
              <a:cs typeface="+mn-cs"/>
            </a:endParaRPr>
          </a:p>
          <a:p>
            <a:pPr marL="342900" indent="-342900" algn="just">
              <a:lnSpc>
                <a:spcPct val="80000"/>
              </a:lnSpc>
              <a:spcBef>
                <a:spcPts val="600"/>
              </a:spcBef>
              <a:buClr>
                <a:srgbClr val="FFC000"/>
              </a:buClr>
              <a:buSzPct val="100000"/>
              <a:buFont typeface="Courier New" panose="02070309020205020404" pitchFamily="49" charset="0"/>
              <a:buChar char="o"/>
              <a:defRPr/>
            </a:pPr>
            <a:r>
              <a:rPr lang="en-US" altLang="fr-FR" sz="2400" dirty="0">
                <a:solidFill>
                  <a:schemeClr val="tx2"/>
                </a:solidFill>
                <a:latin typeface="+mn-lt"/>
                <a:cs typeface="+mn-cs"/>
              </a:rPr>
              <a:t>It clarifies the meaning of the subject's words by reflecting back to him/her what he/she is saying in a different way and offers the possibility to continue or deepen the discussion</a:t>
            </a:r>
          </a:p>
          <a:p>
            <a:pPr marL="342900" indent="-342900" algn="just">
              <a:lnSpc>
                <a:spcPct val="80000"/>
              </a:lnSpc>
              <a:spcBef>
                <a:spcPts val="600"/>
              </a:spcBef>
              <a:buClr>
                <a:srgbClr val="FFC000"/>
              </a:buClr>
              <a:buSzPct val="100000"/>
              <a:buFont typeface="Courier New" panose="02070309020205020404" pitchFamily="49" charset="0"/>
              <a:buChar char="o"/>
              <a:defRPr/>
            </a:pPr>
            <a:endParaRPr lang="en-US" altLang="fr-FR" sz="2400" dirty="0">
              <a:solidFill>
                <a:schemeClr val="tx2"/>
              </a:solidFill>
              <a:latin typeface="+mn-lt"/>
              <a:cs typeface="+mn-cs"/>
            </a:endParaRPr>
          </a:p>
          <a:p>
            <a:pPr marL="342900" indent="-342900" algn="just">
              <a:lnSpc>
                <a:spcPct val="80000"/>
              </a:lnSpc>
              <a:spcBef>
                <a:spcPts val="600"/>
              </a:spcBef>
              <a:buClr>
                <a:srgbClr val="FFC000"/>
              </a:buClr>
              <a:buSzPct val="100000"/>
              <a:buFont typeface="Courier New" panose="02070309020205020404" pitchFamily="49" charset="0"/>
              <a:buChar char="o"/>
              <a:defRPr/>
            </a:pPr>
            <a:endParaRPr lang="en-US" altLang="fr-FR" sz="2400" dirty="0">
              <a:solidFill>
                <a:schemeClr val="tx2"/>
              </a:solidFill>
              <a:latin typeface="+mn-lt"/>
              <a:cs typeface="+mn-cs"/>
            </a:endParaRPr>
          </a:p>
          <a:p>
            <a:pPr marL="342900" indent="-342900" algn="just">
              <a:lnSpc>
                <a:spcPct val="80000"/>
              </a:lnSpc>
              <a:spcBef>
                <a:spcPts val="600"/>
              </a:spcBef>
              <a:buClr>
                <a:srgbClr val="FFC000"/>
              </a:buClr>
              <a:buSzPct val="100000"/>
              <a:buFont typeface="Courier New" panose="02070309020205020404" pitchFamily="49" charset="0"/>
              <a:buChar char="o"/>
              <a:defRPr/>
            </a:pPr>
            <a:r>
              <a:rPr lang="en-US" altLang="fr-FR" sz="2400" dirty="0">
                <a:solidFill>
                  <a:schemeClr val="tx2"/>
                </a:solidFill>
                <a:latin typeface="+mn-lt"/>
                <a:cs typeface="+mn-cs"/>
              </a:rPr>
              <a:t>It allows the sender and receiver to avoid misunderstandings by allowing them to confront their perceptions</a:t>
            </a:r>
          </a:p>
          <a:p>
            <a:pPr marL="342900" algn="just">
              <a:lnSpc>
                <a:spcPct val="80000"/>
              </a:lnSpc>
              <a:spcBef>
                <a:spcPts val="250"/>
              </a:spcBef>
              <a:buSzPct val="100000"/>
              <a:defRPr/>
            </a:pPr>
            <a:endParaRPr lang="fr-FR" altLang="fr-FR" sz="10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9699">
                                            <p:txEl>
                                              <p:pRg st="0" end="0"/>
                                            </p:txEl>
                                          </p:spTgt>
                                        </p:tgtEl>
                                        <p:attrNameLst>
                                          <p:attrName>style.visibility</p:attrName>
                                        </p:attrNameLst>
                                      </p:cBhvr>
                                      <p:to>
                                        <p:strVal val="visible"/>
                                      </p:to>
                                    </p:set>
                                    <p:anim calcmode="lin" valueType="num">
                                      <p:cBhvr additive="repl">
                                        <p:cTn id="7" dur="500" fill="hold"/>
                                        <p:tgtEl>
                                          <p:spTgt spid="29699">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9699">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9699">
                                            <p:txEl>
                                              <p:pRg st="3" end="3"/>
                                            </p:txEl>
                                          </p:spTgt>
                                        </p:tgtEl>
                                        <p:attrNameLst>
                                          <p:attrName>style.visibility</p:attrName>
                                        </p:attrNameLst>
                                      </p:cBhvr>
                                      <p:to>
                                        <p:strVal val="visible"/>
                                      </p:to>
                                    </p:set>
                                    <p:anim calcmode="lin" valueType="num">
                                      <p:cBhvr additive="repl">
                                        <p:cTn id="13" dur="500" fill="hold"/>
                                        <p:tgtEl>
                                          <p:spTgt spid="29699">
                                            <p:txEl>
                                              <p:pRg st="3" end="3"/>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9699">
                                            <p:txEl>
                                              <p:pRg st="3" end="3"/>
                                            </p:txEl>
                                          </p:spTgt>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9699">
                                            <p:txEl>
                                              <p:pRg st="6" end="6"/>
                                            </p:txEl>
                                          </p:spTgt>
                                        </p:tgtEl>
                                        <p:attrNameLst>
                                          <p:attrName>style.visibility</p:attrName>
                                        </p:attrNameLst>
                                      </p:cBhvr>
                                      <p:to>
                                        <p:strVal val="visible"/>
                                      </p:to>
                                    </p:set>
                                    <p:anim calcmode="lin" valueType="num">
                                      <p:cBhvr additive="repl">
                                        <p:cTn id="19" dur="500" fill="hold"/>
                                        <p:tgtEl>
                                          <p:spTgt spid="29699">
                                            <p:txEl>
                                              <p:pRg st="6" end="6"/>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9699">
                                            <p:txEl>
                                              <p:pRg st="6" end="6"/>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a:extLst>
              <a:ext uri="{FF2B5EF4-FFF2-40B4-BE49-F238E27FC236}">
                <a16:creationId xmlns:a16="http://schemas.microsoft.com/office/drawing/2014/main" xmlns="" id="{6839541F-290F-39F4-ADF2-42D2D2DD4E99}"/>
              </a:ext>
            </a:extLst>
          </p:cNvPr>
          <p:cNvSpPr txBox="1">
            <a:spLocks noChangeArrowheads="1"/>
          </p:cNvSpPr>
          <p:nvPr/>
        </p:nvSpPr>
        <p:spPr bwMode="auto">
          <a:xfrm>
            <a:off x="8077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BDA426F8-4DEC-49EC-8C8D-91E6415752DC}" type="slidenum">
              <a:rPr lang="fr-FR" altLang="fr-FR" sz="1000">
                <a:solidFill>
                  <a:srgbClr val="000000"/>
                </a:solidFill>
              </a:rPr>
              <a:pPr algn="r" eaLnBrk="1" hangingPunct="1">
                <a:buClrTx/>
                <a:buFontTx/>
                <a:buNone/>
              </a:pPr>
              <a:t>56</a:t>
            </a:fld>
            <a:endParaRPr lang="fr-FR" altLang="fr-FR" sz="1000">
              <a:solidFill>
                <a:srgbClr val="000000"/>
              </a:solidFill>
            </a:endParaRPr>
          </a:p>
        </p:txBody>
      </p:sp>
      <p:sp>
        <p:nvSpPr>
          <p:cNvPr id="38914" name="Text Box 2">
            <a:extLst>
              <a:ext uri="{FF2B5EF4-FFF2-40B4-BE49-F238E27FC236}">
                <a16:creationId xmlns:a16="http://schemas.microsoft.com/office/drawing/2014/main" xmlns="" id="{D65BB71A-A570-AC47-9C12-CB0A02598063}"/>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eaLnBrk="1" hangingPunct="1">
              <a:buSzPct val="100000"/>
              <a:defRPr/>
            </a:pPr>
            <a:r>
              <a:rPr lang="fr-FR" altLang="fr-FR" sz="3800" dirty="0">
                <a:effectLst>
                  <a:outerShdw blurRad="38100" dist="38100" dir="2700000" algn="tl">
                    <a:srgbClr val="C0C0C0"/>
                  </a:outerShdw>
                </a:effectLst>
              </a:rPr>
              <a:t>Silence</a:t>
            </a:r>
          </a:p>
        </p:txBody>
      </p:sp>
      <p:sp>
        <p:nvSpPr>
          <p:cNvPr id="38915" name="Text Box 3">
            <a:extLst>
              <a:ext uri="{FF2B5EF4-FFF2-40B4-BE49-F238E27FC236}">
                <a16:creationId xmlns:a16="http://schemas.microsoft.com/office/drawing/2014/main" xmlns="" id="{3829FA3E-BF5F-7E13-EE29-E5E85B4AF998}"/>
              </a:ext>
            </a:extLst>
          </p:cNvPr>
          <p:cNvSpPr txBox="1">
            <a:spLocks noChangeArrowheads="1"/>
          </p:cNvSpPr>
          <p:nvPr/>
        </p:nvSpPr>
        <p:spPr bwMode="auto">
          <a:xfrm>
            <a:off x="1981200" y="2284414"/>
            <a:ext cx="8229600" cy="330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8138" indent="-338138">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1pPr>
            <a:lvl2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2pPr>
            <a:lvl3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3pPr>
            <a:lvl4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4pPr>
            <a:lvl5pP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solidFill>
                  <a:srgbClr val="000000"/>
                </a:solidFill>
                <a:latin typeface="Arial" panose="020B0604020202020204" pitchFamily="34" charset="0"/>
                <a:cs typeface="Arial" panose="020B0604020202020204" pitchFamily="34" charset="0"/>
              </a:defRPr>
            </a:lvl9pPr>
          </a:lstStyle>
          <a:p>
            <a:pPr marL="342900" indent="-342900">
              <a:lnSpc>
                <a:spcPct val="90000"/>
              </a:lnSpc>
              <a:spcBef>
                <a:spcPts val="600"/>
              </a:spcBef>
              <a:buClr>
                <a:srgbClr val="FFC000"/>
              </a:buClr>
              <a:buSzPct val="100000"/>
              <a:buFont typeface="Courier New" panose="02070309020205020404" pitchFamily="49" charset="0"/>
              <a:buChar char="o"/>
              <a:defRPr/>
            </a:pPr>
            <a:r>
              <a:rPr lang="en-US" altLang="fr-FR" sz="2400" dirty="0">
                <a:latin typeface="+mn-lt"/>
              </a:rPr>
              <a:t>Silence allows the subject to feel that he has time to express himself...</a:t>
            </a:r>
          </a:p>
          <a:p>
            <a:pPr marL="342900" indent="-342900">
              <a:lnSpc>
                <a:spcPct val="90000"/>
              </a:lnSpc>
              <a:spcBef>
                <a:spcPts val="600"/>
              </a:spcBef>
              <a:buClr>
                <a:srgbClr val="FFC000"/>
              </a:buClr>
              <a:buSzPct val="100000"/>
              <a:buFont typeface="Courier New" panose="02070309020205020404" pitchFamily="49" charset="0"/>
              <a:buChar char="o"/>
              <a:defRPr/>
            </a:pPr>
            <a:endParaRPr lang="en-US" altLang="fr-FR" sz="2400" dirty="0">
              <a:latin typeface="+mn-lt"/>
            </a:endParaRPr>
          </a:p>
          <a:p>
            <a:pPr marL="342900" indent="-342900">
              <a:lnSpc>
                <a:spcPct val="90000"/>
              </a:lnSpc>
              <a:spcBef>
                <a:spcPts val="600"/>
              </a:spcBef>
              <a:buClr>
                <a:srgbClr val="FFC000"/>
              </a:buClr>
              <a:buSzPct val="100000"/>
              <a:buFont typeface="Courier New" panose="02070309020205020404" pitchFamily="49" charset="0"/>
              <a:buChar char="o"/>
              <a:defRPr/>
            </a:pPr>
            <a:r>
              <a:rPr lang="en-US" altLang="fr-FR" sz="2400" dirty="0">
                <a:latin typeface="+mn-lt"/>
              </a:rPr>
              <a:t>By respecting this silence, the negotiator indicates that he is not in a hurry to conclude, that his rhythm is that of the subject...</a:t>
            </a:r>
            <a:endParaRPr lang="fr-FR" altLang="fr-FR" sz="2400" dirty="0"/>
          </a:p>
          <a:p>
            <a:pPr marL="342900">
              <a:lnSpc>
                <a:spcPct val="90000"/>
              </a:lnSpc>
              <a:spcBef>
                <a:spcPts val="600"/>
              </a:spcBef>
              <a:buSzPct val="100000"/>
              <a:defRPr/>
            </a:pPr>
            <a:endParaRPr lang="fr-FR" altLang="fr-FR" sz="2400"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xmlns="" id="{5D213B41-AC9B-4E61-BEED-FF4C168A89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057430E5-4AF8-9F47-AB5B-DC18A6BF03B0}"/>
              </a:ext>
            </a:extLst>
          </p:cNvPr>
          <p:cNvSpPr>
            <a:spLocks noGrp="1"/>
          </p:cNvSpPr>
          <p:nvPr>
            <p:ph type="title"/>
          </p:nvPr>
        </p:nvSpPr>
        <p:spPr>
          <a:xfrm>
            <a:off x="659230" y="4484772"/>
            <a:ext cx="10869750" cy="1237298"/>
          </a:xfrm>
        </p:spPr>
        <p:txBody>
          <a:bodyPr vert="horz" lIns="91440" tIns="45720" rIns="91440" bIns="45720" rtlCol="0" anchor="b">
            <a:normAutofit/>
          </a:bodyPr>
          <a:lstStyle/>
          <a:p>
            <a:pPr algn="ctr"/>
            <a:r>
              <a:rPr lang="en-US" sz="5600" cap="all" dirty="0">
                <a:solidFill>
                  <a:schemeClr val="accent2">
                    <a:lumMod val="75000"/>
                  </a:schemeClr>
                </a:solidFill>
              </a:rPr>
              <a:t>non verbal communication</a:t>
            </a:r>
          </a:p>
        </p:txBody>
      </p:sp>
      <p:sp>
        <p:nvSpPr>
          <p:cNvPr id="16" name="Freeform 6">
            <a:extLst>
              <a:ext uri="{FF2B5EF4-FFF2-40B4-BE49-F238E27FC236}">
                <a16:creationId xmlns:a16="http://schemas.microsoft.com/office/drawing/2014/main" xmlns="" id="{D8BB75D5-93A7-4EC9-A2FB-DCBDE6DE3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xmlns="" id="{628FBD9F-3B86-4C98-8F77-383320737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7" name="Graphic 6" descr="Chat">
            <a:extLst>
              <a:ext uri="{FF2B5EF4-FFF2-40B4-BE49-F238E27FC236}">
                <a16:creationId xmlns:a16="http://schemas.microsoft.com/office/drawing/2014/main" xmlns="" id="{E832A52A-1012-D1DC-513B-8B9D41801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788791" y="1150341"/>
            <a:ext cx="2585314" cy="2585314"/>
          </a:xfrm>
          <a:prstGeom prst="rect">
            <a:avLst/>
          </a:prstGeom>
        </p:spPr>
      </p:pic>
    </p:spTree>
    <p:extLst>
      <p:ext uri="{BB962C8B-B14F-4D97-AF65-F5344CB8AC3E}">
        <p14:creationId xmlns:p14="http://schemas.microsoft.com/office/powerpoint/2010/main" val="3911650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3B91B61-BFCA-4647-957E-A8269BE46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2534822-AECD-F0F0-5628-F4EFD10BF4A9}"/>
              </a:ext>
            </a:extLst>
          </p:cNvPr>
          <p:cNvSpPr>
            <a:spLocks noGrp="1"/>
          </p:cNvSpPr>
          <p:nvPr>
            <p:ph type="title"/>
          </p:nvPr>
        </p:nvSpPr>
        <p:spPr>
          <a:xfrm>
            <a:off x="5100824" y="685800"/>
            <a:ext cx="6176776" cy="1485900"/>
          </a:xfrm>
        </p:spPr>
        <p:txBody>
          <a:bodyPr>
            <a:normAutofit/>
          </a:bodyPr>
          <a:lstStyle/>
          <a:p>
            <a:r>
              <a:rPr lang="en-US" sz="3400" dirty="0">
                <a:latin typeface="Times" panose="02020603050405020304" pitchFamily="18" charset="0"/>
                <a:cs typeface="Times" panose="02020603050405020304" pitchFamily="18" charset="0"/>
              </a:rPr>
              <a:t>What is the role of non-verbal communication?</a:t>
            </a:r>
            <a:endParaRPr lang="fr-FR" sz="3400" dirty="0"/>
          </a:p>
        </p:txBody>
      </p:sp>
      <p:pic>
        <p:nvPicPr>
          <p:cNvPr id="4" name="Image 3">
            <a:extLst>
              <a:ext uri="{FF2B5EF4-FFF2-40B4-BE49-F238E27FC236}">
                <a16:creationId xmlns:a16="http://schemas.microsoft.com/office/drawing/2014/main" xmlns="" id="{4A24F9E9-8BA4-DBA3-85C8-F210E7F270BF}"/>
              </a:ext>
            </a:extLst>
          </p:cNvPr>
          <p:cNvPicPr>
            <a:picLocks noChangeAspect="1"/>
          </p:cNvPicPr>
          <p:nvPr/>
        </p:nvPicPr>
        <p:blipFill rotWithShape="1">
          <a:blip r:embed="rId2"/>
          <a:srcRect l="15796" r="41795"/>
          <a:stretch/>
        </p:blipFill>
        <p:spPr>
          <a:xfrm>
            <a:off x="-1" y="10"/>
            <a:ext cx="4373546" cy="6857990"/>
          </a:xfrm>
          <a:prstGeom prst="rect">
            <a:avLst/>
          </a:prstGeom>
        </p:spPr>
      </p:pic>
      <p:sp>
        <p:nvSpPr>
          <p:cNvPr id="11" name="Rectangle 10">
            <a:extLst>
              <a:ext uri="{FF2B5EF4-FFF2-40B4-BE49-F238E27FC236}">
                <a16:creationId xmlns:a16="http://schemas.microsoft.com/office/drawing/2014/main" xmlns="" id="{92D1D7C6-1C89-420C-8D35-483654167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xmlns="" id="{C05D2F95-69C9-967D-D111-5F440F4447B9}"/>
              </a:ext>
            </a:extLst>
          </p:cNvPr>
          <p:cNvSpPr>
            <a:spLocks noGrp="1"/>
          </p:cNvSpPr>
          <p:nvPr>
            <p:ph idx="1"/>
          </p:nvPr>
        </p:nvSpPr>
        <p:spPr>
          <a:xfrm>
            <a:off x="5100824" y="2286000"/>
            <a:ext cx="6176776" cy="3581400"/>
          </a:xfrm>
        </p:spPr>
        <p:txBody>
          <a:bodyPr>
            <a:normAutofit/>
          </a:bodyPr>
          <a:lstStyle/>
          <a:p>
            <a:pPr marL="0" indent="0">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Non-verbal </a:t>
            </a:r>
            <a:r>
              <a:rPr lang="en-US" sz="2200" dirty="0" err="1">
                <a:cs typeface="Arial" panose="020B0604020202020204" pitchFamily="34" charset="0"/>
              </a:rPr>
              <a:t>behaviours</a:t>
            </a:r>
            <a:r>
              <a:rPr lang="en-US" sz="2200" dirty="0">
                <a:cs typeface="Arial" panose="020B0604020202020204" pitchFamily="34" charset="0"/>
              </a:rPr>
              <a:t> serve as regulators of the interaction between sender and receiver; they are often essential elements of the feedback needed for effective communication.</a:t>
            </a:r>
            <a:endParaRPr lang="fr-FR" dirty="0"/>
          </a:p>
        </p:txBody>
      </p:sp>
    </p:spTree>
    <p:extLst>
      <p:ext uri="{BB962C8B-B14F-4D97-AF65-F5344CB8AC3E}">
        <p14:creationId xmlns:p14="http://schemas.microsoft.com/office/powerpoint/2010/main" val="3150101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9641CBBA-0C51-CE1B-EF9C-67CBE076B2AE}"/>
              </a:ext>
            </a:extLst>
          </p:cNvPr>
          <p:cNvSpPr>
            <a:spLocks noGrp="1"/>
          </p:cNvSpPr>
          <p:nvPr>
            <p:ph type="title"/>
          </p:nvPr>
        </p:nvSpPr>
        <p:spPr>
          <a:xfrm>
            <a:off x="819045" y="209200"/>
            <a:ext cx="7772062" cy="868536"/>
          </a:xfrm>
        </p:spPr>
        <p:txBody>
          <a:bodyPr>
            <a:normAutofit/>
          </a:bodyPr>
          <a:lstStyle/>
          <a:p>
            <a:r>
              <a:rPr lang="fr-FR" sz="3200" b="1" dirty="0">
                <a:solidFill>
                  <a:schemeClr val="tx1"/>
                </a:solidFill>
                <a:latin typeface="+mn-lt"/>
              </a:rPr>
              <a:t>Types of non-verbal communication</a:t>
            </a:r>
            <a:r>
              <a:rPr lang="fr-FR" sz="2100" dirty="0">
                <a:latin typeface="Time new roman"/>
              </a:rPr>
              <a:t/>
            </a:r>
            <a:br>
              <a:rPr lang="fr-FR" sz="2100" dirty="0">
                <a:latin typeface="Time new roman"/>
              </a:rPr>
            </a:br>
            <a:endParaRPr lang="fr-FR" sz="2100" dirty="0">
              <a:latin typeface="Time new roman"/>
            </a:endParaRPr>
          </a:p>
        </p:txBody>
      </p:sp>
      <p:sp>
        <p:nvSpPr>
          <p:cNvPr id="10" name="Rectangle 9">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xmlns="" id="{9597946A-7884-905D-A263-F460212E7FF0}"/>
              </a:ext>
            </a:extLst>
          </p:cNvPr>
          <p:cNvSpPr>
            <a:spLocks noGrp="1"/>
          </p:cNvSpPr>
          <p:nvPr>
            <p:ph idx="1"/>
          </p:nvPr>
        </p:nvSpPr>
        <p:spPr>
          <a:xfrm>
            <a:off x="935665" y="1194179"/>
            <a:ext cx="9813851" cy="5020353"/>
          </a:xfrm>
        </p:spPr>
        <p:txBody>
          <a:bodyPr>
            <a:normAutofit/>
          </a:bodyPr>
          <a:lstStyle/>
          <a:p>
            <a:pPr marL="342900" indent="-342900">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Facial expressions. The human face is particularly expressive. ...</a:t>
            </a:r>
          </a:p>
          <a:p>
            <a:pPr marL="342900" indent="-342900">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Movements and posture. ...</a:t>
            </a:r>
          </a:p>
          <a:p>
            <a:pPr marL="342900" indent="-342900">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Gestures. ...</a:t>
            </a:r>
          </a:p>
          <a:p>
            <a:pPr marL="342900" indent="-342900">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Physical contact. ...</a:t>
            </a:r>
          </a:p>
          <a:p>
            <a:pPr marL="342900" indent="-342900">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err="1">
                <a:cs typeface="Arial" panose="020B0604020202020204" pitchFamily="34" charset="0"/>
              </a:rPr>
              <a:t>Proxemia</a:t>
            </a:r>
            <a:r>
              <a:rPr lang="en-US" sz="2200" dirty="0">
                <a:cs typeface="Arial" panose="020B0604020202020204" pitchFamily="34" charset="0"/>
              </a:rPr>
              <a:t>. ...</a:t>
            </a:r>
          </a:p>
          <a:p>
            <a:pPr marL="342900" indent="-342900">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Voice. ...</a:t>
            </a:r>
          </a:p>
          <a:p>
            <a:pPr marL="342900" indent="-342900">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Appearance.</a:t>
            </a:r>
          </a:p>
          <a:p>
            <a:pPr marL="342900" indent="-342900">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fr-FR" sz="2200" dirty="0">
              <a:cs typeface="Arial" panose="020B0604020202020204" pitchFamily="34" charset="0"/>
            </a:endParaRPr>
          </a:p>
        </p:txBody>
      </p:sp>
    </p:spTree>
    <p:extLst>
      <p:ext uri="{BB962C8B-B14F-4D97-AF65-F5344CB8AC3E}">
        <p14:creationId xmlns:p14="http://schemas.microsoft.com/office/powerpoint/2010/main" val="3195350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3834" name="Rectangle 33833">
            <a:extLst>
              <a:ext uri="{FF2B5EF4-FFF2-40B4-BE49-F238E27FC236}">
                <a16:creationId xmlns:a16="http://schemas.microsoft.com/office/drawing/2014/main" xmlns="" id="{0E807223-DF88-4D6D-970E-08919E5E02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794" name="Rectangle 2"/>
          <p:cNvSpPr>
            <a:spLocks noGrp="1" noChangeArrowheads="1"/>
          </p:cNvSpPr>
          <p:nvPr>
            <p:ph type="title" idx="4294967295"/>
          </p:nvPr>
        </p:nvSpPr>
        <p:spPr>
          <a:xfrm>
            <a:off x="1152525" y="246813"/>
            <a:ext cx="9886950" cy="1485900"/>
          </a:xfrm>
        </p:spPr>
        <p:txBody>
          <a:bodyPr vert="horz" lIns="91440" tIns="45720" rIns="91440" bIns="45720" rtlCol="0" anchor="t">
            <a:normAutofit/>
          </a:bodyPr>
          <a:lstStyle/>
          <a:p>
            <a:pPr>
              <a:defRPr/>
            </a:pPr>
            <a:r>
              <a:rPr lang="en-US" b="1" dirty="0"/>
              <a:t>Did you know?</a:t>
            </a:r>
          </a:p>
        </p:txBody>
      </p:sp>
      <p:pic>
        <p:nvPicPr>
          <p:cNvPr id="2" name="Image 1">
            <a:extLst>
              <a:ext uri="{FF2B5EF4-FFF2-40B4-BE49-F238E27FC236}">
                <a16:creationId xmlns:a16="http://schemas.microsoft.com/office/drawing/2014/main" xmlns="" id="{DC3022B3-B6EF-C8FD-7327-49799228A14E}"/>
              </a:ext>
            </a:extLst>
          </p:cNvPr>
          <p:cNvPicPr>
            <a:picLocks noChangeAspect="1"/>
          </p:cNvPicPr>
          <p:nvPr/>
        </p:nvPicPr>
        <p:blipFill rotWithShape="1">
          <a:blip r:embed="rId2"/>
          <a:srcRect l="3174" r="4183" b="-3"/>
          <a:stretch/>
        </p:blipFill>
        <p:spPr>
          <a:xfrm>
            <a:off x="1390649" y="2401556"/>
            <a:ext cx="3211495" cy="3466681"/>
          </a:xfrm>
          <a:prstGeom prst="rect">
            <a:avLst/>
          </a:prstGeom>
        </p:spPr>
      </p:pic>
      <p:sp>
        <p:nvSpPr>
          <p:cNvPr id="33795" name="Rectangle 3"/>
          <p:cNvSpPr>
            <a:spLocks noGrp="1" noChangeArrowheads="1"/>
          </p:cNvSpPr>
          <p:nvPr>
            <p:ph type="body" idx="4294967295"/>
          </p:nvPr>
        </p:nvSpPr>
        <p:spPr>
          <a:xfrm>
            <a:off x="4856275" y="1222695"/>
            <a:ext cx="7232944" cy="4645542"/>
          </a:xfrm>
        </p:spPr>
        <p:txBody>
          <a:bodyPr vert="horz" lIns="91440" tIns="45720" rIns="91440" bIns="45720" rtlCol="0">
            <a:noAutofit/>
          </a:bodyPr>
          <a:lstStyle/>
          <a:p>
            <a:pPr>
              <a:buNone/>
              <a:defRPr/>
            </a:pPr>
            <a:r>
              <a:rPr lang="en-US" sz="2400" dirty="0"/>
              <a:t>In an exchange 75% of communication is non-verbal, </a:t>
            </a:r>
            <a:r>
              <a:rPr lang="en-US" sz="2400" b="1" dirty="0"/>
              <a:t>25% verbal of which 19% oral and 6% written </a:t>
            </a:r>
            <a:r>
              <a:rPr lang="en-US" sz="2400" dirty="0"/>
              <a:t>.</a:t>
            </a:r>
          </a:p>
          <a:p>
            <a:pPr>
              <a:buFont typeface="Franklin Gothic Book" panose="020B0503020102020204" pitchFamily="34" charset="0"/>
              <a:buNone/>
              <a:defRPr/>
            </a:pPr>
            <a:endParaRPr lang="en-US" sz="2400" dirty="0"/>
          </a:p>
          <a:p>
            <a:pPr>
              <a:buFont typeface="Franklin Gothic Book" panose="020B0503020102020204" pitchFamily="34" charset="0"/>
              <a:buNone/>
              <a:defRPr/>
            </a:pPr>
            <a:r>
              <a:rPr lang="en-US" sz="2400" dirty="0"/>
              <a:t>We remember :</a:t>
            </a:r>
          </a:p>
          <a:p>
            <a:pPr>
              <a:buFont typeface="Franklin Gothic Book" panose="020B0503020102020204" pitchFamily="34" charset="0"/>
              <a:buNone/>
              <a:defRPr/>
            </a:pPr>
            <a:r>
              <a:rPr lang="en-US" sz="2400" b="1" dirty="0"/>
              <a:t>10 % </a:t>
            </a:r>
            <a:r>
              <a:rPr lang="en-US" sz="2400" dirty="0"/>
              <a:t>of what we read, </a:t>
            </a:r>
          </a:p>
          <a:p>
            <a:pPr>
              <a:buFont typeface="Franklin Gothic Book" panose="020B0503020102020204" pitchFamily="34" charset="0"/>
              <a:buNone/>
              <a:defRPr/>
            </a:pPr>
            <a:r>
              <a:rPr lang="en-US" sz="2400" b="1" dirty="0"/>
              <a:t>20 %</a:t>
            </a:r>
            <a:r>
              <a:rPr lang="en-US" sz="2400" dirty="0"/>
              <a:t> of what we hear, </a:t>
            </a:r>
          </a:p>
          <a:p>
            <a:pPr>
              <a:buFont typeface="Franklin Gothic Book" panose="020B0503020102020204" pitchFamily="34" charset="0"/>
              <a:buNone/>
              <a:defRPr/>
            </a:pPr>
            <a:r>
              <a:rPr lang="en-US" sz="2400" b="1" dirty="0"/>
              <a:t>30 %</a:t>
            </a:r>
            <a:r>
              <a:rPr lang="en-US" sz="2400" dirty="0"/>
              <a:t> of what we see, </a:t>
            </a:r>
          </a:p>
          <a:p>
            <a:pPr>
              <a:buFont typeface="Franklin Gothic Book" panose="020B0503020102020204" pitchFamily="34" charset="0"/>
              <a:buNone/>
              <a:defRPr/>
            </a:pPr>
            <a:r>
              <a:rPr lang="en-US" sz="2400" b="1" dirty="0"/>
              <a:t>50 % </a:t>
            </a:r>
            <a:r>
              <a:rPr lang="en-US" sz="2400" dirty="0"/>
              <a:t>of what we </a:t>
            </a:r>
            <a:r>
              <a:rPr lang="en-US" sz="2400" dirty="0" err="1"/>
              <a:t>hera</a:t>
            </a:r>
            <a:r>
              <a:rPr lang="en-US" sz="2400" dirty="0"/>
              <a:t> and see, </a:t>
            </a:r>
          </a:p>
          <a:p>
            <a:pPr>
              <a:buFont typeface="Franklin Gothic Book" panose="020B0503020102020204" pitchFamily="34" charset="0"/>
              <a:buNone/>
              <a:defRPr/>
            </a:pPr>
            <a:r>
              <a:rPr lang="en-US" sz="2400" b="1" dirty="0"/>
              <a:t>80 %</a:t>
            </a:r>
            <a:r>
              <a:rPr lang="en-US" sz="2400" dirty="0"/>
              <a:t> of what we say, </a:t>
            </a:r>
          </a:p>
          <a:p>
            <a:pPr>
              <a:buNone/>
              <a:defRPr/>
            </a:pPr>
            <a:r>
              <a:rPr lang="en-US" sz="2400" b="1" dirty="0"/>
              <a:t>90 %</a:t>
            </a:r>
            <a:r>
              <a:rPr lang="en-US" sz="2400" dirty="0"/>
              <a:t> of what we say when we do it.</a:t>
            </a:r>
          </a:p>
        </p:txBody>
      </p:sp>
    </p:spTree>
    <p:extLst>
      <p:ext uri="{BB962C8B-B14F-4D97-AF65-F5344CB8AC3E}">
        <p14:creationId xmlns:p14="http://schemas.microsoft.com/office/powerpoint/2010/main" val="147738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2" end="2"/>
                                            </p:txEl>
                                          </p:spTgt>
                                        </p:tgtEl>
                                        <p:attrNameLst>
                                          <p:attrName>style.visibility</p:attrName>
                                        </p:attrNameLst>
                                      </p:cBhvr>
                                      <p:to>
                                        <p:strVal val="visible"/>
                                      </p:to>
                                    </p:set>
                                    <p:anim calcmode="lin" valueType="num">
                                      <p:cBhvr additive="base">
                                        <p:cTn id="13"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anim calcmode="lin" valueType="num">
                                      <p:cBhvr additive="base">
                                        <p:cTn id="19"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795">
                                            <p:txEl>
                                              <p:pRg st="4" end="4"/>
                                            </p:txEl>
                                          </p:spTgt>
                                        </p:tgtEl>
                                        <p:attrNameLst>
                                          <p:attrName>style.visibility</p:attrName>
                                        </p:attrNameLst>
                                      </p:cBhvr>
                                      <p:to>
                                        <p:strVal val="visible"/>
                                      </p:to>
                                    </p:set>
                                    <p:anim calcmode="lin" valueType="num">
                                      <p:cBhvr additive="base">
                                        <p:cTn id="25"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795">
                                            <p:txEl>
                                              <p:pRg st="5" end="5"/>
                                            </p:txEl>
                                          </p:spTgt>
                                        </p:tgtEl>
                                        <p:attrNameLst>
                                          <p:attrName>style.visibility</p:attrName>
                                        </p:attrNameLst>
                                      </p:cBhvr>
                                      <p:to>
                                        <p:strVal val="visible"/>
                                      </p:to>
                                    </p:set>
                                    <p:anim calcmode="lin" valueType="num">
                                      <p:cBhvr additive="base">
                                        <p:cTn id="31"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795">
                                            <p:txEl>
                                              <p:pRg st="6" end="6"/>
                                            </p:txEl>
                                          </p:spTgt>
                                        </p:tgtEl>
                                        <p:attrNameLst>
                                          <p:attrName>style.visibility</p:attrName>
                                        </p:attrNameLst>
                                      </p:cBhvr>
                                      <p:to>
                                        <p:strVal val="visible"/>
                                      </p:to>
                                    </p:set>
                                    <p:anim calcmode="lin" valueType="num">
                                      <p:cBhvr additive="base">
                                        <p:cTn id="37" dur="5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7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3795">
                                            <p:txEl>
                                              <p:pRg st="7" end="7"/>
                                            </p:txEl>
                                          </p:spTgt>
                                        </p:tgtEl>
                                        <p:attrNameLst>
                                          <p:attrName>style.visibility</p:attrName>
                                        </p:attrNameLst>
                                      </p:cBhvr>
                                      <p:to>
                                        <p:strVal val="visible"/>
                                      </p:to>
                                    </p:set>
                                    <p:anim calcmode="lin" valueType="num">
                                      <p:cBhvr additive="base">
                                        <p:cTn id="43" dur="5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37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795">
                                            <p:txEl>
                                              <p:pRg st="8" end="8"/>
                                            </p:txEl>
                                          </p:spTgt>
                                        </p:tgtEl>
                                        <p:attrNameLst>
                                          <p:attrName>style.visibility</p:attrName>
                                        </p:attrNameLst>
                                      </p:cBhvr>
                                      <p:to>
                                        <p:strVal val="visible"/>
                                      </p:to>
                                    </p:set>
                                    <p:anim calcmode="lin" valueType="num">
                                      <p:cBhvr additive="base">
                                        <p:cTn id="49" dur="5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37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6CA9BA0-AB8D-07C5-218F-2AB399DEB93C}"/>
              </a:ext>
            </a:extLst>
          </p:cNvPr>
          <p:cNvSpPr>
            <a:spLocks noGrp="1"/>
          </p:cNvSpPr>
          <p:nvPr>
            <p:ph type="title"/>
          </p:nvPr>
        </p:nvSpPr>
        <p:spPr>
          <a:xfrm>
            <a:off x="761999" y="473149"/>
            <a:ext cx="10820401" cy="1485900"/>
          </a:xfrm>
        </p:spPr>
        <p:txBody>
          <a:bodyPr>
            <a:normAutofit/>
          </a:bodyPr>
          <a:lstStyle/>
          <a:p>
            <a:pPr algn="ctr"/>
            <a:r>
              <a:rPr lang="en-US" sz="3600" b="1" dirty="0">
                <a:solidFill>
                  <a:srgbClr val="000000"/>
                </a:solidFill>
                <a:cs typeface="Arial" panose="020B0604020202020204" pitchFamily="34" charset="0"/>
              </a:rPr>
              <a:t>Some tools to better understand non-verbal communication</a:t>
            </a:r>
            <a:endParaRPr lang="fr-FR" dirty="0"/>
          </a:p>
        </p:txBody>
      </p:sp>
      <p:sp>
        <p:nvSpPr>
          <p:cNvPr id="3" name="Espace réservé du contenu 2">
            <a:extLst>
              <a:ext uri="{FF2B5EF4-FFF2-40B4-BE49-F238E27FC236}">
                <a16:creationId xmlns:a16="http://schemas.microsoft.com/office/drawing/2014/main" xmlns="" id="{C2EE54B0-01B0-B323-63A2-35B13D3BEABB}"/>
              </a:ext>
            </a:extLst>
          </p:cNvPr>
          <p:cNvSpPr>
            <a:spLocks noGrp="1"/>
          </p:cNvSpPr>
          <p:nvPr>
            <p:ph idx="1"/>
          </p:nvPr>
        </p:nvSpPr>
        <p:spPr/>
        <p:txBody>
          <a:bodyPr/>
          <a:lstStyle/>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400" dirty="0">
                <a:solidFill>
                  <a:srgbClr val="000000"/>
                </a:solidFill>
                <a:cs typeface="Arial" panose="020B0604020202020204" pitchFamily="34" charset="0"/>
              </a:rPr>
              <a:t>NLP</a:t>
            </a: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fr-FR" sz="2400" dirty="0">
              <a:solidFill>
                <a:srgbClr val="000000"/>
              </a:solidFill>
              <a:cs typeface="Arial" panose="020B0604020202020204" pitchFamily="34" charset="0"/>
            </a:endParaRP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400" dirty="0" err="1">
                <a:solidFill>
                  <a:srgbClr val="000000"/>
                </a:solidFill>
                <a:cs typeface="Arial" panose="020B0604020202020204" pitchFamily="34" charset="0"/>
              </a:rPr>
              <a:t>Transactionnal</a:t>
            </a:r>
            <a:r>
              <a:rPr lang="fr-FR" sz="2400" dirty="0">
                <a:solidFill>
                  <a:srgbClr val="000000"/>
                </a:solidFill>
                <a:cs typeface="Arial" panose="020B0604020202020204" pitchFamily="34" charset="0"/>
              </a:rPr>
              <a:t> </a:t>
            </a:r>
            <a:r>
              <a:rPr lang="fr-FR" sz="2400" dirty="0" err="1">
                <a:solidFill>
                  <a:srgbClr val="000000"/>
                </a:solidFill>
                <a:cs typeface="Arial" panose="020B0604020202020204" pitchFamily="34" charset="0"/>
              </a:rPr>
              <a:t>Analysis</a:t>
            </a:r>
            <a:endParaRPr lang="fr-FR" sz="2400" dirty="0">
              <a:solidFill>
                <a:srgbClr val="000000"/>
              </a:solidFill>
              <a:cs typeface="Arial" panose="020B0604020202020204" pitchFamily="34" charset="0"/>
            </a:endParaRPr>
          </a:p>
        </p:txBody>
      </p:sp>
    </p:spTree>
    <p:extLst>
      <p:ext uri="{BB962C8B-B14F-4D97-AF65-F5344CB8AC3E}">
        <p14:creationId xmlns:p14="http://schemas.microsoft.com/office/powerpoint/2010/main" val="3616761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ZoneTexte 10"/>
          <p:cNvSpPr txBox="1">
            <a:spLocks noChangeArrowheads="1"/>
          </p:cNvSpPr>
          <p:nvPr/>
        </p:nvSpPr>
        <p:spPr bwMode="auto">
          <a:xfrm>
            <a:off x="1787304" y="1657167"/>
            <a:ext cx="81359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FF080E"/>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FF080E"/>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FF4D00"/>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FF4D00"/>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FF4D00"/>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FF4D00"/>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FF4D00"/>
              </a:buClr>
              <a:buSzPct val="100000"/>
              <a:buFont typeface="Wingdings 2" panose="05020102010507070707" pitchFamily="18" charset="2"/>
              <a:buChar char=""/>
              <a:defRPr>
                <a:solidFill>
                  <a:schemeClr val="tx1"/>
                </a:solidFill>
                <a:latin typeface="Verdana" panose="020B0604030504040204" pitchFamily="34" charset="0"/>
              </a:defRPr>
            </a:lvl9pPr>
          </a:lstStyle>
          <a:p>
            <a:pPr algn="ctr">
              <a:spcBef>
                <a:spcPct val="0"/>
              </a:spcBef>
              <a:buClrTx/>
              <a:buSzTx/>
              <a:buNone/>
            </a:pPr>
            <a:r>
              <a:rPr lang="fr-FR" sz="6000" dirty="0" err="1">
                <a:solidFill>
                  <a:schemeClr val="accent2">
                    <a:lumMod val="75000"/>
                  </a:schemeClr>
                </a:solidFill>
                <a:latin typeface="Arial" panose="020B0604020202020204" pitchFamily="34" charset="0"/>
              </a:rPr>
              <a:t>Neuro-linguistique</a:t>
            </a:r>
            <a:endParaRPr lang="fr-FR" sz="6000" dirty="0">
              <a:solidFill>
                <a:schemeClr val="accent2">
                  <a:lumMod val="75000"/>
                </a:schemeClr>
              </a:solidFill>
              <a:latin typeface="Arial" panose="020B0604020202020204" pitchFamily="34" charset="0"/>
            </a:endParaRPr>
          </a:p>
          <a:p>
            <a:pPr algn="ctr">
              <a:spcBef>
                <a:spcPct val="0"/>
              </a:spcBef>
              <a:buClrTx/>
              <a:buSzTx/>
              <a:buNone/>
            </a:pPr>
            <a:r>
              <a:rPr lang="fr-FR" sz="6000" dirty="0">
                <a:solidFill>
                  <a:schemeClr val="accent2">
                    <a:lumMod val="75000"/>
                  </a:schemeClr>
                </a:solidFill>
                <a:latin typeface="Arial" panose="020B0604020202020204" pitchFamily="34" charset="0"/>
              </a:rPr>
              <a:t>Programmation</a:t>
            </a:r>
          </a:p>
        </p:txBody>
      </p:sp>
    </p:spTree>
    <p:extLst>
      <p:ext uri="{BB962C8B-B14F-4D97-AF65-F5344CB8AC3E}">
        <p14:creationId xmlns:p14="http://schemas.microsoft.com/office/powerpoint/2010/main" val="2170905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371600" y="685800"/>
            <a:ext cx="3282695" cy="1485900"/>
          </a:xfrm>
        </p:spPr>
        <p:txBody>
          <a:bodyPr>
            <a:normAutofit/>
          </a:bodyPr>
          <a:lstStyle/>
          <a:p>
            <a:pPr>
              <a:defRPr/>
            </a:pPr>
            <a:r>
              <a:rPr lang="fr-FR" dirty="0"/>
              <a:t>Neuro</a:t>
            </a:r>
          </a:p>
        </p:txBody>
      </p:sp>
      <p:sp>
        <p:nvSpPr>
          <p:cNvPr id="11267" name="Espace réservé du contenu 2"/>
          <p:cNvSpPr>
            <a:spLocks noGrp="1"/>
          </p:cNvSpPr>
          <p:nvPr>
            <p:ph idx="1"/>
          </p:nvPr>
        </p:nvSpPr>
        <p:spPr>
          <a:xfrm>
            <a:off x="1371599" y="1648047"/>
            <a:ext cx="5305648" cy="3189767"/>
          </a:xfrm>
        </p:spPr>
        <p:txBody>
          <a:bodyPr>
            <a:normAutofit/>
          </a:bodyPr>
          <a:lstStyle/>
          <a:p>
            <a:pPr marL="0" indent="0" algn="just">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t> Because this capacity to learn, to set up ways of thinking, feeling and acting is based on the functioning of our nervous system. It is indeed the nervous system that, thanks to our five senses, perceives the environment, the world in which we live, and interprets, codes and transmits messages of all kinds. NLP techniques act directly on this neurological organisation.</a:t>
            </a:r>
          </a:p>
          <a:p>
            <a:endParaRPr lang="fr-FR" sz="1600" b="1" dirty="0">
              <a:latin typeface="Calibri" panose="020F0502020204030204" pitchFamily="34" charset="0"/>
            </a:endParaRPr>
          </a:p>
        </p:txBody>
      </p:sp>
      <p:pic>
        <p:nvPicPr>
          <p:cNvPr id="3" name="Image 2">
            <a:extLst>
              <a:ext uri="{FF2B5EF4-FFF2-40B4-BE49-F238E27FC236}">
                <a16:creationId xmlns:a16="http://schemas.microsoft.com/office/drawing/2014/main" xmlns="" id="{200D7ED8-6DEB-AC2C-8483-5B3BF3C0E18A}"/>
              </a:ext>
            </a:extLst>
          </p:cNvPr>
          <p:cNvPicPr>
            <a:picLocks noChangeAspect="1"/>
          </p:cNvPicPr>
          <p:nvPr/>
        </p:nvPicPr>
        <p:blipFill>
          <a:blip r:embed="rId2"/>
          <a:stretch>
            <a:fillRect/>
          </a:stretch>
        </p:blipFill>
        <p:spPr>
          <a:xfrm>
            <a:off x="6677247" y="825080"/>
            <a:ext cx="4871285" cy="4887798"/>
          </a:xfrm>
          <a:prstGeom prst="rect">
            <a:avLst/>
          </a:prstGeom>
        </p:spPr>
      </p:pic>
    </p:spTree>
    <p:extLst>
      <p:ext uri="{BB962C8B-B14F-4D97-AF65-F5344CB8AC3E}">
        <p14:creationId xmlns:p14="http://schemas.microsoft.com/office/powerpoint/2010/main" val="2277345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685800"/>
            <a:ext cx="3282695" cy="1485900"/>
          </a:xfrm>
        </p:spPr>
        <p:txBody>
          <a:bodyPr>
            <a:normAutofit/>
          </a:bodyPr>
          <a:lstStyle/>
          <a:p>
            <a:pPr>
              <a:defRPr/>
            </a:pPr>
            <a:r>
              <a:rPr lang="fr-FR"/>
              <a:t>Linguistique </a:t>
            </a:r>
          </a:p>
        </p:txBody>
      </p:sp>
      <p:sp>
        <p:nvSpPr>
          <p:cNvPr id="12291" name="Espace réservé du contenu 2"/>
          <p:cNvSpPr>
            <a:spLocks noGrp="1"/>
          </p:cNvSpPr>
          <p:nvPr>
            <p:ph idx="1"/>
          </p:nvPr>
        </p:nvSpPr>
        <p:spPr>
          <a:xfrm>
            <a:off x="994428" y="1783080"/>
            <a:ext cx="3282694" cy="3581400"/>
          </a:xfrm>
        </p:spPr>
        <p:txBody>
          <a:bodyPr>
            <a:noAutofit/>
          </a:bodyPr>
          <a:lstStyle/>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Because it is language that structures and reflects the way we think. </a:t>
            </a: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en-US" sz="2200" dirty="0">
              <a:solidFill>
                <a:srgbClr val="000000"/>
              </a:solidFill>
              <a:cs typeface="Arial" panose="020B0604020202020204" pitchFamily="34" charset="0"/>
            </a:endParaRP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  It is the vehicle for our experiences, our perceptions and our representations of the world.</a:t>
            </a:r>
          </a:p>
        </p:txBody>
      </p:sp>
      <p:pic>
        <p:nvPicPr>
          <p:cNvPr id="3" name="Image 2">
            <a:extLst>
              <a:ext uri="{FF2B5EF4-FFF2-40B4-BE49-F238E27FC236}">
                <a16:creationId xmlns:a16="http://schemas.microsoft.com/office/drawing/2014/main" xmlns="" id="{24FE8107-09D9-D8D7-5D66-C1056A7467AF}"/>
              </a:ext>
            </a:extLst>
          </p:cNvPr>
          <p:cNvPicPr>
            <a:picLocks noChangeAspect="1"/>
          </p:cNvPicPr>
          <p:nvPr/>
        </p:nvPicPr>
        <p:blipFill>
          <a:blip r:embed="rId2"/>
          <a:stretch>
            <a:fillRect/>
          </a:stretch>
        </p:blipFill>
        <p:spPr>
          <a:xfrm>
            <a:off x="5031467" y="825080"/>
            <a:ext cx="6517065" cy="4887798"/>
          </a:xfrm>
          <a:prstGeom prst="rect">
            <a:avLst/>
          </a:prstGeom>
        </p:spPr>
      </p:pic>
      <p:sp>
        <p:nvSpPr>
          <p:cNvPr id="4" name="ZoneTexte 3">
            <a:extLst>
              <a:ext uri="{FF2B5EF4-FFF2-40B4-BE49-F238E27FC236}">
                <a16:creationId xmlns:a16="http://schemas.microsoft.com/office/drawing/2014/main" xmlns="" id="{1E1B4710-1C68-88BC-95A1-D111422D0A52}"/>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70C0"/>
                </a:solidFill>
              </a:rPr>
              <a:t>M1</a:t>
            </a:r>
          </a:p>
        </p:txBody>
      </p:sp>
    </p:spTree>
    <p:extLst>
      <p:ext uri="{BB962C8B-B14F-4D97-AF65-F5344CB8AC3E}">
        <p14:creationId xmlns:p14="http://schemas.microsoft.com/office/powerpoint/2010/main" val="2485052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5550" y="333376"/>
            <a:ext cx="6985000" cy="835025"/>
          </a:xfrm>
        </p:spPr>
        <p:txBody>
          <a:bodyPr/>
          <a:lstStyle/>
          <a:p>
            <a:pPr algn="ctr">
              <a:defRPr/>
            </a:pPr>
            <a:r>
              <a:rPr lang="fr-FR" dirty="0">
                <a:solidFill>
                  <a:schemeClr val="tx1"/>
                </a:solidFill>
              </a:rPr>
              <a:t>Programmation</a:t>
            </a:r>
          </a:p>
        </p:txBody>
      </p:sp>
      <p:sp>
        <p:nvSpPr>
          <p:cNvPr id="10243" name="Espace réservé du contenu 2"/>
          <p:cNvSpPr>
            <a:spLocks noGrp="1"/>
          </p:cNvSpPr>
          <p:nvPr>
            <p:ph idx="1"/>
          </p:nvPr>
        </p:nvSpPr>
        <p:spPr>
          <a:xfrm>
            <a:off x="1330166" y="1168401"/>
            <a:ext cx="10311130" cy="3527425"/>
          </a:xfrm>
        </p:spPr>
        <p:txBody>
          <a:bodyPr/>
          <a:lstStyle/>
          <a:p>
            <a:pPr marL="0" indent="0" algn="just">
              <a:buNone/>
            </a:pPr>
            <a:endParaRPr lang="fr-FR" dirty="0"/>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Because since our earliest childhood, we program ourselves, we learn things, ways of thinking, feeling, sensing and behaving. So, since the material is the same (brain and nervous system), what one person is able to do, another is potentially able to do. </a:t>
            </a:r>
            <a:endParaRPr lang="fr-FR" dirty="0"/>
          </a:p>
          <a:p>
            <a:pPr eaLnBrk="1" hangingPunct="1"/>
            <a:endParaRPr lang="fr-FR" sz="2400" dirty="0"/>
          </a:p>
        </p:txBody>
      </p:sp>
      <p:pic>
        <p:nvPicPr>
          <p:cNvPr id="3" name="Image 2">
            <a:extLst>
              <a:ext uri="{FF2B5EF4-FFF2-40B4-BE49-F238E27FC236}">
                <a16:creationId xmlns:a16="http://schemas.microsoft.com/office/drawing/2014/main" xmlns="" id="{828354C3-428F-A762-651F-485FCB7208C6}"/>
              </a:ext>
            </a:extLst>
          </p:cNvPr>
          <p:cNvPicPr>
            <a:picLocks noChangeAspect="1"/>
          </p:cNvPicPr>
          <p:nvPr/>
        </p:nvPicPr>
        <p:blipFill>
          <a:blip r:embed="rId2"/>
          <a:stretch>
            <a:fillRect/>
          </a:stretch>
        </p:blipFill>
        <p:spPr>
          <a:xfrm>
            <a:off x="779463" y="3737610"/>
            <a:ext cx="11412537" cy="3120390"/>
          </a:xfrm>
          <a:prstGeom prst="rect">
            <a:avLst/>
          </a:prstGeom>
        </p:spPr>
      </p:pic>
    </p:spTree>
    <p:extLst>
      <p:ext uri="{BB962C8B-B14F-4D97-AF65-F5344CB8AC3E}">
        <p14:creationId xmlns:p14="http://schemas.microsoft.com/office/powerpoint/2010/main" val="2302900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3750" y="1196975"/>
            <a:ext cx="8135938" cy="4319588"/>
          </a:xfrm>
        </p:spPr>
        <p:txBody>
          <a:bodyPr>
            <a:noAutofit/>
          </a:bodyPr>
          <a:lstStyle/>
          <a:p>
            <a:pPr>
              <a:defRPr/>
            </a:pPr>
            <a:r>
              <a:rPr lang="fr-FR" sz="2400" b="1" dirty="0">
                <a:solidFill>
                  <a:srgbClr val="000000"/>
                </a:solidFill>
                <a:latin typeface="+mn-lt"/>
                <a:ea typeface="+mn-ea"/>
                <a:cs typeface="Arial" panose="020B0604020202020204" pitchFamily="34" charset="0"/>
              </a:rPr>
              <a:t>       "</a:t>
            </a:r>
            <a:r>
              <a:rPr lang="en-US" sz="2400" b="1" dirty="0">
                <a:solidFill>
                  <a:srgbClr val="000000"/>
                </a:solidFill>
                <a:latin typeface="+mn-lt"/>
                <a:ea typeface="+mn-ea"/>
                <a:cs typeface="Arial" panose="020B0604020202020204" pitchFamily="34" charset="0"/>
              </a:rPr>
              <a:t> The map is not the territory it represents </a:t>
            </a:r>
            <a:r>
              <a:rPr lang="fr-FR" sz="2400" b="1" dirty="0">
                <a:solidFill>
                  <a:srgbClr val="000000"/>
                </a:solidFill>
                <a:latin typeface="+mn-lt"/>
                <a:ea typeface="+mn-ea"/>
                <a:cs typeface="Arial" panose="020B0604020202020204" pitchFamily="34" charset="0"/>
              </a:rPr>
              <a:t>".</a:t>
            </a:r>
            <a:br>
              <a:rPr lang="fr-FR" sz="2400" b="1" dirty="0">
                <a:solidFill>
                  <a:srgbClr val="000000"/>
                </a:solidFill>
                <a:latin typeface="+mn-lt"/>
                <a:ea typeface="+mn-ea"/>
                <a:cs typeface="Arial" panose="020B0604020202020204" pitchFamily="34" charset="0"/>
              </a:rPr>
            </a:br>
            <a:r>
              <a:rPr lang="fr-FR" sz="2400" b="1" dirty="0">
                <a:solidFill>
                  <a:srgbClr val="000000"/>
                </a:solidFill>
                <a:latin typeface="+mn-lt"/>
                <a:ea typeface="+mn-ea"/>
                <a:cs typeface="Arial" panose="020B0604020202020204" pitchFamily="34" charset="0"/>
              </a:rPr>
              <a:t/>
            </a:r>
            <a:br>
              <a:rPr lang="fr-FR" sz="2400" b="1" dirty="0">
                <a:solidFill>
                  <a:srgbClr val="000000"/>
                </a:solidFill>
                <a:latin typeface="+mn-lt"/>
                <a:ea typeface="+mn-ea"/>
                <a:cs typeface="Arial" panose="020B0604020202020204" pitchFamily="34" charset="0"/>
              </a:rPr>
            </a:br>
            <a:r>
              <a:rPr lang="fr-FR" sz="2400" dirty="0">
                <a:solidFill>
                  <a:srgbClr val="000000"/>
                </a:solidFill>
                <a:latin typeface="+mn-lt"/>
                <a:ea typeface="+mn-ea"/>
                <a:cs typeface="Arial" panose="020B0604020202020204" pitchFamily="34" charset="0"/>
              </a:rPr>
              <a:t/>
            </a:r>
            <a:br>
              <a:rPr lang="fr-FR" sz="2400" dirty="0">
                <a:solidFill>
                  <a:srgbClr val="000000"/>
                </a:solidFill>
                <a:latin typeface="+mn-lt"/>
                <a:ea typeface="+mn-ea"/>
                <a:cs typeface="Arial" panose="020B0604020202020204" pitchFamily="34" charset="0"/>
              </a:rPr>
            </a:br>
            <a:r>
              <a:rPr lang="en-US" sz="2200" dirty="0">
                <a:solidFill>
                  <a:srgbClr val="000000"/>
                </a:solidFill>
                <a:latin typeface="+mn-lt"/>
                <a:ea typeface="+mn-ea"/>
                <a:cs typeface="Arial" panose="020B0604020202020204" pitchFamily="34" charset="0"/>
              </a:rPr>
              <a:t>This is probably the best way to express the fact that each of us constructs a subjective representation of reality and that we live and 'function' in response to this representation.</a:t>
            </a:r>
            <a:r>
              <a:rPr lang="fr-FR" sz="2200" dirty="0">
                <a:solidFill>
                  <a:srgbClr val="000000"/>
                </a:solidFill>
                <a:latin typeface="+mn-lt"/>
                <a:ea typeface="+mn-ea"/>
                <a:cs typeface="Arial" panose="020B0604020202020204" pitchFamily="34" charset="0"/>
              </a:rPr>
              <a:t/>
            </a:r>
            <a:br>
              <a:rPr lang="fr-FR" sz="2200" dirty="0">
                <a:solidFill>
                  <a:srgbClr val="000000"/>
                </a:solidFill>
                <a:latin typeface="+mn-lt"/>
                <a:ea typeface="+mn-ea"/>
                <a:cs typeface="Arial" panose="020B0604020202020204" pitchFamily="34" charset="0"/>
              </a:rPr>
            </a:br>
            <a:r>
              <a:rPr lang="fr-FR" sz="2800" b="1" dirty="0">
                <a:solidFill>
                  <a:schemeClr val="tx1">
                    <a:lumMod val="75000"/>
                    <a:lumOff val="25000"/>
                  </a:schemeClr>
                </a:solidFill>
                <a:latin typeface="Calibri" panose="020F0502020204030204" pitchFamily="34" charset="0"/>
                <a:ea typeface="+mn-ea"/>
                <a:cs typeface="+mn-cs"/>
              </a:rPr>
              <a:t/>
            </a:r>
            <a:br>
              <a:rPr lang="fr-FR" sz="2800" b="1" dirty="0">
                <a:solidFill>
                  <a:schemeClr val="tx1">
                    <a:lumMod val="75000"/>
                    <a:lumOff val="25000"/>
                  </a:schemeClr>
                </a:solidFill>
                <a:latin typeface="Calibri" panose="020F0502020204030204" pitchFamily="34" charset="0"/>
                <a:ea typeface="+mn-ea"/>
                <a:cs typeface="+mn-cs"/>
              </a:rPr>
            </a:br>
            <a:endParaRPr lang="fr-FR" sz="2800" b="1" dirty="0">
              <a:solidFill>
                <a:schemeClr val="tx1">
                  <a:lumMod val="75000"/>
                  <a:lumOff val="25000"/>
                </a:schemeClr>
              </a:solidFill>
              <a:latin typeface="Calibri" panose="020F0502020204030204" pitchFamily="34" charset="0"/>
              <a:ea typeface="+mn-ea"/>
              <a:cs typeface="+mn-cs"/>
            </a:endParaRPr>
          </a:p>
        </p:txBody>
      </p:sp>
      <p:pic>
        <p:nvPicPr>
          <p:cNvPr id="3" name="Image 2">
            <a:extLst>
              <a:ext uri="{FF2B5EF4-FFF2-40B4-BE49-F238E27FC236}">
                <a16:creationId xmlns:a16="http://schemas.microsoft.com/office/drawing/2014/main" xmlns="" id="{E993200D-5117-2079-5032-15CF0FC19A16}"/>
              </a:ext>
            </a:extLst>
          </p:cNvPr>
          <p:cNvPicPr>
            <a:picLocks noChangeAspect="1"/>
          </p:cNvPicPr>
          <p:nvPr/>
        </p:nvPicPr>
        <p:blipFill>
          <a:blip r:embed="rId2"/>
          <a:stretch>
            <a:fillRect/>
          </a:stretch>
        </p:blipFill>
        <p:spPr>
          <a:xfrm>
            <a:off x="6686070" y="3664799"/>
            <a:ext cx="3935856" cy="32932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0968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ctrTitle"/>
          </p:nvPr>
        </p:nvSpPr>
        <p:spPr>
          <a:xfrm>
            <a:off x="2209800" y="0"/>
            <a:ext cx="7772400" cy="3429000"/>
          </a:xfrm>
          <a:ln>
            <a:noFill/>
          </a:ln>
        </p:spPr>
        <p:txBody>
          <a:bodyPr anchor="ctr"/>
          <a:lstStyle/>
          <a:p>
            <a:pPr eaLnBrk="1" hangingPunct="1">
              <a:defRPr/>
            </a:pPr>
            <a:r>
              <a:rPr lang="fr-BE" sz="3200" b="1" dirty="0">
                <a:solidFill>
                  <a:schemeClr val="tx1"/>
                </a:solidFill>
                <a:effectLst>
                  <a:outerShdw blurRad="38100" dist="38100" dir="2700000" algn="tl">
                    <a:srgbClr val="000000"/>
                  </a:outerShdw>
                </a:effectLst>
              </a:rPr>
              <a:t>The perception of reality</a:t>
            </a:r>
            <a:endParaRPr lang="fr-FR" sz="3200" b="1" dirty="0">
              <a:solidFill>
                <a:schemeClr val="tx1"/>
              </a:solidFill>
              <a:effectLst>
                <a:outerShdw blurRad="38100" dist="38100" dir="2700000" algn="tl">
                  <a:srgbClr val="000000"/>
                </a:outerShdw>
              </a:effectLst>
            </a:endParaRPr>
          </a:p>
        </p:txBody>
      </p:sp>
      <p:sp>
        <p:nvSpPr>
          <p:cNvPr id="66562" name="Espace réservé du numéro de diapositive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87DE77-03DC-4E8B-925D-4323BD9211C2}" type="slidenum">
              <a:rPr lang="fr-FR" sz="1400"/>
              <a:pPr/>
              <a:t>66</a:t>
            </a:fld>
            <a:endParaRPr lang="fr-FR" sz="1400"/>
          </a:p>
        </p:txBody>
      </p:sp>
      <p:pic>
        <p:nvPicPr>
          <p:cNvPr id="66566" name="Picture 5" descr="D:\Mes documents\ECOLE\DIDEROT. PROM SOC\COURS DE COMMUNICATION\ILLUSIONS D'OPTIQUE\musicien ou vi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1" y="2590801"/>
            <a:ext cx="28289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822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7"/>
          <p:cNvSpPr>
            <a:spLocks noGrp="1" noChangeArrowheads="1"/>
          </p:cNvSpPr>
          <p:nvPr>
            <p:ph type="title"/>
          </p:nvPr>
        </p:nvSpPr>
        <p:spPr>
          <a:xfrm>
            <a:off x="2209800" y="381000"/>
            <a:ext cx="7772400" cy="990600"/>
          </a:xfrm>
        </p:spPr>
        <p:txBody>
          <a:bodyPr>
            <a:normAutofit/>
          </a:bodyPr>
          <a:lstStyle/>
          <a:p>
            <a:pPr eaLnBrk="1" hangingPunct="1"/>
            <a:r>
              <a:rPr lang="fr-BE" sz="3200" dirty="0">
                <a:solidFill>
                  <a:schemeClr val="tx1"/>
                </a:solidFill>
              </a:rPr>
              <a:t>The perception of reality</a:t>
            </a:r>
            <a:endParaRPr lang="fr-FR" sz="3200" dirty="0">
              <a:solidFill>
                <a:schemeClr val="tx1"/>
              </a:solidFill>
            </a:endParaRPr>
          </a:p>
        </p:txBody>
      </p:sp>
      <p:sp>
        <p:nvSpPr>
          <p:cNvPr id="67586" name="Espace réservé du numéro de diapositive 4"/>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3C4B68-9417-4339-9F38-6AC86C2339C8}" type="slidenum">
              <a:rPr lang="fr-FR" sz="1400"/>
              <a:pPr/>
              <a:t>67</a:t>
            </a:fld>
            <a:endParaRPr lang="fr-FR" sz="1400"/>
          </a:p>
        </p:txBody>
      </p:sp>
      <p:sp>
        <p:nvSpPr>
          <p:cNvPr id="67588" name="Rectangle 3"/>
          <p:cNvSpPr>
            <a:spLocks noGrp="1" noChangeArrowheads="1"/>
          </p:cNvSpPr>
          <p:nvPr>
            <p:ph type="body" sz="half" idx="4294967295"/>
          </p:nvPr>
        </p:nvSpPr>
        <p:spPr>
          <a:xfrm>
            <a:off x="7414437" y="1959935"/>
            <a:ext cx="3810000" cy="4114800"/>
          </a:xfrm>
        </p:spPr>
        <p:txBody>
          <a:bodyPr/>
          <a:lstStyle/>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dirty="0">
                <a:solidFill>
                  <a:srgbClr val="000000"/>
                </a:solidFill>
                <a:cs typeface="Arial" panose="020B0604020202020204" pitchFamily="34" charset="0"/>
              </a:rPr>
              <a:t>How is this image represented?</a:t>
            </a: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dirty="0">
                <a:solidFill>
                  <a:srgbClr val="000000"/>
                </a:solidFill>
                <a:cs typeface="Arial" panose="020B0604020202020204" pitchFamily="34" charset="0"/>
              </a:rPr>
              <a:t> </a:t>
            </a: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dirty="0">
                <a:solidFill>
                  <a:srgbClr val="000000"/>
                </a:solidFill>
                <a:cs typeface="Arial" panose="020B0604020202020204" pitchFamily="34" charset="0"/>
              </a:rPr>
              <a:t>Look for the old woman</a:t>
            </a: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dirty="0">
                <a:solidFill>
                  <a:srgbClr val="000000"/>
                </a:solidFill>
                <a:cs typeface="Arial" panose="020B0604020202020204" pitchFamily="34" charset="0"/>
              </a:rPr>
              <a:t>Look for the young woman</a:t>
            </a:r>
            <a:endParaRPr lang="fr-FR" sz="2400" b="1" dirty="0"/>
          </a:p>
        </p:txBody>
      </p:sp>
      <p:pic>
        <p:nvPicPr>
          <p:cNvPr id="2" name="Espace réservé du contenu 3">
            <a:extLst>
              <a:ext uri="{FF2B5EF4-FFF2-40B4-BE49-F238E27FC236}">
                <a16:creationId xmlns:a16="http://schemas.microsoft.com/office/drawing/2014/main" xmlns="" id="{E77E9B47-E96E-5643-22ED-1AF2B754A276}"/>
              </a:ext>
            </a:extLst>
          </p:cNvPr>
          <p:cNvPicPr>
            <a:picLocks noChangeAspect="1"/>
          </p:cNvPicPr>
          <p:nvPr/>
        </p:nvPicPr>
        <p:blipFill>
          <a:blip r:embed="rId2"/>
          <a:stretch>
            <a:fillRect/>
          </a:stretch>
        </p:blipFill>
        <p:spPr>
          <a:xfrm>
            <a:off x="1913255" y="1262379"/>
            <a:ext cx="4975225" cy="5766649"/>
          </a:xfrm>
          <a:prstGeom prst="rect">
            <a:avLst/>
          </a:prstGeom>
        </p:spPr>
      </p:pic>
    </p:spTree>
    <p:extLst>
      <p:ext uri="{BB962C8B-B14F-4D97-AF65-F5344CB8AC3E}">
        <p14:creationId xmlns:p14="http://schemas.microsoft.com/office/powerpoint/2010/main" val="21562902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1026"/>
          <p:cNvSpPr>
            <a:spLocks noGrp="1" noChangeArrowheads="1"/>
          </p:cNvSpPr>
          <p:nvPr>
            <p:ph type="title"/>
          </p:nvPr>
        </p:nvSpPr>
        <p:spPr/>
        <p:txBody>
          <a:bodyPr>
            <a:normAutofit/>
          </a:bodyPr>
          <a:lstStyle/>
          <a:p>
            <a:pPr eaLnBrk="1" hangingPunct="1"/>
            <a:r>
              <a:rPr lang="fr-BE" sz="3200" dirty="0">
                <a:solidFill>
                  <a:schemeClr val="tx1"/>
                </a:solidFill>
              </a:rPr>
              <a:t>The perception of reality</a:t>
            </a:r>
            <a:endParaRPr lang="fr-FR" sz="3200" dirty="0">
              <a:solidFill>
                <a:schemeClr val="tx1"/>
              </a:solidFill>
            </a:endParaRPr>
          </a:p>
        </p:txBody>
      </p:sp>
      <p:sp>
        <p:nvSpPr>
          <p:cNvPr id="68612" name="Rectangle 1027"/>
          <p:cNvSpPr>
            <a:spLocks noGrp="1" noChangeArrowheads="1"/>
          </p:cNvSpPr>
          <p:nvPr>
            <p:ph idx="1"/>
          </p:nvPr>
        </p:nvSpPr>
        <p:spPr/>
        <p:txBody>
          <a:bodyPr>
            <a:normAutofit/>
          </a:bodyPr>
          <a:lstStyle/>
          <a:p>
            <a:pPr algn="just">
              <a:buClr>
                <a:srgbClr val="FFC000"/>
              </a:buClr>
              <a:buFont typeface="Wingdings" panose="05000000000000000000" pitchFamily="2" charset="2"/>
              <a:buChar char="Ø"/>
            </a:pPr>
            <a:r>
              <a:rPr lang="en-US" sz="2200" dirty="0"/>
              <a:t>This exercise shows that we do not all see the same thing objectively.</a:t>
            </a:r>
          </a:p>
          <a:p>
            <a:pPr algn="just">
              <a:buClr>
                <a:srgbClr val="FFC000"/>
              </a:buClr>
              <a:buFont typeface="Wingdings" panose="05000000000000000000" pitchFamily="2" charset="2"/>
              <a:buChar char="Ø"/>
            </a:pPr>
            <a:r>
              <a:rPr lang="en-US" sz="2200" dirty="0"/>
              <a:t>We can therefore deduce that it can be difficult to communicate with a person who does not, in good faith, see the same thing as we do. </a:t>
            </a:r>
          </a:p>
          <a:p>
            <a:pPr algn="just">
              <a:buClr>
                <a:srgbClr val="FFC000"/>
              </a:buClr>
              <a:buFont typeface="Wingdings" panose="05000000000000000000" pitchFamily="2" charset="2"/>
              <a:buChar char="Ø"/>
            </a:pPr>
            <a:r>
              <a:rPr lang="en-US" sz="2200" dirty="0"/>
              <a:t>We can then try to explain the reason(s) for this discrepancy: culture, education, personality, age, work group, leisure group, experience, social class...</a:t>
            </a:r>
          </a:p>
          <a:p>
            <a:pPr algn="just">
              <a:buClr>
                <a:srgbClr val="FFC000"/>
              </a:buClr>
              <a:buFont typeface="Wingdings" panose="05000000000000000000" pitchFamily="2" charset="2"/>
              <a:buChar char="Ø"/>
            </a:pPr>
            <a:r>
              <a:rPr lang="en-US" sz="2200" dirty="0"/>
              <a:t>In fact, everything that constitutes our reference system.</a:t>
            </a:r>
          </a:p>
          <a:p>
            <a:pPr eaLnBrk="1" hangingPunct="1"/>
            <a:endParaRPr lang="fr-FR" sz="2400" dirty="0">
              <a:solidFill>
                <a:srgbClr val="CC0000"/>
              </a:solidFill>
            </a:endParaRPr>
          </a:p>
        </p:txBody>
      </p:sp>
      <p:sp>
        <p:nvSpPr>
          <p:cNvPr id="68610" name="Espace réservé du numéro de diapositive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347A797-8986-4C98-8DC3-4381E9A6EF41}" type="slidenum">
              <a:rPr lang="fr-FR" sz="1400"/>
              <a:pPr/>
              <a:t>68</a:t>
            </a:fld>
            <a:endParaRPr lang="fr-FR" sz="1400"/>
          </a:p>
        </p:txBody>
      </p:sp>
    </p:spTree>
    <p:extLst>
      <p:ext uri="{BB962C8B-B14F-4D97-AF65-F5344CB8AC3E}">
        <p14:creationId xmlns:p14="http://schemas.microsoft.com/office/powerpoint/2010/main" val="42581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anim calcmode="lin" valueType="num">
                                      <p:cBhvr additive="base">
                                        <p:cTn id="7" dur="500" fill="hold"/>
                                        <p:tgtEl>
                                          <p:spTgt spid="686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612">
                                            <p:txEl>
                                              <p:pRg st="1" end="1"/>
                                            </p:txEl>
                                          </p:spTgt>
                                        </p:tgtEl>
                                        <p:attrNameLst>
                                          <p:attrName>style.visibility</p:attrName>
                                        </p:attrNameLst>
                                      </p:cBhvr>
                                      <p:to>
                                        <p:strVal val="visible"/>
                                      </p:to>
                                    </p:set>
                                    <p:anim calcmode="lin" valueType="num">
                                      <p:cBhvr additive="base">
                                        <p:cTn id="13" dur="500" fill="hold"/>
                                        <p:tgtEl>
                                          <p:spTgt spid="686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612">
                                            <p:txEl>
                                              <p:pRg st="2" end="2"/>
                                            </p:txEl>
                                          </p:spTgt>
                                        </p:tgtEl>
                                        <p:attrNameLst>
                                          <p:attrName>style.visibility</p:attrName>
                                        </p:attrNameLst>
                                      </p:cBhvr>
                                      <p:to>
                                        <p:strVal val="visible"/>
                                      </p:to>
                                    </p:set>
                                    <p:anim calcmode="lin" valueType="num">
                                      <p:cBhvr additive="base">
                                        <p:cTn id="19" dur="500" fill="hold"/>
                                        <p:tgtEl>
                                          <p:spTgt spid="686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8612">
                                            <p:txEl>
                                              <p:pRg st="3" end="3"/>
                                            </p:txEl>
                                          </p:spTgt>
                                        </p:tgtEl>
                                        <p:attrNameLst>
                                          <p:attrName>style.visibility</p:attrName>
                                        </p:attrNameLst>
                                      </p:cBhvr>
                                      <p:to>
                                        <p:strVal val="visible"/>
                                      </p:to>
                                    </p:set>
                                    <p:anim calcmode="lin" valueType="num">
                                      <p:cBhvr additive="base">
                                        <p:cTn id="25" dur="500" fill="hold"/>
                                        <p:tgtEl>
                                          <p:spTgt spid="686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6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numéro de diapositive 4"/>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FF4DF8-3F10-4929-B552-B57487EA54D1}" type="slidenum">
              <a:rPr lang="fr-FR" sz="1400"/>
              <a:pPr/>
              <a:t>69</a:t>
            </a:fld>
            <a:endParaRPr lang="fr-FR" sz="1400"/>
          </a:p>
        </p:txBody>
      </p:sp>
      <p:pic>
        <p:nvPicPr>
          <p:cNvPr id="70660" name="Picture 3" descr="D:\Mes documents\les_deux_visag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838201"/>
            <a:ext cx="3271838"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p:cNvSpPr txBox="1">
            <a:spLocks noChangeArrowheads="1"/>
          </p:cNvSpPr>
          <p:nvPr/>
        </p:nvSpPr>
        <p:spPr bwMode="auto">
          <a:xfrm>
            <a:off x="6613526" y="2305051"/>
            <a:ext cx="3282181" cy="124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dirty="0">
                <a:solidFill>
                  <a:srgbClr val="000000"/>
                </a:solidFill>
                <a:latin typeface="+mn-lt"/>
                <a:cs typeface="Arial" panose="020B0604020202020204" pitchFamily="34" charset="0"/>
              </a:rPr>
              <a:t>What to choose first?</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dirty="0">
                <a:solidFill>
                  <a:srgbClr val="000000"/>
                </a:solidFill>
                <a:latin typeface="+mn-lt"/>
                <a:cs typeface="Arial" panose="020B0604020202020204" pitchFamily="34" charset="0"/>
              </a:rPr>
              <a:t>The form or the </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dirty="0">
                <a:solidFill>
                  <a:srgbClr val="000000"/>
                </a:solidFill>
                <a:latin typeface="+mn-lt"/>
                <a:cs typeface="Arial" panose="020B0604020202020204" pitchFamily="34" charset="0"/>
              </a:rPr>
              <a:t> the substance?</a:t>
            </a:r>
            <a:endParaRPr lang="fr-FR" sz="3200" dirty="0"/>
          </a:p>
        </p:txBody>
      </p:sp>
    </p:spTree>
    <p:extLst>
      <p:ext uri="{BB962C8B-B14F-4D97-AF65-F5344CB8AC3E}">
        <p14:creationId xmlns:p14="http://schemas.microsoft.com/office/powerpoint/2010/main" val="163732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71C7936-D12E-5F5C-23DF-E28BF35A3CF4}"/>
              </a:ext>
            </a:extLst>
          </p:cNvPr>
          <p:cNvSpPr>
            <a:spLocks noGrp="1"/>
          </p:cNvSpPr>
          <p:nvPr>
            <p:ph type="title"/>
          </p:nvPr>
        </p:nvSpPr>
        <p:spPr>
          <a:xfrm>
            <a:off x="1390650" y="685800"/>
            <a:ext cx="9886950" cy="1485900"/>
          </a:xfrm>
        </p:spPr>
        <p:txBody>
          <a:bodyPr>
            <a:normAutofit/>
          </a:bodyPr>
          <a:lstStyle/>
          <a:p>
            <a:pPr>
              <a:defRPr/>
            </a:pPr>
            <a:r>
              <a:rPr lang="fr-FR" b="1" dirty="0" err="1"/>
              <a:t>Some</a:t>
            </a:r>
            <a:r>
              <a:rPr lang="fr-FR" b="1" dirty="0"/>
              <a:t> </a:t>
            </a:r>
            <a:r>
              <a:rPr lang="fr-FR" b="1" dirty="0" err="1"/>
              <a:t>definitions</a:t>
            </a:r>
            <a:endParaRPr lang="fr-FR" b="1" dirty="0"/>
          </a:p>
        </p:txBody>
      </p:sp>
      <p:pic>
        <p:nvPicPr>
          <p:cNvPr id="4" name="Image 3" descr="Une image contenant texte, graphiques vectoriels, clipart&#10;&#10;Description générée automatiquement">
            <a:extLst>
              <a:ext uri="{FF2B5EF4-FFF2-40B4-BE49-F238E27FC236}">
                <a16:creationId xmlns:a16="http://schemas.microsoft.com/office/drawing/2014/main" xmlns="" id="{0CB0528C-8364-D563-22B6-9E46E78AA2F5}"/>
              </a:ext>
            </a:extLst>
          </p:cNvPr>
          <p:cNvPicPr>
            <a:picLocks noChangeAspect="1"/>
          </p:cNvPicPr>
          <p:nvPr/>
        </p:nvPicPr>
        <p:blipFill rotWithShape="1">
          <a:blip r:embed="rId2"/>
          <a:srcRect l="31373" r="27403" b="1"/>
          <a:stretch/>
        </p:blipFill>
        <p:spPr>
          <a:xfrm>
            <a:off x="1390649" y="2401556"/>
            <a:ext cx="3211495" cy="3466681"/>
          </a:xfrm>
          <a:prstGeom prst="rect">
            <a:avLst/>
          </a:prstGeom>
        </p:spPr>
      </p:pic>
      <p:sp>
        <p:nvSpPr>
          <p:cNvPr id="3" name="Espace réservé du contenu 2">
            <a:extLst>
              <a:ext uri="{FF2B5EF4-FFF2-40B4-BE49-F238E27FC236}">
                <a16:creationId xmlns:a16="http://schemas.microsoft.com/office/drawing/2014/main" xmlns="" id="{73AEEB10-A24D-8054-BF87-3D3EFC2DC596}"/>
              </a:ext>
            </a:extLst>
          </p:cNvPr>
          <p:cNvSpPr>
            <a:spLocks noGrp="1"/>
          </p:cNvSpPr>
          <p:nvPr>
            <p:ph idx="1"/>
          </p:nvPr>
        </p:nvSpPr>
        <p:spPr>
          <a:xfrm>
            <a:off x="5100824" y="2286000"/>
            <a:ext cx="6176776" cy="3581400"/>
          </a:xfrm>
        </p:spPr>
        <p:txBody>
          <a:bodyPr>
            <a:normAutofit/>
          </a:bodyPr>
          <a:lstStyle/>
          <a:p>
            <a:pPr marL="0" indent="0" algn="just">
              <a:buNone/>
            </a:pPr>
            <a:r>
              <a:rPr lang="en-US" sz="2400" dirty="0"/>
              <a:t>In sociology and linguistics, communication is the set of phenomena that can occur when an individual transmits information to one or more other individuals using articulated language or other codes (tone of voice, gestures, gaze, breathing...)</a:t>
            </a:r>
            <a:endParaRPr lang="fr-FR" sz="2400" dirty="0"/>
          </a:p>
        </p:txBody>
      </p:sp>
    </p:spTree>
    <p:extLst>
      <p:ext uri="{BB962C8B-B14F-4D97-AF65-F5344CB8AC3E}">
        <p14:creationId xmlns:p14="http://schemas.microsoft.com/office/powerpoint/2010/main" val="771865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9" descr="D:\Mes documents\ECOLE\DIDEROT. PROM SOC\COURS DE COMMUNICATION\ILLUSIONS D'OPTIQUE\illusion_bebe.jpg"/>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828800" y="457201"/>
            <a:ext cx="8331200" cy="583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4" name="Rectangle 4"/>
          <p:cNvSpPr>
            <a:spLocks noGrp="1" noChangeArrowheads="1"/>
          </p:cNvSpPr>
          <p:nvPr>
            <p:ph type="body" sz="half" idx="2"/>
          </p:nvPr>
        </p:nvSpPr>
        <p:spPr>
          <a:xfrm>
            <a:off x="4046828" y="6398654"/>
            <a:ext cx="5080000" cy="4114800"/>
          </a:xfrm>
        </p:spPr>
        <p:txBody>
          <a:bodyPr/>
          <a:lstStyle/>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BE" sz="2400" dirty="0">
                <a:solidFill>
                  <a:srgbClr val="000000"/>
                </a:solidFill>
                <a:cs typeface="Arial" panose="020B0604020202020204" pitchFamily="34" charset="0"/>
              </a:rPr>
              <a:t>And </a:t>
            </a:r>
            <a:r>
              <a:rPr lang="fr-BE" sz="2400" dirty="0" err="1">
                <a:solidFill>
                  <a:srgbClr val="000000"/>
                </a:solidFill>
                <a:cs typeface="Arial" panose="020B0604020202020204" pitchFamily="34" charset="0"/>
              </a:rPr>
              <a:t>here</a:t>
            </a:r>
            <a:r>
              <a:rPr lang="fr-BE" sz="2400" dirty="0">
                <a:solidFill>
                  <a:srgbClr val="000000"/>
                </a:solidFill>
                <a:cs typeface="Arial" panose="020B0604020202020204" pitchFamily="34" charset="0"/>
              </a:rPr>
              <a:t>, </a:t>
            </a:r>
            <a:r>
              <a:rPr lang="fr-BE" sz="2400" dirty="0" err="1">
                <a:solidFill>
                  <a:srgbClr val="000000"/>
                </a:solidFill>
                <a:cs typeface="Arial" panose="020B0604020202020204" pitchFamily="34" charset="0"/>
              </a:rPr>
              <a:t>what</a:t>
            </a:r>
            <a:r>
              <a:rPr lang="fr-BE" sz="2400" dirty="0">
                <a:solidFill>
                  <a:srgbClr val="000000"/>
                </a:solidFill>
                <a:cs typeface="Arial" panose="020B0604020202020204" pitchFamily="34" charset="0"/>
              </a:rPr>
              <a:t> do </a:t>
            </a:r>
            <a:r>
              <a:rPr lang="fr-BE" sz="2400" dirty="0" err="1">
                <a:solidFill>
                  <a:srgbClr val="000000"/>
                </a:solidFill>
                <a:cs typeface="Arial" panose="020B0604020202020204" pitchFamily="34" charset="0"/>
              </a:rPr>
              <a:t>you</a:t>
            </a:r>
            <a:r>
              <a:rPr lang="fr-BE" sz="2400" dirty="0">
                <a:solidFill>
                  <a:srgbClr val="000000"/>
                </a:solidFill>
                <a:cs typeface="Arial" panose="020B0604020202020204" pitchFamily="34" charset="0"/>
              </a:rPr>
              <a:t> </a:t>
            </a:r>
            <a:r>
              <a:rPr lang="fr-BE" sz="2400" dirty="0" err="1">
                <a:solidFill>
                  <a:srgbClr val="000000"/>
                </a:solidFill>
                <a:cs typeface="Arial" panose="020B0604020202020204" pitchFamily="34" charset="0"/>
              </a:rPr>
              <a:t>see</a:t>
            </a:r>
            <a:r>
              <a:rPr lang="fr-BE" sz="2400" dirty="0">
                <a:solidFill>
                  <a:srgbClr val="000000"/>
                </a:solidFill>
                <a:cs typeface="Arial" panose="020B0604020202020204" pitchFamily="34" charset="0"/>
              </a:rPr>
              <a:t>?</a:t>
            </a:r>
            <a:endParaRPr lang="fr-FR" sz="2400" dirty="0">
              <a:solidFill>
                <a:srgbClr val="000000"/>
              </a:solidFill>
              <a:cs typeface="Arial" panose="020B0604020202020204" pitchFamily="34" charset="0"/>
            </a:endParaRPr>
          </a:p>
        </p:txBody>
      </p:sp>
      <p:sp>
        <p:nvSpPr>
          <p:cNvPr id="71682" name="Espace réservé du numéro de diapositive 6"/>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53D7434-D740-4274-B50E-C1864C6381D0}" type="slidenum">
              <a:rPr lang="fr-FR" sz="1400"/>
              <a:pPr/>
              <a:t>70</a:t>
            </a:fld>
            <a:endParaRPr lang="fr-FR" sz="1400"/>
          </a:p>
        </p:txBody>
      </p:sp>
    </p:spTree>
    <p:extLst>
      <p:ext uri="{BB962C8B-B14F-4D97-AF65-F5344CB8AC3E}">
        <p14:creationId xmlns:p14="http://schemas.microsoft.com/office/powerpoint/2010/main" val="27152093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EC9E7FA-3295-45ED-8253-D23F9E44E1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Image 2">
            <a:extLst>
              <a:ext uri="{FF2B5EF4-FFF2-40B4-BE49-F238E27FC236}">
                <a16:creationId xmlns:a16="http://schemas.microsoft.com/office/drawing/2014/main" xmlns="" id="{5A9A7EE5-2D8E-1EFD-32B6-87E8DA579AF9}"/>
              </a:ext>
            </a:extLst>
          </p:cNvPr>
          <p:cNvPicPr>
            <a:picLocks noChangeAspect="1"/>
          </p:cNvPicPr>
          <p:nvPr/>
        </p:nvPicPr>
        <p:blipFill>
          <a:blip r:embed="rId2"/>
          <a:stretch>
            <a:fillRect/>
          </a:stretch>
        </p:blipFill>
        <p:spPr>
          <a:xfrm>
            <a:off x="1023561" y="1110202"/>
            <a:ext cx="6517065" cy="4317555"/>
          </a:xfrm>
          <a:prstGeom prst="rect">
            <a:avLst/>
          </a:prstGeom>
        </p:spPr>
      </p:pic>
      <p:sp>
        <p:nvSpPr>
          <p:cNvPr id="6" name="Espace réservé du contenu 5"/>
          <p:cNvSpPr>
            <a:spLocks noGrp="1"/>
          </p:cNvSpPr>
          <p:nvPr>
            <p:ph idx="1"/>
          </p:nvPr>
        </p:nvSpPr>
        <p:spPr>
          <a:xfrm>
            <a:off x="7860667" y="2286000"/>
            <a:ext cx="3656419" cy="3581400"/>
          </a:xfrm>
        </p:spPr>
        <p:txBody>
          <a:bodyPr>
            <a:normAutofit/>
          </a:bodyPr>
          <a:lstStyle/>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400" dirty="0" err="1">
                <a:solidFill>
                  <a:srgbClr val="000000"/>
                </a:solidFill>
                <a:cs typeface="Arial" panose="020B0604020202020204" pitchFamily="34" charset="0"/>
              </a:rPr>
              <a:t>It's</a:t>
            </a:r>
            <a:r>
              <a:rPr lang="fr-FR" sz="2400" dirty="0">
                <a:solidFill>
                  <a:srgbClr val="000000"/>
                </a:solidFill>
                <a:cs typeface="Arial" panose="020B0604020202020204" pitchFamily="34" charset="0"/>
              </a:rPr>
              <a:t> all about perspective</a:t>
            </a:r>
          </a:p>
        </p:txBody>
      </p:sp>
    </p:spTree>
    <p:extLst>
      <p:ext uri="{BB962C8B-B14F-4D97-AF65-F5344CB8AC3E}">
        <p14:creationId xmlns:p14="http://schemas.microsoft.com/office/powerpoint/2010/main" val="37221285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41019 vid1 com bd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7205" y="502920"/>
            <a:ext cx="8113395" cy="5408930"/>
          </a:xfrm>
        </p:spPr>
      </p:pic>
    </p:spTree>
    <p:extLst>
      <p:ext uri="{BB962C8B-B14F-4D97-AF65-F5344CB8AC3E}">
        <p14:creationId xmlns:p14="http://schemas.microsoft.com/office/powerpoint/2010/main" val="815090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6809" name="Rectangle 76808">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3" name="Rectangle 2"/>
          <p:cNvSpPr>
            <a:spLocks noGrp="1" noChangeArrowheads="1"/>
          </p:cNvSpPr>
          <p:nvPr>
            <p:ph type="title"/>
          </p:nvPr>
        </p:nvSpPr>
        <p:spPr>
          <a:xfrm>
            <a:off x="967901" y="1194180"/>
            <a:ext cx="6294135" cy="5020353"/>
          </a:xfrm>
        </p:spPr>
        <p:txBody>
          <a:bodyPr>
            <a:normAutofit/>
          </a:bodyPr>
          <a:lstStyle/>
          <a:p>
            <a:pPr eaLnBrk="1" hangingPunct="1"/>
            <a:r>
              <a:rPr lang="fr-BE" sz="3200" dirty="0">
                <a:solidFill>
                  <a:schemeClr val="tx1"/>
                </a:solidFill>
              </a:rPr>
              <a:t>The perception of reality</a:t>
            </a:r>
            <a:endParaRPr lang="fr-FR" sz="3200" b="1" dirty="0"/>
          </a:p>
        </p:txBody>
      </p:sp>
      <p:sp>
        <p:nvSpPr>
          <p:cNvPr id="76811" name="Rectangle 76810">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04" name="Rectangle 3"/>
          <p:cNvSpPr>
            <a:spLocks noGrp="1" noChangeArrowheads="1"/>
          </p:cNvSpPr>
          <p:nvPr>
            <p:ph idx="1"/>
          </p:nvPr>
        </p:nvSpPr>
        <p:spPr>
          <a:xfrm>
            <a:off x="3019647" y="2772917"/>
            <a:ext cx="8559209" cy="3441616"/>
          </a:xfrm>
        </p:spPr>
        <p:txBody>
          <a:bodyPr>
            <a:normAutofit/>
          </a:bodyPr>
          <a:lstStyle/>
          <a:p>
            <a:pPr marL="0" indent="0">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Reality passes through many filters and we are never objective because we only have representations of reality.</a:t>
            </a:r>
          </a:p>
          <a:p>
            <a:pPr marL="0" indent="0">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What is it that makes us not see objects in an objective way? Not in the same way as others? </a:t>
            </a:r>
          </a:p>
          <a:p>
            <a:pPr marL="0" indent="0">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Already at all levels, both auditory and visual, we have only a partial knowledge of reality (we only see certain wavelengths, we only hear certain sounds...).</a:t>
            </a:r>
            <a:endParaRPr lang="fr-FR" dirty="0"/>
          </a:p>
        </p:txBody>
      </p:sp>
      <p:sp>
        <p:nvSpPr>
          <p:cNvPr id="76802" name="Espace réservé du numéro de diapositive 5"/>
          <p:cNvSpPr>
            <a:spLocks noGrp="1"/>
          </p:cNvSpPr>
          <p:nvPr>
            <p:ph type="sldNum" sz="quarter" idx="12"/>
          </p:nvPr>
        </p:nvSpPr>
        <p:spPr>
          <a:xfrm>
            <a:off x="9472736" y="6453386"/>
            <a:ext cx="1596292" cy="404614"/>
          </a:xfrm>
        </p:spPr>
        <p:txBody>
          <a:bodyP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fld id="{4B8BF74F-8D4B-4CD1-8FA4-9E60A3993CC2}" type="slidenum">
              <a:rPr lang="fr-FR" sz="2200"/>
              <a:pPr>
                <a:lnSpc>
                  <a:spcPct val="90000"/>
                </a:lnSpc>
                <a:spcAft>
                  <a:spcPts val="600"/>
                </a:spcAft>
              </a:pPr>
              <a:t>73</a:t>
            </a:fld>
            <a:endParaRPr lang="fr-FR" sz="2200"/>
          </a:p>
        </p:txBody>
      </p:sp>
    </p:spTree>
    <p:extLst>
      <p:ext uri="{BB962C8B-B14F-4D97-AF65-F5344CB8AC3E}">
        <p14:creationId xmlns:p14="http://schemas.microsoft.com/office/powerpoint/2010/main" val="27125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anim calcmode="lin" valueType="num">
                                      <p:cBhvr additive="base">
                                        <p:cTn id="7" dur="500" fill="hold"/>
                                        <p:tgtEl>
                                          <p:spTgt spid="768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804">
                                            <p:txEl>
                                              <p:pRg st="1" end="1"/>
                                            </p:txEl>
                                          </p:spTgt>
                                        </p:tgtEl>
                                        <p:attrNameLst>
                                          <p:attrName>style.visibility</p:attrName>
                                        </p:attrNameLst>
                                      </p:cBhvr>
                                      <p:to>
                                        <p:strVal val="visible"/>
                                      </p:to>
                                    </p:set>
                                    <p:anim calcmode="lin" valueType="num">
                                      <p:cBhvr additive="base">
                                        <p:cTn id="13" dur="500" fill="hold"/>
                                        <p:tgtEl>
                                          <p:spTgt spid="768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68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804">
                                            <p:txEl>
                                              <p:pRg st="2" end="2"/>
                                            </p:txEl>
                                          </p:spTgt>
                                        </p:tgtEl>
                                        <p:attrNameLst>
                                          <p:attrName>style.visibility</p:attrName>
                                        </p:attrNameLst>
                                      </p:cBhvr>
                                      <p:to>
                                        <p:strVal val="visible"/>
                                      </p:to>
                                    </p:set>
                                    <p:anim calcmode="lin" valueType="num">
                                      <p:cBhvr additive="base">
                                        <p:cTn id="19" dur="500" fill="hold"/>
                                        <p:tgtEl>
                                          <p:spTgt spid="7680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680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3"/>
          <p:cNvSpPr>
            <a:spLocks noGrp="1" noChangeArrowheads="1"/>
          </p:cNvSpPr>
          <p:nvPr>
            <p:ph idx="1"/>
          </p:nvPr>
        </p:nvSpPr>
        <p:spPr>
          <a:xfrm>
            <a:off x="1371600" y="2286000"/>
            <a:ext cx="6209414" cy="3581400"/>
          </a:xfrm>
        </p:spPr>
        <p:txBody>
          <a:bodyPr>
            <a:normAutofit/>
          </a:bodyPr>
          <a:lstStyle/>
          <a:p>
            <a:pPr marL="0" indent="0">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dirty="0">
                <a:cs typeface="Arial" panose="020B0604020202020204" pitchFamily="34" charset="0"/>
              </a:rPr>
              <a:t>Conclusion: Communication is improved by learning to </a:t>
            </a:r>
          </a:p>
          <a:p>
            <a:pPr>
              <a:spcBef>
                <a:spcPts val="600"/>
              </a:spcBef>
              <a:buClr>
                <a:srgbClr val="FFC000"/>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dirty="0">
                <a:cs typeface="Arial" panose="020B0604020202020204" pitchFamily="34" charset="0"/>
              </a:rPr>
              <a:t>Observe, </a:t>
            </a:r>
          </a:p>
          <a:p>
            <a:pPr>
              <a:spcBef>
                <a:spcPts val="600"/>
              </a:spcBef>
              <a:buClr>
                <a:srgbClr val="FFC000"/>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dirty="0">
                <a:cs typeface="Arial" panose="020B0604020202020204" pitchFamily="34" charset="0"/>
              </a:rPr>
              <a:t>Taking into account others (acceptance of others), </a:t>
            </a:r>
          </a:p>
          <a:p>
            <a:pPr>
              <a:spcBef>
                <a:spcPts val="600"/>
              </a:spcBef>
              <a:buClr>
                <a:srgbClr val="FFC000"/>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b="1" dirty="0">
                <a:cs typeface="Arial" panose="020B0604020202020204" pitchFamily="34" charset="0"/>
              </a:rPr>
              <a:t>And by adopting an attitude of control towards one's own perceptions and interpretations.</a:t>
            </a:r>
          </a:p>
          <a:p>
            <a:pPr eaLnBrk="1" hangingPunct="1"/>
            <a:endParaRPr lang="fr-FR" dirty="0"/>
          </a:p>
        </p:txBody>
      </p:sp>
      <p:pic>
        <p:nvPicPr>
          <p:cNvPr id="2" name="Image 1">
            <a:extLst>
              <a:ext uri="{FF2B5EF4-FFF2-40B4-BE49-F238E27FC236}">
                <a16:creationId xmlns:a16="http://schemas.microsoft.com/office/drawing/2014/main" xmlns="" id="{898F8D38-0220-0DBF-397A-144F7ECADE0F}"/>
              </a:ext>
            </a:extLst>
          </p:cNvPr>
          <p:cNvPicPr>
            <a:picLocks noChangeAspect="1"/>
          </p:cNvPicPr>
          <p:nvPr/>
        </p:nvPicPr>
        <p:blipFill>
          <a:blip r:embed="rId2"/>
          <a:stretch>
            <a:fillRect/>
          </a:stretch>
        </p:blipFill>
        <p:spPr>
          <a:xfrm>
            <a:off x="7877930" y="1733107"/>
            <a:ext cx="3830137" cy="3830137"/>
          </a:xfrm>
          <a:prstGeom prst="rect">
            <a:avLst/>
          </a:prstGeom>
        </p:spPr>
      </p:pic>
      <p:sp>
        <p:nvSpPr>
          <p:cNvPr id="69634" name="Espace réservé du numéro de diapositive 5"/>
          <p:cNvSpPr>
            <a:spLocks noGrp="1"/>
          </p:cNvSpPr>
          <p:nvPr>
            <p:ph type="sldNum" sz="quarter" idx="12"/>
          </p:nvPr>
        </p:nvSpPr>
        <p:spPr>
          <a:xfrm>
            <a:off x="9472736" y="6453386"/>
            <a:ext cx="1596292" cy="404614"/>
          </a:xfrm>
        </p:spPr>
        <p:txBody>
          <a:bodyPr>
            <a:norm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fld id="{92FAB867-ACAD-4255-9569-700D3180D3A8}" type="slidenum">
              <a:rPr lang="fr-FR" sz="2200"/>
              <a:pPr>
                <a:lnSpc>
                  <a:spcPct val="90000"/>
                </a:lnSpc>
                <a:spcAft>
                  <a:spcPts val="600"/>
                </a:spcAft>
              </a:pPr>
              <a:t>74</a:t>
            </a:fld>
            <a:endParaRPr lang="fr-FR" sz="2200"/>
          </a:p>
        </p:txBody>
      </p:sp>
      <p:sp>
        <p:nvSpPr>
          <p:cNvPr id="3" name="ZoneTexte 2">
            <a:extLst>
              <a:ext uri="{FF2B5EF4-FFF2-40B4-BE49-F238E27FC236}">
                <a16:creationId xmlns:a16="http://schemas.microsoft.com/office/drawing/2014/main" xmlns="" id="{A4E00D4B-56AD-233B-A836-18683BB1BC12}"/>
              </a:ext>
            </a:extLst>
          </p:cNvPr>
          <p:cNvSpPr txBox="1"/>
          <p:nvPr/>
        </p:nvSpPr>
        <p:spPr>
          <a:xfrm>
            <a:off x="10558130" y="634028"/>
            <a:ext cx="510363" cy="369332"/>
          </a:xfrm>
          <a:prstGeom prst="rect">
            <a:avLst/>
          </a:prstGeom>
          <a:noFill/>
        </p:spPr>
        <p:txBody>
          <a:bodyPr wrap="square" rtlCol="0">
            <a:spAutoFit/>
          </a:bodyPr>
          <a:lstStyle/>
          <a:p>
            <a:r>
              <a:rPr lang="fr-FR" b="1" dirty="0">
                <a:solidFill>
                  <a:srgbClr val="0070C0"/>
                </a:solidFill>
              </a:rPr>
              <a:t>M1</a:t>
            </a:r>
          </a:p>
        </p:txBody>
      </p:sp>
    </p:spTree>
    <p:extLst>
      <p:ext uri="{BB962C8B-B14F-4D97-AF65-F5344CB8AC3E}">
        <p14:creationId xmlns:p14="http://schemas.microsoft.com/office/powerpoint/2010/main" val="92960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anim calcmode="lin" valueType="num">
                                      <p:cBhvr additive="base">
                                        <p:cTn id="7" dur="500" fill="hold"/>
                                        <p:tgtEl>
                                          <p:spTgt spid="696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636">
                                            <p:txEl>
                                              <p:pRg st="1" end="1"/>
                                            </p:txEl>
                                          </p:spTgt>
                                        </p:tgtEl>
                                        <p:attrNameLst>
                                          <p:attrName>style.visibility</p:attrName>
                                        </p:attrNameLst>
                                      </p:cBhvr>
                                      <p:to>
                                        <p:strVal val="visible"/>
                                      </p:to>
                                    </p:set>
                                    <p:anim calcmode="lin" valueType="num">
                                      <p:cBhvr additive="base">
                                        <p:cTn id="13" dur="500" fill="hold"/>
                                        <p:tgtEl>
                                          <p:spTgt spid="6963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636">
                                            <p:txEl>
                                              <p:pRg st="2" end="2"/>
                                            </p:txEl>
                                          </p:spTgt>
                                        </p:tgtEl>
                                        <p:attrNameLst>
                                          <p:attrName>style.visibility</p:attrName>
                                        </p:attrNameLst>
                                      </p:cBhvr>
                                      <p:to>
                                        <p:strVal val="visible"/>
                                      </p:to>
                                    </p:set>
                                    <p:anim calcmode="lin" valueType="num">
                                      <p:cBhvr additive="base">
                                        <p:cTn id="19" dur="500" fill="hold"/>
                                        <p:tgtEl>
                                          <p:spTgt spid="6963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636">
                                            <p:txEl>
                                              <p:pRg st="3" end="3"/>
                                            </p:txEl>
                                          </p:spTgt>
                                        </p:tgtEl>
                                        <p:attrNameLst>
                                          <p:attrName>style.visibility</p:attrName>
                                        </p:attrNameLst>
                                      </p:cBhvr>
                                      <p:to>
                                        <p:strVal val="visible"/>
                                      </p:to>
                                    </p:set>
                                    <p:anim calcmode="lin" valueType="num">
                                      <p:cBhvr additive="base">
                                        <p:cTn id="25" dur="500" fill="hold"/>
                                        <p:tgtEl>
                                          <p:spTgt spid="6963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BC46CD03-D076-40A3-9AA4-2B7BB288B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1371600" y="685800"/>
            <a:ext cx="9601200" cy="802758"/>
          </a:xfrm>
          <a:solidFill>
            <a:schemeClr val="accent2">
              <a:lumMod val="75000"/>
            </a:schemeClr>
          </a:solidFill>
        </p:spPr>
        <p:txBody>
          <a:bodyPr>
            <a:normAutofit/>
          </a:bodyPr>
          <a:lstStyle/>
          <a:p>
            <a:pPr algn="ctr">
              <a:spcBef>
                <a:spcPts val="600"/>
              </a:spcBef>
              <a:buClr>
                <a:srgbClr val="290701"/>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3200" b="1" dirty="0" err="1">
                <a:latin typeface="+mn-lt"/>
                <a:ea typeface="+mn-ea"/>
                <a:cs typeface="Arial" panose="020B0604020202020204" pitchFamily="34" charset="0"/>
              </a:rPr>
              <a:t>Beliefs</a:t>
            </a:r>
            <a:endParaRPr lang="fr-FR" sz="3200" b="1" dirty="0">
              <a:latin typeface="+mn-lt"/>
              <a:ea typeface="+mn-ea"/>
              <a:cs typeface="Arial" panose="020B0604020202020204" pitchFamily="34" charset="0"/>
            </a:endParaRPr>
          </a:p>
        </p:txBody>
      </p:sp>
      <p:sp>
        <p:nvSpPr>
          <p:cNvPr id="23" name="Rectangle 22">
            <a:extLst>
              <a:ext uri="{FF2B5EF4-FFF2-40B4-BE49-F238E27FC236}">
                <a16:creationId xmlns:a16="http://schemas.microsoft.com/office/drawing/2014/main" xmlns="" id="{88D28697-83F7-4C09-A9B2-6CAA588556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Espace réservé du contenu 2">
            <a:extLst>
              <a:ext uri="{FF2B5EF4-FFF2-40B4-BE49-F238E27FC236}">
                <a16:creationId xmlns:a16="http://schemas.microsoft.com/office/drawing/2014/main" xmlns="" id="{9C628D56-0B01-8761-C768-F2345A44669B}"/>
              </a:ext>
            </a:extLst>
          </p:cNvPr>
          <p:cNvGraphicFramePr>
            <a:graphicFrameLocks noGrp="1"/>
          </p:cNvGraphicFramePr>
          <p:nvPr>
            <p:ph idx="1"/>
            <p:extLst>
              <p:ext uri="{D42A27DB-BD31-4B8C-83A1-F6EECF244321}">
                <p14:modId xmlns:p14="http://schemas.microsoft.com/office/powerpoint/2010/main" val="1330729046"/>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14582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5" name="Rectangle 2"/>
          <p:cNvSpPr>
            <a:spLocks noGrp="1" noChangeArrowheads="1"/>
          </p:cNvSpPr>
          <p:nvPr>
            <p:ph type="title"/>
          </p:nvPr>
        </p:nvSpPr>
        <p:spPr bwMode="auto">
          <a:xfrm>
            <a:off x="760543" y="143856"/>
            <a:ext cx="10842451" cy="811469"/>
          </a:xfrm>
        </p:spPr>
        <p:txBody>
          <a:bodyPr numCol="1" anchorCtr="0" compatLnSpc="1">
            <a:prstTxWarp prst="textNoShape">
              <a:avLst/>
            </a:prstTxWarp>
            <a:normAutofit/>
          </a:bodyPr>
          <a:lstStyle/>
          <a:p>
            <a:pPr eaLnBrk="1" hangingPunct="1"/>
            <a:r>
              <a:rPr lang="fr-FR" altLang="fr-FR" sz="3200" b="1" dirty="0" err="1">
                <a:cs typeface="Calibri" panose="020F0502020204030204" pitchFamily="34" charset="0"/>
              </a:rPr>
              <a:t>Limiting</a:t>
            </a:r>
            <a:r>
              <a:rPr lang="fr-FR" altLang="fr-FR" sz="3200" b="1" dirty="0">
                <a:cs typeface="Calibri" panose="020F0502020204030204" pitchFamily="34" charset="0"/>
              </a:rPr>
              <a:t> </a:t>
            </a:r>
            <a:r>
              <a:rPr lang="fr-FR" altLang="fr-FR" sz="3200" b="1" dirty="0" err="1">
                <a:cs typeface="Calibri" panose="020F0502020204030204" pitchFamily="34" charset="0"/>
              </a:rPr>
              <a:t>beliefs</a:t>
            </a:r>
            <a:r>
              <a:rPr lang="fr-FR" altLang="fr-FR" sz="3200" b="1" dirty="0">
                <a:cs typeface="Calibri" panose="020F0502020204030204" pitchFamily="34" charset="0"/>
              </a:rPr>
              <a:t> </a:t>
            </a:r>
          </a:p>
        </p:txBody>
      </p:sp>
      <p:sp>
        <p:nvSpPr>
          <p:cNvPr id="59402" name="Rectangle 59401">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70" name="Rectangle 3"/>
          <p:cNvSpPr>
            <a:spLocks noGrp="1" noChangeArrowheads="1"/>
          </p:cNvSpPr>
          <p:nvPr>
            <p:ph idx="1"/>
          </p:nvPr>
        </p:nvSpPr>
        <p:spPr>
          <a:xfrm>
            <a:off x="4620272" y="963255"/>
            <a:ext cx="7422348" cy="5020353"/>
          </a:xfrm>
        </p:spPr>
        <p:txBody>
          <a:bodyPr>
            <a:noAutofit/>
          </a:bodyPr>
          <a:lstStyle/>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b="1" dirty="0">
                <a:solidFill>
                  <a:srgbClr val="000000"/>
                </a:solidFill>
                <a:cs typeface="Arial" panose="020B0604020202020204" pitchFamily="34" charset="0"/>
              </a:rPr>
              <a:t>What is a limiting belief?</a:t>
            </a:r>
            <a:endParaRPr lang="fr-FR" altLang="fr-FR" sz="2400" dirty="0">
              <a:solidFill>
                <a:srgbClr val="000000"/>
              </a:solidFill>
              <a:cs typeface="Arial" panose="020B0604020202020204" pitchFamily="34" charset="0"/>
            </a:endParaRPr>
          </a:p>
          <a:p>
            <a:pPr marL="0" indent="0" algn="just">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Most of the difficulties we encounter in communication, or in situations, and which create stress for us, come from negative beliefs, of which we are aware or mostly unaware, about ourselves, about others, about life in general.</a:t>
            </a:r>
          </a:p>
          <a:p>
            <a:pPr marL="0" indent="0" algn="just">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en-US" altLang="fr-FR" sz="2200" dirty="0">
              <a:solidFill>
                <a:srgbClr val="000000"/>
              </a:solidFill>
              <a:cs typeface="Arial" panose="020B0604020202020204" pitchFamily="34" charset="0"/>
            </a:endParaRPr>
          </a:p>
          <a:p>
            <a:pPr marL="0" indent="0" algn="just">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We tend to take for granted what we believe to be true, to the point that we don't think about it anymore. We identify with our beliefs and decode the world around us through those long-forgotten glasses on our nose.</a:t>
            </a:r>
            <a:endParaRPr lang="fr-FR" altLang="fr-FR" sz="2200" dirty="0">
              <a:solidFill>
                <a:srgbClr val="000000"/>
              </a:solidFill>
              <a:cs typeface="Arial" panose="020B0604020202020204" pitchFamily="34" charset="0"/>
            </a:endParaRPr>
          </a:p>
        </p:txBody>
      </p:sp>
      <p:sp>
        <p:nvSpPr>
          <p:cNvPr id="51202" name="Slide Number Placeholder 5"/>
          <p:cNvSpPr>
            <a:spLocks noGrp="1"/>
          </p:cNvSpPr>
          <p:nvPr>
            <p:ph type="sldNum" sz="quarter" idx="12"/>
          </p:nvPr>
        </p:nvSpPr>
        <p:spPr>
          <a:xfrm>
            <a:off x="9472736" y="6453386"/>
            <a:ext cx="1596292" cy="404614"/>
          </a:xfrm>
        </p:spPr>
        <p:txBody>
          <a:bodyPr>
            <a:norm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spcAft>
                <a:spcPts val="600"/>
              </a:spcAft>
              <a:buClrTx/>
              <a:buFontTx/>
              <a:buNone/>
            </a:pPr>
            <a:fld id="{3792514B-E1C5-4FAE-B162-D4B1EC172C35}" type="slidenum">
              <a:rPr lang="fr-FR" altLang="fr-FR">
                <a:latin typeface="Comic Sans MS" panose="030F0702030302020204" pitchFamily="66" charset="0"/>
              </a:rPr>
              <a:pPr eaLnBrk="1" hangingPunct="1">
                <a:spcBef>
                  <a:spcPct val="0"/>
                </a:spcBef>
                <a:spcAft>
                  <a:spcPts val="600"/>
                </a:spcAft>
                <a:buClrTx/>
                <a:buFontTx/>
                <a:buNone/>
              </a:pPr>
              <a:t>76</a:t>
            </a:fld>
            <a:endParaRPr lang="fr-FR" altLang="fr-FR">
              <a:latin typeface="Comic Sans MS" panose="030F0702030302020204" pitchFamily="66" charset="0"/>
            </a:endParaRPr>
          </a:p>
        </p:txBody>
      </p:sp>
      <p:pic>
        <p:nvPicPr>
          <p:cNvPr id="3" name="Image 2">
            <a:extLst>
              <a:ext uri="{FF2B5EF4-FFF2-40B4-BE49-F238E27FC236}">
                <a16:creationId xmlns:a16="http://schemas.microsoft.com/office/drawing/2014/main" xmlns="" id="{E16334F3-8A37-597E-0444-024B832DB89D}"/>
              </a:ext>
            </a:extLst>
          </p:cNvPr>
          <p:cNvPicPr>
            <a:picLocks noChangeAspect="1"/>
          </p:cNvPicPr>
          <p:nvPr/>
        </p:nvPicPr>
        <p:blipFill>
          <a:blip r:embed="rId2"/>
          <a:stretch>
            <a:fillRect/>
          </a:stretch>
        </p:blipFill>
        <p:spPr>
          <a:xfrm>
            <a:off x="760543" y="955325"/>
            <a:ext cx="3805881" cy="3805881"/>
          </a:xfrm>
          <a:prstGeom prst="rect">
            <a:avLst/>
          </a:prstGeom>
        </p:spPr>
      </p:pic>
    </p:spTree>
    <p:extLst>
      <p:ext uri="{BB962C8B-B14F-4D97-AF65-F5344CB8AC3E}">
        <p14:creationId xmlns:p14="http://schemas.microsoft.com/office/powerpoint/2010/main" val="17051226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7351" name="Rectangle 57350">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967902" y="1194180"/>
            <a:ext cx="3523938" cy="5020353"/>
          </a:xfrm>
        </p:spPr>
        <p:txBody>
          <a:bodyPr>
            <a:normAutofit/>
          </a:bodyPr>
          <a:lstStyle/>
          <a:p>
            <a:pPr>
              <a:defRPr/>
            </a:pPr>
            <a:r>
              <a:rPr lang="fr-FR" altLang="fr-FR" sz="3200" b="1" dirty="0" err="1">
                <a:latin typeface="Calibri" panose="020F0502020204030204" pitchFamily="34" charset="0"/>
                <a:cs typeface="Calibri" panose="020F0502020204030204" pitchFamily="34" charset="0"/>
              </a:rPr>
              <a:t>Limiting</a:t>
            </a:r>
            <a:r>
              <a:rPr lang="fr-FR" altLang="fr-FR" sz="3200" b="1" dirty="0">
                <a:latin typeface="Calibri" panose="020F0502020204030204" pitchFamily="34" charset="0"/>
                <a:cs typeface="Calibri" panose="020F0502020204030204" pitchFamily="34" charset="0"/>
              </a:rPr>
              <a:t> </a:t>
            </a:r>
            <a:br>
              <a:rPr lang="fr-FR" altLang="fr-FR" sz="3200" b="1" dirty="0">
                <a:latin typeface="Calibri" panose="020F0502020204030204" pitchFamily="34" charset="0"/>
                <a:cs typeface="Calibri" panose="020F0502020204030204" pitchFamily="34" charset="0"/>
              </a:rPr>
            </a:br>
            <a:r>
              <a:rPr lang="fr-FR" altLang="fr-FR" sz="3200" b="1" dirty="0" err="1">
                <a:latin typeface="Calibri" panose="020F0502020204030204" pitchFamily="34" charset="0"/>
                <a:cs typeface="Calibri" panose="020F0502020204030204" pitchFamily="34" charset="0"/>
              </a:rPr>
              <a:t>beliefs</a:t>
            </a:r>
            <a:endParaRPr lang="fr-FR" sz="3200" dirty="0">
              <a:latin typeface="Calibri" panose="020F0502020204030204" pitchFamily="34" charset="0"/>
              <a:cs typeface="Calibri" panose="020F0502020204030204" pitchFamily="34" charset="0"/>
            </a:endParaRPr>
          </a:p>
        </p:txBody>
      </p:sp>
      <p:sp>
        <p:nvSpPr>
          <p:cNvPr id="57353" name="Rectangle 57352">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46" name="Content Placeholder 1"/>
          <p:cNvSpPr>
            <a:spLocks noGrp="1"/>
          </p:cNvSpPr>
          <p:nvPr>
            <p:ph idx="1"/>
          </p:nvPr>
        </p:nvSpPr>
        <p:spPr>
          <a:xfrm>
            <a:off x="3179135" y="1194179"/>
            <a:ext cx="7992254" cy="5020353"/>
          </a:xfrm>
        </p:spPr>
        <p:txBody>
          <a:bodyPr>
            <a:normAutofit/>
          </a:bodyPr>
          <a:lstStyle/>
          <a:p>
            <a:pPr marL="0" indent="0" algn="just">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They seem natural, universal, or shared by 'common sense' people - in short, they are 'true'.</a:t>
            </a:r>
          </a:p>
          <a:p>
            <a:pPr marL="0" indent="0" algn="just">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en-US" altLang="fr-FR" sz="2200" dirty="0">
              <a:solidFill>
                <a:srgbClr val="000000"/>
              </a:solidFill>
              <a:cs typeface="Arial" panose="020B0604020202020204" pitchFamily="34" charset="0"/>
            </a:endParaRPr>
          </a:p>
          <a:p>
            <a:pPr marL="0" indent="0" algn="just">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However, in order to better manage our stress, we need to consider our beliefs as hypotheses that we can change when the results they produce do not suit us.</a:t>
            </a:r>
          </a:p>
          <a:p>
            <a:pPr marL="0" indent="0" algn="just">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en-US" altLang="fr-FR" sz="2200" dirty="0">
              <a:solidFill>
                <a:srgbClr val="000000"/>
              </a:solidFill>
              <a:cs typeface="Arial" panose="020B0604020202020204" pitchFamily="34" charset="0"/>
            </a:endParaRPr>
          </a:p>
          <a:p>
            <a:pPr marL="0" indent="0" algn="just">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By acting on our belief system, we can change our perception of stressful situations.</a:t>
            </a:r>
            <a:endParaRPr lang="fr-FR" altLang="fr-FR" dirty="0"/>
          </a:p>
        </p:txBody>
      </p:sp>
      <p:sp>
        <p:nvSpPr>
          <p:cNvPr id="4" name="Slide Number Placeholder 3"/>
          <p:cNvSpPr>
            <a:spLocks noGrp="1"/>
          </p:cNvSpPr>
          <p:nvPr>
            <p:ph type="sldNum" sz="quarter" idx="12"/>
          </p:nvPr>
        </p:nvSpPr>
        <p:spPr>
          <a:xfrm>
            <a:off x="9472736" y="6453386"/>
            <a:ext cx="1596292" cy="404614"/>
          </a:xfrm>
        </p:spPr>
        <p:txBody>
          <a:bodyPr>
            <a:norm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spcAft>
                <a:spcPts val="600"/>
              </a:spcAft>
            </a:pPr>
            <a:fld id="{58474C52-BE42-4D3B-9E70-64CF8A75F970}" type="slidenum">
              <a:rPr lang="fr-FR" altLang="fr-FR"/>
              <a:pPr eaLnBrk="1" hangingPunct="1">
                <a:spcAft>
                  <a:spcPts val="600"/>
                </a:spcAft>
              </a:pPr>
              <a:t>77</a:t>
            </a:fld>
            <a:endParaRPr lang="fr-FR" altLang="fr-FR"/>
          </a:p>
        </p:txBody>
      </p:sp>
    </p:spTree>
    <p:extLst>
      <p:ext uri="{BB962C8B-B14F-4D97-AF65-F5344CB8AC3E}">
        <p14:creationId xmlns:p14="http://schemas.microsoft.com/office/powerpoint/2010/main" val="269984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 calcmode="lin" valueType="num">
                                      <p:cBhvr additive="base">
                                        <p:cTn id="7" dur="500" fill="hold"/>
                                        <p:tgtEl>
                                          <p:spTgt spid="573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6">
                                            <p:txEl>
                                              <p:pRg st="2" end="2"/>
                                            </p:txEl>
                                          </p:spTgt>
                                        </p:tgtEl>
                                        <p:attrNameLst>
                                          <p:attrName>style.visibility</p:attrName>
                                        </p:attrNameLst>
                                      </p:cBhvr>
                                      <p:to>
                                        <p:strVal val="visible"/>
                                      </p:to>
                                    </p:set>
                                    <p:anim calcmode="lin" valueType="num">
                                      <p:cBhvr additive="base">
                                        <p:cTn id="13" dur="500" fill="hold"/>
                                        <p:tgtEl>
                                          <p:spTgt spid="573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6">
                                            <p:txEl>
                                              <p:pRg st="4" end="4"/>
                                            </p:txEl>
                                          </p:spTgt>
                                        </p:tgtEl>
                                        <p:attrNameLst>
                                          <p:attrName>style.visibility</p:attrName>
                                        </p:attrNameLst>
                                      </p:cBhvr>
                                      <p:to>
                                        <p:strVal val="visible"/>
                                      </p:to>
                                    </p:set>
                                    <p:anim calcmode="lin" valueType="num">
                                      <p:cBhvr additive="base">
                                        <p:cTn id="19" dur="500" fill="hold"/>
                                        <p:tgtEl>
                                          <p:spTgt spid="5734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1448" name="Rectangle 61447">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3" name="Rectangle 2"/>
          <p:cNvSpPr>
            <a:spLocks noGrp="1" noChangeArrowheads="1"/>
          </p:cNvSpPr>
          <p:nvPr>
            <p:ph type="title"/>
          </p:nvPr>
        </p:nvSpPr>
        <p:spPr bwMode="auto">
          <a:xfrm>
            <a:off x="1243671" y="230354"/>
            <a:ext cx="7986826" cy="992966"/>
          </a:xfrm>
        </p:spPr>
        <p:txBody>
          <a:bodyPr numCol="1" anchorCtr="0" compatLnSpc="1">
            <a:prstTxWarp prst="textNoShape">
              <a:avLst/>
            </a:prstTxWarp>
            <a:normAutofit/>
          </a:bodyPr>
          <a:lstStyle/>
          <a:p>
            <a:pPr eaLnBrk="1" hangingPunct="1"/>
            <a:r>
              <a:rPr lang="fr-FR" altLang="fr-FR" sz="3200" b="1" dirty="0" err="1">
                <a:latin typeface="Calibri" panose="020F0502020204030204" pitchFamily="34" charset="0"/>
                <a:cs typeface="Calibri" panose="020F0502020204030204" pitchFamily="34" charset="0"/>
              </a:rPr>
              <a:t>Limiting</a:t>
            </a:r>
            <a:r>
              <a:rPr lang="fr-FR" altLang="fr-FR" sz="3200" b="1" dirty="0">
                <a:latin typeface="Calibri" panose="020F0502020204030204" pitchFamily="34" charset="0"/>
                <a:cs typeface="Calibri" panose="020F0502020204030204" pitchFamily="34" charset="0"/>
              </a:rPr>
              <a:t> </a:t>
            </a:r>
            <a:r>
              <a:rPr lang="fr-FR" altLang="fr-FR" sz="3200" b="1" dirty="0" err="1">
                <a:latin typeface="Calibri" panose="020F0502020204030204" pitchFamily="34" charset="0"/>
                <a:cs typeface="Calibri" panose="020F0502020204030204" pitchFamily="34" charset="0"/>
              </a:rPr>
              <a:t>beliefs</a:t>
            </a:r>
            <a:endParaRPr lang="fr-FR" altLang="fr-FR" sz="3200" b="1" dirty="0">
              <a:cs typeface="Calibri" panose="020F0502020204030204" pitchFamily="34" charset="0"/>
            </a:endParaRPr>
          </a:p>
        </p:txBody>
      </p:sp>
      <p:sp>
        <p:nvSpPr>
          <p:cNvPr id="61450" name="Rectangle 61449">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18" name="Rectangle 3"/>
          <p:cNvSpPr>
            <a:spLocks noGrp="1" noChangeArrowheads="1"/>
          </p:cNvSpPr>
          <p:nvPr>
            <p:ph idx="1"/>
          </p:nvPr>
        </p:nvSpPr>
        <p:spPr>
          <a:xfrm>
            <a:off x="1352316" y="1714500"/>
            <a:ext cx="6873708" cy="5020353"/>
          </a:xfrm>
        </p:spPr>
        <p:txBody>
          <a:bodyPr>
            <a:normAutofit lnSpcReduction="10000"/>
          </a:bodyPr>
          <a:lstStyle/>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fr-FR" altLang="fr-FR" sz="2200" b="1" dirty="0">
              <a:solidFill>
                <a:srgbClr val="000000"/>
              </a:solidFill>
              <a:cs typeface="Arial" panose="020B0604020202020204" pitchFamily="34" charset="0"/>
            </a:endParaRP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fr-FR" altLang="fr-FR" sz="2200" b="1" dirty="0">
              <a:solidFill>
                <a:srgbClr val="000000"/>
              </a:solidFill>
              <a:cs typeface="Arial" panose="020B0604020202020204" pitchFamily="34" charset="0"/>
            </a:endParaRP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altLang="fr-FR" sz="2200" b="1" dirty="0" err="1">
                <a:solidFill>
                  <a:srgbClr val="000000"/>
                </a:solidFill>
                <a:cs typeface="Arial" panose="020B0604020202020204" pitchFamily="34" charset="0"/>
              </a:rPr>
              <a:t>Some</a:t>
            </a:r>
            <a:r>
              <a:rPr lang="fr-FR" altLang="fr-FR" sz="2200" b="1" dirty="0">
                <a:solidFill>
                  <a:srgbClr val="000000"/>
                </a:solidFill>
                <a:cs typeface="Arial" panose="020B0604020202020204" pitchFamily="34" charset="0"/>
              </a:rPr>
              <a:t> </a:t>
            </a:r>
            <a:r>
              <a:rPr lang="fr-FR" altLang="fr-FR" sz="2200" b="1" dirty="0" err="1">
                <a:solidFill>
                  <a:srgbClr val="000000"/>
                </a:solidFill>
                <a:cs typeface="Arial" panose="020B0604020202020204" pitchFamily="34" charset="0"/>
              </a:rPr>
              <a:t>limiting</a:t>
            </a:r>
            <a:r>
              <a:rPr lang="fr-FR" altLang="fr-FR" sz="2200" b="1" dirty="0">
                <a:solidFill>
                  <a:srgbClr val="000000"/>
                </a:solidFill>
                <a:cs typeface="Arial" panose="020B0604020202020204" pitchFamily="34" charset="0"/>
              </a:rPr>
              <a:t> </a:t>
            </a:r>
            <a:r>
              <a:rPr lang="fr-FR" altLang="fr-FR" sz="2200" b="1" dirty="0" err="1">
                <a:solidFill>
                  <a:srgbClr val="000000"/>
                </a:solidFill>
                <a:cs typeface="Arial" panose="020B0604020202020204" pitchFamily="34" charset="0"/>
              </a:rPr>
              <a:t>beliefs</a:t>
            </a:r>
            <a:r>
              <a:rPr lang="fr-FR" altLang="fr-FR" sz="2200" b="1" dirty="0">
                <a:solidFill>
                  <a:srgbClr val="000000"/>
                </a:solidFill>
                <a:cs typeface="Arial" panose="020B0604020202020204" pitchFamily="34" charset="0"/>
              </a:rPr>
              <a:t>:</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fr-FR" altLang="fr-FR" sz="2200" dirty="0">
              <a:solidFill>
                <a:srgbClr val="000000"/>
              </a:solidFill>
              <a:cs typeface="Arial" panose="020B0604020202020204" pitchFamily="34" charset="0"/>
            </a:endParaRP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i="1" dirty="0">
                <a:solidFill>
                  <a:srgbClr val="000000"/>
                </a:solidFill>
                <a:cs typeface="Arial" panose="020B0604020202020204" pitchFamily="34" charset="0"/>
              </a:rPr>
              <a:t>I'm no good, I'm worthless!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i="1" dirty="0">
                <a:solidFill>
                  <a:srgbClr val="000000"/>
                </a:solidFill>
                <a:cs typeface="Arial" panose="020B0604020202020204" pitchFamily="34" charset="0"/>
              </a:rPr>
              <a:t>I'm not good at languages, </a:t>
            </a:r>
            <a:r>
              <a:rPr lang="en-US" altLang="fr-FR" sz="2200" i="1" dirty="0" err="1">
                <a:solidFill>
                  <a:srgbClr val="000000"/>
                </a:solidFill>
                <a:cs typeface="Arial" panose="020B0604020202020204" pitchFamily="34" charset="0"/>
              </a:rPr>
              <a:t>maths</a:t>
            </a:r>
            <a:r>
              <a:rPr lang="en-US" altLang="fr-FR" sz="2200" i="1" dirty="0">
                <a:solidFill>
                  <a:srgbClr val="000000"/>
                </a:solidFill>
                <a:cs typeface="Arial" panose="020B0604020202020204" pitchFamily="34" charset="0"/>
              </a:rPr>
              <a:t>!</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i="1" dirty="0">
                <a:solidFill>
                  <a:srgbClr val="000000"/>
                </a:solidFill>
                <a:cs typeface="Arial" panose="020B0604020202020204" pitchFamily="34" charset="0"/>
              </a:rPr>
              <a:t>I'm not going to make it, I'm not up to it!</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i="1" dirty="0">
                <a:solidFill>
                  <a:srgbClr val="000000"/>
                </a:solidFill>
                <a:cs typeface="Arial" panose="020B0604020202020204" pitchFamily="34" charset="0"/>
              </a:rPr>
              <a:t>I am not worthy of love!</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i="1" dirty="0">
                <a:solidFill>
                  <a:srgbClr val="000000"/>
                </a:solidFill>
                <a:cs typeface="Arial" panose="020B0604020202020204" pitchFamily="34" charset="0"/>
              </a:rPr>
              <a:t>Others are so much better than me!</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i="1" dirty="0">
                <a:solidFill>
                  <a:srgbClr val="000000"/>
                </a:solidFill>
                <a:cs typeface="Arial" panose="020B0604020202020204" pitchFamily="34" charset="0"/>
              </a:rPr>
              <a:t>If I say "no" I will hurt his feelings!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i="1" dirty="0">
                <a:solidFill>
                  <a:srgbClr val="000000"/>
                </a:solidFill>
                <a:cs typeface="Arial" panose="020B0604020202020204" pitchFamily="34" charset="0"/>
              </a:rPr>
              <a:t>You have to work hard and relentlessly!</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i="1" dirty="0">
                <a:solidFill>
                  <a:srgbClr val="000000"/>
                </a:solidFill>
                <a:cs typeface="Arial" panose="020B0604020202020204" pitchFamily="34" charset="0"/>
              </a:rPr>
              <a:t>Pleasing yourself is selfishness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altLang="fr-FR" sz="2200" i="1" dirty="0">
                <a:solidFill>
                  <a:srgbClr val="000000"/>
                </a:solidFill>
                <a:cs typeface="Arial" panose="020B0604020202020204" pitchFamily="34" charset="0"/>
              </a:rPr>
              <a:t>!</a:t>
            </a:r>
          </a:p>
        </p:txBody>
      </p:sp>
      <p:sp>
        <p:nvSpPr>
          <p:cNvPr id="53250" name="Slide Number Placeholder 5"/>
          <p:cNvSpPr>
            <a:spLocks noGrp="1"/>
          </p:cNvSpPr>
          <p:nvPr>
            <p:ph type="sldNum" sz="quarter" idx="12"/>
          </p:nvPr>
        </p:nvSpPr>
        <p:spPr>
          <a:xfrm>
            <a:off x="9472736" y="6453386"/>
            <a:ext cx="1596292" cy="404614"/>
          </a:xfrm>
        </p:spPr>
        <p:txBody>
          <a:bodyPr>
            <a:normAutofit/>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spcAft>
                <a:spcPts val="600"/>
              </a:spcAft>
              <a:buClrTx/>
              <a:buFontTx/>
              <a:buNone/>
            </a:pPr>
            <a:fld id="{C1F5B020-04FB-41D9-B49B-2DC462D49C61}" type="slidenum">
              <a:rPr lang="fr-FR" altLang="fr-FR">
                <a:latin typeface="Comic Sans MS" panose="030F0702030302020204" pitchFamily="66" charset="0"/>
              </a:rPr>
              <a:pPr eaLnBrk="1" hangingPunct="1">
                <a:spcBef>
                  <a:spcPct val="0"/>
                </a:spcBef>
                <a:spcAft>
                  <a:spcPts val="600"/>
                </a:spcAft>
                <a:buClrTx/>
                <a:buFontTx/>
                <a:buNone/>
              </a:pPr>
              <a:t>78</a:t>
            </a:fld>
            <a:endParaRPr lang="fr-FR" altLang="fr-FR">
              <a:latin typeface="Comic Sans MS" panose="030F0702030302020204" pitchFamily="66" charset="0"/>
            </a:endParaRPr>
          </a:p>
        </p:txBody>
      </p:sp>
      <p:pic>
        <p:nvPicPr>
          <p:cNvPr id="3" name="Image 2">
            <a:extLst>
              <a:ext uri="{FF2B5EF4-FFF2-40B4-BE49-F238E27FC236}">
                <a16:creationId xmlns:a16="http://schemas.microsoft.com/office/drawing/2014/main" xmlns="" id="{76E83A97-F5B7-6B4A-71C2-EEF2BA3E7C50}"/>
              </a:ext>
            </a:extLst>
          </p:cNvPr>
          <p:cNvPicPr>
            <a:picLocks noChangeAspect="1"/>
          </p:cNvPicPr>
          <p:nvPr/>
        </p:nvPicPr>
        <p:blipFill>
          <a:blip r:embed="rId2"/>
          <a:stretch>
            <a:fillRect/>
          </a:stretch>
        </p:blipFill>
        <p:spPr>
          <a:xfrm>
            <a:off x="8404654" y="0"/>
            <a:ext cx="3429000" cy="3429000"/>
          </a:xfrm>
          <a:prstGeom prst="rect">
            <a:avLst/>
          </a:prstGeom>
        </p:spPr>
      </p:pic>
    </p:spTree>
    <p:extLst>
      <p:ext uri="{BB962C8B-B14F-4D97-AF65-F5344CB8AC3E}">
        <p14:creationId xmlns:p14="http://schemas.microsoft.com/office/powerpoint/2010/main" val="360979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anim calcmode="lin" valueType="num">
                                      <p:cBhvr additive="base">
                                        <p:cTn id="7" dur="500" fill="hold"/>
                                        <p:tgtEl>
                                          <p:spTgt spid="6041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8">
                                            <p:txEl>
                                              <p:pRg st="4" end="4"/>
                                            </p:txEl>
                                          </p:spTgt>
                                        </p:tgtEl>
                                        <p:attrNameLst>
                                          <p:attrName>style.visibility</p:attrName>
                                        </p:attrNameLst>
                                      </p:cBhvr>
                                      <p:to>
                                        <p:strVal val="visible"/>
                                      </p:to>
                                    </p:set>
                                    <p:anim calcmode="lin" valueType="num">
                                      <p:cBhvr additive="base">
                                        <p:cTn id="13" dur="500" fill="hold"/>
                                        <p:tgtEl>
                                          <p:spTgt spid="6041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418">
                                            <p:txEl>
                                              <p:pRg st="5" end="5"/>
                                            </p:txEl>
                                          </p:spTgt>
                                        </p:tgtEl>
                                        <p:attrNameLst>
                                          <p:attrName>style.visibility</p:attrName>
                                        </p:attrNameLst>
                                      </p:cBhvr>
                                      <p:to>
                                        <p:strVal val="visible"/>
                                      </p:to>
                                    </p:set>
                                    <p:anim calcmode="lin" valueType="num">
                                      <p:cBhvr additive="base">
                                        <p:cTn id="19" dur="500" fill="hold"/>
                                        <p:tgtEl>
                                          <p:spTgt spid="6041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418">
                                            <p:txEl>
                                              <p:pRg st="6" end="6"/>
                                            </p:txEl>
                                          </p:spTgt>
                                        </p:tgtEl>
                                        <p:attrNameLst>
                                          <p:attrName>style.visibility</p:attrName>
                                        </p:attrNameLst>
                                      </p:cBhvr>
                                      <p:to>
                                        <p:strVal val="visible"/>
                                      </p:to>
                                    </p:set>
                                    <p:anim calcmode="lin" valueType="num">
                                      <p:cBhvr additive="base">
                                        <p:cTn id="25" dur="500" fill="hold"/>
                                        <p:tgtEl>
                                          <p:spTgt spid="6041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04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418">
                                            <p:txEl>
                                              <p:pRg st="7" end="7"/>
                                            </p:txEl>
                                          </p:spTgt>
                                        </p:tgtEl>
                                        <p:attrNameLst>
                                          <p:attrName>style.visibility</p:attrName>
                                        </p:attrNameLst>
                                      </p:cBhvr>
                                      <p:to>
                                        <p:strVal val="visible"/>
                                      </p:to>
                                    </p:set>
                                    <p:anim calcmode="lin" valueType="num">
                                      <p:cBhvr additive="base">
                                        <p:cTn id="31" dur="500" fill="hold"/>
                                        <p:tgtEl>
                                          <p:spTgt spid="60418">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041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0418">
                                            <p:txEl>
                                              <p:pRg st="8" end="8"/>
                                            </p:txEl>
                                          </p:spTgt>
                                        </p:tgtEl>
                                        <p:attrNameLst>
                                          <p:attrName>style.visibility</p:attrName>
                                        </p:attrNameLst>
                                      </p:cBhvr>
                                      <p:to>
                                        <p:strVal val="visible"/>
                                      </p:to>
                                    </p:set>
                                    <p:anim calcmode="lin" valueType="num">
                                      <p:cBhvr additive="base">
                                        <p:cTn id="37" dur="500" fill="hold"/>
                                        <p:tgtEl>
                                          <p:spTgt spid="6041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041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0418">
                                            <p:txEl>
                                              <p:pRg st="9" end="9"/>
                                            </p:txEl>
                                          </p:spTgt>
                                        </p:tgtEl>
                                        <p:attrNameLst>
                                          <p:attrName>style.visibility</p:attrName>
                                        </p:attrNameLst>
                                      </p:cBhvr>
                                      <p:to>
                                        <p:strVal val="visible"/>
                                      </p:to>
                                    </p:set>
                                    <p:anim calcmode="lin" valueType="num">
                                      <p:cBhvr additive="base">
                                        <p:cTn id="43" dur="500" fill="hold"/>
                                        <p:tgtEl>
                                          <p:spTgt spid="60418">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041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0418">
                                            <p:txEl>
                                              <p:pRg st="10" end="10"/>
                                            </p:txEl>
                                          </p:spTgt>
                                        </p:tgtEl>
                                        <p:attrNameLst>
                                          <p:attrName>style.visibility</p:attrName>
                                        </p:attrNameLst>
                                      </p:cBhvr>
                                      <p:to>
                                        <p:strVal val="visible"/>
                                      </p:to>
                                    </p:set>
                                    <p:anim calcmode="lin" valueType="num">
                                      <p:cBhvr additive="base">
                                        <p:cTn id="49" dur="500" fill="hold"/>
                                        <p:tgtEl>
                                          <p:spTgt spid="60418">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041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0418">
                                            <p:txEl>
                                              <p:pRg st="11" end="11"/>
                                            </p:txEl>
                                          </p:spTgt>
                                        </p:tgtEl>
                                        <p:attrNameLst>
                                          <p:attrName>style.visibility</p:attrName>
                                        </p:attrNameLst>
                                      </p:cBhvr>
                                      <p:to>
                                        <p:strVal val="visible"/>
                                      </p:to>
                                    </p:set>
                                    <p:anim calcmode="lin" valueType="num">
                                      <p:cBhvr additive="base">
                                        <p:cTn id="55" dur="500" fill="hold"/>
                                        <p:tgtEl>
                                          <p:spTgt spid="60418">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041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0418">
                                            <p:txEl>
                                              <p:pRg st="12" end="12"/>
                                            </p:txEl>
                                          </p:spTgt>
                                        </p:tgtEl>
                                        <p:attrNameLst>
                                          <p:attrName>style.visibility</p:attrName>
                                        </p:attrNameLst>
                                      </p:cBhvr>
                                      <p:to>
                                        <p:strVal val="visible"/>
                                      </p:to>
                                    </p:set>
                                    <p:anim calcmode="lin" valueType="num">
                                      <p:cBhvr additive="base">
                                        <p:cTn id="61" dur="500" fill="hold"/>
                                        <p:tgtEl>
                                          <p:spTgt spid="60418">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041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1981200" y="457200"/>
            <a:ext cx="8147050" cy="5715000"/>
          </a:xfrm>
        </p:spPr>
        <p:txBody>
          <a:bodyPr>
            <a:normAutofit/>
          </a:bodyPr>
          <a:lstStyle/>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400" dirty="0">
                <a:solidFill>
                  <a:schemeClr val="tx1"/>
                </a:solidFill>
                <a:cs typeface="Arial" panose="020B0604020202020204" pitchFamily="34" charset="0"/>
              </a:rPr>
              <a:t>What are your conscious limiting beliefs that fuel your stress?</a:t>
            </a:r>
            <a:r>
              <a:rPr lang="fr-FR" altLang="fr-FR" sz="2200" b="1" dirty="0"/>
              <a:t>…………………………………</a:t>
            </a:r>
            <a:r>
              <a:rPr lang="fr-FR" altLang="fr-FR" sz="2200" dirty="0"/>
              <a:t>……………………………………………………………………………………………………………………………………………………………………………………………………………………………………………………………………………………………………………………………………………………………………………………………………………………………………………………………………………………………………………………………………………………………………………………………………………………………………………………........</a:t>
            </a:r>
            <a:endParaRPr lang="fr-FR" altLang="fr-FR" sz="2200" b="1" dirty="0"/>
          </a:p>
        </p:txBody>
      </p:sp>
      <p:sp>
        <p:nvSpPr>
          <p:cNvPr id="52226" name="Slide Number Placeholder 5"/>
          <p:cNvSpPr>
            <a:spLocks noGrp="1"/>
          </p:cNvSpPr>
          <p:nvPr>
            <p:ph type="sldNum" sz="quarter" idx="12"/>
          </p:nvPr>
        </p:nvSpPr>
        <p:spPr/>
        <p:txBody>
          <a:bodyPr/>
          <a:lstStyle>
            <a:lvl1pPr eaLnBrk="0" hangingPunct="0">
              <a:spcBef>
                <a:spcPct val="20000"/>
              </a:spcBef>
              <a:buClr>
                <a:srgbClr val="7F7F7F"/>
              </a:buClr>
              <a:buFont typeface="Wingdings" panose="05000000000000000000" pitchFamily="2" charset="2"/>
              <a:buChar char="§"/>
              <a:defRPr>
                <a:solidFill>
                  <a:srgbClr val="000000"/>
                </a:solidFill>
                <a:latin typeface="Calibri" panose="020F0502020204030204" pitchFamily="34" charset="0"/>
              </a:defRPr>
            </a:lvl1pPr>
            <a:lvl2pPr marL="742950" indent="-28575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2pPr>
            <a:lvl3pPr marL="11430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3pPr>
            <a:lvl4pPr marL="16002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4pPr>
            <a:lvl5pPr marL="2057400" indent="-228600" eaLnBrk="0" hangingPunct="0">
              <a:spcBef>
                <a:spcPct val="20000"/>
              </a:spcBef>
              <a:buClr>
                <a:srgbClr val="7F7F7F"/>
              </a:buClr>
              <a:buFont typeface="Wingdings" panose="05000000000000000000" pitchFamily="2" charset="2"/>
              <a:buChar char="§"/>
              <a:defRPr sz="1400">
                <a:solidFill>
                  <a:srgbClr val="000000"/>
                </a:solidFill>
                <a:latin typeface="Calibri" panose="020F0502020204030204" pitchFamily="34" charset="0"/>
              </a:defRPr>
            </a:lvl5pPr>
            <a:lvl6pPr marL="25146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6pPr>
            <a:lvl7pPr marL="29718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7pPr>
            <a:lvl8pPr marL="34290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8pPr>
            <a:lvl9pPr marL="3886200" indent="-228600" eaLnBrk="0" fontAlgn="base" hangingPunct="0">
              <a:spcBef>
                <a:spcPct val="20000"/>
              </a:spcBef>
              <a:spcAft>
                <a:spcPct val="0"/>
              </a:spcAft>
              <a:buClr>
                <a:srgbClr val="7F7F7F"/>
              </a:buClr>
              <a:buFont typeface="Wingdings" panose="05000000000000000000" pitchFamily="2" charset="2"/>
              <a:buChar char="§"/>
              <a:defRPr sz="1400">
                <a:solidFill>
                  <a:srgbClr val="000000"/>
                </a:solidFill>
                <a:latin typeface="Calibri" panose="020F0502020204030204" pitchFamily="34" charset="0"/>
              </a:defRPr>
            </a:lvl9pPr>
          </a:lstStyle>
          <a:p>
            <a:pPr eaLnBrk="1" hangingPunct="1">
              <a:spcBef>
                <a:spcPct val="0"/>
              </a:spcBef>
              <a:buClrTx/>
              <a:buFontTx/>
              <a:buNone/>
            </a:pPr>
            <a:fld id="{A91E622A-8A30-437B-B921-0C5D1EDDCAFB}" type="slidenum">
              <a:rPr lang="fr-FR" altLang="fr-FR">
                <a:solidFill>
                  <a:schemeClr val="tx1"/>
                </a:solidFill>
                <a:latin typeface="Comic Sans MS" panose="030F0702030302020204" pitchFamily="66" charset="0"/>
              </a:rPr>
              <a:pPr eaLnBrk="1" hangingPunct="1">
                <a:spcBef>
                  <a:spcPct val="0"/>
                </a:spcBef>
                <a:buClrTx/>
                <a:buFontTx/>
                <a:buNone/>
              </a:pPr>
              <a:t>79</a:t>
            </a:fld>
            <a:endParaRPr lang="fr-FR" altLang="fr-FR">
              <a:solidFill>
                <a:schemeClr val="tx1"/>
              </a:solidFill>
              <a:latin typeface="Comic Sans MS" panose="030F0702030302020204" pitchFamily="66" charset="0"/>
            </a:endParaRPr>
          </a:p>
        </p:txBody>
      </p:sp>
    </p:spTree>
    <p:extLst>
      <p:ext uri="{BB962C8B-B14F-4D97-AF65-F5344CB8AC3E}">
        <p14:creationId xmlns:p14="http://schemas.microsoft.com/office/powerpoint/2010/main" val="969147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E0A40E-90CA-1706-3DB0-80E08AB06F96}"/>
              </a:ext>
            </a:extLst>
          </p:cNvPr>
          <p:cNvSpPr>
            <a:spLocks noGrp="1"/>
          </p:cNvSpPr>
          <p:nvPr>
            <p:ph type="title"/>
          </p:nvPr>
        </p:nvSpPr>
        <p:spPr>
          <a:xfrm>
            <a:off x="1023562" y="685800"/>
            <a:ext cx="10493524" cy="1485900"/>
          </a:xfrm>
        </p:spPr>
        <p:txBody>
          <a:bodyPr>
            <a:normAutofit/>
          </a:bodyPr>
          <a:lstStyle/>
          <a:p>
            <a:pPr>
              <a:defRPr/>
            </a:pPr>
            <a:r>
              <a:rPr lang="fr-FR" dirty="0"/>
              <a:t>The </a:t>
            </a:r>
            <a:r>
              <a:rPr lang="fr-FR" dirty="0" err="1"/>
              <a:t>three</a:t>
            </a:r>
            <a:r>
              <a:rPr lang="fr-FR" dirty="0"/>
              <a:t> types of communication</a:t>
            </a:r>
          </a:p>
        </p:txBody>
      </p:sp>
      <p:sp>
        <p:nvSpPr>
          <p:cNvPr id="9" name="Rectangle 8">
            <a:extLst>
              <a:ext uri="{FF2B5EF4-FFF2-40B4-BE49-F238E27FC236}">
                <a16:creationId xmlns:a16="http://schemas.microsoft.com/office/drawing/2014/main" xmlns="" id="{B9F89C22-0475-4427-B7C8-0269AD40E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xmlns="" id="{55C85BF0-F9C9-441C-0F67-115C4C880867}"/>
              </a:ext>
            </a:extLst>
          </p:cNvPr>
          <p:cNvSpPr>
            <a:spLocks noGrp="1"/>
          </p:cNvSpPr>
          <p:nvPr>
            <p:ph idx="1"/>
          </p:nvPr>
        </p:nvSpPr>
        <p:spPr>
          <a:xfrm>
            <a:off x="1115003" y="1523793"/>
            <a:ext cx="10924597" cy="2379981"/>
          </a:xfrm>
        </p:spPr>
        <p:txBody>
          <a:bodyPr>
            <a:normAutofit/>
          </a:bodyPr>
          <a:lstStyle/>
          <a:p>
            <a:pPr marL="0" indent="0" algn="just">
              <a:buNone/>
            </a:pPr>
            <a:r>
              <a:rPr lang="en-US" sz="2400" b="1" dirty="0"/>
              <a:t>Three forms of communication can be distinguished:</a:t>
            </a:r>
          </a:p>
          <a:p>
            <a:pPr algn="just">
              <a:buFont typeface="Courier New" panose="02070309020205020404" pitchFamily="49" charset="0"/>
              <a:buChar char="o"/>
            </a:pPr>
            <a:r>
              <a:rPr lang="en-US" sz="2400" dirty="0">
                <a:solidFill>
                  <a:schemeClr val="accent2">
                    <a:lumMod val="75000"/>
                  </a:schemeClr>
                </a:solidFill>
              </a:rPr>
              <a:t>Interpersonal communication </a:t>
            </a:r>
            <a:r>
              <a:rPr lang="en-US" sz="2400" dirty="0"/>
              <a:t>that connects two individuals. ...</a:t>
            </a:r>
            <a:endParaRPr lang="fr-FR" sz="2400" dirty="0"/>
          </a:p>
          <a:p>
            <a:pPr algn="just">
              <a:buFont typeface="Courier New" panose="02070309020205020404" pitchFamily="49" charset="0"/>
              <a:buChar char="o"/>
            </a:pPr>
            <a:r>
              <a:rPr lang="fr-FR" sz="2400" dirty="0">
                <a:solidFill>
                  <a:srgbClr val="FFC000"/>
                </a:solidFill>
              </a:rPr>
              <a:t>Group </a:t>
            </a:r>
            <a:r>
              <a:rPr lang="en-US" sz="2400" dirty="0">
                <a:solidFill>
                  <a:srgbClr val="FFC000"/>
                </a:solidFill>
              </a:rPr>
              <a:t>group communication </a:t>
            </a:r>
            <a:r>
              <a:rPr lang="en-US" sz="2400" dirty="0">
                <a:solidFill>
                  <a:schemeClr val="tx1"/>
                </a:solidFill>
              </a:rPr>
              <a:t>which brings together several individuals. ...</a:t>
            </a:r>
          </a:p>
          <a:p>
            <a:pPr algn="just">
              <a:buFont typeface="Courier New" panose="02070309020205020404" pitchFamily="49" charset="0"/>
              <a:buChar char="o"/>
            </a:pPr>
            <a:r>
              <a:rPr lang="en-US" sz="2400" dirty="0">
                <a:solidFill>
                  <a:srgbClr val="FFC000"/>
                </a:solidFill>
              </a:rPr>
              <a:t>Mass communication, </a:t>
            </a:r>
            <a:r>
              <a:rPr lang="en-US" sz="2400" dirty="0">
                <a:solidFill>
                  <a:schemeClr val="tx1"/>
                </a:solidFill>
              </a:rPr>
              <a:t>which is a set of techniques that allow an actor to address a large audience.</a:t>
            </a:r>
            <a:endParaRPr lang="fr-FR" sz="1800" dirty="0">
              <a:solidFill>
                <a:schemeClr val="tx1"/>
              </a:solidFill>
            </a:endParaRPr>
          </a:p>
        </p:txBody>
      </p:sp>
      <p:pic>
        <p:nvPicPr>
          <p:cNvPr id="4" name="Image 3">
            <a:extLst>
              <a:ext uri="{FF2B5EF4-FFF2-40B4-BE49-F238E27FC236}">
                <a16:creationId xmlns:a16="http://schemas.microsoft.com/office/drawing/2014/main" xmlns="" id="{26DACC16-C806-106E-9E77-B51D103A1127}"/>
              </a:ext>
            </a:extLst>
          </p:cNvPr>
          <p:cNvPicPr>
            <a:picLocks noChangeAspect="1"/>
          </p:cNvPicPr>
          <p:nvPr/>
        </p:nvPicPr>
        <p:blipFill>
          <a:blip r:embed="rId2"/>
          <a:stretch>
            <a:fillRect/>
          </a:stretch>
        </p:blipFill>
        <p:spPr>
          <a:xfrm>
            <a:off x="7430739" y="3761073"/>
            <a:ext cx="4283166" cy="28864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03776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894" y="276447"/>
            <a:ext cx="1695450" cy="21336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itre 2">
            <a:extLst>
              <a:ext uri="{FF2B5EF4-FFF2-40B4-BE49-F238E27FC236}">
                <a16:creationId xmlns:a16="http://schemas.microsoft.com/office/drawing/2014/main" xmlns="" id="{BE631769-3983-6DA6-5C61-FD700C68DD68}"/>
              </a:ext>
            </a:extLst>
          </p:cNvPr>
          <p:cNvSpPr>
            <a:spLocks noGrp="1"/>
          </p:cNvSpPr>
          <p:nvPr>
            <p:ph type="title"/>
          </p:nvPr>
        </p:nvSpPr>
        <p:spPr/>
        <p:txBody>
          <a:bodyPr>
            <a:normAutofit/>
          </a:bodyPr>
          <a:lstStyle/>
          <a:p>
            <a:r>
              <a:rPr lang="fr-FR" sz="3200" dirty="0" err="1"/>
              <a:t>Transactionnal</a:t>
            </a:r>
            <a:r>
              <a:rPr lang="fr-FR" sz="3200" dirty="0"/>
              <a:t> </a:t>
            </a:r>
            <a:r>
              <a:rPr lang="fr-FR" sz="3200" dirty="0" err="1"/>
              <a:t>Analysis</a:t>
            </a:r>
            <a:endParaRPr lang="fr-FR" sz="3200" dirty="0">
              <a:latin typeface="Calibri" panose="020F0502020204030204" pitchFamily="34" charset="0"/>
              <a:cs typeface="Calibri" panose="020F0502020204030204" pitchFamily="34" charset="0"/>
            </a:endParaRPr>
          </a:p>
        </p:txBody>
      </p:sp>
      <p:graphicFrame>
        <p:nvGraphicFramePr>
          <p:cNvPr id="11270" name="Espace réservé du contenu 4">
            <a:extLst>
              <a:ext uri="{FF2B5EF4-FFF2-40B4-BE49-F238E27FC236}">
                <a16:creationId xmlns:a16="http://schemas.microsoft.com/office/drawing/2014/main" xmlns="" id="{2C412188-F42D-75F6-EB9C-4D3AABC3270E}"/>
              </a:ext>
            </a:extLst>
          </p:cNvPr>
          <p:cNvGraphicFramePr>
            <a:graphicFrameLocks noGrp="1"/>
          </p:cNvGraphicFramePr>
          <p:nvPr>
            <p:ph idx="1"/>
            <p:extLst>
              <p:ext uri="{D42A27DB-BD31-4B8C-83A1-F6EECF244321}">
                <p14:modId xmlns:p14="http://schemas.microsoft.com/office/powerpoint/2010/main" val="954588920"/>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64294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371600" y="685800"/>
            <a:ext cx="3282695" cy="1485900"/>
          </a:xfrm>
        </p:spPr>
        <p:txBody>
          <a:bodyPr vert="horz" lIns="91440" tIns="45720" rIns="91440" bIns="45720" numCol="1" rtlCol="0" anchorCtr="0" compatLnSpc="1">
            <a:prstTxWarp prst="textNoShape">
              <a:avLst/>
            </a:prstTxWarp>
            <a:normAutofit/>
          </a:bodyPr>
          <a:lstStyle/>
          <a:p>
            <a:r>
              <a:rPr lang="fr-FR" sz="3400" dirty="0" err="1"/>
              <a:t>Transactionnal</a:t>
            </a:r>
            <a:r>
              <a:rPr lang="fr-FR" sz="3400" dirty="0"/>
              <a:t> </a:t>
            </a:r>
            <a:r>
              <a:rPr lang="fr-FR" sz="3400" dirty="0" err="1"/>
              <a:t>Analysis</a:t>
            </a:r>
            <a:endParaRPr lang="fr-FR" sz="3400" dirty="0"/>
          </a:p>
        </p:txBody>
      </p:sp>
      <p:sp>
        <p:nvSpPr>
          <p:cNvPr id="15363" name="Rectangle 3"/>
          <p:cNvSpPr>
            <a:spLocks noGrp="1" noChangeArrowheads="1"/>
          </p:cNvSpPr>
          <p:nvPr>
            <p:ph idx="1"/>
          </p:nvPr>
        </p:nvSpPr>
        <p:spPr bwMode="auto">
          <a:xfrm>
            <a:off x="1371600" y="3840125"/>
            <a:ext cx="10547498" cy="2613837"/>
          </a:xfrm>
        </p:spPr>
        <p:txBody>
          <a:bodyPr vert="horz" lIns="91440" tIns="45720" rIns="91440" bIns="45720" numCol="1" rtlCol="0" anchorCtr="0" compatLnSpc="1">
            <a:prstTxWarp prst="textNoShape">
              <a:avLst/>
            </a:prstTxWarp>
            <a:normAutofit/>
          </a:bodyPr>
          <a:lstStyle/>
          <a:p>
            <a:pPr marL="0" indent="0">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T.A. offers a framework for understanding relational problems and intervention methods for resolving them. </a:t>
            </a:r>
          </a:p>
          <a:p>
            <a:pPr marL="0" indent="0">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 </a:t>
            </a:r>
          </a:p>
          <a:p>
            <a:pPr marL="0" indent="0">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cs typeface="Arial" panose="020B0604020202020204" pitchFamily="34" charset="0"/>
              </a:rPr>
              <a:t>It is based on an inescapable premise: "each person is "fundamentally correct", has value, importance and dignity, and has the capacity to think and choose. </a:t>
            </a:r>
            <a:endParaRPr lang="fr-FR" sz="2200" dirty="0">
              <a:cs typeface="Arial" panose="020B0604020202020204" pitchFamily="34" charset="0"/>
            </a:endParaRPr>
          </a:p>
        </p:txBody>
      </p:sp>
      <p:pic>
        <p:nvPicPr>
          <p:cNvPr id="2" name="Image 1">
            <a:extLst>
              <a:ext uri="{FF2B5EF4-FFF2-40B4-BE49-F238E27FC236}">
                <a16:creationId xmlns:a16="http://schemas.microsoft.com/office/drawing/2014/main" xmlns="" id="{40D0837C-335A-09D0-DAF1-CBF849BEF319}"/>
              </a:ext>
            </a:extLst>
          </p:cNvPr>
          <p:cNvPicPr>
            <a:picLocks noChangeAspect="1"/>
          </p:cNvPicPr>
          <p:nvPr/>
        </p:nvPicPr>
        <p:blipFill>
          <a:blip r:embed="rId3"/>
          <a:stretch>
            <a:fillRect/>
          </a:stretch>
        </p:blipFill>
        <p:spPr>
          <a:xfrm>
            <a:off x="7124095" y="119076"/>
            <a:ext cx="4977330" cy="3309924"/>
          </a:xfrm>
          <a:prstGeom prst="rect">
            <a:avLst/>
          </a:prstGeom>
        </p:spPr>
      </p:pic>
    </p:spTree>
    <p:extLst>
      <p:ext uri="{BB962C8B-B14F-4D97-AF65-F5344CB8AC3E}">
        <p14:creationId xmlns:p14="http://schemas.microsoft.com/office/powerpoint/2010/main" val="160245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bg/>
                                          </p:spTgt>
                                        </p:tgtEl>
                                        <p:attrNameLst>
                                          <p:attrName>style.visibility</p:attrName>
                                        </p:attrNameLst>
                                      </p:cBhvr>
                                      <p:to>
                                        <p:strVal val="visible"/>
                                      </p:to>
                                    </p:set>
                                    <p:anim calcmode="lin" valueType="num">
                                      <p:cBhvr additive="base">
                                        <p:cTn id="7" dur="500" fill="hold"/>
                                        <p:tgtEl>
                                          <p:spTgt spid="1536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0" end="0"/>
                                            </p:txEl>
                                          </p:spTgt>
                                        </p:tgtEl>
                                        <p:attrNameLst>
                                          <p:attrName>style.visibility</p:attrName>
                                        </p:attrNameLst>
                                      </p:cBhvr>
                                      <p:to>
                                        <p:strVal val="visible"/>
                                      </p:to>
                                    </p:set>
                                    <p:anim calcmode="lin" valueType="num">
                                      <p:cBhvr additive="base">
                                        <p:cTn id="13"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1" end="1"/>
                                            </p:txEl>
                                          </p:spTgt>
                                        </p:tgtEl>
                                        <p:attrNameLst>
                                          <p:attrName>style.visibility</p:attrName>
                                        </p:attrNameLst>
                                      </p:cBhvr>
                                      <p:to>
                                        <p:strVal val="visible"/>
                                      </p:to>
                                    </p:set>
                                    <p:anim calcmode="lin" valueType="num">
                                      <p:cBhvr additive="base">
                                        <p:cTn id="19"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2" end="2"/>
                                            </p:txEl>
                                          </p:spTgt>
                                        </p:tgtEl>
                                        <p:attrNameLst>
                                          <p:attrName>style.visibility</p:attrName>
                                        </p:attrNameLst>
                                      </p:cBhvr>
                                      <p:to>
                                        <p:strVal val="visible"/>
                                      </p:to>
                                    </p:set>
                                    <p:anim calcmode="lin" valueType="num">
                                      <p:cBhvr additive="base">
                                        <p:cTn id="25"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106" name="Rectangle 46105">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Titre 2"/>
          <p:cNvSpPr>
            <a:spLocks noGrp="1"/>
          </p:cNvSpPr>
          <p:nvPr>
            <p:ph type="title"/>
          </p:nvPr>
        </p:nvSpPr>
        <p:spPr bwMode="auto">
          <a:xfrm>
            <a:off x="4200199" y="263831"/>
            <a:ext cx="3523938" cy="666518"/>
          </a:xfrm>
        </p:spPr>
        <p:txBody>
          <a:bodyPr numCol="1" anchorCtr="0" compatLnSpc="1">
            <a:prstTxWarp prst="textNoShape">
              <a:avLst/>
            </a:prstTxWarp>
            <a:normAutofit/>
          </a:bodyPr>
          <a:lstStyle/>
          <a:p>
            <a:pPr eaLnBrk="1" hangingPunct="1">
              <a:defRPr/>
            </a:pPr>
            <a:r>
              <a:rPr lang="fr-FR" altLang="fr-FR" sz="3200" b="1" dirty="0">
                <a:cs typeface="Calibri" panose="020F0502020204030204" pitchFamily="34" charset="0"/>
              </a:rPr>
              <a:t>The ego states</a:t>
            </a:r>
          </a:p>
        </p:txBody>
      </p:sp>
      <p:sp>
        <p:nvSpPr>
          <p:cNvPr id="46108" name="Rectangle 46107">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ce réservé du contenu 1"/>
          <p:cNvSpPr>
            <a:spLocks noGrp="1"/>
          </p:cNvSpPr>
          <p:nvPr>
            <p:ph idx="1"/>
          </p:nvPr>
        </p:nvSpPr>
        <p:spPr>
          <a:xfrm>
            <a:off x="1052623" y="1194179"/>
            <a:ext cx="10118766" cy="5020353"/>
          </a:xfrm>
        </p:spPr>
        <p:txBody>
          <a:bodyPr>
            <a:normAutofit fontScale="92500"/>
          </a:bodyPr>
          <a:lstStyle/>
          <a:p>
            <a:pPr marL="0" indent="0">
              <a:lnSpc>
                <a:spcPct val="11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The ego states provide information about the type of relationship we have with others ...or with ourselves (inner dialogue).</a:t>
            </a:r>
            <a:r>
              <a:rPr lang="fr-FR" sz="2400" dirty="0">
                <a:solidFill>
                  <a:srgbClr val="000000"/>
                </a:solidFill>
                <a:cs typeface="Arial" panose="020B0604020202020204" pitchFamily="34" charset="0"/>
              </a:rPr>
              <a:t> </a:t>
            </a:r>
          </a:p>
          <a:p>
            <a:pPr marL="0" indent="0">
              <a:lnSpc>
                <a:spcPct val="11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altLang="fr-FR" sz="2400" b="1" dirty="0">
                <a:solidFill>
                  <a:srgbClr val="000000"/>
                </a:solidFill>
                <a:cs typeface="Arial" panose="020B0604020202020204" pitchFamily="34" charset="0"/>
              </a:rPr>
              <a:t>Cela signifie que, tout au long de sa vie, une personne :</a:t>
            </a:r>
          </a:p>
          <a:p>
            <a:pPr>
              <a:lnSpc>
                <a:spcPct val="11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400" dirty="0">
                <a:solidFill>
                  <a:srgbClr val="000000"/>
                </a:solidFill>
                <a:cs typeface="Arial" panose="020B0604020202020204" pitchFamily="34" charset="0"/>
              </a:rPr>
              <a:t>Observe how his parents (or grandparents, guardians, then a spiritual figure or a great professional) behave, what they say, what they transmit of their emotions when faced with different situations in life. These observations will serve as models later on. Imagine that it is a "look" at the Other,</a:t>
            </a:r>
          </a:p>
          <a:p>
            <a:pPr>
              <a:lnSpc>
                <a:spcPct val="11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400" dirty="0">
                <a:solidFill>
                  <a:srgbClr val="000000"/>
                </a:solidFill>
                <a:cs typeface="Arial" panose="020B0604020202020204" pitchFamily="34" charset="0"/>
              </a:rPr>
              <a:t>Experiences, grasps everyday reality and records its conclusions. Here, the "gaze" is aimed at the front and around oneself.</a:t>
            </a:r>
          </a:p>
          <a:p>
            <a:pPr>
              <a:lnSpc>
                <a:spcPct val="11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400" dirty="0">
                <a:solidFill>
                  <a:srgbClr val="000000"/>
                </a:solidFill>
                <a:cs typeface="Arial" panose="020B0604020202020204" pitchFamily="34" charset="0"/>
              </a:rPr>
              <a:t>To one's own feelings, emotions and needs, which are evolving by nature and which it will try to satisfy with more or less success: "the gaze" is then turned towards oneself.</a:t>
            </a:r>
            <a:endParaRPr lang="fr-FR" altLang="fr-FR" dirty="0">
              <a:latin typeface="Calibri" panose="020F0502020204030204" pitchFamily="34" charset="0"/>
            </a:endParaRPr>
          </a:p>
        </p:txBody>
      </p:sp>
    </p:spTree>
    <p:extLst>
      <p:ext uri="{BB962C8B-B14F-4D97-AF65-F5344CB8AC3E}">
        <p14:creationId xmlns:p14="http://schemas.microsoft.com/office/powerpoint/2010/main" val="29810145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058" name="Titre 1"/>
          <p:cNvSpPr>
            <a:spLocks noGrp="1"/>
          </p:cNvSpPr>
          <p:nvPr>
            <p:ph type="title"/>
          </p:nvPr>
        </p:nvSpPr>
        <p:spPr bwMode="auto">
          <a:xfrm>
            <a:off x="1023562" y="685800"/>
            <a:ext cx="10493524" cy="1485900"/>
          </a:xfrm>
        </p:spPr>
        <p:txBody>
          <a:bodyPr numCol="1" anchorCtr="0" compatLnSpc="1">
            <a:prstTxWarp prst="textNoShape">
              <a:avLst/>
            </a:prstTxWarp>
            <a:normAutofit/>
          </a:bodyPr>
          <a:lstStyle/>
          <a:p>
            <a:pPr eaLnBrk="1" hangingPunct="1">
              <a:defRPr/>
            </a:pPr>
            <a:r>
              <a:rPr lang="fr-FR" altLang="fr-FR" sz="3200" b="1" dirty="0">
                <a:cs typeface="Calibri" panose="020F0502020204030204" pitchFamily="34" charset="0"/>
              </a:rPr>
              <a:t>The ego states</a:t>
            </a:r>
            <a:endParaRPr lang="fr-FR" altLang="fr-FR" sz="3200" b="1" dirty="0">
              <a:solidFill>
                <a:schemeClr val="tx1"/>
              </a:solidFill>
              <a:cs typeface="Calibri" panose="020F0502020204030204" pitchFamily="34" charset="0"/>
            </a:endParaRPr>
          </a:p>
        </p:txBody>
      </p:sp>
      <p:sp>
        <p:nvSpPr>
          <p:cNvPr id="45063" name="Rectangle 45062">
            <a:extLst>
              <a:ext uri="{FF2B5EF4-FFF2-40B4-BE49-F238E27FC236}">
                <a16:creationId xmlns:a16="http://schemas.microsoft.com/office/drawing/2014/main" xmlns="" id="{B9F89C22-0475-4427-B7C8-0269AD40E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p:cNvSpPr>
            <a:spLocks noGrp="1"/>
          </p:cNvSpPr>
          <p:nvPr>
            <p:ph idx="1"/>
          </p:nvPr>
        </p:nvSpPr>
        <p:spPr>
          <a:xfrm>
            <a:off x="1023562" y="1645920"/>
            <a:ext cx="6227843" cy="3691624"/>
          </a:xfrm>
        </p:spPr>
        <p:txBody>
          <a:bodyPr>
            <a:normAutofit fontScale="62500" lnSpcReduction="20000"/>
          </a:bodyPr>
          <a:lstStyle/>
          <a:p>
            <a:pPr marL="342900" indent="-342900">
              <a:lnSpc>
                <a:spcPct val="11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3100" b="1" dirty="0">
                <a:solidFill>
                  <a:schemeClr val="accent2">
                    <a:lumMod val="75000"/>
                  </a:schemeClr>
                </a:solidFill>
                <a:cs typeface="Arial" panose="020B0604020202020204" pitchFamily="34" charset="0"/>
              </a:rPr>
              <a:t>Parent (P): </a:t>
            </a:r>
            <a:r>
              <a:rPr lang="en-US" altLang="fr-FR" sz="3100" dirty="0">
                <a:solidFill>
                  <a:schemeClr val="tx1"/>
                </a:solidFill>
                <a:cs typeface="Arial" panose="020B0604020202020204" pitchFamily="34" charset="0"/>
              </a:rPr>
              <a:t>which retains all thoughts + feelings + </a:t>
            </a:r>
            <a:r>
              <a:rPr lang="en-US" altLang="fr-FR" sz="3100" dirty="0" err="1">
                <a:solidFill>
                  <a:schemeClr val="tx1"/>
                </a:solidFill>
                <a:cs typeface="Arial" panose="020B0604020202020204" pitchFamily="34" charset="0"/>
              </a:rPr>
              <a:t>behaviours</a:t>
            </a:r>
            <a:r>
              <a:rPr lang="en-US" altLang="fr-FR" sz="3100" dirty="0">
                <a:solidFill>
                  <a:schemeClr val="tx1"/>
                </a:solidFill>
                <a:cs typeface="Arial" panose="020B0604020202020204" pitchFamily="34" charset="0"/>
              </a:rPr>
              <a:t> of parental models and integrated as they are,</a:t>
            </a:r>
          </a:p>
          <a:p>
            <a:pPr marL="342900" indent="-342900">
              <a:lnSpc>
                <a:spcPct val="11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en-US" altLang="fr-FR" sz="3100" b="1" dirty="0">
              <a:solidFill>
                <a:schemeClr val="accent2">
                  <a:lumMod val="75000"/>
                </a:schemeClr>
              </a:solidFill>
              <a:cs typeface="Arial" panose="020B0604020202020204" pitchFamily="34" charset="0"/>
            </a:endParaRPr>
          </a:p>
          <a:p>
            <a:pPr marL="342900" indent="-342900">
              <a:lnSpc>
                <a:spcPct val="11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3100" b="1" dirty="0">
                <a:solidFill>
                  <a:schemeClr val="accent2">
                    <a:lumMod val="75000"/>
                  </a:schemeClr>
                </a:solidFill>
                <a:cs typeface="Arial" panose="020B0604020202020204" pitchFamily="34" charset="0"/>
              </a:rPr>
              <a:t>Adult (A): </a:t>
            </a:r>
            <a:r>
              <a:rPr lang="en-US" altLang="fr-FR" sz="3100" dirty="0">
                <a:solidFill>
                  <a:schemeClr val="tx1"/>
                </a:solidFill>
                <a:cs typeface="Arial" panose="020B0604020202020204" pitchFamily="34" charset="0"/>
              </a:rPr>
              <a:t>which retains all thoughts + feelings + </a:t>
            </a:r>
            <a:r>
              <a:rPr lang="en-US" altLang="fr-FR" sz="3100" dirty="0" err="1">
                <a:solidFill>
                  <a:schemeClr val="tx1"/>
                </a:solidFill>
                <a:cs typeface="Arial" panose="020B0604020202020204" pitchFamily="34" charset="0"/>
              </a:rPr>
              <a:t>behaviours</a:t>
            </a:r>
            <a:r>
              <a:rPr lang="en-US" altLang="fr-FR" sz="3100" dirty="0">
                <a:solidFill>
                  <a:schemeClr val="tx1"/>
                </a:solidFill>
                <a:cs typeface="Arial" panose="020B0604020202020204" pitchFamily="34" charset="0"/>
              </a:rPr>
              <a:t> related to the "touch" of reality, to the here and now,</a:t>
            </a:r>
          </a:p>
          <a:p>
            <a:pPr marL="342900" indent="-342900">
              <a:lnSpc>
                <a:spcPct val="11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en-US" altLang="fr-FR" sz="3100" b="1" dirty="0">
              <a:solidFill>
                <a:schemeClr val="accent2">
                  <a:lumMod val="75000"/>
                </a:schemeClr>
              </a:solidFill>
              <a:cs typeface="Arial" panose="020B0604020202020204" pitchFamily="34" charset="0"/>
            </a:endParaRPr>
          </a:p>
          <a:p>
            <a:pPr marL="342900" indent="-342900">
              <a:lnSpc>
                <a:spcPct val="11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3100" b="1" dirty="0">
                <a:solidFill>
                  <a:schemeClr val="accent2">
                    <a:lumMod val="75000"/>
                  </a:schemeClr>
                </a:solidFill>
                <a:cs typeface="Arial" panose="020B0604020202020204" pitchFamily="34" charset="0"/>
              </a:rPr>
              <a:t>Child (C): </a:t>
            </a:r>
            <a:r>
              <a:rPr lang="en-US" altLang="fr-FR" sz="3100" dirty="0">
                <a:solidFill>
                  <a:schemeClr val="tx1"/>
                </a:solidFill>
                <a:cs typeface="Arial" panose="020B0604020202020204" pitchFamily="34" charset="0"/>
              </a:rPr>
              <a:t>which retains the set of thoughts + feelings + </a:t>
            </a:r>
            <a:r>
              <a:rPr lang="en-US" altLang="fr-FR" sz="3100" dirty="0" err="1">
                <a:solidFill>
                  <a:schemeClr val="tx1"/>
                </a:solidFill>
                <a:cs typeface="Arial" panose="020B0604020202020204" pitchFamily="34" charset="0"/>
              </a:rPr>
              <a:t>behaviours</a:t>
            </a:r>
            <a:r>
              <a:rPr lang="en-US" altLang="fr-FR" sz="3100" dirty="0">
                <a:solidFill>
                  <a:schemeClr val="tx1"/>
                </a:solidFill>
                <a:cs typeface="Arial" panose="020B0604020202020204" pitchFamily="34" charset="0"/>
              </a:rPr>
              <a:t> as the person experienced them in childhood.</a:t>
            </a:r>
            <a:endParaRPr lang="fr-FR" altLang="fr-FR" sz="3100" dirty="0">
              <a:solidFill>
                <a:schemeClr val="tx1"/>
              </a:solidFill>
              <a:cs typeface="Arial" panose="020B0604020202020204" pitchFamily="34" charset="0"/>
            </a:endParaRPr>
          </a:p>
        </p:txBody>
      </p:sp>
      <p:pic>
        <p:nvPicPr>
          <p:cNvPr id="2" name="Image 1">
            <a:extLst>
              <a:ext uri="{FF2B5EF4-FFF2-40B4-BE49-F238E27FC236}">
                <a16:creationId xmlns:a16="http://schemas.microsoft.com/office/drawing/2014/main" xmlns="" id="{9659DEC8-EBB3-4EF2-7404-03E492131CAC}"/>
              </a:ext>
            </a:extLst>
          </p:cNvPr>
          <p:cNvPicPr>
            <a:picLocks noChangeAspect="1"/>
          </p:cNvPicPr>
          <p:nvPr/>
        </p:nvPicPr>
        <p:blipFill>
          <a:blip r:embed="rId2"/>
          <a:stretch>
            <a:fillRect/>
          </a:stretch>
        </p:blipFill>
        <p:spPr>
          <a:xfrm>
            <a:off x="7389427" y="400391"/>
            <a:ext cx="4723490" cy="3542618"/>
          </a:xfrm>
          <a:prstGeom prst="rect">
            <a:avLst/>
          </a:prstGeom>
        </p:spPr>
      </p:pic>
    </p:spTree>
    <p:extLst>
      <p:ext uri="{BB962C8B-B14F-4D97-AF65-F5344CB8AC3E}">
        <p14:creationId xmlns:p14="http://schemas.microsoft.com/office/powerpoint/2010/main" val="1715187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2"/>
          <p:cNvSpPr>
            <a:spLocks noGrp="1"/>
          </p:cNvSpPr>
          <p:nvPr>
            <p:ph type="title"/>
          </p:nvPr>
        </p:nvSpPr>
        <p:spPr bwMode="auto">
          <a:xfrm>
            <a:off x="2566988" y="188913"/>
            <a:ext cx="6781800" cy="1600200"/>
          </a:xfrm>
        </p:spPr>
        <p:txBody>
          <a:bodyPr wrap="square" numCol="1" anchorCtr="0" compatLnSpc="1">
            <a:prstTxWarp prst="textNoShape">
              <a:avLst/>
            </a:prstTxWarp>
            <a:normAutofit/>
          </a:bodyPr>
          <a:lstStyle/>
          <a:p>
            <a:pPr algn="ctr" eaLnBrk="1" hangingPunct="1">
              <a:defRPr/>
            </a:pPr>
            <a:r>
              <a:rPr lang="fr-FR" altLang="fr-FR" sz="3200" b="1" dirty="0">
                <a:cs typeface="Calibri" panose="020F0502020204030204" pitchFamily="34" charset="0"/>
              </a:rPr>
              <a:t>The ego states</a:t>
            </a:r>
            <a:endParaRPr lang="fr-FR" altLang="fr-FR" sz="3200" b="1" dirty="0">
              <a:solidFill>
                <a:schemeClr val="tx2">
                  <a:lumMod val="75000"/>
                </a:schemeClr>
              </a:solidFill>
            </a:endParaRPr>
          </a:p>
        </p:txBody>
      </p:sp>
      <p:sp>
        <p:nvSpPr>
          <p:cNvPr id="2" name="Espace réservé du contenu 1"/>
          <p:cNvSpPr>
            <a:spLocks noGrp="1"/>
          </p:cNvSpPr>
          <p:nvPr>
            <p:ph idx="1"/>
          </p:nvPr>
        </p:nvSpPr>
        <p:spPr>
          <a:xfrm>
            <a:off x="2389822" y="1633538"/>
            <a:ext cx="8891322" cy="3886200"/>
          </a:xfrm>
        </p:spPr>
        <p:txBody>
          <a:bodyPr>
            <a:normAutofit/>
          </a:bodyPr>
          <a:lstStyle/>
          <a:p>
            <a:pPr marL="0" indent="0">
              <a:buNone/>
            </a:pPr>
            <a:r>
              <a:rPr lang="en-US" altLang="fr-FR" sz="2200" dirty="0"/>
              <a:t>Thus, at each moment we approach reality with three possibilities:</a:t>
            </a:r>
          </a:p>
          <a:p>
            <a:pPr>
              <a:buClr>
                <a:srgbClr val="FFC000"/>
              </a:buClr>
              <a:buFont typeface="Wingdings" panose="05000000000000000000" pitchFamily="2" charset="2"/>
              <a:buChar char="Ø"/>
            </a:pPr>
            <a:r>
              <a:rPr lang="en-US" altLang="fr-FR" sz="2200" dirty="0"/>
              <a:t>Placing models on it ("being in the Parent"), </a:t>
            </a:r>
          </a:p>
          <a:p>
            <a:pPr>
              <a:buClr>
                <a:srgbClr val="FFC000"/>
              </a:buClr>
              <a:buFont typeface="Wingdings" panose="05000000000000000000" pitchFamily="2" charset="2"/>
              <a:buChar char="Ø"/>
            </a:pPr>
            <a:r>
              <a:rPr lang="en-US" altLang="fr-FR" sz="2200" dirty="0"/>
              <a:t>Replicating personal experiences from the past ("being in the Child"), </a:t>
            </a:r>
          </a:p>
          <a:p>
            <a:pPr>
              <a:buClr>
                <a:srgbClr val="FFC000"/>
              </a:buClr>
              <a:buFont typeface="Wingdings" panose="05000000000000000000" pitchFamily="2" charset="2"/>
              <a:buChar char="Ø"/>
            </a:pPr>
            <a:r>
              <a:rPr lang="en-US" altLang="fr-FR" sz="2200" dirty="0"/>
              <a:t>Or taking reality as it is - not as we would like it to be - with what we are and not what we were or what we would like to be ("being in the Adult").</a:t>
            </a:r>
          </a:p>
        </p:txBody>
      </p:sp>
    </p:spTree>
    <p:extLst>
      <p:ext uri="{BB962C8B-B14F-4D97-AF65-F5344CB8AC3E}">
        <p14:creationId xmlns:p14="http://schemas.microsoft.com/office/powerpoint/2010/main" val="2551934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Oval 4"/>
          <p:cNvSpPr>
            <a:spLocks noChangeArrowheads="1"/>
          </p:cNvSpPr>
          <p:nvPr/>
        </p:nvSpPr>
        <p:spPr bwMode="auto">
          <a:xfrm>
            <a:off x="2395907" y="3429000"/>
            <a:ext cx="2159000" cy="2089150"/>
          </a:xfrm>
          <a:prstGeom prst="ellipse">
            <a:avLst/>
          </a:prstGeom>
          <a:solidFill>
            <a:srgbClr val="FFC000"/>
          </a:solidFill>
          <a:ln w="9525">
            <a:solidFill>
              <a:schemeClr val="tx1"/>
            </a:solidFill>
            <a:round/>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
        <p:nvSpPr>
          <p:cNvPr id="37893" name="Line 5"/>
          <p:cNvSpPr>
            <a:spLocks noChangeShapeType="1"/>
          </p:cNvSpPr>
          <p:nvPr/>
        </p:nvSpPr>
        <p:spPr bwMode="auto">
          <a:xfrm>
            <a:off x="2424113" y="4581525"/>
            <a:ext cx="215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Titre 2">
            <a:extLst>
              <a:ext uri="{FF2B5EF4-FFF2-40B4-BE49-F238E27FC236}">
                <a16:creationId xmlns:a16="http://schemas.microsoft.com/office/drawing/2014/main" xmlns="" id="{B22B25F5-4278-DF6B-EA4B-F7A3B00B349A}"/>
              </a:ext>
            </a:extLst>
          </p:cNvPr>
          <p:cNvSpPr>
            <a:spLocks noGrp="1"/>
          </p:cNvSpPr>
          <p:nvPr>
            <p:ph type="title"/>
          </p:nvPr>
        </p:nvSpPr>
        <p:spPr/>
        <p:txBody>
          <a:bodyPr>
            <a:normAutofit/>
          </a:bodyPr>
          <a:lstStyle/>
          <a:p>
            <a:r>
              <a:rPr lang="fr-FR" altLang="fr-FR" sz="3200" b="1" dirty="0">
                <a:cs typeface="Calibri" panose="020F0502020204030204" pitchFamily="34" charset="0"/>
              </a:rPr>
              <a:t>The ego states</a:t>
            </a:r>
            <a:endParaRPr lang="fr-FR" sz="3200" dirty="0">
              <a:latin typeface="+mn-lt"/>
              <a:cs typeface="Calibri" panose="020F0502020204030204" pitchFamily="34" charset="0"/>
            </a:endParaRPr>
          </a:p>
        </p:txBody>
      </p:sp>
      <p:sp>
        <p:nvSpPr>
          <p:cNvPr id="7" name="ZoneTexte 6">
            <a:extLst>
              <a:ext uri="{FF2B5EF4-FFF2-40B4-BE49-F238E27FC236}">
                <a16:creationId xmlns:a16="http://schemas.microsoft.com/office/drawing/2014/main" xmlns="" id="{CC736B74-ECD8-E441-9EF5-67422692D646}"/>
              </a:ext>
            </a:extLst>
          </p:cNvPr>
          <p:cNvSpPr txBox="1"/>
          <p:nvPr/>
        </p:nvSpPr>
        <p:spPr>
          <a:xfrm>
            <a:off x="2672944" y="4118576"/>
            <a:ext cx="1661337" cy="1200329"/>
          </a:xfrm>
          <a:prstGeom prst="rect">
            <a:avLst/>
          </a:prstGeom>
          <a:noFill/>
        </p:spPr>
        <p:txBody>
          <a:bodyPr wrap="square">
            <a:spAutoFit/>
          </a:bodyPr>
          <a:lstStyle/>
          <a:p>
            <a:pPr eaLnBrk="1" hangingPunct="1"/>
            <a:r>
              <a:rPr lang="fr-FR" sz="2400" b="1" dirty="0">
                <a:solidFill>
                  <a:schemeClr val="bg1"/>
                </a:solidFill>
                <a:latin typeface="Calibri" panose="020F0502020204030204" pitchFamily="34" charset="0"/>
                <a:cs typeface="Calibri" panose="020F0502020204030204" pitchFamily="34" charset="0"/>
              </a:rPr>
              <a:t>« Parent » </a:t>
            </a:r>
          </a:p>
          <a:p>
            <a:pPr eaLnBrk="1" hangingPunct="1">
              <a:buFont typeface="Wingdings" panose="05000000000000000000" pitchFamily="2" charset="2"/>
              <a:buNone/>
            </a:pPr>
            <a:endParaRPr lang="fr-FR" sz="2400" b="1" dirty="0">
              <a:solidFill>
                <a:schemeClr val="bg1"/>
              </a:solidFill>
              <a:latin typeface="Calibri" panose="020F0502020204030204" pitchFamily="34" charset="0"/>
              <a:cs typeface="Calibri" panose="020F0502020204030204" pitchFamily="34" charset="0"/>
            </a:endParaRPr>
          </a:p>
          <a:p>
            <a:pPr eaLnBrk="1" hangingPunct="1">
              <a:buFont typeface="Wingdings" panose="05000000000000000000" pitchFamily="2" charset="2"/>
              <a:buNone/>
            </a:pPr>
            <a:r>
              <a:rPr lang="fr-FR" sz="2400" b="1" dirty="0">
                <a:solidFill>
                  <a:schemeClr val="bg1"/>
                </a:solidFill>
                <a:latin typeface="Calibri" panose="020F0502020204030204" pitchFamily="34" charset="0"/>
                <a:cs typeface="Calibri" panose="020F0502020204030204" pitchFamily="34" charset="0"/>
              </a:rPr>
              <a:t>    </a:t>
            </a:r>
          </a:p>
        </p:txBody>
      </p:sp>
      <p:sp>
        <p:nvSpPr>
          <p:cNvPr id="10" name="Rectangle 9">
            <a:extLst>
              <a:ext uri="{FF2B5EF4-FFF2-40B4-BE49-F238E27FC236}">
                <a16:creationId xmlns:a16="http://schemas.microsoft.com/office/drawing/2014/main" xmlns="" id="{B17A43E7-C394-D625-5AA9-85B50AEC9DE2}"/>
              </a:ext>
            </a:extLst>
          </p:cNvPr>
          <p:cNvSpPr/>
          <p:nvPr/>
        </p:nvSpPr>
        <p:spPr>
          <a:xfrm>
            <a:off x="6096000" y="1796902"/>
            <a:ext cx="5844363" cy="437529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Strict adherence to the official organisation chart,</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Management principles,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Work organisation</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Strong values (e.g. family values)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Career opportunities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Fulfilment</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Standards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400" dirty="0">
                <a:solidFill>
                  <a:srgbClr val="000000"/>
                </a:solidFill>
                <a:cs typeface="Arial" panose="020B0604020202020204" pitchFamily="34" charset="0"/>
              </a:rPr>
              <a:t>Recognition on merit </a:t>
            </a:r>
            <a:r>
              <a:rPr lang="fr-FR" sz="2400" dirty="0">
                <a:solidFill>
                  <a:srgbClr val="000000"/>
                </a:solidFill>
                <a:cs typeface="Arial" panose="020B0604020202020204" pitchFamily="34" charset="0"/>
              </a:rPr>
              <a:t>…</a:t>
            </a:r>
          </a:p>
        </p:txBody>
      </p:sp>
      <p:sp>
        <p:nvSpPr>
          <p:cNvPr id="2" name="Flèche : droite 1">
            <a:extLst>
              <a:ext uri="{FF2B5EF4-FFF2-40B4-BE49-F238E27FC236}">
                <a16:creationId xmlns:a16="http://schemas.microsoft.com/office/drawing/2014/main" xmlns="" id="{2C044043-CAB5-B0B1-7E71-C0D50EED3B98}"/>
              </a:ext>
            </a:extLst>
          </p:cNvPr>
          <p:cNvSpPr/>
          <p:nvPr/>
        </p:nvSpPr>
        <p:spPr>
          <a:xfrm>
            <a:off x="5039833" y="4369981"/>
            <a:ext cx="935665" cy="616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39315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Oval 4"/>
          <p:cNvSpPr>
            <a:spLocks noChangeArrowheads="1"/>
          </p:cNvSpPr>
          <p:nvPr/>
        </p:nvSpPr>
        <p:spPr bwMode="auto">
          <a:xfrm>
            <a:off x="2424113" y="3500438"/>
            <a:ext cx="2159000" cy="2089150"/>
          </a:xfrm>
          <a:prstGeom prst="ellipse">
            <a:avLst/>
          </a:prstGeom>
          <a:solidFill>
            <a:schemeClr val="accent5">
              <a:lumMod val="75000"/>
            </a:schemeClr>
          </a:solidFill>
          <a:ln w="9525">
            <a:solidFill>
              <a:schemeClr val="tx1"/>
            </a:solidFill>
            <a:round/>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
        <p:nvSpPr>
          <p:cNvPr id="37893" name="Line 5"/>
          <p:cNvSpPr>
            <a:spLocks noChangeShapeType="1"/>
          </p:cNvSpPr>
          <p:nvPr/>
        </p:nvSpPr>
        <p:spPr bwMode="auto">
          <a:xfrm>
            <a:off x="2424113" y="4581525"/>
            <a:ext cx="215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Titre 2">
            <a:extLst>
              <a:ext uri="{FF2B5EF4-FFF2-40B4-BE49-F238E27FC236}">
                <a16:creationId xmlns:a16="http://schemas.microsoft.com/office/drawing/2014/main" xmlns="" id="{B22B25F5-4278-DF6B-EA4B-F7A3B00B349A}"/>
              </a:ext>
            </a:extLst>
          </p:cNvPr>
          <p:cNvSpPr>
            <a:spLocks noGrp="1"/>
          </p:cNvSpPr>
          <p:nvPr>
            <p:ph type="title"/>
          </p:nvPr>
        </p:nvSpPr>
        <p:spPr/>
        <p:txBody>
          <a:bodyPr>
            <a:normAutofit/>
          </a:bodyPr>
          <a:lstStyle/>
          <a:p>
            <a:r>
              <a:rPr lang="fr-FR" altLang="fr-FR" sz="3200" b="1" dirty="0">
                <a:cs typeface="Calibri" panose="020F0502020204030204" pitchFamily="34" charset="0"/>
              </a:rPr>
              <a:t>The ego states</a:t>
            </a:r>
            <a:endParaRPr lang="fr-FR" sz="3200" dirty="0">
              <a:cs typeface="Calibri" panose="020F0502020204030204" pitchFamily="34" charset="0"/>
            </a:endParaRPr>
          </a:p>
        </p:txBody>
      </p:sp>
      <p:sp>
        <p:nvSpPr>
          <p:cNvPr id="7" name="ZoneTexte 6">
            <a:extLst>
              <a:ext uri="{FF2B5EF4-FFF2-40B4-BE49-F238E27FC236}">
                <a16:creationId xmlns:a16="http://schemas.microsoft.com/office/drawing/2014/main" xmlns="" id="{CC736B74-ECD8-E441-9EF5-67422692D646}"/>
              </a:ext>
            </a:extLst>
          </p:cNvPr>
          <p:cNvSpPr txBox="1"/>
          <p:nvPr/>
        </p:nvSpPr>
        <p:spPr>
          <a:xfrm>
            <a:off x="2672944" y="4214269"/>
            <a:ext cx="1661337" cy="1200329"/>
          </a:xfrm>
          <a:prstGeom prst="rect">
            <a:avLst/>
          </a:prstGeom>
          <a:noFill/>
        </p:spPr>
        <p:txBody>
          <a:bodyPr wrap="square">
            <a:spAutoFit/>
          </a:bodyPr>
          <a:lstStyle/>
          <a:p>
            <a:pPr eaLnBrk="1" hangingPunct="1"/>
            <a:r>
              <a:rPr lang="fr-FR" sz="2400" b="1" dirty="0">
                <a:solidFill>
                  <a:schemeClr val="bg1"/>
                </a:solidFill>
                <a:latin typeface="Calibri" panose="020F0502020204030204" pitchFamily="34" charset="0"/>
                <a:cs typeface="Calibri" panose="020F0502020204030204" pitchFamily="34" charset="0"/>
              </a:rPr>
              <a:t> « </a:t>
            </a:r>
            <a:r>
              <a:rPr lang="fr-FR" sz="2400" b="1" dirty="0" err="1">
                <a:solidFill>
                  <a:schemeClr val="bg1"/>
                </a:solidFill>
                <a:latin typeface="Calibri" panose="020F0502020204030204" pitchFamily="34" charset="0"/>
                <a:cs typeface="Calibri" panose="020F0502020204030204" pitchFamily="34" charset="0"/>
              </a:rPr>
              <a:t>Adult</a:t>
            </a:r>
            <a:r>
              <a:rPr lang="fr-FR" sz="2400" b="1" dirty="0">
                <a:solidFill>
                  <a:schemeClr val="bg1"/>
                </a:solidFill>
                <a:latin typeface="Calibri" panose="020F0502020204030204" pitchFamily="34" charset="0"/>
                <a:cs typeface="Calibri" panose="020F0502020204030204" pitchFamily="34" charset="0"/>
              </a:rPr>
              <a:t> » </a:t>
            </a:r>
          </a:p>
          <a:p>
            <a:pPr eaLnBrk="1" hangingPunct="1">
              <a:buFont typeface="Wingdings" panose="05000000000000000000" pitchFamily="2" charset="2"/>
              <a:buNone/>
            </a:pPr>
            <a:endParaRPr lang="fr-FR" sz="2400" b="1" dirty="0">
              <a:solidFill>
                <a:schemeClr val="bg1"/>
              </a:solidFill>
              <a:latin typeface="Calibri" panose="020F0502020204030204" pitchFamily="34" charset="0"/>
              <a:cs typeface="Calibri" panose="020F0502020204030204" pitchFamily="34" charset="0"/>
            </a:endParaRPr>
          </a:p>
          <a:p>
            <a:pPr eaLnBrk="1" hangingPunct="1">
              <a:buFont typeface="Wingdings" panose="05000000000000000000" pitchFamily="2" charset="2"/>
              <a:buNone/>
            </a:pPr>
            <a:r>
              <a:rPr lang="fr-FR" sz="2400" b="1" dirty="0">
                <a:solidFill>
                  <a:schemeClr val="bg1"/>
                </a:solidFill>
                <a:latin typeface="Calibri" panose="020F0502020204030204" pitchFamily="34" charset="0"/>
                <a:cs typeface="Calibri" panose="020F0502020204030204" pitchFamily="34" charset="0"/>
              </a:rPr>
              <a:t>    </a:t>
            </a:r>
          </a:p>
        </p:txBody>
      </p:sp>
      <p:sp>
        <p:nvSpPr>
          <p:cNvPr id="10" name="Rectangle 9">
            <a:extLst>
              <a:ext uri="{FF2B5EF4-FFF2-40B4-BE49-F238E27FC236}">
                <a16:creationId xmlns:a16="http://schemas.microsoft.com/office/drawing/2014/main" xmlns="" id="{B17A43E7-C394-D625-5AA9-85B50AEC9DE2}"/>
              </a:ext>
            </a:extLst>
          </p:cNvPr>
          <p:cNvSpPr/>
          <p:nvPr/>
        </p:nvSpPr>
        <p:spPr>
          <a:xfrm>
            <a:off x="5805637" y="2026621"/>
            <a:ext cx="5252223" cy="437529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Objective and rational approaches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Pragmatic cooperation focused on efficiency</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Authenticity of communication</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Effective confrontation</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Projects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Dialogue</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Analysis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sz="2200" dirty="0">
                <a:solidFill>
                  <a:srgbClr val="000000"/>
                </a:solidFill>
                <a:cs typeface="Arial" panose="020B0604020202020204" pitchFamily="34" charset="0"/>
              </a:rPr>
              <a:t>Delegation...</a:t>
            </a:r>
            <a:endParaRPr lang="fr-FR" sz="2200" dirty="0">
              <a:solidFill>
                <a:srgbClr val="000000"/>
              </a:solidFill>
              <a:cs typeface="Arial" panose="020B0604020202020204" pitchFamily="34" charset="0"/>
            </a:endParaRPr>
          </a:p>
        </p:txBody>
      </p:sp>
      <p:sp>
        <p:nvSpPr>
          <p:cNvPr id="2" name="Flèche : droite 1">
            <a:extLst>
              <a:ext uri="{FF2B5EF4-FFF2-40B4-BE49-F238E27FC236}">
                <a16:creationId xmlns:a16="http://schemas.microsoft.com/office/drawing/2014/main" xmlns="" id="{7D8C0CC8-9469-426E-0326-16AE7A894989}"/>
              </a:ext>
            </a:extLst>
          </p:cNvPr>
          <p:cNvSpPr/>
          <p:nvPr/>
        </p:nvSpPr>
        <p:spPr>
          <a:xfrm>
            <a:off x="4831944" y="4069614"/>
            <a:ext cx="935665" cy="616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5921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Oval 4"/>
          <p:cNvSpPr>
            <a:spLocks noChangeArrowheads="1"/>
          </p:cNvSpPr>
          <p:nvPr/>
        </p:nvSpPr>
        <p:spPr bwMode="auto">
          <a:xfrm>
            <a:off x="2424113" y="3500438"/>
            <a:ext cx="2159000" cy="2089150"/>
          </a:xfrm>
          <a:prstGeom prst="ellipse">
            <a:avLst/>
          </a:prstGeom>
          <a:solidFill>
            <a:schemeClr val="accent6">
              <a:lumMod val="40000"/>
              <a:lumOff val="60000"/>
            </a:schemeClr>
          </a:solidFill>
          <a:ln w="9525">
            <a:solidFill>
              <a:schemeClr val="tx1"/>
            </a:solidFill>
            <a:round/>
            <a:headEnd/>
            <a:tailEnd/>
          </a:ln>
          <a:effec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
        <p:nvSpPr>
          <p:cNvPr id="37893" name="Line 5"/>
          <p:cNvSpPr>
            <a:spLocks noChangeShapeType="1"/>
          </p:cNvSpPr>
          <p:nvPr/>
        </p:nvSpPr>
        <p:spPr bwMode="auto">
          <a:xfrm>
            <a:off x="2424113" y="4581525"/>
            <a:ext cx="215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Titre 2">
            <a:extLst>
              <a:ext uri="{FF2B5EF4-FFF2-40B4-BE49-F238E27FC236}">
                <a16:creationId xmlns:a16="http://schemas.microsoft.com/office/drawing/2014/main" xmlns="" id="{B22B25F5-4278-DF6B-EA4B-F7A3B00B349A}"/>
              </a:ext>
            </a:extLst>
          </p:cNvPr>
          <p:cNvSpPr>
            <a:spLocks noGrp="1"/>
          </p:cNvSpPr>
          <p:nvPr>
            <p:ph type="title"/>
          </p:nvPr>
        </p:nvSpPr>
        <p:spPr/>
        <p:txBody>
          <a:bodyPr>
            <a:normAutofit/>
          </a:bodyPr>
          <a:lstStyle/>
          <a:p>
            <a:r>
              <a:rPr lang="fr-FR" altLang="fr-FR" sz="3200" b="1" dirty="0">
                <a:cs typeface="Calibri" panose="020F0502020204030204" pitchFamily="34" charset="0"/>
              </a:rPr>
              <a:t>The ego states</a:t>
            </a:r>
            <a:endParaRPr lang="fr-FR" sz="3200"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xmlns="" id="{CC736B74-ECD8-E441-9EF5-67422692D646}"/>
              </a:ext>
            </a:extLst>
          </p:cNvPr>
          <p:cNvSpPr txBox="1"/>
          <p:nvPr/>
        </p:nvSpPr>
        <p:spPr>
          <a:xfrm>
            <a:off x="2672944" y="4214269"/>
            <a:ext cx="1661337" cy="1200329"/>
          </a:xfrm>
          <a:prstGeom prst="rect">
            <a:avLst/>
          </a:prstGeom>
          <a:noFill/>
        </p:spPr>
        <p:txBody>
          <a:bodyPr wrap="square">
            <a:spAutoFit/>
          </a:bodyPr>
          <a:lstStyle/>
          <a:p>
            <a:pPr eaLnBrk="1" hangingPunct="1"/>
            <a:r>
              <a:rPr lang="fr-FR" sz="2400" b="1" dirty="0">
                <a:solidFill>
                  <a:schemeClr val="bg1"/>
                </a:solidFill>
                <a:latin typeface="Calibri" panose="020F0502020204030204" pitchFamily="34" charset="0"/>
                <a:cs typeface="Calibri" panose="020F0502020204030204" pitchFamily="34" charset="0"/>
              </a:rPr>
              <a:t> « Child » </a:t>
            </a:r>
          </a:p>
          <a:p>
            <a:pPr eaLnBrk="1" hangingPunct="1">
              <a:buFont typeface="Wingdings" panose="05000000000000000000" pitchFamily="2" charset="2"/>
              <a:buNone/>
            </a:pPr>
            <a:endParaRPr lang="fr-FR" sz="2400" b="1" dirty="0">
              <a:solidFill>
                <a:schemeClr val="bg1"/>
              </a:solidFill>
              <a:latin typeface="Calibri" panose="020F0502020204030204" pitchFamily="34" charset="0"/>
              <a:cs typeface="Calibri" panose="020F0502020204030204" pitchFamily="34" charset="0"/>
            </a:endParaRPr>
          </a:p>
          <a:p>
            <a:pPr eaLnBrk="1" hangingPunct="1">
              <a:buFont typeface="Wingdings" panose="05000000000000000000" pitchFamily="2" charset="2"/>
              <a:buNone/>
            </a:pPr>
            <a:r>
              <a:rPr lang="fr-FR" sz="2400" b="1" dirty="0">
                <a:solidFill>
                  <a:schemeClr val="bg1"/>
                </a:solidFill>
                <a:latin typeface="Calibri" panose="020F0502020204030204" pitchFamily="34" charset="0"/>
                <a:cs typeface="Calibri" panose="020F0502020204030204" pitchFamily="34" charset="0"/>
              </a:rPr>
              <a:t>    </a:t>
            </a:r>
          </a:p>
        </p:txBody>
      </p:sp>
      <p:sp>
        <p:nvSpPr>
          <p:cNvPr id="10" name="Rectangle 9">
            <a:extLst>
              <a:ext uri="{FF2B5EF4-FFF2-40B4-BE49-F238E27FC236}">
                <a16:creationId xmlns:a16="http://schemas.microsoft.com/office/drawing/2014/main" xmlns="" id="{B17A43E7-C394-D625-5AA9-85B50AEC9DE2}"/>
              </a:ext>
            </a:extLst>
          </p:cNvPr>
          <p:cNvSpPr/>
          <p:nvPr/>
        </p:nvSpPr>
        <p:spPr>
          <a:xfrm>
            <a:off x="6400800" y="1796902"/>
            <a:ext cx="5028720" cy="437529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a:solidFill>
                  <a:srgbClr val="000000"/>
                </a:solidFill>
                <a:cs typeface="Arial" panose="020B0604020202020204" pitchFamily="34" charset="0"/>
              </a:rPr>
              <a:t>Informal organisation</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a:solidFill>
                  <a:srgbClr val="000000"/>
                </a:solidFill>
                <a:cs typeface="Arial" panose="020B0604020202020204" pitchFamily="34" charset="0"/>
              </a:rPr>
              <a:t>Human relations focus</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a:solidFill>
                  <a:srgbClr val="000000"/>
                </a:solidFill>
                <a:cs typeface="Arial" panose="020B0604020202020204" pitchFamily="34" charset="0"/>
              </a:rPr>
              <a:t>Motivation</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err="1">
                <a:solidFill>
                  <a:srgbClr val="000000"/>
                </a:solidFill>
                <a:cs typeface="Arial" panose="020B0604020202020204" pitchFamily="34" charset="0"/>
              </a:rPr>
              <a:t>Obedience</a:t>
            </a:r>
            <a:r>
              <a:rPr lang="fr-FR" sz="2200" dirty="0">
                <a:solidFill>
                  <a:srgbClr val="000000"/>
                </a:solidFill>
                <a:cs typeface="Arial" panose="020B0604020202020204" pitchFamily="34" charset="0"/>
              </a:rPr>
              <a:t>, adaptation</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err="1">
                <a:solidFill>
                  <a:srgbClr val="000000"/>
                </a:solidFill>
                <a:cs typeface="Arial" panose="020B0604020202020204" pitchFamily="34" charset="0"/>
              </a:rPr>
              <a:t>Creativity</a:t>
            </a:r>
            <a:r>
              <a:rPr lang="fr-FR" sz="2200" dirty="0">
                <a:solidFill>
                  <a:srgbClr val="000000"/>
                </a:solidFill>
                <a:cs typeface="Arial" panose="020B0604020202020204" pitchFamily="34" charset="0"/>
              </a:rPr>
              <a:t>, </a:t>
            </a:r>
            <a:r>
              <a:rPr lang="fr-FR" sz="2200" dirty="0" err="1">
                <a:solidFill>
                  <a:srgbClr val="000000"/>
                </a:solidFill>
                <a:cs typeface="Arial" panose="020B0604020202020204" pitchFamily="34" charset="0"/>
              </a:rPr>
              <a:t>cunning</a:t>
            </a:r>
            <a:r>
              <a:rPr lang="fr-FR" sz="2200" dirty="0">
                <a:solidFill>
                  <a:srgbClr val="000000"/>
                </a:solidFill>
                <a:cs typeface="Arial" panose="020B0604020202020204" pitchFamily="34" charset="0"/>
              </a:rPr>
              <a:t>, </a:t>
            </a:r>
            <a:r>
              <a:rPr lang="fr-FR" sz="2200" dirty="0" err="1">
                <a:solidFill>
                  <a:srgbClr val="000000"/>
                </a:solidFill>
                <a:cs typeface="Arial" panose="020B0604020202020204" pitchFamily="34" charset="0"/>
              </a:rPr>
              <a:t>resourcefulness</a:t>
            </a:r>
            <a:endParaRPr lang="fr-FR" sz="2200" dirty="0">
              <a:solidFill>
                <a:srgbClr val="000000"/>
              </a:solidFill>
              <a:cs typeface="Arial" panose="020B0604020202020204" pitchFamily="34" charset="0"/>
            </a:endParaRP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a:solidFill>
                  <a:srgbClr val="000000"/>
                </a:solidFill>
                <a:cs typeface="Arial" panose="020B0604020202020204" pitchFamily="34" charset="0"/>
              </a:rPr>
              <a:t>Manipulation</a:t>
            </a:r>
          </a:p>
          <a:p>
            <a:pPr marL="342900" indent="-342900">
              <a:lnSpc>
                <a:spcPct val="90000"/>
              </a:lnSpc>
              <a:spcBef>
                <a:spcPts val="600"/>
              </a:spcBef>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2200" dirty="0">
                <a:solidFill>
                  <a:srgbClr val="000000"/>
                </a:solidFill>
                <a:cs typeface="Arial" panose="020B0604020202020204" pitchFamily="34" charset="0"/>
              </a:rPr>
              <a:t>Joys, </a:t>
            </a:r>
            <a:r>
              <a:rPr lang="fr-FR" sz="2200" dirty="0" err="1">
                <a:solidFill>
                  <a:srgbClr val="000000"/>
                </a:solidFill>
                <a:cs typeface="Arial" panose="020B0604020202020204" pitchFamily="34" charset="0"/>
              </a:rPr>
              <a:t>sorrows</a:t>
            </a:r>
            <a:r>
              <a:rPr lang="fr-FR" sz="2200" dirty="0">
                <a:solidFill>
                  <a:srgbClr val="000000"/>
                </a:solidFill>
                <a:cs typeface="Arial" panose="020B0604020202020204" pitchFamily="34" charset="0"/>
              </a:rPr>
              <a:t>, </a:t>
            </a:r>
            <a:r>
              <a:rPr lang="fr-FR" sz="2200" dirty="0" err="1">
                <a:solidFill>
                  <a:srgbClr val="000000"/>
                </a:solidFill>
                <a:cs typeface="Arial" panose="020B0604020202020204" pitchFamily="34" charset="0"/>
              </a:rPr>
              <a:t>enthusiasms</a:t>
            </a:r>
            <a:r>
              <a:rPr lang="fr-FR" sz="2200" dirty="0">
                <a:solidFill>
                  <a:srgbClr val="000000"/>
                </a:solidFill>
                <a:cs typeface="Arial" panose="020B0604020202020204" pitchFamily="34" charset="0"/>
              </a:rPr>
              <a:t>, </a:t>
            </a:r>
            <a:r>
              <a:rPr lang="fr-FR" sz="2200" dirty="0" err="1">
                <a:solidFill>
                  <a:srgbClr val="000000"/>
                </a:solidFill>
                <a:cs typeface="Arial" panose="020B0604020202020204" pitchFamily="34" charset="0"/>
              </a:rPr>
              <a:t>disappointments</a:t>
            </a:r>
            <a:r>
              <a:rPr lang="fr-FR" sz="2200" dirty="0">
                <a:solidFill>
                  <a:srgbClr val="000000"/>
                </a:solidFill>
                <a:cs typeface="Arial" panose="020B0604020202020204" pitchFamily="34" charset="0"/>
              </a:rPr>
              <a:t>, </a:t>
            </a:r>
            <a:r>
              <a:rPr lang="fr-FR" sz="2200" dirty="0" err="1">
                <a:solidFill>
                  <a:srgbClr val="000000"/>
                </a:solidFill>
                <a:cs typeface="Arial" panose="020B0604020202020204" pitchFamily="34" charset="0"/>
              </a:rPr>
              <a:t>resentments</a:t>
            </a:r>
            <a:r>
              <a:rPr lang="fr-FR" sz="2200" dirty="0">
                <a:solidFill>
                  <a:srgbClr val="000000"/>
                </a:solidFill>
                <a:cs typeface="Arial" panose="020B0604020202020204" pitchFamily="34" charset="0"/>
              </a:rPr>
              <a:t>...</a:t>
            </a:r>
            <a:endParaRPr lang="fr-FR" sz="1800" b="1" dirty="0"/>
          </a:p>
        </p:txBody>
      </p:sp>
      <p:sp>
        <p:nvSpPr>
          <p:cNvPr id="2" name="Flèche : droite 1">
            <a:extLst>
              <a:ext uri="{FF2B5EF4-FFF2-40B4-BE49-F238E27FC236}">
                <a16:creationId xmlns:a16="http://schemas.microsoft.com/office/drawing/2014/main" xmlns="" id="{E09DA5A5-6706-8703-BB8B-527EC9BB06D2}"/>
              </a:ext>
            </a:extLst>
          </p:cNvPr>
          <p:cNvSpPr/>
          <p:nvPr/>
        </p:nvSpPr>
        <p:spPr>
          <a:xfrm>
            <a:off x="5039833" y="4369981"/>
            <a:ext cx="935665" cy="616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7469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2"/>
          <p:cNvSpPr>
            <a:spLocks noGrp="1"/>
          </p:cNvSpPr>
          <p:nvPr>
            <p:ph type="title"/>
          </p:nvPr>
        </p:nvSpPr>
        <p:spPr bwMode="auto">
          <a:xfrm>
            <a:off x="-963133" y="828712"/>
            <a:ext cx="6781800" cy="887412"/>
          </a:xfrm>
        </p:spPr>
        <p:txBody>
          <a:bodyPr wrap="square" numCol="1" anchorCtr="0" compatLnSpc="1">
            <a:prstTxWarp prst="textNoShape">
              <a:avLst/>
            </a:prstTxWarp>
            <a:normAutofit/>
          </a:bodyPr>
          <a:lstStyle/>
          <a:p>
            <a:pPr algn="ctr" eaLnBrk="1" hangingPunct="1">
              <a:defRPr/>
            </a:pPr>
            <a:r>
              <a:rPr lang="fr-FR" altLang="fr-FR" sz="3200" b="1" dirty="0">
                <a:cs typeface="Calibri" panose="020F0502020204030204" pitchFamily="34" charset="0"/>
              </a:rPr>
              <a:t>The ego states</a:t>
            </a:r>
            <a:endParaRPr lang="fr-FR" altLang="fr-FR" sz="3200" b="1" dirty="0">
              <a:solidFill>
                <a:schemeClr val="tx2">
                  <a:lumMod val="75000"/>
                </a:schemeClr>
              </a:solidFill>
            </a:endParaRPr>
          </a:p>
        </p:txBody>
      </p:sp>
      <p:sp>
        <p:nvSpPr>
          <p:cNvPr id="2" name="Espace réservé du contenu 1"/>
          <p:cNvSpPr>
            <a:spLocks noGrp="1"/>
          </p:cNvSpPr>
          <p:nvPr>
            <p:ph idx="1"/>
          </p:nvPr>
        </p:nvSpPr>
        <p:spPr>
          <a:xfrm>
            <a:off x="2351088" y="1844675"/>
            <a:ext cx="9185238" cy="3886200"/>
          </a:xfrm>
        </p:spPr>
        <p:txBody>
          <a:bodyPr>
            <a:noAutofit/>
          </a:bodyPr>
          <a:lstStyle/>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There are no "good" or "bad" ego states, they all have a different essential and complementary function. These are the functions of each:</a:t>
            </a: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b="1" dirty="0">
                <a:solidFill>
                  <a:srgbClr val="000000"/>
                </a:solidFill>
                <a:cs typeface="Arial" panose="020B0604020202020204" pitchFamily="34" charset="0"/>
              </a:rPr>
              <a:t>Normative Parent: </a:t>
            </a:r>
            <a:r>
              <a:rPr lang="en-US" altLang="fr-FR" sz="2200" dirty="0">
                <a:solidFill>
                  <a:srgbClr val="000000"/>
                </a:solidFill>
                <a:cs typeface="Arial" panose="020B0604020202020204" pitchFamily="34" charset="0"/>
              </a:rPr>
              <a:t>function of protection and transmission of values</a:t>
            </a: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b="1" dirty="0">
                <a:solidFill>
                  <a:srgbClr val="000000"/>
                </a:solidFill>
                <a:cs typeface="Arial" panose="020B0604020202020204" pitchFamily="34" charset="0"/>
              </a:rPr>
              <a:t>Nurturing Parent: </a:t>
            </a:r>
            <a:r>
              <a:rPr lang="en-US" altLang="fr-FR" sz="2200" dirty="0">
                <a:solidFill>
                  <a:srgbClr val="000000"/>
                </a:solidFill>
                <a:cs typeface="Arial" panose="020B0604020202020204" pitchFamily="34" charset="0"/>
              </a:rPr>
              <a:t>function of permission and encouragement</a:t>
            </a: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b="1" dirty="0">
                <a:solidFill>
                  <a:srgbClr val="000000"/>
                </a:solidFill>
                <a:cs typeface="Arial" panose="020B0604020202020204" pitchFamily="34" charset="0"/>
              </a:rPr>
              <a:t>Adult: </a:t>
            </a:r>
            <a:r>
              <a:rPr lang="en-US" altLang="fr-FR" sz="2200" dirty="0">
                <a:solidFill>
                  <a:srgbClr val="000000"/>
                </a:solidFill>
                <a:cs typeface="Arial" panose="020B0604020202020204" pitchFamily="34" charset="0"/>
              </a:rPr>
              <a:t>function of exploring the environment</a:t>
            </a: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b="1" dirty="0">
                <a:solidFill>
                  <a:srgbClr val="000000"/>
                </a:solidFill>
                <a:cs typeface="Arial" panose="020B0604020202020204" pitchFamily="34" charset="0"/>
              </a:rPr>
              <a:t>Rebellious Adapted Child: </a:t>
            </a:r>
            <a:r>
              <a:rPr lang="en-US" altLang="fr-FR" sz="2200" dirty="0">
                <a:solidFill>
                  <a:srgbClr val="000000"/>
                </a:solidFill>
                <a:cs typeface="Arial" panose="020B0604020202020204" pitchFamily="34" charset="0"/>
              </a:rPr>
              <a:t>legitimate opposition function</a:t>
            </a: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b="1" dirty="0">
                <a:solidFill>
                  <a:srgbClr val="000000"/>
                </a:solidFill>
                <a:cs typeface="Arial" panose="020B0604020202020204" pitchFamily="34" charset="0"/>
              </a:rPr>
              <a:t>Adapted Submissive Child: </a:t>
            </a:r>
            <a:r>
              <a:rPr lang="en-US" altLang="fr-FR" sz="2200" dirty="0">
                <a:solidFill>
                  <a:srgbClr val="000000"/>
                </a:solidFill>
                <a:cs typeface="Arial" panose="020B0604020202020204" pitchFamily="34" charset="0"/>
              </a:rPr>
              <a:t>function of adaptation to the environment</a:t>
            </a: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b="1" dirty="0">
                <a:solidFill>
                  <a:srgbClr val="000000"/>
                </a:solidFill>
                <a:cs typeface="Arial" panose="020B0604020202020204" pitchFamily="34" charset="0"/>
              </a:rPr>
              <a:t>Free Child: </a:t>
            </a:r>
            <a:r>
              <a:rPr lang="en-US" altLang="fr-FR" sz="2200" dirty="0">
                <a:solidFill>
                  <a:srgbClr val="000000"/>
                </a:solidFill>
                <a:cs typeface="Arial" panose="020B0604020202020204" pitchFamily="34" charset="0"/>
              </a:rPr>
              <a:t>function of expressing basic needs and emotions</a:t>
            </a:r>
            <a:endParaRPr lang="fr-FR" altLang="fr-FR" sz="2200" dirty="0">
              <a:solidFill>
                <a:srgbClr val="000000"/>
              </a:solidFill>
              <a:cs typeface="Arial" panose="020B0604020202020204" pitchFamily="34" charset="0"/>
            </a:endParaRPr>
          </a:p>
        </p:txBody>
      </p:sp>
    </p:spTree>
    <p:extLst>
      <p:ext uri="{BB962C8B-B14F-4D97-AF65-F5344CB8AC3E}">
        <p14:creationId xmlns:p14="http://schemas.microsoft.com/office/powerpoint/2010/main" val="25460267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0183" name="Rectangle 50182">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Titre 2"/>
          <p:cNvSpPr>
            <a:spLocks noGrp="1"/>
          </p:cNvSpPr>
          <p:nvPr>
            <p:ph type="title"/>
          </p:nvPr>
        </p:nvSpPr>
        <p:spPr bwMode="auto">
          <a:xfrm>
            <a:off x="830742" y="322112"/>
            <a:ext cx="3523938" cy="757392"/>
          </a:xfrm>
        </p:spPr>
        <p:txBody>
          <a:bodyPr numCol="1" anchorCtr="0" compatLnSpc="1">
            <a:prstTxWarp prst="textNoShape">
              <a:avLst/>
            </a:prstTxWarp>
            <a:normAutofit/>
          </a:bodyPr>
          <a:lstStyle/>
          <a:p>
            <a:pPr eaLnBrk="1" hangingPunct="1">
              <a:defRPr/>
            </a:pPr>
            <a:r>
              <a:rPr lang="fr-FR" altLang="fr-FR" sz="3200" b="1" dirty="0">
                <a:cs typeface="Calibri" panose="020F0502020204030204" pitchFamily="34" charset="0"/>
              </a:rPr>
              <a:t>The ego states</a:t>
            </a:r>
            <a:endParaRPr lang="fr-FR" altLang="fr-FR" sz="3200" b="1" dirty="0">
              <a:latin typeface="Calibri" panose="020F0502020204030204" pitchFamily="34" charset="0"/>
              <a:cs typeface="Calibri" panose="020F0502020204030204" pitchFamily="34" charset="0"/>
            </a:endParaRPr>
          </a:p>
        </p:txBody>
      </p:sp>
      <p:sp>
        <p:nvSpPr>
          <p:cNvPr id="50185" name="Rectangle 50184">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ce réservé du contenu 1"/>
          <p:cNvSpPr>
            <a:spLocks noGrp="1"/>
          </p:cNvSpPr>
          <p:nvPr>
            <p:ph idx="1"/>
          </p:nvPr>
        </p:nvSpPr>
        <p:spPr>
          <a:xfrm>
            <a:off x="1680210" y="1079879"/>
            <a:ext cx="10338511" cy="5020353"/>
          </a:xfrm>
        </p:spPr>
        <p:txBody>
          <a:bodyPr>
            <a:noAutofit/>
          </a:bodyPr>
          <a:lstStyle/>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400" dirty="0">
                <a:solidFill>
                  <a:srgbClr val="000000"/>
                </a:solidFill>
                <a:cs typeface="Arial" panose="020B0604020202020204" pitchFamily="34" charset="0"/>
              </a:rPr>
              <a:t>On the other hand, the excessive use of an ego-state, without necessity in relation to the situation, leads to making the use of its function inoperative: </a:t>
            </a:r>
          </a:p>
          <a:p>
            <a:pPr marL="0" indent="0">
              <a:lnSpc>
                <a:spcPct val="9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en-US" altLang="fr-FR" sz="2400" dirty="0">
              <a:solidFill>
                <a:srgbClr val="000000"/>
              </a:solidFill>
              <a:cs typeface="Arial" panose="020B0604020202020204" pitchFamily="34" charset="0"/>
            </a:endParaRP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400" dirty="0">
                <a:solidFill>
                  <a:srgbClr val="000000"/>
                </a:solidFill>
                <a:cs typeface="Arial" panose="020B0604020202020204" pitchFamily="34" charset="0"/>
              </a:rPr>
              <a:t>if a person regularly speaks sharply to a child, the child will no longer be able to distinguish between a warning in the face of proven danger and a trivial situation </a:t>
            </a: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400" dirty="0">
                <a:solidFill>
                  <a:srgbClr val="000000"/>
                </a:solidFill>
                <a:cs typeface="Arial" panose="020B0604020202020204" pitchFamily="34" charset="0"/>
              </a:rPr>
              <a:t>if someone systematically does what he is told, he will no longer be able to distinguish between adequate adaptation and what is called over-adaptation, i.e. adaptation to the detriment of his own needs, </a:t>
            </a:r>
          </a:p>
          <a:p>
            <a:pPr>
              <a:lnSpc>
                <a:spcPct val="90000"/>
              </a:lnSpc>
              <a:spcBef>
                <a:spcPts val="600"/>
              </a:spcBef>
              <a:buClr>
                <a:srgbClr val="FFC000"/>
              </a:buClr>
              <a:buSzPct val="100000"/>
              <a:buFont typeface="Wingdings" panose="05000000000000000000" pitchFamily="2" charset="2"/>
              <a:buChar char="ü"/>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400" dirty="0">
                <a:solidFill>
                  <a:srgbClr val="000000"/>
                </a:solidFill>
                <a:cs typeface="Arial" panose="020B0604020202020204" pitchFamily="34" charset="0"/>
              </a:rPr>
              <a:t>or if a colleague interrupts a meeting every two minutes because he is thirsty, it is likely that after a while he will no longer have a say.</a:t>
            </a:r>
            <a:endParaRPr lang="fr-FR" altLang="fr-FR" sz="2400" dirty="0">
              <a:solidFill>
                <a:srgbClr val="000000"/>
              </a:solidFill>
              <a:cs typeface="Arial" panose="020B0604020202020204" pitchFamily="34" charset="0"/>
            </a:endParaRPr>
          </a:p>
        </p:txBody>
      </p:sp>
    </p:spTree>
    <p:extLst>
      <p:ext uri="{BB962C8B-B14F-4D97-AF65-F5344CB8AC3E}">
        <p14:creationId xmlns:p14="http://schemas.microsoft.com/office/powerpoint/2010/main" val="41212546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F22622-0A95-4AAD-9D86-8CFC793CFCA9}"/>
              </a:ext>
            </a:extLst>
          </p:cNvPr>
          <p:cNvSpPr>
            <a:spLocks noGrp="1"/>
          </p:cNvSpPr>
          <p:nvPr>
            <p:ph type="title"/>
          </p:nvPr>
        </p:nvSpPr>
        <p:spPr>
          <a:xfrm>
            <a:off x="1446027" y="0"/>
            <a:ext cx="9601200" cy="871870"/>
          </a:xfrm>
        </p:spPr>
        <p:txBody>
          <a:bodyPr>
            <a:normAutofit/>
          </a:bodyPr>
          <a:lstStyle/>
          <a:p>
            <a:pPr>
              <a:defRPr/>
            </a:pPr>
            <a:r>
              <a:rPr lang="fr-FR" b="1" dirty="0"/>
              <a:t>The components of communication</a:t>
            </a:r>
          </a:p>
        </p:txBody>
      </p:sp>
      <p:graphicFrame>
        <p:nvGraphicFramePr>
          <p:cNvPr id="7" name="Diagramme 6">
            <a:extLst>
              <a:ext uri="{FF2B5EF4-FFF2-40B4-BE49-F238E27FC236}">
                <a16:creationId xmlns:a16="http://schemas.microsoft.com/office/drawing/2014/main" xmlns="" id="{B47B3D68-5749-643A-D1FF-F110F362EA57}"/>
              </a:ext>
            </a:extLst>
          </p:cNvPr>
          <p:cNvGraphicFramePr/>
          <p:nvPr>
            <p:extLst>
              <p:ext uri="{D42A27DB-BD31-4B8C-83A1-F6EECF244321}">
                <p14:modId xmlns:p14="http://schemas.microsoft.com/office/powerpoint/2010/main" val="3629412964"/>
              </p:ext>
            </p:extLst>
          </p:nvPr>
        </p:nvGraphicFramePr>
        <p:xfrm>
          <a:off x="308344" y="754913"/>
          <a:ext cx="12227442" cy="6028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50475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2"/>
          <p:cNvSpPr>
            <a:spLocks noGrp="1"/>
          </p:cNvSpPr>
          <p:nvPr>
            <p:ph type="title"/>
          </p:nvPr>
        </p:nvSpPr>
        <p:spPr bwMode="auto">
          <a:xfrm>
            <a:off x="2705100" y="406400"/>
            <a:ext cx="6781800" cy="614326"/>
          </a:xfrm>
        </p:spPr>
        <p:txBody>
          <a:bodyPr wrap="square" numCol="1" anchorCtr="0" compatLnSpc="1">
            <a:prstTxWarp prst="textNoShape">
              <a:avLst/>
            </a:prstTxWarp>
            <a:normAutofit/>
          </a:bodyPr>
          <a:lstStyle/>
          <a:p>
            <a:pPr algn="ctr" eaLnBrk="1" hangingPunct="1">
              <a:defRPr/>
            </a:pPr>
            <a:r>
              <a:rPr lang="fr-FR" altLang="fr-FR" sz="3200" b="1" dirty="0" err="1">
                <a:solidFill>
                  <a:schemeClr val="tx2">
                    <a:lumMod val="75000"/>
                  </a:schemeClr>
                </a:solidFill>
              </a:rPr>
              <a:t>Examples</a:t>
            </a:r>
            <a:r>
              <a:rPr lang="fr-FR" altLang="fr-FR" sz="3200" b="1" dirty="0">
                <a:solidFill>
                  <a:schemeClr val="tx2">
                    <a:lumMod val="75000"/>
                  </a:schemeClr>
                </a:solidFill>
              </a:rPr>
              <a:t> </a:t>
            </a:r>
          </a:p>
        </p:txBody>
      </p:sp>
      <p:sp>
        <p:nvSpPr>
          <p:cNvPr id="2" name="Espace réservé du contenu 1"/>
          <p:cNvSpPr>
            <a:spLocks noGrp="1"/>
          </p:cNvSpPr>
          <p:nvPr>
            <p:ph idx="1"/>
          </p:nvPr>
        </p:nvSpPr>
        <p:spPr>
          <a:xfrm>
            <a:off x="1180214" y="1100138"/>
            <a:ext cx="10441172" cy="4894262"/>
          </a:xfrm>
        </p:spPr>
        <p:txBody>
          <a:bodyPr>
            <a:normAutofit fontScale="85000" lnSpcReduction="20000"/>
          </a:bodyPr>
          <a:lstStyle/>
          <a:p>
            <a:pPr algn="just">
              <a:buClr>
                <a:srgbClr val="FFC000"/>
              </a:buClr>
            </a:pPr>
            <a:r>
              <a:rPr lang="en-US" altLang="fr-FR" sz="2800" b="1" dirty="0"/>
              <a:t>Normative Parent: </a:t>
            </a:r>
            <a:r>
              <a:rPr lang="en-US" altLang="fr-FR" sz="2800" dirty="0"/>
              <a:t>a child wants to cross the road when a car is coming, a passer-by says sharply: "Back off!</a:t>
            </a:r>
          </a:p>
          <a:p>
            <a:pPr algn="just">
              <a:buClr>
                <a:srgbClr val="FFC000"/>
              </a:buClr>
            </a:pPr>
            <a:r>
              <a:rPr lang="en-US" altLang="fr-FR" sz="2800" b="1" dirty="0"/>
              <a:t>Nurturing Parent: </a:t>
            </a:r>
            <a:r>
              <a:rPr lang="en-US" altLang="fr-FR" sz="2800" dirty="0"/>
              <a:t>to a colleague who has just been given a new and difficult assignment: "You'll do fine, the boss is right, you're our best resource for this project!</a:t>
            </a:r>
          </a:p>
          <a:p>
            <a:pPr algn="just">
              <a:buClr>
                <a:srgbClr val="FFC000"/>
              </a:buClr>
            </a:pPr>
            <a:r>
              <a:rPr lang="en-US" altLang="fr-FR" sz="2800" b="1" dirty="0"/>
              <a:t>Adult: at a car dealership: "</a:t>
            </a:r>
            <a:r>
              <a:rPr lang="en-US" altLang="fr-FR" sz="2800" dirty="0"/>
              <a:t>How much is that car?" in a neutral tone,</a:t>
            </a:r>
          </a:p>
          <a:p>
            <a:pPr algn="just">
              <a:buClr>
                <a:srgbClr val="FFC000"/>
              </a:buClr>
            </a:pPr>
            <a:r>
              <a:rPr lang="en-US" altLang="fr-FR" sz="2800" b="1" dirty="0"/>
              <a:t>Rebellious Adapted Child: </a:t>
            </a:r>
            <a:r>
              <a:rPr lang="en-US" altLang="fr-FR" sz="2800" dirty="0"/>
              <a:t>someone speaks to me in a tone of voice that I don't accept, I tell them forcefully: "Please speak to me in a different tone of voice",</a:t>
            </a:r>
          </a:p>
          <a:p>
            <a:pPr algn="just">
              <a:buClr>
                <a:srgbClr val="FFC000"/>
              </a:buClr>
            </a:pPr>
            <a:r>
              <a:rPr lang="en-US" altLang="fr-FR" sz="2800" b="1" dirty="0"/>
              <a:t>Adapted Child Submissive: </a:t>
            </a:r>
            <a:r>
              <a:rPr lang="en-US" altLang="fr-FR" sz="2800" dirty="0"/>
              <a:t>for no apparent reason, a policeman stops me and asks me for my papers; without asking questions I give them to him,</a:t>
            </a:r>
          </a:p>
          <a:p>
            <a:pPr algn="just">
              <a:buClr>
                <a:srgbClr val="FFC000"/>
              </a:buClr>
            </a:pPr>
            <a:r>
              <a:rPr lang="en-US" altLang="fr-FR" sz="2800" b="1" dirty="0"/>
              <a:t>Free Child: </a:t>
            </a:r>
            <a:r>
              <a:rPr lang="en-US" altLang="fr-FR" sz="2800" dirty="0"/>
              <a:t>in the middle of a work meeting, a colleague suggests a break because he is thirsty: "Come on, let's have a coffee break!" in a cordial and dynamic tone.</a:t>
            </a:r>
            <a:endParaRPr lang="fr-FR" altLang="fr-FR" sz="2800" dirty="0"/>
          </a:p>
          <a:p>
            <a:pPr eaLnBrk="1" hangingPunct="1"/>
            <a:endParaRPr lang="fr-FR" altLang="fr-FR" sz="2000" dirty="0"/>
          </a:p>
        </p:txBody>
      </p:sp>
    </p:spTree>
    <p:extLst>
      <p:ext uri="{BB962C8B-B14F-4D97-AF65-F5344CB8AC3E}">
        <p14:creationId xmlns:p14="http://schemas.microsoft.com/office/powerpoint/2010/main" val="698820026"/>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Oval 4"/>
          <p:cNvSpPr>
            <a:spLocks noChangeArrowheads="1"/>
          </p:cNvSpPr>
          <p:nvPr/>
        </p:nvSpPr>
        <p:spPr bwMode="auto">
          <a:xfrm>
            <a:off x="2424113" y="3500438"/>
            <a:ext cx="2159000" cy="2089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fr-FR"/>
          </a:p>
        </p:txBody>
      </p:sp>
      <p:sp>
        <p:nvSpPr>
          <p:cNvPr id="25605" name="Line 5"/>
          <p:cNvSpPr>
            <a:spLocks noChangeShapeType="1"/>
          </p:cNvSpPr>
          <p:nvPr/>
        </p:nvSpPr>
        <p:spPr bwMode="auto">
          <a:xfrm>
            <a:off x="2424113" y="4581525"/>
            <a:ext cx="215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6" name="Line 6"/>
          <p:cNvSpPr>
            <a:spLocks noChangeShapeType="1"/>
          </p:cNvSpPr>
          <p:nvPr/>
        </p:nvSpPr>
        <p:spPr bwMode="auto">
          <a:xfrm>
            <a:off x="4367214" y="3860801"/>
            <a:ext cx="2376487"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37928" name="Rectangle 8"/>
          <p:cNvSpPr>
            <a:spLocks noChangeArrowheads="1"/>
          </p:cNvSpPr>
          <p:nvPr/>
        </p:nvSpPr>
        <p:spPr bwMode="auto">
          <a:xfrm>
            <a:off x="2640013" y="3933825"/>
            <a:ext cx="1727200" cy="503238"/>
          </a:xfrm>
          <a:prstGeom prst="rect">
            <a:avLst/>
          </a:prstGeom>
          <a:solidFill>
            <a:srgbClr val="84E08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fr-FR" sz="1000" b="1"/>
              <a:t>PARENT</a:t>
            </a:r>
            <a:r>
              <a:rPr lang="fr-FR" sz="1000"/>
              <a:t> </a:t>
            </a:r>
            <a:r>
              <a:rPr lang="fr-FR" sz="1000" b="1"/>
              <a:t>CRITIQUE</a:t>
            </a:r>
          </a:p>
          <a:p>
            <a:pPr algn="ctr" eaLnBrk="1" hangingPunct="1"/>
            <a:r>
              <a:rPr lang="fr-FR" sz="1000"/>
              <a:t>OU NORMATIF</a:t>
            </a:r>
          </a:p>
        </p:txBody>
      </p:sp>
      <p:pic>
        <p:nvPicPr>
          <p:cNvPr id="25608" name="Picture 15" descr="chef-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3287713"/>
            <a:ext cx="295275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xmlns="" id="{11F32AB2-E1BA-E391-93D3-7D1D14710CC1}"/>
              </a:ext>
            </a:extLst>
          </p:cNvPr>
          <p:cNvSpPr>
            <a:spLocks noGrp="1"/>
          </p:cNvSpPr>
          <p:nvPr>
            <p:ph type="title"/>
          </p:nvPr>
        </p:nvSpPr>
        <p:spPr/>
        <p:txBody>
          <a:bodyPr>
            <a:normAutofit/>
          </a:bodyPr>
          <a:lstStyle/>
          <a:p>
            <a:r>
              <a:rPr lang="fr-FR" sz="3200" dirty="0">
                <a:latin typeface="Calibri" panose="020F0502020204030204" pitchFamily="34" charset="0"/>
                <a:cs typeface="Calibri" panose="020F0502020204030204" pitchFamily="34" charset="0"/>
              </a:rPr>
              <a:t>Ego states</a:t>
            </a:r>
          </a:p>
        </p:txBody>
      </p:sp>
      <p:sp>
        <p:nvSpPr>
          <p:cNvPr id="5" name="Espace réservé du contenu 4">
            <a:extLst>
              <a:ext uri="{FF2B5EF4-FFF2-40B4-BE49-F238E27FC236}">
                <a16:creationId xmlns:a16="http://schemas.microsoft.com/office/drawing/2014/main" xmlns="" id="{C7E5B791-6AE6-0379-9CCE-2CFE314BB5E2}"/>
              </a:ext>
            </a:extLst>
          </p:cNvPr>
          <p:cNvSpPr>
            <a:spLocks noGrp="1"/>
          </p:cNvSpPr>
          <p:nvPr>
            <p:ph idx="1"/>
          </p:nvPr>
        </p:nvSpPr>
        <p:spPr/>
        <p:txBody>
          <a:bodyPr/>
          <a:lstStyle/>
          <a:p>
            <a:pPr marL="0" indent="0">
              <a:buNone/>
            </a:pPr>
            <a:r>
              <a:rPr lang="en-US" sz="2200" b="1" dirty="0"/>
              <a:t>EGO STATE: The indication of the invested Ego State is usually indicated by the non-verbal...</a:t>
            </a:r>
            <a:endParaRPr lang="fr-FR" dirty="0"/>
          </a:p>
        </p:txBody>
      </p:sp>
    </p:spTree>
    <p:extLst>
      <p:ext uri="{BB962C8B-B14F-4D97-AF65-F5344CB8AC3E}">
        <p14:creationId xmlns:p14="http://schemas.microsoft.com/office/powerpoint/2010/main" val="891878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7928">
                                            <p:txEl>
                                              <p:pRg st="0" end="0"/>
                                            </p:txEl>
                                          </p:spTgt>
                                        </p:tgtEl>
                                        <p:attrNameLst>
                                          <p:attrName>style.visibility</p:attrName>
                                        </p:attrNameLst>
                                      </p:cBhvr>
                                      <p:to>
                                        <p:strVal val="visible"/>
                                      </p:to>
                                    </p:set>
                                    <p:animEffect transition="in" filter="checkerboard(across)">
                                      <p:cBhvr>
                                        <p:cTn id="7" dur="500"/>
                                        <p:tgtEl>
                                          <p:spTgt spid="337928">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37928">
                                            <p:txEl>
                                              <p:pRg st="1" end="1"/>
                                            </p:txEl>
                                          </p:spTgt>
                                        </p:tgtEl>
                                        <p:attrNameLst>
                                          <p:attrName>style.visibility</p:attrName>
                                        </p:attrNameLst>
                                      </p:cBhvr>
                                      <p:to>
                                        <p:strVal val="visible"/>
                                      </p:to>
                                    </p:set>
                                    <p:animEffect transition="in" filter="checkerboard(across)">
                                      <p:cBhvr>
                                        <p:cTn id="10" dur="500"/>
                                        <p:tgtEl>
                                          <p:spTgt spid="3379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782888" y="0"/>
            <a:ext cx="6781800" cy="786809"/>
          </a:xfrm>
        </p:spPr>
        <p:txBody>
          <a:bodyPr>
            <a:normAutofit/>
          </a:bodyPr>
          <a:lstStyle/>
          <a:p>
            <a:pPr algn="ctr" eaLnBrk="1" hangingPunct="1">
              <a:defRPr/>
            </a:pPr>
            <a:r>
              <a:rPr lang="fr-FR" sz="3200" b="1" dirty="0" err="1">
                <a:solidFill>
                  <a:srgbClr val="FFC000"/>
                </a:solidFill>
              </a:rPr>
              <a:t>Exercise</a:t>
            </a:r>
            <a:r>
              <a:rPr lang="fr-FR" sz="3200" b="1" dirty="0">
                <a:solidFill>
                  <a:srgbClr val="FFC000"/>
                </a:solidFill>
              </a:rPr>
              <a:t> </a:t>
            </a:r>
          </a:p>
        </p:txBody>
      </p:sp>
      <p:sp>
        <p:nvSpPr>
          <p:cNvPr id="2" name="Espace réservé du contenu 1"/>
          <p:cNvSpPr>
            <a:spLocks noGrp="1"/>
          </p:cNvSpPr>
          <p:nvPr>
            <p:ph idx="1"/>
          </p:nvPr>
        </p:nvSpPr>
        <p:spPr>
          <a:xfrm>
            <a:off x="1151478" y="477890"/>
            <a:ext cx="10735723" cy="4328888"/>
          </a:xfrm>
        </p:spPr>
        <p:txBody>
          <a:bodyPr>
            <a:noAutofit/>
          </a:bodyPr>
          <a:lstStyle/>
          <a:p>
            <a:pPr marL="0" indent="0">
              <a:lnSpc>
                <a:spcPct val="110000"/>
              </a:lnSpc>
              <a:spcBef>
                <a:spcPts val="600"/>
              </a:spcBef>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Here are some sentences, can you guess what functional ego state the person was in when they said them?</a:t>
            </a:r>
          </a:p>
          <a:p>
            <a:pPr>
              <a:lnSpc>
                <a:spcPct val="110000"/>
              </a:lnSpc>
              <a:spcBef>
                <a:spcPts val="600"/>
              </a:spcBef>
              <a:buClr>
                <a:srgbClr val="FFC000"/>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"You can always run! I'll never do it!", said defiantly and energetically, in a tone of rebellion</a:t>
            </a:r>
          </a:p>
          <a:p>
            <a:pPr>
              <a:lnSpc>
                <a:spcPct val="110000"/>
              </a:lnSpc>
              <a:spcBef>
                <a:spcPts val="600"/>
              </a:spcBef>
              <a:buClr>
                <a:srgbClr val="FFC000"/>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"Can you help me write this part?", in an informal tone</a:t>
            </a:r>
          </a:p>
          <a:p>
            <a:pPr>
              <a:lnSpc>
                <a:spcPct val="110000"/>
              </a:lnSpc>
              <a:spcBef>
                <a:spcPts val="600"/>
              </a:spcBef>
              <a:buClr>
                <a:srgbClr val="FFC000"/>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"Oh, that's so pretty! I want the same one!" said in a happy and enthusiastic voice, with a smile on her face</a:t>
            </a:r>
          </a:p>
          <a:p>
            <a:pPr>
              <a:lnSpc>
                <a:spcPct val="110000"/>
              </a:lnSpc>
              <a:spcBef>
                <a:spcPts val="600"/>
              </a:spcBef>
              <a:buClr>
                <a:srgbClr val="FFC000"/>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"This is unacceptable! Don't you dare do that!", her face red with anger, her tone high and her volume high</a:t>
            </a:r>
          </a:p>
          <a:p>
            <a:pPr>
              <a:lnSpc>
                <a:spcPct val="110000"/>
              </a:lnSpc>
              <a:spcBef>
                <a:spcPts val="600"/>
              </a:spcBef>
              <a:buClr>
                <a:srgbClr val="FFC000"/>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"What I'm telling you now is for your own good", in a friendly and comforting tone with a soft voice</a:t>
            </a:r>
          </a:p>
          <a:p>
            <a:pPr>
              <a:lnSpc>
                <a:spcPct val="110000"/>
              </a:lnSpc>
              <a:spcBef>
                <a:spcPts val="600"/>
              </a:spcBef>
              <a:buClr>
                <a:srgbClr val="FFC000"/>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 "Classes start at 3pm. They end at 6pm", in a neutral tone</a:t>
            </a:r>
          </a:p>
          <a:p>
            <a:pPr>
              <a:lnSpc>
                <a:spcPct val="110000"/>
              </a:lnSpc>
              <a:spcBef>
                <a:spcPts val="600"/>
              </a:spcBef>
              <a:buClr>
                <a:srgbClr val="FFC000"/>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"Respect is the rule here, you're out", in a firm tone, pointing to the exit</a:t>
            </a:r>
          </a:p>
          <a:p>
            <a:pPr>
              <a:lnSpc>
                <a:spcPct val="110000"/>
              </a:lnSpc>
              <a:spcBef>
                <a:spcPts val="600"/>
              </a:spcBef>
              <a:buClr>
                <a:srgbClr val="FFC000"/>
              </a:buClr>
              <a:buSzPct val="10000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en-US" altLang="fr-FR" sz="2200" dirty="0">
                <a:solidFill>
                  <a:srgbClr val="000000"/>
                </a:solidFill>
                <a:cs typeface="Arial" panose="020B0604020202020204" pitchFamily="34" charset="0"/>
              </a:rPr>
              <a:t>"Are you sure I can? I'm not sure, I'd rather not", in a fearful tone, with a worried face</a:t>
            </a:r>
            <a:endParaRPr lang="fr-FR" altLang="fr-FR" sz="2200" dirty="0">
              <a:solidFill>
                <a:srgbClr val="000000"/>
              </a:solidFill>
              <a:cs typeface="Arial" panose="020B0604020202020204" pitchFamily="34" charset="0"/>
            </a:endParaRPr>
          </a:p>
        </p:txBody>
      </p:sp>
    </p:spTree>
    <p:extLst>
      <p:ext uri="{BB962C8B-B14F-4D97-AF65-F5344CB8AC3E}">
        <p14:creationId xmlns:p14="http://schemas.microsoft.com/office/powerpoint/2010/main" val="42511605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1AF44757-F970-4138-818F-50C90E434BC1}" type="slidenum">
              <a:rPr lang="fr-FR" altLang="fr-FR" sz="1200">
                <a:solidFill>
                  <a:schemeClr val="accent2"/>
                </a:solidFill>
                <a:latin typeface="Arial" panose="020B0604020202020204" pitchFamily="34" charset="0"/>
              </a:rPr>
              <a:t>93</a:t>
            </a:fld>
            <a:endParaRPr lang="fr-FR" altLang="fr-FR" sz="1200">
              <a:solidFill>
                <a:schemeClr val="accent2"/>
              </a:solidFill>
              <a:latin typeface="Arial" panose="020B0604020202020204" pitchFamily="34" charset="0"/>
            </a:endParaRPr>
          </a:p>
        </p:txBody>
      </p:sp>
      <p:sp>
        <p:nvSpPr>
          <p:cNvPr id="37901" name="Text Box 13"/>
          <p:cNvSpPr txBox="1">
            <a:spLocks noChangeArrowheads="1"/>
          </p:cNvSpPr>
          <p:nvPr/>
        </p:nvSpPr>
        <p:spPr bwMode="auto">
          <a:xfrm>
            <a:off x="1566529" y="127118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b="1" dirty="0">
                <a:solidFill>
                  <a:srgbClr val="000000"/>
                </a:solidFill>
                <a:latin typeface="+mn-lt"/>
                <a:cs typeface="Arial" panose="020B0604020202020204" pitchFamily="34" charset="0"/>
              </a:rPr>
              <a:t>The parent ego state has four subdivisions: </a:t>
            </a:r>
          </a:p>
        </p:txBody>
      </p:sp>
      <p:sp>
        <p:nvSpPr>
          <p:cNvPr id="37902" name="Text Box 14"/>
          <p:cNvSpPr txBox="1">
            <a:spLocks noChangeArrowheads="1"/>
          </p:cNvSpPr>
          <p:nvPr/>
        </p:nvSpPr>
        <p:spPr bwMode="auto">
          <a:xfrm>
            <a:off x="2133600" y="2813052"/>
            <a:ext cx="5546725" cy="165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342900" indent="-342900">
              <a:lnSpc>
                <a:spcPct val="90000"/>
              </a:lnSpc>
              <a:buClr>
                <a:srgbClr val="FFC000"/>
              </a:buClr>
              <a:buSzPct val="100000"/>
              <a:buFont typeface="Wingdings" panose="05000000000000000000" pitchFamily="2" charset="2"/>
              <a:buChar char="q"/>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altLang="fr-FR" dirty="0">
                <a:solidFill>
                  <a:srgbClr val="000000"/>
                </a:solidFill>
                <a:latin typeface="+mn-lt"/>
                <a:cs typeface="Arial" panose="020B0604020202020204" pitchFamily="34" charset="0"/>
              </a:rPr>
              <a:t>The foster or giving parent </a:t>
            </a:r>
          </a:p>
          <a:p>
            <a:pPr marL="342900" indent="-342900">
              <a:lnSpc>
                <a:spcPct val="90000"/>
              </a:lnSpc>
              <a:buClr>
                <a:srgbClr val="FFC000"/>
              </a:buClr>
              <a:buSzPct val="100000"/>
              <a:buFont typeface="Wingdings" panose="05000000000000000000" pitchFamily="2" charset="2"/>
              <a:buChar char="q"/>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altLang="fr-FR" dirty="0">
                <a:solidFill>
                  <a:srgbClr val="000000"/>
                </a:solidFill>
                <a:latin typeface="+mn-lt"/>
                <a:cs typeface="Arial" panose="020B0604020202020204" pitchFamily="34" charset="0"/>
              </a:rPr>
              <a:t>The normative parent</a:t>
            </a:r>
          </a:p>
          <a:p>
            <a:pPr marL="342900" indent="-342900">
              <a:lnSpc>
                <a:spcPct val="90000"/>
              </a:lnSpc>
              <a:buClr>
                <a:srgbClr val="FFC000"/>
              </a:buClr>
              <a:buSzPct val="100000"/>
              <a:buFont typeface="Wingdings" panose="05000000000000000000" pitchFamily="2" charset="2"/>
              <a:buChar char="q"/>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altLang="fr-FR" dirty="0">
                <a:solidFill>
                  <a:srgbClr val="000000"/>
                </a:solidFill>
                <a:latin typeface="+mn-lt"/>
                <a:cs typeface="Arial" panose="020B0604020202020204" pitchFamily="34" charset="0"/>
              </a:rPr>
              <a:t>The persecuting parent</a:t>
            </a:r>
          </a:p>
          <a:p>
            <a:pPr marL="342900" indent="-342900">
              <a:lnSpc>
                <a:spcPct val="90000"/>
              </a:lnSpc>
              <a:buClr>
                <a:srgbClr val="FFC000"/>
              </a:buClr>
              <a:buSzPct val="100000"/>
              <a:buFont typeface="Wingdings" panose="05000000000000000000" pitchFamily="2" charset="2"/>
              <a:buChar char="q"/>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altLang="fr-FR" dirty="0">
                <a:solidFill>
                  <a:srgbClr val="000000"/>
                </a:solidFill>
                <a:latin typeface="+mn-lt"/>
                <a:cs typeface="Arial" panose="020B0604020202020204" pitchFamily="34" charset="0"/>
              </a:rPr>
              <a:t>The saviour parent</a:t>
            </a:r>
          </a:p>
        </p:txBody>
      </p:sp>
      <p:sp>
        <p:nvSpPr>
          <p:cNvPr id="24584" name="Rectangle 18"/>
          <p:cNvSpPr>
            <a:spLocks noChangeArrowheads="1"/>
          </p:cNvSpPr>
          <p:nvPr/>
        </p:nvSpPr>
        <p:spPr bwMode="auto">
          <a:xfrm>
            <a:off x="3208338" y="0"/>
            <a:ext cx="74596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fr-FR" altLang="fr-FR" sz="4000">
                <a:solidFill>
                  <a:schemeClr val="accent2"/>
                </a:solidFill>
                <a:latin typeface="Arial" panose="020B0604020202020204" pitchFamily="34" charset="0"/>
                <a:cs typeface="Times New Roman" panose="02020603050405020304" pitchFamily="18" charset="0"/>
              </a:rPr>
              <a:t>The Parent state</a:t>
            </a:r>
            <a:endParaRPr lang="fr-FR" altLang="fr-FR" sz="4000">
              <a:solidFill>
                <a:schemeClr val="accent2"/>
              </a:solidFill>
              <a:latin typeface="Arial" panose="020B0604020202020204" pitchFamily="34" charset="0"/>
            </a:endParaRPr>
          </a:p>
        </p:txBody>
      </p:sp>
      <p:grpSp>
        <p:nvGrpSpPr>
          <p:cNvPr id="2" name="Groupe 1">
            <a:extLst>
              <a:ext uri="{FF2B5EF4-FFF2-40B4-BE49-F238E27FC236}">
                <a16:creationId xmlns:a16="http://schemas.microsoft.com/office/drawing/2014/main" xmlns="" id="{E8FD8D84-71C4-CF45-E301-80B9BE7303F5}"/>
              </a:ext>
            </a:extLst>
          </p:cNvPr>
          <p:cNvGrpSpPr/>
          <p:nvPr/>
        </p:nvGrpSpPr>
        <p:grpSpPr>
          <a:xfrm>
            <a:off x="7440427" y="2356348"/>
            <a:ext cx="4234121" cy="3939475"/>
            <a:chOff x="3975100" y="1219200"/>
            <a:chExt cx="4826000" cy="4394200"/>
          </a:xfrm>
        </p:grpSpPr>
        <p:sp>
          <p:nvSpPr>
            <p:cNvPr id="3" name="Oval 4">
              <a:extLst>
                <a:ext uri="{FF2B5EF4-FFF2-40B4-BE49-F238E27FC236}">
                  <a16:creationId xmlns:a16="http://schemas.microsoft.com/office/drawing/2014/main" xmlns="" id="{8013C121-3E97-13FD-744B-9C3E1D99120D}"/>
                </a:ext>
              </a:extLst>
            </p:cNvPr>
            <p:cNvSpPr>
              <a:spLocks noChangeArrowheads="1"/>
            </p:cNvSpPr>
            <p:nvPr/>
          </p:nvSpPr>
          <p:spPr bwMode="auto">
            <a:xfrm>
              <a:off x="3975100" y="1219200"/>
              <a:ext cx="4343400" cy="43942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fr-FR" altLang="fr-FR">
                <a:latin typeface="Times New Roman" panose="02020603050405020304" pitchFamily="18" charset="0"/>
              </a:endParaRPr>
            </a:p>
          </p:txBody>
        </p:sp>
        <p:sp>
          <p:nvSpPr>
            <p:cNvPr id="4" name="Line 5">
              <a:extLst>
                <a:ext uri="{FF2B5EF4-FFF2-40B4-BE49-F238E27FC236}">
                  <a16:creationId xmlns:a16="http://schemas.microsoft.com/office/drawing/2014/main" xmlns="" id="{D52287A7-7455-91AB-0955-1272A3C6A3CA}"/>
                </a:ext>
              </a:extLst>
            </p:cNvPr>
            <p:cNvSpPr>
              <a:spLocks noChangeShapeType="1"/>
            </p:cNvSpPr>
            <p:nvPr/>
          </p:nvSpPr>
          <p:spPr bwMode="auto">
            <a:xfrm>
              <a:off x="6134100" y="1219200"/>
              <a:ext cx="0" cy="43942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Line 6">
              <a:extLst>
                <a:ext uri="{FF2B5EF4-FFF2-40B4-BE49-F238E27FC236}">
                  <a16:creationId xmlns:a16="http://schemas.microsoft.com/office/drawing/2014/main" xmlns="" id="{D53FDDCC-6355-BD97-A1FC-C3513A68EAC0}"/>
                </a:ext>
              </a:extLst>
            </p:cNvPr>
            <p:cNvSpPr>
              <a:spLocks noChangeShapeType="1"/>
            </p:cNvSpPr>
            <p:nvPr/>
          </p:nvSpPr>
          <p:spPr bwMode="auto">
            <a:xfrm>
              <a:off x="3975100" y="3416300"/>
              <a:ext cx="43434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 name="Text Box 7">
              <a:extLst>
                <a:ext uri="{FF2B5EF4-FFF2-40B4-BE49-F238E27FC236}">
                  <a16:creationId xmlns:a16="http://schemas.microsoft.com/office/drawing/2014/main" xmlns="" id="{3632A949-91CC-CC9D-AB4C-794273F50A05}"/>
                </a:ext>
              </a:extLst>
            </p:cNvPr>
            <p:cNvSpPr txBox="1">
              <a:spLocks noChangeArrowheads="1"/>
            </p:cNvSpPr>
            <p:nvPr/>
          </p:nvSpPr>
          <p:spPr bwMode="auto">
            <a:xfrm>
              <a:off x="4305300" y="2192339"/>
              <a:ext cx="23241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000" dirty="0">
                  <a:solidFill>
                    <a:schemeClr val="accent2"/>
                  </a:solidFill>
                  <a:latin typeface="Arial" panose="020B0604020202020204" pitchFamily="34" charset="0"/>
                </a:rPr>
                <a:t>Persecutor  </a:t>
              </a:r>
            </a:p>
            <a:p>
              <a:pPr eaLnBrk="1" hangingPunct="1">
                <a:spcBef>
                  <a:spcPct val="50000"/>
                </a:spcBef>
                <a:buClrTx/>
                <a:buSzTx/>
                <a:buFontTx/>
                <a:buNone/>
              </a:pPr>
              <a:r>
                <a:rPr lang="fr-FR" altLang="fr-FR" sz="2000" dirty="0">
                  <a:solidFill>
                    <a:schemeClr val="accent2"/>
                  </a:solidFill>
                  <a:latin typeface="Arial" panose="020B0604020202020204" pitchFamily="34" charset="0"/>
                </a:rPr>
                <a:t>          -</a:t>
              </a:r>
            </a:p>
          </p:txBody>
        </p:sp>
        <p:sp>
          <p:nvSpPr>
            <p:cNvPr id="7" name="Text Box 8">
              <a:extLst>
                <a:ext uri="{FF2B5EF4-FFF2-40B4-BE49-F238E27FC236}">
                  <a16:creationId xmlns:a16="http://schemas.microsoft.com/office/drawing/2014/main" xmlns="" id="{95A4853A-31C7-E3F0-86C0-1EE8CD19132D}"/>
                </a:ext>
              </a:extLst>
            </p:cNvPr>
            <p:cNvSpPr txBox="1">
              <a:spLocks noChangeArrowheads="1"/>
            </p:cNvSpPr>
            <p:nvPr/>
          </p:nvSpPr>
          <p:spPr bwMode="auto">
            <a:xfrm>
              <a:off x="6477000" y="2192339"/>
              <a:ext cx="23241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000">
                  <a:solidFill>
                    <a:schemeClr val="accent2"/>
                  </a:solidFill>
                  <a:latin typeface="Arial" panose="020B0604020202020204" pitchFamily="34" charset="0"/>
                </a:rPr>
                <a:t>Saviour </a:t>
              </a:r>
            </a:p>
            <a:p>
              <a:pPr eaLnBrk="1" hangingPunct="1">
                <a:spcBef>
                  <a:spcPct val="50000"/>
                </a:spcBef>
                <a:buClrTx/>
                <a:buSzTx/>
                <a:buFontTx/>
                <a:buNone/>
              </a:pPr>
              <a:r>
                <a:rPr lang="fr-FR" altLang="fr-FR" sz="2000">
                  <a:solidFill>
                    <a:schemeClr val="accent2"/>
                  </a:solidFill>
                  <a:latin typeface="Arial" panose="020B0604020202020204" pitchFamily="34" charset="0"/>
                </a:rPr>
                <a:t>        -</a:t>
              </a:r>
            </a:p>
          </p:txBody>
        </p:sp>
        <p:sp>
          <p:nvSpPr>
            <p:cNvPr id="8" name="Text Box 9">
              <a:extLst>
                <a:ext uri="{FF2B5EF4-FFF2-40B4-BE49-F238E27FC236}">
                  <a16:creationId xmlns:a16="http://schemas.microsoft.com/office/drawing/2014/main" xmlns="" id="{06B2618F-F069-5843-D0AF-ECA6517D8409}"/>
                </a:ext>
              </a:extLst>
            </p:cNvPr>
            <p:cNvSpPr txBox="1">
              <a:spLocks noChangeArrowheads="1"/>
            </p:cNvSpPr>
            <p:nvPr/>
          </p:nvSpPr>
          <p:spPr bwMode="auto">
            <a:xfrm>
              <a:off x="4648200" y="3805239"/>
              <a:ext cx="1828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000">
                  <a:solidFill>
                    <a:schemeClr val="accent2"/>
                  </a:solidFill>
                  <a:latin typeface="Arial" panose="020B0604020202020204" pitchFamily="34" charset="0"/>
                </a:rPr>
                <a:t>Normative  </a:t>
              </a:r>
            </a:p>
            <a:p>
              <a:pPr eaLnBrk="1" hangingPunct="1">
                <a:spcBef>
                  <a:spcPct val="50000"/>
                </a:spcBef>
                <a:buClrTx/>
                <a:buSzTx/>
                <a:buFontTx/>
                <a:buNone/>
              </a:pPr>
              <a:r>
                <a:rPr lang="fr-FR" altLang="fr-FR" sz="2000">
                  <a:solidFill>
                    <a:schemeClr val="accent2"/>
                  </a:solidFill>
                  <a:latin typeface="Arial" panose="020B0604020202020204" pitchFamily="34" charset="0"/>
                </a:rPr>
                <a:t>      +</a:t>
              </a:r>
            </a:p>
          </p:txBody>
        </p:sp>
        <p:sp>
          <p:nvSpPr>
            <p:cNvPr id="9" name="Text Box 10">
              <a:extLst>
                <a:ext uri="{FF2B5EF4-FFF2-40B4-BE49-F238E27FC236}">
                  <a16:creationId xmlns:a16="http://schemas.microsoft.com/office/drawing/2014/main" xmlns="" id="{EA9B380B-39DE-321F-47DD-0D178489FF74}"/>
                </a:ext>
              </a:extLst>
            </p:cNvPr>
            <p:cNvSpPr txBox="1">
              <a:spLocks noChangeArrowheads="1"/>
            </p:cNvSpPr>
            <p:nvPr/>
          </p:nvSpPr>
          <p:spPr bwMode="auto">
            <a:xfrm>
              <a:off x="6477000" y="3805239"/>
              <a:ext cx="1828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000">
                  <a:solidFill>
                    <a:schemeClr val="accent2"/>
                  </a:solidFill>
                  <a:latin typeface="Arial" panose="020B0604020202020204" pitchFamily="34" charset="0"/>
                </a:rPr>
                <a:t>Donation  </a:t>
              </a:r>
            </a:p>
            <a:p>
              <a:pPr eaLnBrk="1" hangingPunct="1">
                <a:spcBef>
                  <a:spcPct val="50000"/>
                </a:spcBef>
                <a:buClrTx/>
                <a:buSzTx/>
                <a:buFontTx/>
                <a:buNone/>
              </a:pPr>
              <a:r>
                <a:rPr lang="fr-FR" altLang="fr-FR" sz="2000">
                  <a:solidFill>
                    <a:schemeClr val="accent2"/>
                  </a:solidFill>
                  <a:latin typeface="Arial" panose="020B0604020202020204" pitchFamily="34" charset="0"/>
                </a:rPr>
                <a:t>      +</a:t>
              </a:r>
            </a:p>
          </p:txBody>
        </p:sp>
      </p:grpSp>
    </p:spTree>
    <p:extLst>
      <p:ext uri="{BB962C8B-B14F-4D97-AF65-F5344CB8AC3E}">
        <p14:creationId xmlns:p14="http://schemas.microsoft.com/office/powerpoint/2010/main" val="3106844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901"/>
                                        </p:tgtEl>
                                        <p:attrNameLst>
                                          <p:attrName>style.visibility</p:attrName>
                                        </p:attrNameLst>
                                      </p:cBhvr>
                                      <p:to>
                                        <p:strVal val="visible"/>
                                      </p:to>
                                    </p:set>
                                    <p:anim calcmode="lin" valueType="num">
                                      <p:cBhvr additive="base">
                                        <p:cTn id="7" dur="500" fill="hold"/>
                                        <p:tgtEl>
                                          <p:spTgt spid="37901"/>
                                        </p:tgtEl>
                                        <p:attrNameLst>
                                          <p:attrName>ppt_x</p:attrName>
                                        </p:attrNameLst>
                                      </p:cBhvr>
                                      <p:tavLst>
                                        <p:tav tm="0">
                                          <p:val>
                                            <p:strVal val="0-#ppt_w/2"/>
                                          </p:val>
                                        </p:tav>
                                        <p:tav tm="100000">
                                          <p:val>
                                            <p:strVal val="#ppt_x"/>
                                          </p:val>
                                        </p:tav>
                                      </p:tavLst>
                                    </p:anim>
                                    <p:anim calcmode="lin" valueType="num">
                                      <p:cBhvr additive="base">
                                        <p:cTn id="8" dur="500" fill="hold"/>
                                        <p:tgtEl>
                                          <p:spTgt spid="379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902"/>
                                        </p:tgtEl>
                                        <p:attrNameLst>
                                          <p:attrName>style.visibility</p:attrName>
                                        </p:attrNameLst>
                                      </p:cBhvr>
                                      <p:to>
                                        <p:strVal val="visible"/>
                                      </p:to>
                                    </p:set>
                                    <p:anim calcmode="lin" valueType="num">
                                      <p:cBhvr additive="base">
                                        <p:cTn id="13" dur="500" fill="hold"/>
                                        <p:tgtEl>
                                          <p:spTgt spid="37902"/>
                                        </p:tgtEl>
                                        <p:attrNameLst>
                                          <p:attrName>ppt_x</p:attrName>
                                        </p:attrNameLst>
                                      </p:cBhvr>
                                      <p:tavLst>
                                        <p:tav tm="0">
                                          <p:val>
                                            <p:strVal val="0-#ppt_w/2"/>
                                          </p:val>
                                        </p:tav>
                                        <p:tav tm="100000">
                                          <p:val>
                                            <p:strVal val="#ppt_x"/>
                                          </p:val>
                                        </p:tav>
                                      </p:tavLst>
                                    </p:anim>
                                    <p:anim calcmode="lin" valueType="num">
                                      <p:cBhvr additive="base">
                                        <p:cTn id="14" dur="500" fill="hold"/>
                                        <p:tgtEl>
                                          <p:spTgt spid="379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1" grpId="0" autoUpdateAnimBg="0"/>
      <p:bldP spid="37902"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CA748B35-716A-46FD-861B-4AC3342BB2BA}" type="slidenum">
              <a:rPr lang="fr-FR" altLang="fr-FR" sz="1200">
                <a:solidFill>
                  <a:schemeClr val="accent2"/>
                </a:solidFill>
                <a:latin typeface="Arial" panose="020B0604020202020204" pitchFamily="34" charset="0"/>
              </a:rPr>
              <a:t>94</a:t>
            </a:fld>
            <a:endParaRPr lang="fr-FR" altLang="fr-FR" sz="1200">
              <a:solidFill>
                <a:schemeClr val="accent2"/>
              </a:solidFill>
              <a:latin typeface="Arial" panose="020B0604020202020204" pitchFamily="34" charset="0"/>
            </a:endParaRPr>
          </a:p>
        </p:txBody>
      </p:sp>
      <p:graphicFrame>
        <p:nvGraphicFramePr>
          <p:cNvPr id="68672" name="Group 64"/>
          <p:cNvGraphicFramePr>
            <a:graphicFrameLocks noGrp="1"/>
          </p:cNvGraphicFramePr>
          <p:nvPr/>
        </p:nvGraphicFramePr>
        <p:xfrm>
          <a:off x="839972" y="585474"/>
          <a:ext cx="10815216" cy="6070219"/>
        </p:xfrm>
        <a:graphic>
          <a:graphicData uri="http://schemas.openxmlformats.org/drawingml/2006/table">
            <a:tbl>
              <a:tblPr/>
              <a:tblGrid>
                <a:gridCol w="1591410">
                  <a:extLst>
                    <a:ext uri="{9D8B030D-6E8A-4147-A177-3AD203B41FA5}">
                      <a16:colId xmlns:a16="http://schemas.microsoft.com/office/drawing/2014/main" xmlns="" val="20000"/>
                    </a:ext>
                  </a:extLst>
                </a:gridCol>
                <a:gridCol w="4081306">
                  <a:extLst>
                    <a:ext uri="{9D8B030D-6E8A-4147-A177-3AD203B41FA5}">
                      <a16:colId xmlns:a16="http://schemas.microsoft.com/office/drawing/2014/main" xmlns="" val="20001"/>
                    </a:ext>
                  </a:extLst>
                </a:gridCol>
                <a:gridCol w="5142500">
                  <a:extLst>
                    <a:ext uri="{9D8B030D-6E8A-4147-A177-3AD203B41FA5}">
                      <a16:colId xmlns:a16="http://schemas.microsoft.com/office/drawing/2014/main" xmlns="" val="20002"/>
                    </a:ext>
                  </a:extLst>
                </a:gridCol>
              </a:tblGrid>
              <a:tr h="554666">
                <a:tc>
                  <a:txBody>
                    <a:bodyPr/>
                    <a:lstStyle/>
                    <a:p>
                      <a:pPr marL="342900" marR="0" lvl="0" indent="-34290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Char char="o"/>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fr-FR" sz="1600" kern="1200" dirty="0">
                        <a:solidFill>
                          <a:srgbClr val="000000"/>
                        </a:solidFill>
                        <a:latin typeface="+mn-lt"/>
                        <a:ea typeface="+mn-ea"/>
                        <a:cs typeface="Arial" panose="020B0604020202020204" pitchFamily="34" charset="0"/>
                      </a:endParaRP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Attitudes, faces, gestures tone of voice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Formulations, typical expressions</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166280">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Normative parent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Firm, gestures supporting speech, determined face, negotiated authority, gives rules, serious face, arms crossed, reward...</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"You must, you must, because .... "That's good, go on, right,...", "No, that's not possible, that's a mistake,...", "Is that clear, don't forget the instructions, keep to the time limit...".</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822328">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Persecuting parent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Critical, threatening voice, angry, frowning, punishing, can go as far as physical abuse, scathing voice, harsh, severe, intolerant, very directive, breaking, ironic, dismissive...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You should be ashamed", "That's enough", "I'm not surprised at you", insults, mimics, gestures, devaluing sighs, "I forbid you, get lost"...</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384963">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Foster parent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Affectionate, tender gestures, protective shoulder, warm, reassuring, welcoming, understanding face, soft and harmonious voice, conciliatory, tolerant, relaxed face...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"Can I help you?", "How are you? don't worry", "very strong, you are in good shape"...</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41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fr-FR" sz="1600" b="0" kern="1200" baseline="0" dirty="0">
                          <a:solidFill>
                            <a:schemeClr val="tx2"/>
                          </a:solidFill>
                          <a:latin typeface="+mn-lt"/>
                          <a:ea typeface="+mn-ea"/>
                          <a:cs typeface="+mn-cs"/>
                        </a:rPr>
                        <a:t>Rescue parent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fr-FR" sz="1600" b="0" kern="1200" baseline="0" dirty="0">
                          <a:solidFill>
                            <a:schemeClr val="tx2"/>
                          </a:solidFill>
                          <a:latin typeface="+mn-lt"/>
                          <a:ea typeface="+mn-ea"/>
                          <a:cs typeface="+mn-cs"/>
                        </a:rPr>
                        <a:t>Hyperemotional, concerned, sentimental, charming voice, stifling gestures and attitudes,...</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fr-FR" sz="1600" b="0" kern="1200" baseline="0" dirty="0">
                          <a:solidFill>
                            <a:schemeClr val="tx2"/>
                          </a:solidFill>
                          <a:latin typeface="+mn-lt"/>
                          <a:ea typeface="+mn-ea"/>
                          <a:cs typeface="+mn-cs"/>
                        </a:rPr>
                        <a:t>"Don't worry, I'll take care of it", "It's not your fault",...</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28701" name="Rectangle 65"/>
          <p:cNvSpPr>
            <a:spLocks noChangeArrowheads="1"/>
          </p:cNvSpPr>
          <p:nvPr/>
        </p:nvSpPr>
        <p:spPr bwMode="auto">
          <a:xfrm>
            <a:off x="839972" y="-243576"/>
            <a:ext cx="74596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fr-FR" altLang="fr-FR" sz="3200" dirty="0">
                <a:solidFill>
                  <a:schemeClr val="accent2"/>
                </a:solidFill>
                <a:latin typeface="+mj-lt"/>
                <a:cs typeface="Times New Roman" panose="02020603050405020304" pitchFamily="18" charset="0"/>
              </a:rPr>
              <a:t>The Parent state</a:t>
            </a:r>
            <a:endParaRPr lang="fr-FR" altLang="fr-FR" sz="3200" dirty="0">
              <a:solidFill>
                <a:schemeClr val="accent2"/>
              </a:solidFill>
              <a:latin typeface="+mj-lt"/>
            </a:endParaRPr>
          </a:p>
        </p:txBody>
      </p:sp>
    </p:spTree>
    <p:extLst>
      <p:ext uri="{BB962C8B-B14F-4D97-AF65-F5344CB8AC3E}">
        <p14:creationId xmlns:p14="http://schemas.microsoft.com/office/powerpoint/2010/main" val="1468437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8672"/>
                                        </p:tgtEl>
                                        <p:attrNameLst>
                                          <p:attrName>style.visibility</p:attrName>
                                        </p:attrNameLst>
                                      </p:cBhvr>
                                      <p:to>
                                        <p:strVal val="visible"/>
                                      </p:to>
                                    </p:set>
                                    <p:anim calcmode="lin" valueType="num">
                                      <p:cBhvr additive="base">
                                        <p:cTn id="7" dur="500" fill="hold"/>
                                        <p:tgtEl>
                                          <p:spTgt spid="68672"/>
                                        </p:tgtEl>
                                        <p:attrNameLst>
                                          <p:attrName>ppt_x</p:attrName>
                                        </p:attrNameLst>
                                      </p:cBhvr>
                                      <p:tavLst>
                                        <p:tav tm="0">
                                          <p:val>
                                            <p:strVal val="0-#ppt_w/2"/>
                                          </p:val>
                                        </p:tav>
                                        <p:tav tm="100000">
                                          <p:val>
                                            <p:strVal val="#ppt_x"/>
                                          </p:val>
                                        </p:tav>
                                      </p:tavLst>
                                    </p:anim>
                                    <p:anim calcmode="lin" valueType="num">
                                      <p:cBhvr additive="base">
                                        <p:cTn id="8" dur="500" fill="hold"/>
                                        <p:tgtEl>
                                          <p:spTgt spid="686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C2CBC771-6AC1-44D1-A3AE-44A35ACBBEEC}" type="slidenum">
              <a:rPr lang="fr-FR" altLang="fr-FR" sz="1200">
                <a:solidFill>
                  <a:schemeClr val="accent2"/>
                </a:solidFill>
                <a:latin typeface="Arial" panose="020B0604020202020204" pitchFamily="34" charset="0"/>
              </a:rPr>
              <a:t>95</a:t>
            </a:fld>
            <a:endParaRPr lang="fr-FR" altLang="fr-FR" sz="1200">
              <a:solidFill>
                <a:schemeClr val="accent2"/>
              </a:solidFill>
              <a:latin typeface="Arial" panose="020B0604020202020204" pitchFamily="34" charset="0"/>
            </a:endParaRPr>
          </a:p>
        </p:txBody>
      </p:sp>
      <p:sp>
        <p:nvSpPr>
          <p:cNvPr id="30723" name="Rectangle 11"/>
          <p:cNvSpPr>
            <a:spLocks noChangeArrowheads="1"/>
          </p:cNvSpPr>
          <p:nvPr/>
        </p:nvSpPr>
        <p:spPr bwMode="auto">
          <a:xfrm>
            <a:off x="3208338" y="0"/>
            <a:ext cx="74596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None/>
            </a:pPr>
            <a:r>
              <a:rPr lang="fr-FR" altLang="fr-FR" sz="3200" dirty="0">
                <a:solidFill>
                  <a:schemeClr val="accent2"/>
                </a:solidFill>
                <a:latin typeface="+mj-lt"/>
                <a:cs typeface="Times New Roman" panose="02020603050405020304" pitchFamily="18" charset="0"/>
              </a:rPr>
              <a:t>The Adult state</a:t>
            </a:r>
          </a:p>
        </p:txBody>
      </p:sp>
      <p:sp>
        <p:nvSpPr>
          <p:cNvPr id="30724" name="Text Box 12"/>
          <p:cNvSpPr txBox="1">
            <a:spLocks noChangeArrowheads="1"/>
          </p:cNvSpPr>
          <p:nvPr/>
        </p:nvSpPr>
        <p:spPr bwMode="auto">
          <a:xfrm>
            <a:off x="2133600" y="61722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a:solidFill>
                  <a:schemeClr val="accent2"/>
                </a:solidFill>
                <a:latin typeface="Arial" panose="020B0604020202020204" pitchFamily="34" charset="0"/>
              </a:rPr>
              <a:t>The ego states</a:t>
            </a:r>
          </a:p>
        </p:txBody>
      </p:sp>
      <p:sp>
        <p:nvSpPr>
          <p:cNvPr id="38925" name="Text Box 13"/>
          <p:cNvSpPr txBox="1">
            <a:spLocks noChangeArrowheads="1"/>
          </p:cNvSpPr>
          <p:nvPr/>
        </p:nvSpPr>
        <p:spPr bwMode="auto">
          <a:xfrm>
            <a:off x="2108791" y="1598524"/>
            <a:ext cx="8318500"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nSpc>
                <a:spcPct val="90000"/>
              </a:lnSpc>
              <a:buClr>
                <a:srgbClr val="290701"/>
              </a:buClr>
              <a:buSzPct val="10000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altLang="fr-FR" dirty="0">
                <a:solidFill>
                  <a:srgbClr val="000000"/>
                </a:solidFill>
                <a:latin typeface="+mn-lt"/>
                <a:cs typeface="Arial" panose="020B0604020202020204" pitchFamily="34" charset="0"/>
              </a:rPr>
              <a:t>The adult ego state has no subdivisions.</a:t>
            </a:r>
          </a:p>
        </p:txBody>
      </p:sp>
      <p:sp>
        <p:nvSpPr>
          <p:cNvPr id="38926" name="Text Box 14"/>
          <p:cNvSpPr txBox="1">
            <a:spLocks noChangeArrowheads="1"/>
          </p:cNvSpPr>
          <p:nvPr/>
        </p:nvSpPr>
        <p:spPr bwMode="auto">
          <a:xfrm>
            <a:off x="2052084" y="2452786"/>
            <a:ext cx="8615916"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342900" indent="-342900" eaLnBrk="1" hangingPunct="1">
              <a:spcBef>
                <a:spcPct val="50000"/>
              </a:spcBef>
              <a:buClr>
                <a:srgbClr val="FFC000"/>
              </a:buClr>
              <a:buSzTx/>
              <a:buFont typeface="Wingdings" panose="05000000000000000000" pitchFamily="2" charset="2"/>
              <a:buChar char="ü"/>
            </a:pPr>
            <a:r>
              <a:rPr lang="fr-FR" altLang="fr-FR" sz="2200" b="1" dirty="0">
                <a:solidFill>
                  <a:schemeClr val="tx2"/>
                </a:solidFill>
                <a:latin typeface="+mn-lt"/>
              </a:rPr>
              <a:t>He is interested in facts, news, objective analysis and expresses himself in a calm manner: "he says things".</a:t>
            </a:r>
          </a:p>
          <a:p>
            <a:pPr marL="342900" indent="-342900" eaLnBrk="1" hangingPunct="1">
              <a:spcBef>
                <a:spcPct val="50000"/>
              </a:spcBef>
              <a:buClr>
                <a:srgbClr val="FFC000"/>
              </a:buClr>
              <a:buSzTx/>
              <a:buFont typeface="Wingdings" panose="05000000000000000000" pitchFamily="2" charset="2"/>
              <a:buChar char="ü"/>
            </a:pPr>
            <a:r>
              <a:rPr lang="fr-FR" altLang="fr-FR" sz="2200" b="1" dirty="0">
                <a:solidFill>
                  <a:schemeClr val="tx2"/>
                </a:solidFill>
                <a:latin typeface="+mn-lt"/>
              </a:rPr>
              <a:t>In verbal communication, his voice is calm, steady, and his gaze is frank.</a:t>
            </a:r>
          </a:p>
          <a:p>
            <a:pPr marL="342900" indent="-342900" eaLnBrk="1" hangingPunct="1">
              <a:spcBef>
                <a:spcPct val="50000"/>
              </a:spcBef>
              <a:buClr>
                <a:srgbClr val="FFC000"/>
              </a:buClr>
              <a:buSzTx/>
              <a:buFont typeface="Wingdings" panose="05000000000000000000" pitchFamily="2" charset="2"/>
              <a:buChar char="ü"/>
            </a:pPr>
            <a:r>
              <a:rPr lang="fr-FR" altLang="fr-FR" sz="2200" b="1" dirty="0">
                <a:solidFill>
                  <a:schemeClr val="tx2"/>
                </a:solidFill>
                <a:latin typeface="+mn-lt"/>
              </a:rPr>
              <a:t>In non-verbal communication, he stands up straight, at a suitable distance, (so-called social), he is relaxed.</a:t>
            </a:r>
          </a:p>
        </p:txBody>
      </p:sp>
    </p:spTree>
    <p:extLst>
      <p:ext uri="{BB962C8B-B14F-4D97-AF65-F5344CB8AC3E}">
        <p14:creationId xmlns:p14="http://schemas.microsoft.com/office/powerpoint/2010/main" val="2260163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25"/>
                                        </p:tgtEl>
                                        <p:attrNameLst>
                                          <p:attrName>style.visibility</p:attrName>
                                        </p:attrNameLst>
                                      </p:cBhvr>
                                      <p:to>
                                        <p:strVal val="visible"/>
                                      </p:to>
                                    </p:set>
                                    <p:anim calcmode="lin" valueType="num">
                                      <p:cBhvr additive="base">
                                        <p:cTn id="7" dur="500" fill="hold"/>
                                        <p:tgtEl>
                                          <p:spTgt spid="38925"/>
                                        </p:tgtEl>
                                        <p:attrNameLst>
                                          <p:attrName>ppt_x</p:attrName>
                                        </p:attrNameLst>
                                      </p:cBhvr>
                                      <p:tavLst>
                                        <p:tav tm="0">
                                          <p:val>
                                            <p:strVal val="0-#ppt_w/2"/>
                                          </p:val>
                                        </p:tav>
                                        <p:tav tm="100000">
                                          <p:val>
                                            <p:strVal val="#ppt_x"/>
                                          </p:val>
                                        </p:tav>
                                      </p:tavLst>
                                    </p:anim>
                                    <p:anim calcmode="lin" valueType="num">
                                      <p:cBhvr additive="base">
                                        <p:cTn id="8" dur="500" fill="hold"/>
                                        <p:tgtEl>
                                          <p:spTgt spid="389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26"/>
                                        </p:tgtEl>
                                        <p:attrNameLst>
                                          <p:attrName>style.visibility</p:attrName>
                                        </p:attrNameLst>
                                      </p:cBhvr>
                                      <p:to>
                                        <p:strVal val="visible"/>
                                      </p:to>
                                    </p:set>
                                    <p:anim calcmode="lin" valueType="num">
                                      <p:cBhvr additive="base">
                                        <p:cTn id="13" dur="500" fill="hold"/>
                                        <p:tgtEl>
                                          <p:spTgt spid="38926"/>
                                        </p:tgtEl>
                                        <p:attrNameLst>
                                          <p:attrName>ppt_x</p:attrName>
                                        </p:attrNameLst>
                                      </p:cBhvr>
                                      <p:tavLst>
                                        <p:tav tm="0">
                                          <p:val>
                                            <p:strVal val="0-#ppt_w/2"/>
                                          </p:val>
                                        </p:tav>
                                        <p:tav tm="100000">
                                          <p:val>
                                            <p:strVal val="#ppt_x"/>
                                          </p:val>
                                        </p:tav>
                                      </p:tavLst>
                                    </p:anim>
                                    <p:anim calcmode="lin" valueType="num">
                                      <p:cBhvr additive="base">
                                        <p:cTn id="14" dur="500" fill="hold"/>
                                        <p:tgtEl>
                                          <p:spTgt spid="389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5" grpId="0" autoUpdateAnimBg="0"/>
      <p:bldP spid="3892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680595F6-F02C-4D0F-8993-A82B559423D8}" type="slidenum">
              <a:rPr lang="fr-FR" altLang="fr-FR" sz="1200">
                <a:solidFill>
                  <a:schemeClr val="accent2"/>
                </a:solidFill>
                <a:latin typeface="Arial" panose="020B0604020202020204" pitchFamily="34" charset="0"/>
              </a:rPr>
              <a:t>96</a:t>
            </a:fld>
            <a:endParaRPr lang="fr-FR" altLang="fr-FR" sz="1200">
              <a:solidFill>
                <a:schemeClr val="accent2"/>
              </a:solidFill>
              <a:latin typeface="Arial" panose="020B0604020202020204" pitchFamily="34" charset="0"/>
            </a:endParaRPr>
          </a:p>
        </p:txBody>
      </p:sp>
      <p:sp>
        <p:nvSpPr>
          <p:cNvPr id="32771" name="Rectangle 6"/>
          <p:cNvSpPr>
            <a:spLocks noChangeArrowheads="1"/>
          </p:cNvSpPr>
          <p:nvPr/>
        </p:nvSpPr>
        <p:spPr bwMode="auto">
          <a:xfrm>
            <a:off x="3208338" y="0"/>
            <a:ext cx="74596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None/>
            </a:pPr>
            <a:r>
              <a:rPr lang="fr-FR" altLang="fr-FR" sz="3200" dirty="0">
                <a:solidFill>
                  <a:schemeClr val="accent2"/>
                </a:solidFill>
                <a:latin typeface="+mj-lt"/>
                <a:cs typeface="Times New Roman" panose="02020603050405020304" pitchFamily="18" charset="0"/>
              </a:rPr>
              <a:t>The Child state</a:t>
            </a:r>
          </a:p>
        </p:txBody>
      </p:sp>
      <p:sp>
        <p:nvSpPr>
          <p:cNvPr id="32772" name="Text Box 7"/>
          <p:cNvSpPr txBox="1">
            <a:spLocks noChangeArrowheads="1"/>
          </p:cNvSpPr>
          <p:nvPr/>
        </p:nvSpPr>
        <p:spPr bwMode="auto">
          <a:xfrm>
            <a:off x="2133600" y="61722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a:solidFill>
                  <a:schemeClr val="accent2"/>
                </a:solidFill>
                <a:latin typeface="Arial" panose="020B0604020202020204" pitchFamily="34" charset="0"/>
              </a:rPr>
              <a:t>The ego states</a:t>
            </a:r>
          </a:p>
        </p:txBody>
      </p:sp>
      <p:sp>
        <p:nvSpPr>
          <p:cNvPr id="8200" name="Text Box 8"/>
          <p:cNvSpPr txBox="1">
            <a:spLocks noChangeArrowheads="1"/>
          </p:cNvSpPr>
          <p:nvPr/>
        </p:nvSpPr>
        <p:spPr bwMode="auto">
          <a:xfrm>
            <a:off x="1581242" y="1124563"/>
            <a:ext cx="948778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200" b="1" dirty="0">
                <a:solidFill>
                  <a:schemeClr val="tx2"/>
                </a:solidFill>
                <a:latin typeface="+mn-lt"/>
              </a:rPr>
              <a:t>This ego state is creative, it is in the emotion. The child has 4 subdivisions:</a:t>
            </a:r>
          </a:p>
        </p:txBody>
      </p:sp>
      <p:sp>
        <p:nvSpPr>
          <p:cNvPr id="8201" name="Text Box 9"/>
          <p:cNvSpPr txBox="1">
            <a:spLocks noChangeArrowheads="1"/>
          </p:cNvSpPr>
          <p:nvPr/>
        </p:nvSpPr>
        <p:spPr bwMode="auto">
          <a:xfrm>
            <a:off x="2171700" y="2459639"/>
            <a:ext cx="3924300"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342900" indent="-342900" eaLnBrk="1" hangingPunct="1">
              <a:spcBef>
                <a:spcPct val="50000"/>
              </a:spcBef>
              <a:buClr>
                <a:schemeClr val="accent2">
                  <a:lumMod val="75000"/>
                </a:schemeClr>
              </a:buClr>
              <a:buSzTx/>
              <a:buFont typeface="Wingdings" panose="05000000000000000000" pitchFamily="2" charset="2"/>
              <a:buChar char="§"/>
            </a:pPr>
            <a:r>
              <a:rPr lang="fr-FR" altLang="fr-FR" sz="2200" b="1" dirty="0">
                <a:solidFill>
                  <a:schemeClr val="tx2"/>
                </a:solidFill>
                <a:latin typeface="+mn-lt"/>
              </a:rPr>
              <a:t>the submissive child.</a:t>
            </a:r>
          </a:p>
          <a:p>
            <a:pPr marL="342900" indent="-342900" eaLnBrk="1" hangingPunct="1">
              <a:spcBef>
                <a:spcPct val="50000"/>
              </a:spcBef>
              <a:buClr>
                <a:schemeClr val="accent2">
                  <a:lumMod val="75000"/>
                </a:schemeClr>
              </a:buClr>
              <a:buSzTx/>
              <a:buFont typeface="Wingdings" panose="05000000000000000000" pitchFamily="2" charset="2"/>
              <a:buChar char="§"/>
            </a:pPr>
            <a:r>
              <a:rPr lang="fr-FR" altLang="fr-FR" sz="2200" b="1" dirty="0">
                <a:solidFill>
                  <a:schemeClr val="tx2"/>
                </a:solidFill>
                <a:latin typeface="+mn-lt"/>
              </a:rPr>
              <a:t>The rebellious child</a:t>
            </a:r>
          </a:p>
          <a:p>
            <a:pPr marL="342900" indent="-342900" eaLnBrk="1" hangingPunct="1">
              <a:spcBef>
                <a:spcPct val="50000"/>
              </a:spcBef>
              <a:buClr>
                <a:schemeClr val="accent2">
                  <a:lumMod val="75000"/>
                </a:schemeClr>
              </a:buClr>
              <a:buSzTx/>
              <a:buFont typeface="Wingdings" panose="05000000000000000000" pitchFamily="2" charset="2"/>
              <a:buChar char="§"/>
            </a:pPr>
            <a:r>
              <a:rPr lang="fr-FR" altLang="fr-FR" sz="2200" b="1" dirty="0">
                <a:solidFill>
                  <a:schemeClr val="tx2"/>
                </a:solidFill>
                <a:latin typeface="+mn-lt"/>
              </a:rPr>
              <a:t>The adapted child</a:t>
            </a:r>
          </a:p>
          <a:p>
            <a:pPr marL="342900" indent="-342900" eaLnBrk="1" hangingPunct="1">
              <a:spcBef>
                <a:spcPct val="50000"/>
              </a:spcBef>
              <a:buClr>
                <a:schemeClr val="accent2">
                  <a:lumMod val="75000"/>
                </a:schemeClr>
              </a:buClr>
              <a:buSzTx/>
              <a:buFont typeface="Wingdings" panose="05000000000000000000" pitchFamily="2" charset="2"/>
              <a:buChar char="§"/>
            </a:pPr>
            <a:r>
              <a:rPr lang="fr-FR" altLang="fr-FR" sz="2200" b="1" dirty="0">
                <a:solidFill>
                  <a:schemeClr val="tx2"/>
                </a:solidFill>
                <a:latin typeface="+mn-lt"/>
              </a:rPr>
              <a:t>The free child</a:t>
            </a:r>
          </a:p>
        </p:txBody>
      </p:sp>
      <p:grpSp>
        <p:nvGrpSpPr>
          <p:cNvPr id="2" name="Groupe 1">
            <a:extLst>
              <a:ext uri="{FF2B5EF4-FFF2-40B4-BE49-F238E27FC236}">
                <a16:creationId xmlns:a16="http://schemas.microsoft.com/office/drawing/2014/main" xmlns="" id="{E25CAD09-5657-5D0F-8995-7C1E48332743}"/>
              </a:ext>
            </a:extLst>
          </p:cNvPr>
          <p:cNvGrpSpPr/>
          <p:nvPr/>
        </p:nvGrpSpPr>
        <p:grpSpPr>
          <a:xfrm>
            <a:off x="6772939" y="2459639"/>
            <a:ext cx="3636962" cy="3593214"/>
            <a:chOff x="3975100" y="1219200"/>
            <a:chExt cx="4343400" cy="4394200"/>
          </a:xfrm>
        </p:grpSpPr>
        <p:sp>
          <p:nvSpPr>
            <p:cNvPr id="3" name="Oval 4">
              <a:extLst>
                <a:ext uri="{FF2B5EF4-FFF2-40B4-BE49-F238E27FC236}">
                  <a16:creationId xmlns:a16="http://schemas.microsoft.com/office/drawing/2014/main" xmlns="" id="{1CDAB451-86E4-EC82-9B22-8E4374201E17}"/>
                </a:ext>
              </a:extLst>
            </p:cNvPr>
            <p:cNvSpPr>
              <a:spLocks noChangeArrowheads="1"/>
            </p:cNvSpPr>
            <p:nvPr/>
          </p:nvSpPr>
          <p:spPr bwMode="auto">
            <a:xfrm>
              <a:off x="3975100" y="1219200"/>
              <a:ext cx="4343400" cy="43942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fr-FR" altLang="fr-FR">
                <a:latin typeface="Times New Roman" panose="02020603050405020304" pitchFamily="18" charset="0"/>
              </a:endParaRPr>
            </a:p>
          </p:txBody>
        </p:sp>
        <p:sp>
          <p:nvSpPr>
            <p:cNvPr id="4" name="Line 5">
              <a:extLst>
                <a:ext uri="{FF2B5EF4-FFF2-40B4-BE49-F238E27FC236}">
                  <a16:creationId xmlns:a16="http://schemas.microsoft.com/office/drawing/2014/main" xmlns="" id="{DADA015C-5751-F731-B923-045BA6A2C19B}"/>
                </a:ext>
              </a:extLst>
            </p:cNvPr>
            <p:cNvSpPr>
              <a:spLocks noChangeShapeType="1"/>
            </p:cNvSpPr>
            <p:nvPr/>
          </p:nvSpPr>
          <p:spPr bwMode="auto">
            <a:xfrm>
              <a:off x="6134100" y="1219200"/>
              <a:ext cx="0" cy="43942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Line 6">
              <a:extLst>
                <a:ext uri="{FF2B5EF4-FFF2-40B4-BE49-F238E27FC236}">
                  <a16:creationId xmlns:a16="http://schemas.microsoft.com/office/drawing/2014/main" xmlns="" id="{3A598ADD-05D3-758B-00CF-2E427055B93D}"/>
                </a:ext>
              </a:extLst>
            </p:cNvPr>
            <p:cNvSpPr>
              <a:spLocks noChangeShapeType="1"/>
            </p:cNvSpPr>
            <p:nvPr/>
          </p:nvSpPr>
          <p:spPr bwMode="auto">
            <a:xfrm>
              <a:off x="3975100" y="3416300"/>
              <a:ext cx="43434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 name="Text Box 7">
              <a:extLst>
                <a:ext uri="{FF2B5EF4-FFF2-40B4-BE49-F238E27FC236}">
                  <a16:creationId xmlns:a16="http://schemas.microsoft.com/office/drawing/2014/main" xmlns="" id="{0DD583A4-4E80-A144-61D9-8805BD8328FE}"/>
                </a:ext>
              </a:extLst>
            </p:cNvPr>
            <p:cNvSpPr txBox="1">
              <a:spLocks noChangeArrowheads="1"/>
            </p:cNvSpPr>
            <p:nvPr/>
          </p:nvSpPr>
          <p:spPr bwMode="auto">
            <a:xfrm>
              <a:off x="4660900" y="2192339"/>
              <a:ext cx="1549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000">
                  <a:solidFill>
                    <a:schemeClr val="accent2"/>
                  </a:solidFill>
                  <a:latin typeface="Arial" panose="020B0604020202020204" pitchFamily="34" charset="0"/>
                </a:rPr>
                <a:t>Adapted  </a:t>
              </a:r>
            </a:p>
            <a:p>
              <a:pPr eaLnBrk="1" hangingPunct="1">
                <a:spcBef>
                  <a:spcPct val="50000"/>
                </a:spcBef>
                <a:buClrTx/>
                <a:buSzTx/>
                <a:buFontTx/>
                <a:buNone/>
              </a:pPr>
              <a:r>
                <a:rPr lang="fr-FR" altLang="fr-FR" sz="2000">
                  <a:solidFill>
                    <a:schemeClr val="accent2"/>
                  </a:solidFill>
                  <a:latin typeface="Arial" panose="020B0604020202020204" pitchFamily="34" charset="0"/>
                </a:rPr>
                <a:t>     +</a:t>
              </a:r>
            </a:p>
          </p:txBody>
        </p:sp>
        <p:sp>
          <p:nvSpPr>
            <p:cNvPr id="7" name="Text Box 8">
              <a:extLst>
                <a:ext uri="{FF2B5EF4-FFF2-40B4-BE49-F238E27FC236}">
                  <a16:creationId xmlns:a16="http://schemas.microsoft.com/office/drawing/2014/main" xmlns="" id="{84B09C49-C3BA-D076-D244-ECB87DE82A4F}"/>
                </a:ext>
              </a:extLst>
            </p:cNvPr>
            <p:cNvSpPr txBox="1">
              <a:spLocks noChangeArrowheads="1"/>
            </p:cNvSpPr>
            <p:nvPr/>
          </p:nvSpPr>
          <p:spPr bwMode="auto">
            <a:xfrm>
              <a:off x="6896100" y="2192339"/>
              <a:ext cx="14097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000">
                  <a:solidFill>
                    <a:schemeClr val="accent2"/>
                  </a:solidFill>
                  <a:latin typeface="Arial" panose="020B0604020202020204" pitchFamily="34" charset="0"/>
                </a:rPr>
                <a:t>Free </a:t>
              </a:r>
            </a:p>
            <a:p>
              <a:pPr eaLnBrk="1" hangingPunct="1">
                <a:spcBef>
                  <a:spcPct val="50000"/>
                </a:spcBef>
                <a:buClrTx/>
                <a:buSzTx/>
                <a:buFontTx/>
                <a:buNone/>
              </a:pPr>
              <a:r>
                <a:rPr lang="fr-FR" altLang="fr-FR" sz="2000">
                  <a:solidFill>
                    <a:schemeClr val="accent2"/>
                  </a:solidFill>
                  <a:latin typeface="Arial" panose="020B0604020202020204" pitchFamily="34" charset="0"/>
                </a:rPr>
                <a:t>   +</a:t>
              </a:r>
            </a:p>
          </p:txBody>
        </p:sp>
        <p:sp>
          <p:nvSpPr>
            <p:cNvPr id="8" name="Text Box 9">
              <a:extLst>
                <a:ext uri="{FF2B5EF4-FFF2-40B4-BE49-F238E27FC236}">
                  <a16:creationId xmlns:a16="http://schemas.microsoft.com/office/drawing/2014/main" xmlns="" id="{3EAD51BE-3D21-DACC-8AEE-2606D614E476}"/>
                </a:ext>
              </a:extLst>
            </p:cNvPr>
            <p:cNvSpPr txBox="1">
              <a:spLocks noChangeArrowheads="1"/>
            </p:cNvSpPr>
            <p:nvPr/>
          </p:nvSpPr>
          <p:spPr bwMode="auto">
            <a:xfrm>
              <a:off x="4648200" y="3805239"/>
              <a:ext cx="1828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000">
                  <a:solidFill>
                    <a:schemeClr val="accent2"/>
                  </a:solidFill>
                  <a:latin typeface="Arial" panose="020B0604020202020204" pitchFamily="34" charset="0"/>
                </a:rPr>
                <a:t>Submitted  </a:t>
              </a:r>
            </a:p>
            <a:p>
              <a:pPr eaLnBrk="1" hangingPunct="1">
                <a:spcBef>
                  <a:spcPct val="50000"/>
                </a:spcBef>
                <a:buClrTx/>
                <a:buSzTx/>
                <a:buFontTx/>
                <a:buNone/>
              </a:pPr>
              <a:r>
                <a:rPr lang="fr-FR" altLang="fr-FR" sz="2000">
                  <a:solidFill>
                    <a:schemeClr val="accent2"/>
                  </a:solidFill>
                  <a:latin typeface="Arial" panose="020B0604020202020204" pitchFamily="34" charset="0"/>
                </a:rPr>
                <a:t>      -</a:t>
              </a:r>
            </a:p>
          </p:txBody>
        </p:sp>
        <p:sp>
          <p:nvSpPr>
            <p:cNvPr id="9" name="Text Box 10">
              <a:extLst>
                <a:ext uri="{FF2B5EF4-FFF2-40B4-BE49-F238E27FC236}">
                  <a16:creationId xmlns:a16="http://schemas.microsoft.com/office/drawing/2014/main" xmlns="" id="{77DA827B-EDFD-EC6A-7EFF-86D14CEDD516}"/>
                </a:ext>
              </a:extLst>
            </p:cNvPr>
            <p:cNvSpPr txBox="1">
              <a:spLocks noChangeArrowheads="1"/>
            </p:cNvSpPr>
            <p:nvPr/>
          </p:nvSpPr>
          <p:spPr bwMode="auto">
            <a:xfrm>
              <a:off x="6477000" y="3805239"/>
              <a:ext cx="1828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50000"/>
                </a:spcBef>
                <a:buClrTx/>
                <a:buSzTx/>
                <a:buFontTx/>
                <a:buNone/>
              </a:pPr>
              <a:r>
                <a:rPr lang="fr-FR" altLang="fr-FR" sz="2000">
                  <a:solidFill>
                    <a:schemeClr val="accent2"/>
                  </a:solidFill>
                  <a:latin typeface="Arial" panose="020B0604020202020204" pitchFamily="34" charset="0"/>
                </a:rPr>
                <a:t>Rebel  </a:t>
              </a:r>
            </a:p>
            <a:p>
              <a:pPr eaLnBrk="1" hangingPunct="1">
                <a:spcBef>
                  <a:spcPct val="50000"/>
                </a:spcBef>
                <a:buClrTx/>
                <a:buSzTx/>
                <a:buFontTx/>
                <a:buNone/>
              </a:pPr>
              <a:r>
                <a:rPr lang="fr-FR" altLang="fr-FR" sz="2000">
                  <a:solidFill>
                    <a:schemeClr val="accent2"/>
                  </a:solidFill>
                  <a:latin typeface="Arial" panose="020B0604020202020204" pitchFamily="34" charset="0"/>
                </a:rPr>
                <a:t>      -</a:t>
              </a:r>
            </a:p>
          </p:txBody>
        </p:sp>
      </p:grpSp>
    </p:spTree>
    <p:extLst>
      <p:ext uri="{BB962C8B-B14F-4D97-AF65-F5344CB8AC3E}">
        <p14:creationId xmlns:p14="http://schemas.microsoft.com/office/powerpoint/2010/main" val="83863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0-#ppt_w/2"/>
                                          </p:val>
                                        </p:tav>
                                        <p:tav tm="100000">
                                          <p:val>
                                            <p:strVal val="#ppt_x"/>
                                          </p:val>
                                        </p:tav>
                                      </p:tavLst>
                                    </p:anim>
                                    <p:anim calcmode="lin" valueType="num">
                                      <p:cBhvr additive="base">
                                        <p:cTn id="8" dur="500" fill="hold"/>
                                        <p:tgtEl>
                                          <p:spTgt spid="82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1"/>
                                        </p:tgtEl>
                                        <p:attrNameLst>
                                          <p:attrName>style.visibility</p:attrName>
                                        </p:attrNameLst>
                                      </p:cBhvr>
                                      <p:to>
                                        <p:strVal val="visible"/>
                                      </p:to>
                                    </p:set>
                                    <p:anim calcmode="lin" valueType="num">
                                      <p:cBhvr additive="base">
                                        <p:cTn id="13" dur="500" fill="hold"/>
                                        <p:tgtEl>
                                          <p:spTgt spid="8201"/>
                                        </p:tgtEl>
                                        <p:attrNameLst>
                                          <p:attrName>ppt_x</p:attrName>
                                        </p:attrNameLst>
                                      </p:cBhvr>
                                      <p:tavLst>
                                        <p:tav tm="0">
                                          <p:val>
                                            <p:strVal val="0-#ppt_w/2"/>
                                          </p:val>
                                        </p:tav>
                                        <p:tav tm="100000">
                                          <p:val>
                                            <p:strVal val="#ppt_x"/>
                                          </p:val>
                                        </p:tav>
                                      </p:tavLst>
                                    </p:anim>
                                    <p:anim calcmode="lin" valueType="num">
                                      <p:cBhvr additive="base">
                                        <p:cTn id="14" dur="500" fill="hold"/>
                                        <p:tgtEl>
                                          <p:spTgt spid="8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utoUpdateAnimBg="0"/>
      <p:bldP spid="820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124400A2-8357-4507-BEB1-4B12C3BB4D7C}" type="slidenum">
              <a:rPr lang="fr-FR" altLang="fr-FR" sz="1200">
                <a:solidFill>
                  <a:schemeClr val="accent2"/>
                </a:solidFill>
                <a:latin typeface="Arial" panose="020B0604020202020204" pitchFamily="34" charset="0"/>
              </a:rPr>
              <a:t>97</a:t>
            </a:fld>
            <a:endParaRPr lang="fr-FR" altLang="fr-FR" sz="1200">
              <a:solidFill>
                <a:schemeClr val="accent2"/>
              </a:solidFill>
              <a:latin typeface="Arial" panose="020B0604020202020204" pitchFamily="34" charset="0"/>
            </a:endParaRPr>
          </a:p>
        </p:txBody>
      </p:sp>
      <p:sp>
        <p:nvSpPr>
          <p:cNvPr id="36867" name="Rectangle 2"/>
          <p:cNvSpPr>
            <a:spLocks noChangeArrowheads="1"/>
          </p:cNvSpPr>
          <p:nvPr/>
        </p:nvSpPr>
        <p:spPr bwMode="auto">
          <a:xfrm>
            <a:off x="816013" y="-115985"/>
            <a:ext cx="74596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None/>
            </a:pPr>
            <a:r>
              <a:rPr lang="fr-FR" altLang="fr-FR" sz="3200" dirty="0">
                <a:solidFill>
                  <a:schemeClr val="accent2"/>
                </a:solidFill>
                <a:latin typeface="+mj-lt"/>
                <a:cs typeface="Times New Roman" panose="02020603050405020304" pitchFamily="18" charset="0"/>
              </a:rPr>
              <a:t>The Child state</a:t>
            </a:r>
          </a:p>
        </p:txBody>
      </p:sp>
      <p:graphicFrame>
        <p:nvGraphicFramePr>
          <p:cNvPr id="69674" name="Group 42"/>
          <p:cNvGraphicFramePr>
            <a:graphicFrameLocks noGrp="1"/>
          </p:cNvGraphicFramePr>
          <p:nvPr/>
        </p:nvGraphicFramePr>
        <p:xfrm>
          <a:off x="925034" y="787782"/>
          <a:ext cx="10728250" cy="6018662"/>
        </p:xfrm>
        <a:graphic>
          <a:graphicData uri="http://schemas.openxmlformats.org/drawingml/2006/table">
            <a:tbl>
              <a:tblPr/>
              <a:tblGrid>
                <a:gridCol w="1110798">
                  <a:extLst>
                    <a:ext uri="{9D8B030D-6E8A-4147-A177-3AD203B41FA5}">
                      <a16:colId xmlns:a16="http://schemas.microsoft.com/office/drawing/2014/main" xmlns="" val="20000"/>
                    </a:ext>
                  </a:extLst>
                </a:gridCol>
                <a:gridCol w="4516303">
                  <a:extLst>
                    <a:ext uri="{9D8B030D-6E8A-4147-A177-3AD203B41FA5}">
                      <a16:colId xmlns:a16="http://schemas.microsoft.com/office/drawing/2014/main" xmlns="" val="20001"/>
                    </a:ext>
                  </a:extLst>
                </a:gridCol>
                <a:gridCol w="5101149">
                  <a:extLst>
                    <a:ext uri="{9D8B030D-6E8A-4147-A177-3AD203B41FA5}">
                      <a16:colId xmlns:a16="http://schemas.microsoft.com/office/drawing/2014/main" xmlns="" val="20002"/>
                    </a:ext>
                  </a:extLst>
                </a:gridCol>
              </a:tblGrid>
              <a:tr h="733582">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endParaRPr lang="fr-FR" sz="1600" kern="1200" dirty="0">
                        <a:solidFill>
                          <a:srgbClr val="000000"/>
                        </a:solidFill>
                        <a:latin typeface="+mn-lt"/>
                        <a:ea typeface="+mn-ea"/>
                        <a:cs typeface="Arial" panose="020B0604020202020204" pitchFamily="34" charset="0"/>
                      </a:endParaRP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Attitudes, faces, gestures tone of voice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a:solidFill>
                            <a:srgbClr val="000000"/>
                          </a:solidFill>
                          <a:latin typeface="+mn-lt"/>
                          <a:ea typeface="+mn-ea"/>
                          <a:cs typeface="Arial" panose="020B0604020202020204" pitchFamily="34" charset="0"/>
                        </a:rPr>
                        <a:t>Formulations, typical expressions</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534506">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Adapted child </a:t>
                      </a:r>
                    </a:p>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Kind to others, calm, avoids conflict, even tone of voice, polite, discreet, listens, orderly, obedient, very social, smiling, respectful, does not take initiative, waits to be asked questions,.</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"yes, no thank you ...." "hello, good evening,...", "please,...", "may I.....?", "if you like, when you like",... </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255495">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a:solidFill>
                            <a:srgbClr val="000000"/>
                          </a:solidFill>
                          <a:latin typeface="+mn-lt"/>
                          <a:ea typeface="+mn-ea"/>
                          <a:cs typeface="Arial" panose="020B0604020202020204" pitchFamily="34" charset="0"/>
                        </a:rPr>
                        <a:t>Submissive child </a:t>
                      </a:r>
                    </a:p>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a:solidFill>
                            <a:srgbClr val="000000"/>
                          </a:solidFill>
                          <a:latin typeface="+mn-lt"/>
                          <a:ea typeface="+mn-ea"/>
                          <a:cs typeface="Arial" panose="020B0604020202020204" pitchFamily="34" charset="0"/>
                        </a:rPr>
                        <a:t>-</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a:solidFill>
                            <a:srgbClr val="000000"/>
                          </a:solidFill>
                          <a:latin typeface="+mn-lt"/>
                          <a:ea typeface="+mn-ea"/>
                          <a:cs typeface="Arial" panose="020B0604020202020204" pitchFamily="34" charset="0"/>
                        </a:rPr>
                        <a:t>Insignificant, low voice, shy eyes, avoids contact, shy, reserved, blushes easily, silent, does not answer questions, does not take initiative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"yes", silence</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39584">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a:solidFill>
                            <a:srgbClr val="000000"/>
                          </a:solidFill>
                          <a:latin typeface="+mn-lt"/>
                          <a:ea typeface="+mn-ea"/>
                          <a:cs typeface="Arial" panose="020B0604020202020204" pitchFamily="34" charset="0"/>
                        </a:rPr>
                        <a:t>Free child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a:solidFill>
                            <a:srgbClr val="000000"/>
                          </a:solidFill>
                          <a:latin typeface="+mn-lt"/>
                          <a:ea typeface="+mn-ea"/>
                          <a:cs typeface="Arial" panose="020B0604020202020204" pitchFamily="34" charset="0"/>
                        </a:rPr>
                        <a:t>Natural attitudes, frank, direct, spontaneous, enthusiastic, curious, intuitive, expressive face, creativity, desire, imagination,...</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Explosion of joy, fear, sadness, anger, "I want, I don't want, I want,...", chic, shit, again, "I love, I hate,...".</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255495">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Rebellious child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Gesticulating, shouting, defending, provoking, any form of opposition, sulking, fooling around, forgetting, ironic, conflict-seeking, identity-seeking,...</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600"/>
                        </a:spcBef>
                        <a:spcAft>
                          <a:spcPct val="0"/>
                        </a:spcAft>
                        <a:buClr>
                          <a:srgbClr val="290701"/>
                        </a:buClr>
                        <a:buSzPct val="100000"/>
                        <a:buFont typeface="Courier New" panose="02070309020205020404" pitchFamily="49" charset="0"/>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fr-FR" sz="1600" kern="1200" dirty="0">
                          <a:solidFill>
                            <a:srgbClr val="000000"/>
                          </a:solidFill>
                          <a:latin typeface="+mn-lt"/>
                          <a:ea typeface="+mn-ea"/>
                          <a:cs typeface="Arial" panose="020B0604020202020204" pitchFamily="34" charset="0"/>
                        </a:rPr>
                        <a:t>"I'm fed up, I'm fed up,...", "no", "cause toujours", "tous pourris",...</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472638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9674"/>
                                        </p:tgtEl>
                                        <p:attrNameLst>
                                          <p:attrName>style.visibility</p:attrName>
                                        </p:attrNameLst>
                                      </p:cBhvr>
                                      <p:to>
                                        <p:strVal val="visible"/>
                                      </p:to>
                                    </p:set>
                                    <p:anim calcmode="lin" valueType="num">
                                      <p:cBhvr additive="base">
                                        <p:cTn id="7" dur="500" fill="hold"/>
                                        <p:tgtEl>
                                          <p:spTgt spid="69674"/>
                                        </p:tgtEl>
                                        <p:attrNameLst>
                                          <p:attrName>ppt_x</p:attrName>
                                        </p:attrNameLst>
                                      </p:cBhvr>
                                      <p:tavLst>
                                        <p:tav tm="0">
                                          <p:val>
                                            <p:strVal val="0-#ppt_w/2"/>
                                          </p:val>
                                        </p:tav>
                                        <p:tav tm="100000">
                                          <p:val>
                                            <p:strVal val="#ppt_x"/>
                                          </p:val>
                                        </p:tav>
                                      </p:tavLst>
                                    </p:anim>
                                    <p:anim calcmode="lin" valueType="num">
                                      <p:cBhvr additive="base">
                                        <p:cTn id="8" dur="500" fill="hold"/>
                                        <p:tgtEl>
                                          <p:spTgt spid="696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982976C-3274-03DA-7A22-C44C8D69815E}"/>
              </a:ext>
            </a:extLst>
          </p:cNvPr>
          <p:cNvSpPr>
            <a:spLocks noGrp="1"/>
          </p:cNvSpPr>
          <p:nvPr>
            <p:ph type="title"/>
          </p:nvPr>
        </p:nvSpPr>
        <p:spPr/>
        <p:txBody>
          <a:bodyPr/>
          <a:lstStyle/>
          <a:p>
            <a:r>
              <a:rPr lang="fr-FR" dirty="0"/>
              <a:t>Online </a:t>
            </a:r>
            <a:r>
              <a:rPr lang="fr-FR" dirty="0" err="1"/>
              <a:t>Enneagram </a:t>
            </a:r>
            <a:r>
              <a:rPr lang="fr-FR" dirty="0"/>
              <a:t>Tests</a:t>
            </a:r>
          </a:p>
        </p:txBody>
      </p:sp>
      <p:sp>
        <p:nvSpPr>
          <p:cNvPr id="3" name="Espace réservé du contenu 2">
            <a:extLst>
              <a:ext uri="{FF2B5EF4-FFF2-40B4-BE49-F238E27FC236}">
                <a16:creationId xmlns:a16="http://schemas.microsoft.com/office/drawing/2014/main" xmlns="" id="{91AA6CA1-2170-C007-5727-34F358E3EE85}"/>
              </a:ext>
            </a:extLst>
          </p:cNvPr>
          <p:cNvSpPr>
            <a:spLocks noGrp="1"/>
          </p:cNvSpPr>
          <p:nvPr>
            <p:ph idx="1"/>
          </p:nvPr>
        </p:nvSpPr>
        <p:spPr/>
        <p:txBody>
          <a:bodyPr/>
          <a:lstStyle/>
          <a:p>
            <a:r>
              <a:rPr lang="fr-FR" b="0" i="0" u="sng" dirty="0">
                <a:solidFill>
                  <a:srgbClr val="1DAC9A"/>
                </a:solidFill>
                <a:effectLst/>
                <a:latin typeface="Open Sans" panose="020B0606030504020204" pitchFamily="34" charset="0"/>
                <a:hlinkClick r:id="rId2"/>
              </a:rPr>
              <a:t>https://www.eclecticenergies.com/francais/enneagramme/dotest</a:t>
            </a:r>
            <a:endParaRPr lang="fr-FR" dirty="0"/>
          </a:p>
        </p:txBody>
      </p:sp>
    </p:spTree>
    <p:extLst>
      <p:ext uri="{BB962C8B-B14F-4D97-AF65-F5344CB8AC3E}">
        <p14:creationId xmlns:p14="http://schemas.microsoft.com/office/powerpoint/2010/main" val="33765474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5"/>
          <p:cNvSpPr>
            <a:spLocks noGrp="1" noChangeArrowheads="1"/>
          </p:cNvSpPr>
          <p:nvPr>
            <p:ph idx="1"/>
          </p:nvPr>
        </p:nvSpPr>
        <p:spPr bwMode="auto">
          <a:xfrm>
            <a:off x="2063750" y="1773238"/>
            <a:ext cx="8001000" cy="4267200"/>
          </a:xfrm>
          <a:noFill/>
          <a:ln>
            <a:noFill/>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endParaRPr lang="fr-FR" sz="2400" b="1" dirty="0"/>
          </a:p>
          <a:p>
            <a:pPr eaLnBrk="1" hangingPunct="1"/>
            <a:r>
              <a:rPr lang="fr-FR" sz="2200" b="1" dirty="0"/>
              <a:t>A back and forth (stimulus and response) between two ego states. </a:t>
            </a:r>
          </a:p>
          <a:p>
            <a:pPr eaLnBrk="1" hangingPunct="1"/>
            <a:endParaRPr lang="fr-FR" sz="2200" b="1" dirty="0"/>
          </a:p>
          <a:p>
            <a:pPr eaLnBrk="1" hangingPunct="1"/>
            <a:r>
              <a:rPr lang="fr-FR" sz="2200" b="1" dirty="0"/>
              <a:t>A transaction in TA is the unit of exchange (verbal or non-verbal) of communication, between two or more natural or legal persons</a:t>
            </a:r>
          </a:p>
          <a:p>
            <a:pPr eaLnBrk="1" hangingPunct="1"/>
            <a:endParaRPr lang="fr-FR" sz="2400" b="1" dirty="0"/>
          </a:p>
          <a:p>
            <a:pPr eaLnBrk="1" hangingPunct="1"/>
            <a:endParaRPr lang="fr-FR" sz="2400" b="1" dirty="0"/>
          </a:p>
        </p:txBody>
      </p:sp>
      <p:sp>
        <p:nvSpPr>
          <p:cNvPr id="5" name="ZoneTexte 4">
            <a:extLst>
              <a:ext uri="{FF2B5EF4-FFF2-40B4-BE49-F238E27FC236}">
                <a16:creationId xmlns:a16="http://schemas.microsoft.com/office/drawing/2014/main" xmlns="" id="{3F20F032-63B6-7D47-4BD8-34438D72982B}"/>
              </a:ext>
            </a:extLst>
          </p:cNvPr>
          <p:cNvSpPr txBox="1"/>
          <p:nvPr/>
        </p:nvSpPr>
        <p:spPr>
          <a:xfrm>
            <a:off x="2219547" y="256310"/>
            <a:ext cx="6097772" cy="1077218"/>
          </a:xfrm>
          <a:prstGeom prst="rect">
            <a:avLst/>
          </a:prstGeom>
          <a:noFill/>
        </p:spPr>
        <p:txBody>
          <a:bodyPr wrap="square">
            <a:spAutoFit/>
          </a:bodyPr>
          <a:lstStyle/>
          <a:p>
            <a:pPr algn="ctr"/>
            <a:r>
              <a:rPr lang="fr-FR" sz="3200" b="1" dirty="0"/>
              <a:t>Transactional analysis: </a:t>
            </a:r>
            <a:br>
              <a:rPr lang="fr-FR" sz="3200" b="1" dirty="0"/>
            </a:br>
            <a:r>
              <a:rPr lang="fr-FR" sz="3200" dirty="0"/>
              <a:t>Transactions</a:t>
            </a:r>
          </a:p>
        </p:txBody>
      </p:sp>
    </p:spTree>
    <p:extLst>
      <p:ext uri="{BB962C8B-B14F-4D97-AF65-F5344CB8AC3E}">
        <p14:creationId xmlns:p14="http://schemas.microsoft.com/office/powerpoint/2010/main" val="368871360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9db9a72-f5b5-46b3-9d03-5ead294b5174">
      <Terms xmlns="http://schemas.microsoft.com/office/infopath/2007/PartnerControls"/>
    </lcf76f155ced4ddcb4097134ff3c332f>
    <TaxCatchAll xmlns="e121dbf0-d4b1-48b5-bc96-32c700c4e89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3D719707AEBB429ED0B64A3E8CDB79" ma:contentTypeVersion="15" ma:contentTypeDescription="Create a new document." ma:contentTypeScope="" ma:versionID="38a2fa6898174f65b50754895072f0e3">
  <xsd:schema xmlns:xsd="http://www.w3.org/2001/XMLSchema" xmlns:xs="http://www.w3.org/2001/XMLSchema" xmlns:p="http://schemas.microsoft.com/office/2006/metadata/properties" xmlns:ns2="e9db9a72-f5b5-46b3-9d03-5ead294b5174" xmlns:ns3="e121dbf0-d4b1-48b5-bc96-32c700c4e892" targetNamespace="http://schemas.microsoft.com/office/2006/metadata/properties" ma:root="true" ma:fieldsID="f0f55ca433f400ba94cf668559cb8028" ns2:_="" ns3:_="">
    <xsd:import namespace="e9db9a72-f5b5-46b3-9d03-5ead294b5174"/>
    <xsd:import namespace="e121dbf0-d4b1-48b5-bc96-32c700c4e89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b9a72-f5b5-46b3-9d03-5ead294b51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99d2947-5c47-4062-8a0c-865e5a40d8c7"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21dbf0-d4b1-48b5-bc96-32c700c4e89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4000879-71fb-47cb-b3ca-f918f6d972c2}" ma:internalName="TaxCatchAll" ma:showField="CatchAllData" ma:web="e121dbf0-d4b1-48b5-bc96-32c700c4e89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1BF054-E454-425D-B247-66214E3F78D3}">
  <ds:schemaRefs>
    <ds:schemaRef ds:uri="http://schemas.openxmlformats.org/package/2006/metadata/core-properties"/>
    <ds:schemaRef ds:uri="http://purl.org/dc/elements/1.1/"/>
    <ds:schemaRef ds:uri="http://purl.org/dc/dcmitype/"/>
    <ds:schemaRef ds:uri="http://schemas.microsoft.com/office/2006/metadata/properties"/>
    <ds:schemaRef ds:uri="http://schemas.microsoft.com/office/infopath/2007/PartnerControls"/>
    <ds:schemaRef ds:uri="e121dbf0-d4b1-48b5-bc96-32c700c4e892"/>
    <ds:schemaRef ds:uri="http://schemas.microsoft.com/office/2006/documentManagement/types"/>
    <ds:schemaRef ds:uri="e9db9a72-f5b5-46b3-9d03-5ead294b5174"/>
    <ds:schemaRef ds:uri="http://www.w3.org/XML/1998/namespace"/>
    <ds:schemaRef ds:uri="http://purl.org/dc/terms/"/>
  </ds:schemaRefs>
</ds:datastoreItem>
</file>

<file path=customXml/itemProps2.xml><?xml version="1.0" encoding="utf-8"?>
<ds:datastoreItem xmlns:ds="http://schemas.openxmlformats.org/officeDocument/2006/customXml" ds:itemID="{5DB2DE67-8A32-4EB3-AECD-3F3EC01E7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b9a72-f5b5-46b3-9d03-5ead294b5174"/>
    <ds:schemaRef ds:uri="e121dbf0-d4b1-48b5-bc96-32c700c4e8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220AE1-2A43-4328-B4A5-9B154936A6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Przycinanie</Template>
  <TotalTime>11353</TotalTime>
  <Words>13453</Words>
  <Application>Microsoft Office PowerPoint</Application>
  <PresentationFormat>Panoramiczny</PresentationFormat>
  <Paragraphs>1764</Paragraphs>
  <Slides>244</Slides>
  <Notes>46</Notes>
  <HiddenSlides>1</HiddenSlides>
  <MMClips>2</MMClips>
  <ScaleCrop>false</ScaleCrop>
  <HeadingPairs>
    <vt:vector size="8" baseType="variant">
      <vt:variant>
        <vt:lpstr>Używane czcionki</vt:lpstr>
      </vt:variant>
      <vt:variant>
        <vt:i4>26</vt:i4>
      </vt:variant>
      <vt:variant>
        <vt:lpstr>Motyw</vt:lpstr>
      </vt:variant>
      <vt:variant>
        <vt:i4>3</vt:i4>
      </vt:variant>
      <vt:variant>
        <vt:lpstr>Osadzone serwery OLE</vt:lpstr>
      </vt:variant>
      <vt:variant>
        <vt:i4>0</vt:i4>
      </vt:variant>
      <vt:variant>
        <vt:lpstr>Tytuły slajdów</vt:lpstr>
      </vt:variant>
      <vt:variant>
        <vt:i4>244</vt:i4>
      </vt:variant>
    </vt:vector>
  </HeadingPairs>
  <TitlesOfParts>
    <vt:vector size="273" baseType="lpstr">
      <vt:lpstr>Arial Unicode MS</vt:lpstr>
      <vt:lpstr>ＭＳ Ｐゴシック</vt:lpstr>
      <vt:lpstr>-apple-system</vt:lpstr>
      <vt:lpstr>Arial</vt:lpstr>
      <vt:lpstr>Arial</vt:lpstr>
      <vt:lpstr>Calibri</vt:lpstr>
      <vt:lpstr>Calibri Light</vt:lpstr>
      <vt:lpstr>Century Gothic</vt:lpstr>
      <vt:lpstr>Century Schoolbook</vt:lpstr>
      <vt:lpstr>Comic Sans MS</vt:lpstr>
      <vt:lpstr>CommercialScriptTwo</vt:lpstr>
      <vt:lpstr>Courier New</vt:lpstr>
      <vt:lpstr>Franklin Gothic Book</vt:lpstr>
      <vt:lpstr>inherit</vt:lpstr>
      <vt:lpstr>Lucida Sans Unicode</vt:lpstr>
      <vt:lpstr>Montserrat</vt:lpstr>
      <vt:lpstr>Open Sans</vt:lpstr>
      <vt:lpstr>PT Sans</vt:lpstr>
      <vt:lpstr>source sans pro</vt:lpstr>
      <vt:lpstr>Tahoma</vt:lpstr>
      <vt:lpstr>Time new roman</vt:lpstr>
      <vt:lpstr>Times</vt:lpstr>
      <vt:lpstr>Times New Roman</vt:lpstr>
      <vt:lpstr>Verdana</vt:lpstr>
      <vt:lpstr>Wingdings</vt:lpstr>
      <vt:lpstr>Wingdings 2</vt:lpstr>
      <vt:lpstr>Crop</vt:lpstr>
      <vt:lpstr>Conception personnalisée</vt:lpstr>
      <vt:lpstr>1_Conception personnalisée</vt:lpstr>
      <vt:lpstr>Prezentacja programu PowerPoint</vt:lpstr>
      <vt:lpstr>Prezentacja programu PowerPoint</vt:lpstr>
      <vt:lpstr>Ice breaking : Le nom indien </vt:lpstr>
      <vt:lpstr>Module 1</vt:lpstr>
      <vt:lpstr>Introduction: The Post-it round.</vt:lpstr>
      <vt:lpstr>Did you know?</vt:lpstr>
      <vt:lpstr>Some definitions</vt:lpstr>
      <vt:lpstr>The three types of communication</vt:lpstr>
      <vt:lpstr>The components of communication</vt:lpstr>
      <vt:lpstr>Did you say: communicate?</vt:lpstr>
      <vt:lpstr>Did you say: communicate?</vt:lpstr>
      <vt:lpstr>Did you say: communicate?</vt:lpstr>
      <vt:lpstr>Did you say: communicate?</vt:lpstr>
      <vt:lpstr>It's your turn: draw me a ……..</vt:lpstr>
      <vt:lpstr>Difference between verbal and non verbal communication?</vt:lpstr>
      <vt:lpstr>What is going on in our brain?</vt:lpstr>
      <vt:lpstr>Left brain</vt:lpstr>
      <vt:lpstr>Left brain</vt:lpstr>
      <vt:lpstr>Right brain</vt:lpstr>
      <vt:lpstr>Right brain</vt:lpstr>
      <vt:lpstr>How does it work?</vt:lpstr>
      <vt:lpstr>Test yourself </vt:lpstr>
      <vt:lpstr>Test yourself !</vt:lpstr>
      <vt:lpstr>Prezentacja programu PowerPoint</vt:lpstr>
      <vt:lpstr>VERBAL communication</vt:lpstr>
      <vt:lpstr>THE BARRIERS TO communication</vt:lpstr>
      <vt:lpstr>The barriers to communication</vt:lpstr>
      <vt:lpstr>The barriers to communication</vt:lpstr>
      <vt:lpstr>The barriers to communication</vt:lpstr>
      <vt:lpstr>The barriers to communication</vt:lpstr>
      <vt:lpstr>The barriers to communication</vt:lpstr>
      <vt:lpstr>The barriers to communication</vt:lpstr>
      <vt:lpstr>What are the five qualities of good verbal communication?</vt:lpstr>
      <vt:lpstr>assertivitY</vt:lpstr>
      <vt:lpstr>Prezentacja programu PowerPoint</vt:lpstr>
      <vt:lpstr>The assertivity</vt:lpstr>
      <vt:lpstr>Prezentacja programu PowerPoint</vt:lpstr>
      <vt:lpstr>Prezentacja programu PowerPoint</vt:lpstr>
      <vt:lpstr>Open-mindedness  </vt:lpstr>
      <vt:lpstr>What does open-mindedness bring to life?</vt:lpstr>
      <vt:lpstr>What does open-mindedness bring to life?</vt:lpstr>
      <vt:lpstr>Keeping a free... and critical conscience</vt:lpstr>
      <vt:lpstr>empathY</vt:lpstr>
      <vt:lpstr>Empathy.  </vt:lpstr>
      <vt:lpstr>Empathy</vt:lpstr>
      <vt:lpstr>EMPATHY consists of :</vt:lpstr>
      <vt:lpstr>Clarity</vt:lpstr>
      <vt:lpstr>Active LISTEING</vt:lpstr>
      <vt:lpstr>Prezentacja programu PowerPoint</vt:lpstr>
      <vt:lpstr>Prezentacja programu PowerPoint</vt:lpstr>
      <vt:lpstr>Prezentacja programu PowerPoint</vt:lpstr>
      <vt:lpstr>More barriers... </vt:lpstr>
      <vt:lpstr> reformulation</vt:lpstr>
      <vt:lpstr>Prezentacja programu PowerPoint</vt:lpstr>
      <vt:lpstr>Prezentacja programu PowerPoint</vt:lpstr>
      <vt:lpstr>Prezentacja programu PowerPoint</vt:lpstr>
      <vt:lpstr>non verbal communication</vt:lpstr>
      <vt:lpstr>What is the role of non-verbal communication?</vt:lpstr>
      <vt:lpstr>Types of non-verbal communication </vt:lpstr>
      <vt:lpstr>Some tools to better understand non-verbal communication</vt:lpstr>
      <vt:lpstr>Prezentacja programu PowerPoint</vt:lpstr>
      <vt:lpstr>Neuro</vt:lpstr>
      <vt:lpstr>Linguistique </vt:lpstr>
      <vt:lpstr>Programmation</vt:lpstr>
      <vt:lpstr>       " The map is not the territory it represents ".   This is probably the best way to express the fact that each of us constructs a subjective representation of reality and that we live and 'function' in response to this representation.  </vt:lpstr>
      <vt:lpstr>The perception of reality</vt:lpstr>
      <vt:lpstr>The perception of reality</vt:lpstr>
      <vt:lpstr>The perception of reality</vt:lpstr>
      <vt:lpstr>Prezentacja programu PowerPoint</vt:lpstr>
      <vt:lpstr>Prezentacja programu PowerPoint</vt:lpstr>
      <vt:lpstr>Prezentacja programu PowerPoint</vt:lpstr>
      <vt:lpstr>Prezentacja programu PowerPoint</vt:lpstr>
      <vt:lpstr>The perception of reality</vt:lpstr>
      <vt:lpstr>Prezentacja programu PowerPoint</vt:lpstr>
      <vt:lpstr>Beliefs</vt:lpstr>
      <vt:lpstr>Limiting beliefs </vt:lpstr>
      <vt:lpstr>Limiting  beliefs</vt:lpstr>
      <vt:lpstr>Limiting beliefs</vt:lpstr>
      <vt:lpstr>Prezentacja programu PowerPoint</vt:lpstr>
      <vt:lpstr>Transactionnal Analysis</vt:lpstr>
      <vt:lpstr>Transactionnal Analysis</vt:lpstr>
      <vt:lpstr>The ego states</vt:lpstr>
      <vt:lpstr>The ego states</vt:lpstr>
      <vt:lpstr>The ego states</vt:lpstr>
      <vt:lpstr>The ego states</vt:lpstr>
      <vt:lpstr>The ego states</vt:lpstr>
      <vt:lpstr>The ego states</vt:lpstr>
      <vt:lpstr>The ego states</vt:lpstr>
      <vt:lpstr>The ego states</vt:lpstr>
      <vt:lpstr>Examples </vt:lpstr>
      <vt:lpstr>Ego states</vt:lpstr>
      <vt:lpstr>Exercise </vt:lpstr>
      <vt:lpstr>Prezentacja programu PowerPoint</vt:lpstr>
      <vt:lpstr>Prezentacja programu PowerPoint</vt:lpstr>
      <vt:lpstr>Prezentacja programu PowerPoint</vt:lpstr>
      <vt:lpstr>Prezentacja programu PowerPoint</vt:lpstr>
      <vt:lpstr>Prezentacja programu PowerPoint</vt:lpstr>
      <vt:lpstr>Online Enneagram Tests</vt:lpstr>
      <vt:lpstr>Prezentacja programu PowerPoint</vt:lpstr>
      <vt:lpstr>Transactional analysis:  Transactions</vt:lpstr>
      <vt:lpstr>Parallel transactions</vt:lpstr>
      <vt:lpstr>Transactional analysis:  Examples of parallel (complementary) transactions</vt:lpstr>
      <vt:lpstr>Transactional analysis:  Examples of parallel (complementary) transactions</vt:lpstr>
      <vt:lpstr>Transactional analysis:  Examples of parallel (complementary) transactions</vt:lpstr>
      <vt:lpstr>Cross-transaction</vt:lpstr>
      <vt:lpstr>Transactional analysis:  Example of a cross transaction</vt:lpstr>
      <vt:lpstr>Transactional analysis:  Example of a cross transaction</vt:lpstr>
      <vt:lpstr>Transactional analysis:  Examples of hidden (trapped) double transactions</vt:lpstr>
      <vt:lpstr>Transactional analysis:  Examples of common transactions</vt:lpstr>
      <vt:lpstr>Module 2: learn to learn</vt:lpstr>
      <vt:lpstr>The 4 learning styles</vt:lpstr>
      <vt:lpstr>Prezentacja programu PowerPoint</vt:lpstr>
      <vt:lpstr>Prezentacja programu PowerPoint</vt:lpstr>
      <vt:lpstr>A tool for better memorization: the VAKOG</vt:lpstr>
      <vt:lpstr>Prezentacja programu PowerPoint</vt:lpstr>
      <vt:lpstr>Information input </vt:lpstr>
      <vt:lpstr>Filter 1 The five senses/VAKOG </vt:lpstr>
      <vt:lpstr>Filter 1 The five senses/VAKOG </vt:lpstr>
      <vt:lpstr>Prezentacja programu PowerPoint</vt:lpstr>
      <vt:lpstr>TEST</vt:lpstr>
      <vt:lpstr>Critical thinking </vt:lpstr>
      <vt:lpstr>Critical thinking: definition</vt:lpstr>
      <vt:lpstr>The 5 critical thinking skills </vt:lpstr>
      <vt:lpstr>How to improve critical thinking? </vt:lpstr>
      <vt:lpstr>How to improve critical thinking? </vt:lpstr>
      <vt:lpstr>Developing motivation </vt:lpstr>
      <vt:lpstr>MASLOW's pyramid of needs </vt:lpstr>
      <vt:lpstr>MASLOW's pyramid of needs</vt:lpstr>
      <vt:lpstr>TEST</vt:lpstr>
      <vt:lpstr>Victor Vroom's V.I.E model </vt:lpstr>
      <vt:lpstr>Explanations of the Vroom V.I.E model    </vt:lpstr>
      <vt:lpstr>Explanations of the Vroom V.I.E model    </vt:lpstr>
      <vt:lpstr>Explanations of the Vroom V.I.E model    </vt:lpstr>
      <vt:lpstr>Prezentacja programu PowerPoint</vt:lpstr>
      <vt:lpstr>What is self-confidence?  </vt:lpstr>
      <vt:lpstr>The main types of trust</vt:lpstr>
      <vt:lpstr>Causes of a loss of self-confidence</vt:lpstr>
      <vt:lpstr>7 tips to help you trust yourself </vt:lpstr>
      <vt:lpstr>Resilience: definition</vt:lpstr>
      <vt:lpstr>The origins of resilience </vt:lpstr>
      <vt:lpstr>What are the benefits of resilience? </vt:lpstr>
      <vt:lpstr>Some things to cultivate: 10 keys to contribute to resilience </vt:lpstr>
      <vt:lpstr>Life positions</vt:lpstr>
      <vt:lpstr>Life positions</vt:lpstr>
      <vt:lpstr>Prezentacja programu PowerPoint</vt:lpstr>
      <vt:lpstr>Transactional analysis Signs of recognition (stroke)</vt:lpstr>
      <vt:lpstr>Transactional analysis Signs of recognition (stroke)</vt:lpstr>
      <vt:lpstr>Transactional analysis Managing signs of recognition</vt:lpstr>
      <vt:lpstr>Knowing how to say "NO </vt:lpstr>
      <vt:lpstr>Prezentacja programu PowerPoint</vt:lpstr>
      <vt:lpstr>TEST</vt:lpstr>
      <vt:lpstr>Prezentacja programu PowerPoint</vt:lpstr>
      <vt:lpstr>Prezentacja programu PowerPoint</vt:lpstr>
      <vt:lpstr>Prezentacja programu PowerPoint</vt:lpstr>
      <vt:lpstr>Prezentacja programu PowerPoint</vt:lpstr>
      <vt:lpstr>Prezentacja programu PowerPoint</vt:lpstr>
      <vt:lpstr>Module 3: Time management</vt:lpstr>
      <vt:lpstr>Prezentacja programu PowerPoint</vt:lpstr>
      <vt:lpstr>Accepting to lose time to gain time</vt:lpstr>
      <vt:lpstr>Why manage your time? </vt:lpstr>
      <vt:lpstr>Why manage your time? </vt:lpstr>
      <vt:lpstr>Why manage your time? </vt:lpstr>
      <vt:lpstr>Why manage your time?</vt:lpstr>
      <vt:lpstr>The elementary properties of time are: </vt:lpstr>
      <vt:lpstr>Subjective and objective duration</vt:lpstr>
      <vt:lpstr>Definition of time management </vt:lpstr>
      <vt:lpstr>What is your conception of time?</vt:lpstr>
      <vt:lpstr>What are your time crunches? </vt:lpstr>
      <vt:lpstr>What are your time crunches?</vt:lpstr>
      <vt:lpstr>The Time Thieves </vt:lpstr>
      <vt:lpstr>What guides our conception of time?</vt:lpstr>
      <vt:lpstr>Preparing to invest in change? </vt:lpstr>
      <vt:lpstr>Prezentacja programu PowerPoint</vt:lpstr>
      <vt:lpstr>The Eisenhower principle</vt:lpstr>
      <vt:lpstr>The Eisenhower principle</vt:lpstr>
      <vt:lpstr>Where does the name come from ?</vt:lpstr>
      <vt:lpstr>How to use the Eisenhower Matrix? </vt:lpstr>
      <vt:lpstr>5 time management tips when working with the Eisenhower Matrix </vt:lpstr>
      <vt:lpstr>The priority pyramid</vt:lpstr>
      <vt:lpstr>The priority pyramid</vt:lpstr>
      <vt:lpstr>The priority pyramid</vt:lpstr>
      <vt:lpstr>Example </vt:lpstr>
      <vt:lpstr>The Parkinson law</vt:lpstr>
      <vt:lpstr>The Parkinson law</vt:lpstr>
      <vt:lpstr>Pareto’s law or the 80/20 law</vt:lpstr>
      <vt:lpstr>Prezentacja programu PowerPoint</vt:lpstr>
      <vt:lpstr>Pareto theory adapted to time </vt:lpstr>
      <vt:lpstr>Some techniques</vt:lpstr>
      <vt:lpstr>Some techniques</vt:lpstr>
      <vt:lpstr>Some techniques</vt:lpstr>
      <vt:lpstr>The NERAC method</vt:lpstr>
      <vt:lpstr>Evaluate time</vt:lpstr>
      <vt:lpstr>Plan </vt:lpstr>
      <vt:lpstr>Choose the time of day when you are most efficient to do the activities you like less or not at all.</vt:lpstr>
      <vt:lpstr>Setting priorities</vt:lpstr>
      <vt:lpstr>Procrastination</vt:lpstr>
      <vt:lpstr>If you recognise yourself in the following list of statements, you are affected by procrastination. </vt:lpstr>
      <vt:lpstr>THE TIME </vt:lpstr>
      <vt:lpstr>What are your priorities today?</vt:lpstr>
      <vt:lpstr>Module 4: Conflict Management</vt:lpstr>
      <vt:lpstr>Is conflict a necessity?</vt:lpstr>
      <vt:lpstr>Conflicts and disagreements</vt:lpstr>
      <vt:lpstr>The different levels of conflict</vt:lpstr>
      <vt:lpstr>Latent conflict</vt:lpstr>
      <vt:lpstr>What is suppressed conflict? </vt:lpstr>
      <vt:lpstr>open conflict</vt:lpstr>
      <vt:lpstr>The different types of conflict</vt:lpstr>
      <vt:lpstr>Conflict of needs</vt:lpstr>
      <vt:lpstr>Conflict of opinion</vt:lpstr>
      <vt:lpstr>Conflict of interest</vt:lpstr>
      <vt:lpstr>The misunderstanding</vt:lpstr>
      <vt:lpstr>Psychological</vt:lpstr>
      <vt:lpstr>Linked to the operation of the company</vt:lpstr>
      <vt:lpstr> Generational</vt:lpstr>
      <vt:lpstr>Prezentacja programu PowerPoint</vt:lpstr>
      <vt:lpstr>Prezentacja programu PowerPoint</vt:lpstr>
      <vt:lpstr>Organiser le changement </vt:lpstr>
      <vt:lpstr>The five steps of change in images</vt:lpstr>
      <vt:lpstr>Prezentacja programu PowerPoint</vt:lpstr>
      <vt:lpstr>The four type of resistance to change</vt:lpstr>
      <vt:lpstr>The four type of resistance to change</vt:lpstr>
      <vt:lpstr>What is the best way to react to change? </vt:lpstr>
      <vt:lpstr>Managing conflict: the different stages</vt:lpstr>
      <vt:lpstr>Prezentacja programu PowerPoint</vt:lpstr>
      <vt:lpstr>Prezentacja programu PowerPoint</vt:lpstr>
      <vt:lpstr>Prezentacja programu PowerPoint</vt:lpstr>
      <vt:lpstr>Analysis model for determining a conflict strategy :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Knowing how to react to hostile reactions</vt:lpstr>
      <vt:lpstr>Prezentacja programu PowerPoint</vt:lpstr>
      <vt:lpstr>Prezentacja programu PowerPoint</vt:lpstr>
      <vt:lpstr>Prezentacja programu PowerPoint</vt:lpstr>
      <vt:lpstr>Prezentacja programu PowerPoint</vt:lpstr>
      <vt:lpstr>Disclaimer: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KK 50+</dc:title>
  <dc:creator>Konto Microsoft</dc:creator>
  <cp:lastModifiedBy>dominik kubas</cp:lastModifiedBy>
  <cp:revision>201</cp:revision>
  <dcterms:created xsi:type="dcterms:W3CDTF">2022-02-23T14:27:45Z</dcterms:created>
  <dcterms:modified xsi:type="dcterms:W3CDTF">2023-09-15T12:19:55Z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0x010100AF3D719707AEBB429ED0B64A3E8CDB79</vt:lpwstr>
  </property>
</Properties>
</file>