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432"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433"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434" r:id="rId87"/>
    <p:sldId id="343" r:id="rId88"/>
    <p:sldId id="344" r:id="rId89"/>
    <p:sldId id="345" r:id="rId90"/>
    <p:sldId id="346" r:id="rId91"/>
    <p:sldId id="347" r:id="rId92"/>
    <p:sldId id="348" r:id="rId93"/>
    <p:sldId id="349" r:id="rId94"/>
    <p:sldId id="350" r:id="rId95"/>
    <p:sldId id="351" r:id="rId96"/>
    <p:sldId id="435"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436"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437"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38"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9" r:id="rId17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89" d="100"/>
          <a:sy n="89" d="100"/>
        </p:scale>
        <p:origin x="41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15EA2-BD84-4FAF-BF83-E0C8004AA6A8}" type="datetimeFigureOut">
              <a:rPr lang="pl-PL" smtClean="0"/>
              <a:t>2023-05-29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7EDC2-BE8E-47C1-9BC1-BF6C52EEB23C}" type="slidenum">
              <a:rPr lang="pl-PL" smtClean="0"/>
              <a:t>‹#›</a:t>
            </a:fld>
            <a:endParaRPr lang="pl-PL"/>
          </a:p>
        </p:txBody>
      </p:sp>
    </p:spTree>
    <p:extLst>
      <p:ext uri="{BB962C8B-B14F-4D97-AF65-F5344CB8AC3E}">
        <p14:creationId xmlns:p14="http://schemas.microsoft.com/office/powerpoint/2010/main" val="339476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7697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8ccb96ae3c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18ccb96ae3c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832094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8ccb96ae3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18ccb96ae3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0727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8cea1f1dc3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18cea1f1dc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42298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8ceeaefae4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18ceeaefae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3612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8ccb96ae3c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18ccb96ae3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03143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90b61aae8a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190b61aae8a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38510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8ccb96ae3c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g18ccb96ae3c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65817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90b61aae8a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190b61aae8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701406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8ceeaefae4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18ceeaefae4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43596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9d6c44c6c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159d6c44c6c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42794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8ceeaefae4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18ceeaefae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3661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8ccb96ae3c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8ccb96ae3c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309341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8ceeaefae4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18ceeaefae4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00112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8ceeaefae4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18ceeaefae4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325442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8cea1f1dc3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18cea1f1dc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01012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90b61aae8a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190b61aae8a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201311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8cea1f1dc3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18cea1f1dc3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339650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90b61aae8a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190b61aae8a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99202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8cea1f1dc3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18cea1f1dc3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06312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90b61aae8a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190b61aae8a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050457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03239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0858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8ccb96ae3c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18ccb96ae3c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498412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593453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8ccb96ae3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18ccb96ae3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711037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90b652ded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190b652ded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689928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8ceeaefae4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18ceeaefae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95707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8cf777ac66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g18cf777ac6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117760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8ccb96ae3c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8ccb96ae3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657764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8ccb96ae3c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18ccb96ae3c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424112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8cf777ac66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18cf777ac66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031723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8cf777ac66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18cf777ac66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606151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8cf777ac66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18cf777ac66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8527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8ccb96ae3c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18ccb96ae3c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672211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8cf777ac66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18cf777ac66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186490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8cea1f1dc3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g18cea1f1dc3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32720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90b652dedb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190b652dedb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50238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90b652dedb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190b652ded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199728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90b652dedb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190b652dedb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967767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90b652dedb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190b652dedb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301636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90b652dedb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190b652dedb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506591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90b652dedb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190b652dedb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189623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8cea1f1dc3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18cea1f1dc3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974797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232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8ccb96ae3c_0_1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18ccb96ae3c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86805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777054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342867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8ccb96ae3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18ccb96ae3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424941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8cea1f1dc3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18cea1f1dc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404905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8ceeaefae4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18ceeaefae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447978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8d034a52ba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18d034a52ba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897859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8ccb96ae3c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18ccb96ae3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304317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8ccb96ae3c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18ccb96ae3c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113549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59d6c44c6c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159d6c44c6c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758380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8d034a52ba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18d034a52ba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1930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8d8f2438e4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18d8f2438e4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92236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8ceeaefae4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18ceeaefae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600286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8d034a52ba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18d034a52ba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248254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8ceeaefae4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g18ceeaefae4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908646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8cea1f1dc3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18cea1f1dc3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03407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9722ea3d4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19722ea3d4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730888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9722ea3d49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19722ea3d4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676355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9722ea3d49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19722ea3d49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585114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9722ea3d49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19722ea3d49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252778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9722ea3d4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19722ea3d4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166231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252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8daa5009f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18daa5009f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558046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864885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889860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8ccb96ae3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18ccb96ae3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345697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8ceeaefae4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18ceeaefae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967306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8ccb96ae3c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18ccb96ae3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479035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8ccb96ae3c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18ccb96ae3c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170268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59d6c44c6c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g159d6c44c6c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666273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8d034a52ba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18d034a52ba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978195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8ceeaefae4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18ceeaefae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687360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8ceeaefae4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g18ceeaefae4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2660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8daa5009fb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18daa5009fb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104232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8d0a1de534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18d0a1de534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866341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8cea1f1dc3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18cea1f1dc3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741386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8d0a1de534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18d0a1de534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432299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8d0a1de534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18d0a1de534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149828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8d0a1de534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18d0a1de534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064510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901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8daa5009fb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18daa5009fb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0600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8d8f2438e4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18d8f2438e4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0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866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6228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2421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8d8e8929e2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18d8e8929e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8917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8d8e8929e2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18d8e8929e2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715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8d8e8929e2_0_1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18d8e8929e2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38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8d8e8929e2_0_2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18d8e8929e2_0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5272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8ccb96ae3c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8ccb96ae3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0992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8ccb96ae3c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18ccb96ae3c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4748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8cda15836a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18cda15836a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0867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8cda15836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18cda15836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685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8ccb96ae3c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g18ccb96ae3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610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8d8e8929e2_0_3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18d8e8929e2_0_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6115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8d8e8929e2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18d8e8929e2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9646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8d8e8929e2_0_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18d8e8929e2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9109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8d8e8929e2_0_4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18d8e8929e2_0_4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9801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8f1db45f3f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18f1db45f3f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2211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8ccb96ae3c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18ccb96ae3c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8698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8ccb96ae3c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18ccb96ae3c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6842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ccb96ae3c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8ccb96ae3c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8306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8ccb96ae3c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18ccb96ae3c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3806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8d8e8929e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18d8e8929e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462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8ccb96ae3c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18ccb96ae3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088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8cda15836a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18cda15836a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6712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2972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09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90351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8e97394ca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18e97394ca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40740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8e97394cae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18e97394cae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5008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8e97394cae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18e97394cae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20348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8ccb96ae3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18ccb96ae3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96115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9764bfac26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19764bfac26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67793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8ccb96ae3c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18ccb96ae3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1145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8d8f2438e4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18d8f2438e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3156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59d6c44c6c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159d6c44c6c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30029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59d6c44c6c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159d6c44c6c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47253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764bfac26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g19764bfac26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53194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9764bfac26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19764bfac26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87033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8ccb96ae3c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18ccb96ae3c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1213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9764bfac26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19764bfac2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83398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59d6c44c6c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159d6c44c6c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58181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59d6c44c6c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159d6c44c6c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66705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8ccb96ae3c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18ccb96ae3c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40524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59d6c44c6c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159d6c44c6c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7672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8ccb96ae3c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18ccb96ae3c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87647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8ccb96ae3c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18ccb96ae3c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85973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8ccb96ae3c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18ccb96ae3c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92623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9764bfac26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19764bfac26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00183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8ccb96ae3c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18ccb96ae3c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09550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59d6c44c6c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g159d6c44c6c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23438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ccb96ae3c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18ccb96ae3c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21034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9764bfac2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19764bfac2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48575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9764bfac26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9764bfac26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69412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093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4384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8ccb96ae3c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18ccb96ae3c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68743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55482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8ccb96ae3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18ccb96ae3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82876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8cea1f1dc3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18cea1f1dc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84384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8ccb96ae3c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18ccb96ae3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91121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8ccb96ae3c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18ccb96ae3c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64751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8cea1f1dc3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18cea1f1dc3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17304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59d6c44c6c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159d6c44c6c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0725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8cea1f1dc3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18cea1f1dc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56896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8cea1f1dc3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18cea1f1dc3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49275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8cea1f1dc3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18cea1f1dc3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7969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8ccb96ae3c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18ccb96ae3c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2322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8cea1f1dc3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g18cea1f1dc3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61234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59d6c44c6c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159d6c44c6c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44601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8ccb96ae3c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18ccb96ae3c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55142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59d6c44c6c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159d6c44c6c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97522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59d6c44c6c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159d6c44c6c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3147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8cea1f1dc3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18cea1f1dc3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63300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57677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75882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2599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8ccb96ae3c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18ccb96ae3c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80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8ccb96ae3c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18ccb96ae3c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241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8ccb96ae3c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18ccb96ae3c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00102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8f2b56a6c1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18f2b56a6c1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11350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8ccb96ae3c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18ccb96ae3c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99888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8f2b56a6c1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18f2b56a6c1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51105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8f2b56a6c1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18f2b56a6c1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267002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8ccb96ae3c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18ccb96ae3c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87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313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04139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39819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90b61aae8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190b61aae8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516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l-PL" smtClean="0"/>
              <a:t>Kliknij, aby edytować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06B45FA-CACB-45EE-B516-E95CE77E3CEC}" type="datetimeFigureOut">
              <a:rPr lang="pl-PL" smtClean="0"/>
              <a:t>2023-05-29</a:t>
            </a:fld>
            <a:endParaRPr lang="pl-PL"/>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pl-PL"/>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FF95C1C-20D5-4E17-8E1B-81F79CDB6627}" type="slidenum">
              <a:rPr lang="pl-PL" smtClean="0"/>
              <a:t>‹#›</a:t>
            </a:fld>
            <a:endParaRPr lang="pl-PL"/>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355132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06B45FA-CACB-45EE-B516-E95CE77E3CEC}" type="datetimeFigureOut">
              <a:rPr lang="pl-PL" smtClean="0"/>
              <a:t>2023-05-29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FF95C1C-20D5-4E17-8E1B-81F79CDB6627}" type="slidenum">
              <a:rPr lang="pl-PL" smtClean="0"/>
              <a:t>‹#›</a:t>
            </a:fld>
            <a:endParaRPr lang="pl-PL"/>
          </a:p>
        </p:txBody>
      </p:sp>
    </p:spTree>
    <p:extLst>
      <p:ext uri="{BB962C8B-B14F-4D97-AF65-F5344CB8AC3E}">
        <p14:creationId xmlns:p14="http://schemas.microsoft.com/office/powerpoint/2010/main" val="260451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06B45FA-CACB-45EE-B516-E95CE77E3CEC}" type="datetimeFigureOut">
              <a:rPr lang="pl-PL" smtClean="0"/>
              <a:t>2023-05-29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FF95C1C-20D5-4E17-8E1B-81F79CDB6627}" type="slidenum">
              <a:rPr lang="pl-PL" smtClean="0"/>
              <a:t>‹#›</a:t>
            </a:fld>
            <a:endParaRPr lang="pl-PL"/>
          </a:p>
        </p:txBody>
      </p:sp>
    </p:spTree>
    <p:extLst>
      <p:ext uri="{BB962C8B-B14F-4D97-AF65-F5344CB8AC3E}">
        <p14:creationId xmlns:p14="http://schemas.microsoft.com/office/powerpoint/2010/main" val="404067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06B45FA-CACB-45EE-B516-E95CE77E3CEC}" type="datetimeFigureOut">
              <a:rPr lang="pl-PL" smtClean="0"/>
              <a:t>2023-05-29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FF95C1C-20D5-4E17-8E1B-81F79CDB6627}" type="slidenum">
              <a:rPr lang="pl-PL" smtClean="0"/>
              <a:t>‹#›</a:t>
            </a:fld>
            <a:endParaRPr lang="pl-PL"/>
          </a:p>
        </p:txBody>
      </p:sp>
    </p:spTree>
    <p:extLst>
      <p:ext uri="{BB962C8B-B14F-4D97-AF65-F5344CB8AC3E}">
        <p14:creationId xmlns:p14="http://schemas.microsoft.com/office/powerpoint/2010/main" val="370858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06B45FA-CACB-45EE-B516-E95CE77E3CEC}" type="datetimeFigureOut">
              <a:rPr lang="pl-PL" smtClean="0"/>
              <a:t>2023-05-29</a:t>
            </a:fld>
            <a:endParaRPr lang="pl-PL"/>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l-PL"/>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FF95C1C-20D5-4E17-8E1B-81F79CDB6627}" type="slidenum">
              <a:rPr lang="pl-PL" smtClean="0"/>
              <a:t>‹#›</a:t>
            </a:fld>
            <a:endParaRPr lang="pl-P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211048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smtClean="0"/>
              <a:t>Kliknij, aby edytować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B06B45FA-CACB-45EE-B516-E95CE77E3CEC}" type="datetimeFigureOut">
              <a:rPr lang="pl-PL" smtClean="0"/>
              <a:t>2023-05-29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FF95C1C-20D5-4E17-8E1B-81F79CDB6627}" type="slidenum">
              <a:rPr lang="pl-PL" smtClean="0"/>
              <a:t>‹#›</a:t>
            </a:fld>
            <a:endParaRPr lang="pl-PL"/>
          </a:p>
        </p:txBody>
      </p:sp>
    </p:spTree>
    <p:extLst>
      <p:ext uri="{BB962C8B-B14F-4D97-AF65-F5344CB8AC3E}">
        <p14:creationId xmlns:p14="http://schemas.microsoft.com/office/powerpoint/2010/main" val="91299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06B45FA-CACB-45EE-B516-E95CE77E3CEC}" type="datetimeFigureOut">
              <a:rPr lang="pl-PL" smtClean="0"/>
              <a:t>2023-05-29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FF95C1C-20D5-4E17-8E1B-81F79CDB6627}" type="slidenum">
              <a:rPr lang="pl-PL" smtClean="0"/>
              <a:t>‹#›</a:t>
            </a:fld>
            <a:endParaRPr lang="pl-PL"/>
          </a:p>
        </p:txBody>
      </p:sp>
    </p:spTree>
    <p:extLst>
      <p:ext uri="{BB962C8B-B14F-4D97-AF65-F5344CB8AC3E}">
        <p14:creationId xmlns:p14="http://schemas.microsoft.com/office/powerpoint/2010/main" val="247512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06B45FA-CACB-45EE-B516-E95CE77E3CEC}" type="datetimeFigureOut">
              <a:rPr lang="pl-PL" smtClean="0"/>
              <a:t>2023-05-29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FF95C1C-20D5-4E17-8E1B-81F79CDB6627}" type="slidenum">
              <a:rPr lang="pl-PL" smtClean="0"/>
              <a:t>‹#›</a:t>
            </a:fld>
            <a:endParaRPr lang="pl-PL"/>
          </a:p>
        </p:txBody>
      </p:sp>
    </p:spTree>
    <p:extLst>
      <p:ext uri="{BB962C8B-B14F-4D97-AF65-F5344CB8AC3E}">
        <p14:creationId xmlns:p14="http://schemas.microsoft.com/office/powerpoint/2010/main" val="345601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B45FA-CACB-45EE-B516-E95CE77E3CEC}" type="datetimeFigureOut">
              <a:rPr lang="pl-PL" smtClean="0"/>
              <a:t>2023-05-29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FF95C1C-20D5-4E17-8E1B-81F79CDB6627}" type="slidenum">
              <a:rPr lang="pl-PL" smtClean="0"/>
              <a:t>‹#›</a:t>
            </a:fld>
            <a:endParaRPr lang="pl-PL"/>
          </a:p>
        </p:txBody>
      </p:sp>
    </p:spTree>
    <p:extLst>
      <p:ext uri="{BB962C8B-B14F-4D97-AF65-F5344CB8AC3E}">
        <p14:creationId xmlns:p14="http://schemas.microsoft.com/office/powerpoint/2010/main" val="191179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06B45FA-CACB-45EE-B516-E95CE77E3CEC}" type="datetimeFigureOut">
              <a:rPr lang="pl-PL" smtClean="0"/>
              <a:t>2023-05-29</a:t>
            </a:fld>
            <a:endParaRPr lang="pl-P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FF95C1C-20D5-4E17-8E1B-81F79CDB6627}" type="slidenum">
              <a:rPr lang="pl-PL" smtClean="0"/>
              <a:t>‹#›</a:t>
            </a:fld>
            <a:endParaRPr lang="pl-P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24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06B45FA-CACB-45EE-B516-E95CE77E3CEC}" type="datetimeFigureOut">
              <a:rPr lang="pl-PL" smtClean="0"/>
              <a:t>2023-05-29</a:t>
            </a:fld>
            <a:endParaRPr lang="pl-P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FF95C1C-20D5-4E17-8E1B-81F79CDB6627}" type="slidenum">
              <a:rPr lang="pl-PL" smtClean="0"/>
              <a:t>‹#›</a:t>
            </a:fld>
            <a:endParaRPr lang="pl-P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383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06B45FA-CACB-45EE-B516-E95CE77E3CEC}" type="datetimeFigureOut">
              <a:rPr lang="pl-PL" smtClean="0"/>
              <a:t>2023-05-29</a:t>
            </a:fld>
            <a:endParaRPr lang="pl-PL"/>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l-PL"/>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FF95C1C-20D5-4E17-8E1B-81F79CDB6627}" type="slidenum">
              <a:rPr lang="pl-PL" smtClean="0"/>
              <a:t>‹#›</a:t>
            </a:fld>
            <a:endParaRPr lang="pl-PL"/>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1083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0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adlet.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youtube.com/watch?v=eSYeHlwDCNA" TargetMode="Externa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69.jpg"/></Relationships>
</file>

<file path=ppt/slides/_rels/slide1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5.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156.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6ctd75a7_Y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Byl87SBFoo8"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subTitle" idx="1"/>
          </p:nvPr>
        </p:nvSpPr>
        <p:spPr>
          <a:xfrm>
            <a:off x="1770185" y="2543908"/>
            <a:ext cx="8217877" cy="2883877"/>
          </a:xfrm>
          <a:prstGeom prst="rect">
            <a:avLst/>
          </a:prstGeom>
          <a:noFill/>
          <a:ln>
            <a:noFill/>
          </a:ln>
        </p:spPr>
        <p:txBody>
          <a:bodyPr spcFirstLastPara="1" wrap="square" lIns="91425" tIns="45700" rIns="91425" bIns="45700" anchor="t" anchorCtr="0">
            <a:normAutofit/>
          </a:bodyPr>
          <a:lstStyle/>
          <a:p>
            <a:pPr marL="0" lvl="0" indent="0" algn="ctr" rtl="0">
              <a:lnSpc>
                <a:spcPct val="112000"/>
              </a:lnSpc>
              <a:spcBef>
                <a:spcPts val="0"/>
              </a:spcBef>
              <a:spcAft>
                <a:spcPts val="0"/>
              </a:spcAft>
              <a:buClr>
                <a:schemeClr val="dk2"/>
              </a:buClr>
              <a:buSzPts val="2300"/>
              <a:buNone/>
            </a:pPr>
            <a:r>
              <a:rPr lang="pl-PL" b="1">
                <a:latin typeface="Times New Roman"/>
                <a:ea typeface="Times New Roman"/>
                <a:cs typeface="Times New Roman"/>
                <a:sym typeface="Times New Roman"/>
              </a:rPr>
              <a:t>Key competences for people 50+</a:t>
            </a:r>
            <a:endParaRPr/>
          </a:p>
          <a:p>
            <a:pPr marL="0" lvl="0" indent="0" algn="ctr" rtl="0">
              <a:lnSpc>
                <a:spcPct val="112000"/>
              </a:lnSpc>
              <a:spcBef>
                <a:spcPts val="0"/>
              </a:spcBef>
              <a:spcAft>
                <a:spcPts val="0"/>
              </a:spcAft>
              <a:buClr>
                <a:schemeClr val="dk2"/>
              </a:buClr>
              <a:buSzPts val="2300"/>
              <a:buNone/>
            </a:pPr>
            <a:endParaRPr b="1">
              <a:latin typeface="Times New Roman"/>
              <a:ea typeface="Times New Roman"/>
              <a:cs typeface="Times New Roman"/>
              <a:sym typeface="Times New Roman"/>
            </a:endParaRPr>
          </a:p>
          <a:p>
            <a:pPr marL="0" lvl="0" indent="0" algn="ctr" rtl="0">
              <a:lnSpc>
                <a:spcPct val="112000"/>
              </a:lnSpc>
              <a:spcBef>
                <a:spcPts val="0"/>
              </a:spcBef>
              <a:spcAft>
                <a:spcPts val="0"/>
              </a:spcAft>
              <a:buClr>
                <a:schemeClr val="dk2"/>
              </a:buClr>
              <a:buSzPts val="4000"/>
              <a:buNone/>
            </a:pPr>
            <a:r>
              <a:rPr lang="pl-PL" sz="4000" b="1">
                <a:latin typeface="Times New Roman"/>
                <a:ea typeface="Times New Roman"/>
                <a:cs typeface="Times New Roman"/>
                <a:sym typeface="Times New Roman"/>
              </a:rPr>
              <a:t>Course: Digital Competences</a:t>
            </a:r>
            <a:endParaRPr sz="4000" b="1">
              <a:latin typeface="Times New Roman"/>
              <a:ea typeface="Times New Roman"/>
              <a:cs typeface="Times New Roman"/>
              <a:sym typeface="Times New Roman"/>
            </a:endParaRPr>
          </a:p>
        </p:txBody>
      </p:sp>
      <p:pic>
        <p:nvPicPr>
          <p:cNvPr id="98" name="Google Shape;98;p1" descr="C:\Users\FFI\Desktop\nowe projekty 2021\DEINDE\Erasmus+ 2021\co-funded_en\Horizontal\JPEG\EN Co-funded by the EU_POS.jpg"/>
          <p:cNvPicPr preferRelativeResize="0"/>
          <p:nvPr/>
        </p:nvPicPr>
        <p:blipFill rotWithShape="1">
          <a:blip r:embed="rId3">
            <a:alphaModFix/>
          </a:blip>
          <a:srcRect/>
          <a:stretch/>
        </p:blipFill>
        <p:spPr>
          <a:xfrm>
            <a:off x="1399686" y="1330936"/>
            <a:ext cx="4375150" cy="915035"/>
          </a:xfrm>
          <a:prstGeom prst="rect">
            <a:avLst/>
          </a:prstGeom>
          <a:noFill/>
          <a:ln>
            <a:noFill/>
          </a:ln>
        </p:spPr>
      </p:pic>
      <p:pic>
        <p:nvPicPr>
          <p:cNvPr id="99" name="Google Shape;99;p1"/>
          <p:cNvPicPr preferRelativeResize="0"/>
          <p:nvPr/>
        </p:nvPicPr>
        <p:blipFill rotWithShape="1">
          <a:blip r:embed="rId4">
            <a:alphaModFix/>
          </a:blip>
          <a:srcRect/>
          <a:stretch/>
        </p:blipFill>
        <p:spPr>
          <a:xfrm>
            <a:off x="9615122" y="4208585"/>
            <a:ext cx="1238250" cy="1219200"/>
          </a:xfrm>
          <a:prstGeom prst="rect">
            <a:avLst/>
          </a:prstGeom>
          <a:noFill/>
          <a:ln>
            <a:noFill/>
          </a:ln>
        </p:spPr>
      </p:pic>
    </p:spTree>
    <p:extLst>
      <p:ext uri="{BB962C8B-B14F-4D97-AF65-F5344CB8AC3E}">
        <p14:creationId xmlns:p14="http://schemas.microsoft.com/office/powerpoint/2010/main" val="69559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8ccb96ae3c_0_95"/>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Strong Passwords</a:t>
            </a:r>
            <a:endParaRPr i="1"/>
          </a:p>
        </p:txBody>
      </p:sp>
      <p:sp>
        <p:nvSpPr>
          <p:cNvPr id="172" name="Google Shape;172;g18ccb96ae3c_0_95"/>
          <p:cNvSpPr txBox="1">
            <a:spLocks noGrp="1"/>
          </p:cNvSpPr>
          <p:nvPr>
            <p:ph idx="1"/>
          </p:nvPr>
        </p:nvSpPr>
        <p:spPr>
          <a:xfrm>
            <a:off x="1295400" y="2035450"/>
            <a:ext cx="9861300" cy="43098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1800"/>
              </a:spcBef>
              <a:spcAft>
                <a:spcPts val="0"/>
              </a:spcAft>
              <a:buNone/>
            </a:pPr>
            <a:r>
              <a:rPr lang="pl-PL" sz="2050">
                <a:solidFill>
                  <a:srgbClr val="000000"/>
                </a:solidFill>
                <a:latin typeface="Arial"/>
                <a:ea typeface="Arial"/>
                <a:cs typeface="Arial"/>
                <a:sym typeface="Arial"/>
              </a:rPr>
              <a:t>Digital technologies make it easy for us to communicate with friends, classmates and relatives. We can connect with them in so many ways: via email, text, and instant messages; in words, pics, and videos; using phones, tablets, and laptops. But it is also easier for us to share information that hackers or scammers could steal and use it to damage our devices, our relationships, and our reputations.</a:t>
            </a:r>
            <a:endParaRPr sz="2050">
              <a:solidFill>
                <a:srgbClr val="000000"/>
              </a:solidFill>
              <a:latin typeface="Arial"/>
              <a:ea typeface="Arial"/>
              <a:cs typeface="Arial"/>
              <a:sym typeface="Arial"/>
            </a:endParaRPr>
          </a:p>
          <a:p>
            <a:pPr marL="0" lvl="0" indent="0" algn="just" rtl="0">
              <a:lnSpc>
                <a:spcPct val="120000"/>
              </a:lnSpc>
              <a:spcBef>
                <a:spcPts val="1800"/>
              </a:spcBef>
              <a:spcAft>
                <a:spcPts val="0"/>
              </a:spcAft>
              <a:buNone/>
            </a:pPr>
            <a:r>
              <a:rPr lang="pl-PL" sz="2050">
                <a:solidFill>
                  <a:srgbClr val="000000"/>
                </a:solidFill>
                <a:latin typeface="Arial"/>
                <a:ea typeface="Arial"/>
                <a:cs typeface="Arial"/>
                <a:sym typeface="Arial"/>
              </a:rPr>
              <a:t>Protecting ourselves, our info, and our devices means doing simple, smart things like using screen locks on phones. In this activity we are going to create a strong password that will help us to be more protected on the internet.</a:t>
            </a:r>
            <a:endParaRPr sz="2050">
              <a:solidFill>
                <a:srgbClr val="000000"/>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23855603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8ccb96ae3c_0_1"/>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Types of Content</a:t>
            </a:r>
            <a:endParaRPr/>
          </a:p>
        </p:txBody>
      </p:sp>
      <p:sp>
        <p:nvSpPr>
          <p:cNvPr id="119" name="Google Shape;119;g18ccb96ae3c_0_1"/>
          <p:cNvSpPr txBox="1">
            <a:spLocks noGrp="1"/>
          </p:cNvSpPr>
          <p:nvPr>
            <p:ph idx="1"/>
          </p:nvPr>
        </p:nvSpPr>
        <p:spPr>
          <a:xfrm>
            <a:off x="3719600" y="1557600"/>
            <a:ext cx="4823700" cy="4309800"/>
          </a:xfrm>
          <a:prstGeom prst="rect">
            <a:avLst/>
          </a:prstGeom>
          <a:noFill/>
          <a:ln>
            <a:noFill/>
          </a:ln>
        </p:spPr>
        <p:txBody>
          <a:bodyPr spcFirstLastPara="1" wrap="square" lIns="91425" tIns="45700" rIns="91425" bIns="45700" anchor="t" anchorCtr="0">
            <a:noAutofit/>
          </a:bodyPr>
          <a:lstStyle/>
          <a:p>
            <a:pPr marL="0" lvl="0" indent="0" algn="just" rtl="0">
              <a:lnSpc>
                <a:spcPct val="105000"/>
              </a:lnSpc>
              <a:spcBef>
                <a:spcPts val="0"/>
              </a:spcBef>
              <a:spcAft>
                <a:spcPts val="0"/>
              </a:spcAft>
              <a:buSzPts val="1800"/>
              <a:buNone/>
            </a:pPr>
            <a:endParaRPr>
              <a:solidFill>
                <a:schemeClr val="dk1"/>
              </a:solidFill>
              <a:latin typeface="Arial"/>
              <a:ea typeface="Arial"/>
              <a:cs typeface="Arial"/>
              <a:sym typeface="Arial"/>
            </a:endParaRPr>
          </a:p>
          <a:p>
            <a:pPr marL="457200" lvl="0" indent="-355600" algn="just" rtl="0">
              <a:lnSpc>
                <a:spcPct val="105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Written content: Blogs, SEO articles, white papers, eBooks, emails, social media posts.</a:t>
            </a:r>
            <a:endParaRPr>
              <a:solidFill>
                <a:schemeClr val="dk1"/>
              </a:solidFill>
              <a:latin typeface="Arial"/>
              <a:ea typeface="Arial"/>
              <a:cs typeface="Arial"/>
              <a:sym typeface="Arial"/>
            </a:endParaRPr>
          </a:p>
          <a:p>
            <a:pPr marL="457200" lvl="0" indent="0" algn="just" rtl="0">
              <a:lnSpc>
                <a:spcPct val="105000"/>
              </a:lnSpc>
              <a:spcBef>
                <a:spcPts val="0"/>
              </a:spcBef>
              <a:spcAft>
                <a:spcPts val="0"/>
              </a:spcAft>
              <a:buNone/>
            </a:pPr>
            <a:endParaRPr>
              <a:solidFill>
                <a:schemeClr val="dk1"/>
              </a:solidFill>
              <a:latin typeface="Arial"/>
              <a:ea typeface="Arial"/>
              <a:cs typeface="Arial"/>
              <a:sym typeface="Arial"/>
            </a:endParaRPr>
          </a:p>
          <a:p>
            <a:pPr marL="457200" lvl="0" indent="-355600" algn="just" rtl="0">
              <a:lnSpc>
                <a:spcPct val="105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Imagery: Infographics, GIFs.</a:t>
            </a:r>
            <a:endParaRPr>
              <a:solidFill>
                <a:schemeClr val="dk1"/>
              </a:solidFill>
              <a:latin typeface="Arial"/>
              <a:ea typeface="Arial"/>
              <a:cs typeface="Arial"/>
              <a:sym typeface="Arial"/>
            </a:endParaRPr>
          </a:p>
          <a:p>
            <a:pPr marL="457200" lvl="0" indent="0" algn="just" rtl="0">
              <a:lnSpc>
                <a:spcPct val="105000"/>
              </a:lnSpc>
              <a:spcBef>
                <a:spcPts val="0"/>
              </a:spcBef>
              <a:spcAft>
                <a:spcPts val="0"/>
              </a:spcAft>
              <a:buNone/>
            </a:pPr>
            <a:endParaRPr>
              <a:solidFill>
                <a:schemeClr val="dk1"/>
              </a:solidFill>
              <a:latin typeface="Arial"/>
              <a:ea typeface="Arial"/>
              <a:cs typeface="Arial"/>
              <a:sym typeface="Arial"/>
            </a:endParaRPr>
          </a:p>
          <a:p>
            <a:pPr marL="457200" lvl="0" indent="-355600" algn="just" rtl="0">
              <a:lnSpc>
                <a:spcPct val="105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Audio: Podcasts, audiobooks.</a:t>
            </a:r>
            <a:endParaRPr>
              <a:solidFill>
                <a:schemeClr val="dk1"/>
              </a:solidFill>
              <a:latin typeface="Arial"/>
              <a:ea typeface="Arial"/>
              <a:cs typeface="Arial"/>
              <a:sym typeface="Arial"/>
            </a:endParaRPr>
          </a:p>
          <a:p>
            <a:pPr marL="457200" lvl="0" indent="0" algn="just" rtl="0">
              <a:lnSpc>
                <a:spcPct val="105000"/>
              </a:lnSpc>
              <a:spcBef>
                <a:spcPts val="0"/>
              </a:spcBef>
              <a:spcAft>
                <a:spcPts val="0"/>
              </a:spcAft>
              <a:buNone/>
            </a:pPr>
            <a:endParaRPr>
              <a:solidFill>
                <a:schemeClr val="dk1"/>
              </a:solidFill>
              <a:latin typeface="Arial"/>
              <a:ea typeface="Arial"/>
              <a:cs typeface="Arial"/>
              <a:sym typeface="Arial"/>
            </a:endParaRPr>
          </a:p>
          <a:p>
            <a:pPr marL="457200" lvl="0" indent="-355600" algn="just" rtl="0">
              <a:lnSpc>
                <a:spcPct val="105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Video: Animations, webinars, talking heads.</a:t>
            </a:r>
            <a:endParaRPr>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pic>
        <p:nvPicPr>
          <p:cNvPr id="120" name="Google Shape;120;g18ccb96ae3c_0_1"/>
          <p:cNvPicPr preferRelativeResize="0"/>
          <p:nvPr/>
        </p:nvPicPr>
        <p:blipFill>
          <a:blip r:embed="rId3">
            <a:alphaModFix/>
          </a:blip>
          <a:stretch>
            <a:fillRect/>
          </a:stretch>
        </p:blipFill>
        <p:spPr>
          <a:xfrm>
            <a:off x="1485900" y="1483625"/>
            <a:ext cx="2013772" cy="1485900"/>
          </a:xfrm>
          <a:prstGeom prst="rect">
            <a:avLst/>
          </a:prstGeom>
          <a:noFill/>
          <a:ln>
            <a:noFill/>
          </a:ln>
        </p:spPr>
      </p:pic>
      <p:pic>
        <p:nvPicPr>
          <p:cNvPr id="121" name="Google Shape;121;g18ccb96ae3c_0_1"/>
          <p:cNvPicPr preferRelativeResize="0"/>
          <p:nvPr/>
        </p:nvPicPr>
        <p:blipFill>
          <a:blip r:embed="rId4">
            <a:alphaModFix/>
          </a:blip>
          <a:stretch>
            <a:fillRect/>
          </a:stretch>
        </p:blipFill>
        <p:spPr>
          <a:xfrm>
            <a:off x="9044525" y="1359650"/>
            <a:ext cx="1852701" cy="1852701"/>
          </a:xfrm>
          <a:prstGeom prst="rect">
            <a:avLst/>
          </a:prstGeom>
          <a:noFill/>
          <a:ln>
            <a:noFill/>
          </a:ln>
        </p:spPr>
      </p:pic>
      <p:pic>
        <p:nvPicPr>
          <p:cNvPr id="122" name="Google Shape;122;g18ccb96ae3c_0_1"/>
          <p:cNvPicPr preferRelativeResize="0"/>
          <p:nvPr/>
        </p:nvPicPr>
        <p:blipFill rotWithShape="1">
          <a:blip r:embed="rId5">
            <a:alphaModFix/>
          </a:blip>
          <a:srcRect l="6289" r="6359"/>
          <a:stretch/>
        </p:blipFill>
        <p:spPr>
          <a:xfrm>
            <a:off x="1371600" y="3296275"/>
            <a:ext cx="2307436" cy="1485901"/>
          </a:xfrm>
          <a:prstGeom prst="rect">
            <a:avLst/>
          </a:prstGeom>
          <a:noFill/>
          <a:ln>
            <a:noFill/>
          </a:ln>
        </p:spPr>
      </p:pic>
      <p:pic>
        <p:nvPicPr>
          <p:cNvPr id="123" name="Google Shape;123;g18ccb96ae3c_0_1"/>
          <p:cNvPicPr preferRelativeResize="0"/>
          <p:nvPr/>
        </p:nvPicPr>
        <p:blipFill>
          <a:blip r:embed="rId6">
            <a:alphaModFix/>
          </a:blip>
          <a:stretch>
            <a:fillRect/>
          </a:stretch>
        </p:blipFill>
        <p:spPr>
          <a:xfrm>
            <a:off x="8851716" y="3355700"/>
            <a:ext cx="2121085" cy="1367050"/>
          </a:xfrm>
          <a:prstGeom prst="rect">
            <a:avLst/>
          </a:prstGeom>
          <a:noFill/>
          <a:ln>
            <a:noFill/>
          </a:ln>
        </p:spPr>
      </p:pic>
    </p:spTree>
    <p:extLst>
      <p:ext uri="{BB962C8B-B14F-4D97-AF65-F5344CB8AC3E}">
        <p14:creationId xmlns:p14="http://schemas.microsoft.com/office/powerpoint/2010/main" val="29208939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8cea1f1dc3_0_7"/>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Types of Format</a:t>
            </a:r>
            <a:endParaRPr/>
          </a:p>
        </p:txBody>
      </p:sp>
      <p:sp>
        <p:nvSpPr>
          <p:cNvPr id="129" name="Google Shape;129;g18cea1f1dc3_0_7"/>
          <p:cNvSpPr txBox="1">
            <a:spLocks noGrp="1"/>
          </p:cNvSpPr>
          <p:nvPr>
            <p:ph idx="1"/>
          </p:nvPr>
        </p:nvSpPr>
        <p:spPr>
          <a:xfrm>
            <a:off x="1371600" y="1336475"/>
            <a:ext cx="9601200" cy="4309800"/>
          </a:xfrm>
          <a:prstGeom prst="rect">
            <a:avLst/>
          </a:prstGeom>
          <a:noFill/>
          <a:ln>
            <a:noFill/>
          </a:ln>
        </p:spPr>
        <p:txBody>
          <a:bodyPr spcFirstLastPara="1" wrap="square" lIns="91425" tIns="45700" rIns="91425" bIns="45700" anchor="t" anchorCtr="0">
            <a:noAutofit/>
          </a:bodyPr>
          <a:lstStyle/>
          <a:p>
            <a:pPr marL="0" lvl="0" indent="0" algn="just" rtl="0">
              <a:lnSpc>
                <a:spcPct val="105000"/>
              </a:lnSpc>
              <a:spcBef>
                <a:spcPts val="0"/>
              </a:spcBef>
              <a:spcAft>
                <a:spcPts val="0"/>
              </a:spcAft>
              <a:buSzPts val="1800"/>
              <a:buNone/>
            </a:pPr>
            <a:endParaRPr>
              <a:solidFill>
                <a:schemeClr val="dk1"/>
              </a:solidFill>
              <a:latin typeface="Arial"/>
              <a:ea typeface="Arial"/>
              <a:cs typeface="Arial"/>
              <a:sym typeface="Arial"/>
            </a:endParaRPr>
          </a:p>
          <a:p>
            <a:pPr marL="457200" lvl="0" indent="-355600" algn="just" rtl="0">
              <a:lnSpc>
                <a:spcPct val="105000"/>
              </a:lnSpc>
              <a:spcBef>
                <a:spcPts val="1000"/>
              </a:spcBef>
              <a:spcAft>
                <a:spcPts val="0"/>
              </a:spcAft>
              <a:buClr>
                <a:schemeClr val="dk1"/>
              </a:buClr>
              <a:buSzPts val="2000"/>
              <a:buFont typeface="Arial"/>
              <a:buChar char="★"/>
            </a:pPr>
            <a:r>
              <a:rPr lang="pl-PL">
                <a:solidFill>
                  <a:schemeClr val="dk1"/>
                </a:solidFill>
                <a:latin typeface="Arial"/>
                <a:ea typeface="Arial"/>
                <a:cs typeface="Arial"/>
                <a:sym typeface="Arial"/>
              </a:rPr>
              <a:t>Infographics: Best for visualizing processes or displaying statistics, infographics are valuable top-of-funnel content that provide readers with quick, actionable insights.</a:t>
            </a:r>
            <a:endParaRPr>
              <a:solidFill>
                <a:schemeClr val="dk1"/>
              </a:solidFill>
              <a:latin typeface="Arial"/>
              <a:ea typeface="Arial"/>
              <a:cs typeface="Arial"/>
              <a:sym typeface="Arial"/>
            </a:endParaRPr>
          </a:p>
          <a:p>
            <a:pPr marL="457200" lvl="0" indent="-355600" algn="just" rtl="0">
              <a:lnSpc>
                <a:spcPct val="105000"/>
              </a:lnSpc>
              <a:spcBef>
                <a:spcPts val="1000"/>
              </a:spcBef>
              <a:spcAft>
                <a:spcPts val="0"/>
              </a:spcAft>
              <a:buClr>
                <a:schemeClr val="dk1"/>
              </a:buClr>
              <a:buSzPts val="2000"/>
              <a:buFont typeface="Arial"/>
              <a:buChar char="★"/>
            </a:pPr>
            <a:r>
              <a:rPr lang="pl-PL">
                <a:solidFill>
                  <a:schemeClr val="dk1"/>
                </a:solidFill>
                <a:latin typeface="Arial"/>
                <a:ea typeface="Arial"/>
                <a:cs typeface="Arial"/>
                <a:sym typeface="Arial"/>
              </a:rPr>
              <a:t>Blogging: Blogs and articles often form the heart of content marketing campaigns because they are bite-sized enough for readers to consume in a single sitting while also providing the time and space to dive deeply into a particular topic.</a:t>
            </a:r>
            <a:endParaRPr>
              <a:solidFill>
                <a:schemeClr val="dk1"/>
              </a:solidFill>
              <a:latin typeface="Arial"/>
              <a:ea typeface="Arial"/>
              <a:cs typeface="Arial"/>
              <a:sym typeface="Arial"/>
            </a:endParaRPr>
          </a:p>
          <a:p>
            <a:pPr marL="457200" lvl="0" indent="-355600" algn="just" rtl="0">
              <a:lnSpc>
                <a:spcPct val="105000"/>
              </a:lnSpc>
              <a:spcBef>
                <a:spcPts val="1000"/>
              </a:spcBef>
              <a:spcAft>
                <a:spcPts val="0"/>
              </a:spcAft>
              <a:buClr>
                <a:schemeClr val="dk1"/>
              </a:buClr>
              <a:buSzPts val="2000"/>
              <a:buFont typeface="Arial"/>
              <a:buChar char="★"/>
            </a:pPr>
            <a:r>
              <a:rPr lang="pl-PL">
                <a:solidFill>
                  <a:schemeClr val="dk1"/>
                </a:solidFill>
                <a:latin typeface="Arial"/>
                <a:ea typeface="Arial"/>
                <a:cs typeface="Arial"/>
                <a:sym typeface="Arial"/>
              </a:rPr>
              <a:t>Podcasts: Audio formats like podcasts enable brands to add a personal touch to their web presence. Plus, they’re great for repurposing written content.</a:t>
            </a:r>
            <a:endParaRPr>
              <a:solidFill>
                <a:schemeClr val="dk1"/>
              </a:solidFill>
              <a:latin typeface="Arial"/>
              <a:ea typeface="Arial"/>
              <a:cs typeface="Arial"/>
              <a:sym typeface="Arial"/>
            </a:endParaRPr>
          </a:p>
          <a:p>
            <a:pPr marL="457200" lvl="0" indent="-355600" algn="just" rtl="0">
              <a:lnSpc>
                <a:spcPct val="105000"/>
              </a:lnSpc>
              <a:spcBef>
                <a:spcPts val="1000"/>
              </a:spcBef>
              <a:spcAft>
                <a:spcPts val="0"/>
              </a:spcAft>
              <a:buClr>
                <a:schemeClr val="dk1"/>
              </a:buClr>
              <a:buSzPts val="2000"/>
              <a:buFont typeface="Arial"/>
              <a:buChar char="★"/>
            </a:pPr>
            <a:r>
              <a:rPr lang="pl-PL">
                <a:solidFill>
                  <a:schemeClr val="dk1"/>
                </a:solidFill>
                <a:latin typeface="Arial"/>
                <a:ea typeface="Arial"/>
                <a:cs typeface="Arial"/>
                <a:sym typeface="Arial"/>
              </a:rPr>
              <a:t>Videos: Animations, interviews and other video content is highly engaging for both B2C and B2B customers.</a:t>
            </a:r>
            <a:endParaRPr>
              <a:solidFill>
                <a:schemeClr val="dk1"/>
              </a:solidFill>
              <a:latin typeface="Arial"/>
              <a:ea typeface="Arial"/>
              <a:cs typeface="Arial"/>
              <a:sym typeface="Arial"/>
            </a:endParaRPr>
          </a:p>
          <a:p>
            <a:pPr marL="0" lvl="0" indent="0" algn="l" rtl="0">
              <a:lnSpc>
                <a:spcPct val="105000"/>
              </a:lnSpc>
              <a:spcBef>
                <a:spcPts val="10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3941240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8ceeaefae4_0_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Types of Format</a:t>
            </a:r>
            <a:endParaRPr/>
          </a:p>
        </p:txBody>
      </p:sp>
      <p:sp>
        <p:nvSpPr>
          <p:cNvPr id="135" name="Google Shape;135;g18ceeaefae4_0_9"/>
          <p:cNvSpPr txBox="1">
            <a:spLocks noGrp="1"/>
          </p:cNvSpPr>
          <p:nvPr>
            <p:ph idx="1"/>
          </p:nvPr>
        </p:nvSpPr>
        <p:spPr>
          <a:xfrm>
            <a:off x="1314900" y="1365550"/>
            <a:ext cx="9714600" cy="4309800"/>
          </a:xfrm>
          <a:prstGeom prst="rect">
            <a:avLst/>
          </a:prstGeom>
          <a:noFill/>
          <a:ln>
            <a:noFill/>
          </a:ln>
        </p:spPr>
        <p:txBody>
          <a:bodyPr spcFirstLastPara="1" wrap="square" lIns="91425" tIns="45700" rIns="91425" bIns="45700" anchor="t" anchorCtr="0">
            <a:noAutofit/>
          </a:bodyPr>
          <a:lstStyle/>
          <a:p>
            <a:pPr marL="0" lvl="0" indent="0" algn="just" rtl="0">
              <a:lnSpc>
                <a:spcPct val="105000"/>
              </a:lnSpc>
              <a:spcBef>
                <a:spcPts val="0"/>
              </a:spcBef>
              <a:spcAft>
                <a:spcPts val="0"/>
              </a:spcAft>
              <a:buSzPts val="1800"/>
              <a:buNone/>
            </a:pPr>
            <a:endParaRPr>
              <a:solidFill>
                <a:schemeClr val="dk1"/>
              </a:solidFill>
              <a:latin typeface="Arial"/>
              <a:ea typeface="Arial"/>
              <a:cs typeface="Arial"/>
              <a:sym typeface="Arial"/>
            </a:endParaRPr>
          </a:p>
          <a:p>
            <a:pPr marL="457200" lvl="0" indent="-355600" algn="just" rtl="0">
              <a:lnSpc>
                <a:spcPct val="105000"/>
              </a:lnSpc>
              <a:spcBef>
                <a:spcPts val="1000"/>
              </a:spcBef>
              <a:spcAft>
                <a:spcPts val="0"/>
              </a:spcAft>
              <a:buClr>
                <a:schemeClr val="dk1"/>
              </a:buClr>
              <a:buSzPts val="2000"/>
              <a:buFont typeface="Arial"/>
              <a:buChar char="★"/>
            </a:pPr>
            <a:r>
              <a:rPr lang="pl-PL">
                <a:solidFill>
                  <a:schemeClr val="dk1"/>
                </a:solidFill>
                <a:latin typeface="Arial"/>
                <a:ea typeface="Arial"/>
                <a:cs typeface="Arial"/>
                <a:sym typeface="Arial"/>
              </a:rPr>
              <a:t>Case studies: Providing third-party evidence of your brand’s value, case studies offer decision-makers useful information.</a:t>
            </a:r>
            <a:endParaRPr>
              <a:solidFill>
                <a:schemeClr val="dk1"/>
              </a:solidFill>
              <a:latin typeface="Arial"/>
              <a:ea typeface="Arial"/>
              <a:cs typeface="Arial"/>
              <a:sym typeface="Arial"/>
            </a:endParaRPr>
          </a:p>
          <a:p>
            <a:pPr marL="457200" lvl="0" indent="-355600" algn="just" rtl="0">
              <a:lnSpc>
                <a:spcPct val="105000"/>
              </a:lnSpc>
              <a:spcBef>
                <a:spcPts val="1000"/>
              </a:spcBef>
              <a:spcAft>
                <a:spcPts val="0"/>
              </a:spcAft>
              <a:buClr>
                <a:schemeClr val="dk1"/>
              </a:buClr>
              <a:buSzPts val="2000"/>
              <a:buFont typeface="Arial"/>
              <a:buChar char="★"/>
            </a:pPr>
            <a:r>
              <a:rPr lang="pl-PL">
                <a:solidFill>
                  <a:schemeClr val="dk1"/>
                </a:solidFill>
                <a:latin typeface="Arial"/>
                <a:ea typeface="Arial"/>
                <a:cs typeface="Arial"/>
                <a:sym typeface="Arial"/>
              </a:rPr>
              <a:t>Webinars: This type of visual content provides your audience with detailed information on a single topic while giving viewers the opportunity to ask questions and interact with you directly.</a:t>
            </a:r>
            <a:endParaRPr>
              <a:solidFill>
                <a:schemeClr val="dk1"/>
              </a:solidFill>
              <a:latin typeface="Arial"/>
              <a:ea typeface="Arial"/>
              <a:cs typeface="Arial"/>
              <a:sym typeface="Arial"/>
            </a:endParaRPr>
          </a:p>
          <a:p>
            <a:pPr marL="457200" lvl="0" indent="-355600" algn="just" rtl="0">
              <a:lnSpc>
                <a:spcPct val="105000"/>
              </a:lnSpc>
              <a:spcBef>
                <a:spcPts val="1000"/>
              </a:spcBef>
              <a:spcAft>
                <a:spcPts val="0"/>
              </a:spcAft>
              <a:buClr>
                <a:schemeClr val="dk1"/>
              </a:buClr>
              <a:buSzPts val="2000"/>
              <a:buFont typeface="Arial"/>
              <a:buChar char="★"/>
            </a:pPr>
            <a:r>
              <a:rPr lang="pl-PL">
                <a:solidFill>
                  <a:schemeClr val="dk1"/>
                </a:solidFill>
                <a:latin typeface="Arial"/>
                <a:ea typeface="Arial"/>
                <a:cs typeface="Arial"/>
                <a:sym typeface="Arial"/>
              </a:rPr>
              <a:t>White papers: Another form of written content, white papers typically involve more research than the average blog article.</a:t>
            </a:r>
            <a:endParaRPr>
              <a:solidFill>
                <a:schemeClr val="dk1"/>
              </a:solidFill>
              <a:latin typeface="Arial"/>
              <a:ea typeface="Arial"/>
              <a:cs typeface="Arial"/>
              <a:sym typeface="Arial"/>
            </a:endParaRPr>
          </a:p>
          <a:p>
            <a:pPr marL="0" lvl="0" indent="0" algn="l" rtl="0">
              <a:lnSpc>
                <a:spcPct val="105000"/>
              </a:lnSpc>
              <a:spcBef>
                <a:spcPts val="10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17504486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g18ccb96ae3c_0_9"/>
          <p:cNvSpPr txBox="1">
            <a:spLocks noGrp="1"/>
          </p:cNvSpPr>
          <p:nvPr>
            <p:ph type="title"/>
          </p:nvPr>
        </p:nvSpPr>
        <p:spPr>
          <a:xfrm>
            <a:off x="1371600" y="533400"/>
            <a:ext cx="9601200" cy="8034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Successful Digital Content Creation</a:t>
            </a:r>
            <a:endParaRPr/>
          </a:p>
        </p:txBody>
      </p:sp>
      <p:sp>
        <p:nvSpPr>
          <p:cNvPr id="140" name="Google Shape;140;g18ccb96ae3c_0_9"/>
          <p:cNvSpPr txBox="1">
            <a:spLocks noGrp="1"/>
          </p:cNvSpPr>
          <p:nvPr>
            <p:ph idx="1"/>
          </p:nvPr>
        </p:nvSpPr>
        <p:spPr>
          <a:xfrm>
            <a:off x="1371600" y="1833600"/>
            <a:ext cx="5646300" cy="3777900"/>
          </a:xfrm>
          <a:prstGeom prst="rect">
            <a:avLst/>
          </a:prstGeom>
          <a:noFill/>
          <a:ln>
            <a:noFill/>
          </a:ln>
        </p:spPr>
        <p:txBody>
          <a:bodyPr spcFirstLastPara="1" wrap="square" lIns="91425" tIns="45700" rIns="91425" bIns="45700" anchor="t" anchorCtr="0">
            <a:noAutofit/>
          </a:bodyPr>
          <a:lstStyle/>
          <a:p>
            <a:pPr marL="457200" lvl="0" indent="-355600" algn="just" rtl="0">
              <a:lnSpc>
                <a:spcPct val="120000"/>
              </a:lnSpc>
              <a:spcBef>
                <a:spcPts val="1800"/>
              </a:spcBef>
              <a:spcAft>
                <a:spcPts val="0"/>
              </a:spcAft>
              <a:buClr>
                <a:srgbClr val="000000"/>
              </a:buClr>
              <a:buSzPts val="2000"/>
              <a:buFont typeface="Arial"/>
              <a:buAutoNum type="arabicPeriod"/>
            </a:pPr>
            <a:r>
              <a:rPr lang="pl-PL">
                <a:solidFill>
                  <a:srgbClr val="000000"/>
                </a:solidFill>
                <a:latin typeface="Arial"/>
                <a:ea typeface="Arial"/>
                <a:cs typeface="Arial"/>
                <a:sym typeface="Arial"/>
              </a:rPr>
              <a:t>Determine the purpose</a:t>
            </a:r>
            <a:endParaRPr>
              <a:solidFill>
                <a:srgbClr val="000000"/>
              </a:solidFill>
              <a:latin typeface="Arial"/>
              <a:ea typeface="Arial"/>
              <a:cs typeface="Arial"/>
              <a:sym typeface="Arial"/>
            </a:endParaRPr>
          </a:p>
          <a:p>
            <a:pPr marL="457200" lvl="0" indent="-355600" algn="just" rtl="0">
              <a:lnSpc>
                <a:spcPct val="120000"/>
              </a:lnSpc>
              <a:spcBef>
                <a:spcPts val="1800"/>
              </a:spcBef>
              <a:spcAft>
                <a:spcPts val="0"/>
              </a:spcAft>
              <a:buClr>
                <a:srgbClr val="000000"/>
              </a:buClr>
              <a:buSzPts val="2000"/>
              <a:buFont typeface="Arial"/>
              <a:buAutoNum type="arabicPeriod"/>
            </a:pPr>
            <a:r>
              <a:rPr lang="pl-PL">
                <a:solidFill>
                  <a:srgbClr val="000000"/>
                </a:solidFill>
                <a:latin typeface="Arial"/>
                <a:ea typeface="Arial"/>
                <a:cs typeface="Arial"/>
                <a:sym typeface="Arial"/>
              </a:rPr>
              <a:t>Create useful, quality content</a:t>
            </a:r>
            <a:endParaRPr>
              <a:solidFill>
                <a:srgbClr val="000000"/>
              </a:solidFill>
              <a:latin typeface="Arial"/>
              <a:ea typeface="Arial"/>
              <a:cs typeface="Arial"/>
              <a:sym typeface="Arial"/>
            </a:endParaRPr>
          </a:p>
          <a:p>
            <a:pPr marL="457200" lvl="0" indent="-355600" algn="just" rtl="0">
              <a:lnSpc>
                <a:spcPct val="120000"/>
              </a:lnSpc>
              <a:spcBef>
                <a:spcPts val="1800"/>
              </a:spcBef>
              <a:spcAft>
                <a:spcPts val="0"/>
              </a:spcAft>
              <a:buClr>
                <a:srgbClr val="000000"/>
              </a:buClr>
              <a:buSzPts val="2000"/>
              <a:buFont typeface="Arial"/>
              <a:buAutoNum type="arabicPeriod"/>
            </a:pPr>
            <a:r>
              <a:rPr lang="pl-PL">
                <a:solidFill>
                  <a:srgbClr val="000000"/>
                </a:solidFill>
                <a:latin typeface="Arial"/>
                <a:ea typeface="Arial"/>
                <a:cs typeface="Arial"/>
                <a:sym typeface="Arial"/>
              </a:rPr>
              <a:t>Promote content on social media</a:t>
            </a:r>
            <a:endParaRPr>
              <a:solidFill>
                <a:srgbClr val="000000"/>
              </a:solidFill>
              <a:latin typeface="Arial"/>
              <a:ea typeface="Arial"/>
              <a:cs typeface="Arial"/>
              <a:sym typeface="Arial"/>
            </a:endParaRPr>
          </a:p>
          <a:p>
            <a:pPr marL="457200" lvl="0" indent="-355600" algn="just" rtl="0">
              <a:lnSpc>
                <a:spcPct val="120000"/>
              </a:lnSpc>
              <a:spcBef>
                <a:spcPts val="1800"/>
              </a:spcBef>
              <a:spcAft>
                <a:spcPts val="0"/>
              </a:spcAft>
              <a:buClr>
                <a:srgbClr val="000000"/>
              </a:buClr>
              <a:buSzPts val="2000"/>
              <a:buFont typeface="Arial"/>
              <a:buAutoNum type="arabicPeriod"/>
            </a:pPr>
            <a:r>
              <a:rPr lang="pl-PL">
                <a:solidFill>
                  <a:srgbClr val="000000"/>
                </a:solidFill>
                <a:latin typeface="Arial"/>
                <a:ea typeface="Arial"/>
                <a:cs typeface="Arial"/>
                <a:sym typeface="Arial"/>
              </a:rPr>
              <a:t>Use photos and multimedia</a:t>
            </a:r>
            <a:endParaRPr>
              <a:solidFill>
                <a:srgbClr val="000000"/>
              </a:solidFill>
              <a:latin typeface="Arial"/>
              <a:ea typeface="Arial"/>
              <a:cs typeface="Arial"/>
              <a:sym typeface="Arial"/>
            </a:endParaRPr>
          </a:p>
          <a:p>
            <a:pPr marL="457200" lvl="0" indent="-355600" algn="just" rtl="0">
              <a:lnSpc>
                <a:spcPct val="120000"/>
              </a:lnSpc>
              <a:spcBef>
                <a:spcPts val="1800"/>
              </a:spcBef>
              <a:spcAft>
                <a:spcPts val="0"/>
              </a:spcAft>
              <a:buClr>
                <a:srgbClr val="000000"/>
              </a:buClr>
              <a:buSzPts val="2000"/>
              <a:buFont typeface="Arial"/>
              <a:buAutoNum type="arabicPeriod"/>
            </a:pPr>
            <a:r>
              <a:rPr lang="pl-PL">
                <a:solidFill>
                  <a:srgbClr val="000000"/>
                </a:solidFill>
                <a:latin typeface="Arial"/>
                <a:ea typeface="Arial"/>
                <a:cs typeface="Arial"/>
                <a:sym typeface="Arial"/>
              </a:rPr>
              <a:t>Track and analyze content</a:t>
            </a:r>
            <a:endParaRPr>
              <a:solidFill>
                <a:srgbClr val="000000"/>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42" name="Google Shape;142;g18ccb96ae3c_0_9"/>
          <p:cNvPicPr preferRelativeResize="0"/>
          <p:nvPr/>
        </p:nvPicPr>
        <p:blipFill>
          <a:blip r:embed="rId3">
            <a:alphaModFix/>
          </a:blip>
          <a:stretch>
            <a:fillRect/>
          </a:stretch>
        </p:blipFill>
        <p:spPr>
          <a:xfrm>
            <a:off x="6770899" y="1833600"/>
            <a:ext cx="3729900" cy="3190798"/>
          </a:xfrm>
          <a:prstGeom prst="rect">
            <a:avLst/>
          </a:prstGeom>
          <a:noFill/>
          <a:ln>
            <a:noFill/>
          </a:ln>
        </p:spPr>
      </p:pic>
    </p:spTree>
    <p:extLst>
      <p:ext uri="{BB962C8B-B14F-4D97-AF65-F5344CB8AC3E}">
        <p14:creationId xmlns:p14="http://schemas.microsoft.com/office/powerpoint/2010/main" val="36733943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g190b61aae8a_0_44"/>
          <p:cNvSpPr txBox="1">
            <a:spLocks noGrp="1"/>
          </p:cNvSpPr>
          <p:nvPr>
            <p:ph type="title"/>
          </p:nvPr>
        </p:nvSpPr>
        <p:spPr>
          <a:xfrm>
            <a:off x="1371600" y="533400"/>
            <a:ext cx="9601200" cy="8034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Word Cloud </a:t>
            </a:r>
            <a:endParaRPr i="1"/>
          </a:p>
        </p:txBody>
      </p:sp>
      <p:sp>
        <p:nvSpPr>
          <p:cNvPr id="147" name="Google Shape;147;g190b61aae8a_0_44"/>
          <p:cNvSpPr txBox="1">
            <a:spLocks noGrp="1"/>
          </p:cNvSpPr>
          <p:nvPr>
            <p:ph idx="1"/>
          </p:nvPr>
        </p:nvSpPr>
        <p:spPr>
          <a:xfrm>
            <a:off x="1371600" y="1731900"/>
            <a:ext cx="5341200" cy="4356000"/>
          </a:xfrm>
          <a:prstGeom prst="rect">
            <a:avLst/>
          </a:prstGeom>
          <a:noFill/>
          <a:ln>
            <a:noFill/>
          </a:ln>
        </p:spPr>
        <p:txBody>
          <a:bodyPr spcFirstLastPara="1" wrap="square" lIns="91425" tIns="45700" rIns="91425" bIns="45700" anchor="t" anchorCtr="0">
            <a:noAutofit/>
          </a:bodyPr>
          <a:lstStyle/>
          <a:p>
            <a:pPr marL="457200" lvl="0" indent="-342900" algn="just" rtl="0">
              <a:lnSpc>
                <a:spcPct val="120000"/>
              </a:lnSpc>
              <a:spcBef>
                <a:spcPts val="1800"/>
              </a:spcBef>
              <a:spcAft>
                <a:spcPts val="0"/>
              </a:spcAft>
              <a:buClr>
                <a:srgbClr val="000000"/>
              </a:buClr>
              <a:buSzPts val="1800"/>
              <a:buFont typeface="Arial"/>
              <a:buAutoNum type="arabicPeriod"/>
            </a:pPr>
            <a:r>
              <a:rPr lang="pl-PL" i="1">
                <a:solidFill>
                  <a:srgbClr val="000000"/>
                </a:solidFill>
                <a:latin typeface="Arial"/>
                <a:ea typeface="Arial"/>
                <a:cs typeface="Arial"/>
                <a:sym typeface="Arial"/>
              </a:rPr>
              <a:t>Participants will be provided with a “participation” link from the online platform </a:t>
            </a:r>
            <a:r>
              <a:rPr lang="pl-PL" b="1" i="1">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Mentimeter</a:t>
            </a:r>
            <a:r>
              <a:rPr lang="pl-PL" i="1">
                <a:solidFill>
                  <a:srgbClr val="000000"/>
                </a:solidFill>
                <a:latin typeface="Arial"/>
                <a:ea typeface="Arial"/>
                <a:cs typeface="Arial"/>
                <a:sym typeface="Arial"/>
              </a:rPr>
              <a:t> which they must access through their mobile device or computer.</a:t>
            </a:r>
            <a:endParaRPr i="1">
              <a:solidFill>
                <a:srgbClr val="000000"/>
              </a:solidFill>
              <a:latin typeface="Arial"/>
              <a:ea typeface="Arial"/>
              <a:cs typeface="Arial"/>
              <a:sym typeface="Arial"/>
            </a:endParaRPr>
          </a:p>
          <a:p>
            <a:pPr marL="457200" lvl="0" indent="-342900" algn="just" rtl="0">
              <a:lnSpc>
                <a:spcPct val="120000"/>
              </a:lnSpc>
              <a:spcBef>
                <a:spcPts val="0"/>
              </a:spcBef>
              <a:spcAft>
                <a:spcPts val="0"/>
              </a:spcAft>
              <a:buClr>
                <a:srgbClr val="000000"/>
              </a:buClr>
              <a:buSzPts val="1800"/>
              <a:buFont typeface="Arial"/>
              <a:buAutoNum type="arabicPeriod"/>
            </a:pPr>
            <a:r>
              <a:rPr lang="pl-PL" i="1">
                <a:solidFill>
                  <a:srgbClr val="000000"/>
                </a:solidFill>
                <a:latin typeface="Arial"/>
                <a:ea typeface="Arial"/>
                <a:cs typeface="Arial"/>
                <a:sym typeface="Arial"/>
              </a:rPr>
              <a:t>Through this link, each participant will be able to enter three words to build a word cloud in a collaborative way. So, each participant has to enter </a:t>
            </a:r>
            <a:r>
              <a:rPr lang="pl-PL" b="1" i="1">
                <a:solidFill>
                  <a:srgbClr val="000000"/>
                </a:solidFill>
                <a:latin typeface="Arial"/>
                <a:ea typeface="Arial"/>
                <a:cs typeface="Arial"/>
                <a:sym typeface="Arial"/>
              </a:rPr>
              <a:t>three types of digital content</a:t>
            </a:r>
            <a:r>
              <a:rPr lang="pl-PL" i="1">
                <a:solidFill>
                  <a:srgbClr val="000000"/>
                </a:solidFill>
                <a:latin typeface="Arial"/>
                <a:ea typeface="Arial"/>
                <a:cs typeface="Arial"/>
                <a:sym typeface="Arial"/>
              </a:rPr>
              <a:t> that they have learnt and click on “submit”.</a:t>
            </a:r>
            <a:endParaRPr i="1">
              <a:solidFill>
                <a:srgbClr val="000000"/>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49" name="Google Shape;149;g190b61aae8a_0_44"/>
          <p:cNvPicPr preferRelativeResize="0"/>
          <p:nvPr/>
        </p:nvPicPr>
        <p:blipFill>
          <a:blip r:embed="rId4">
            <a:alphaModFix/>
          </a:blip>
          <a:stretch>
            <a:fillRect/>
          </a:stretch>
        </p:blipFill>
        <p:spPr>
          <a:xfrm>
            <a:off x="7535841" y="3962575"/>
            <a:ext cx="2823784" cy="2023649"/>
          </a:xfrm>
          <a:prstGeom prst="rect">
            <a:avLst/>
          </a:prstGeom>
          <a:noFill/>
          <a:ln>
            <a:noFill/>
          </a:ln>
        </p:spPr>
      </p:pic>
      <p:sp>
        <p:nvSpPr>
          <p:cNvPr id="150" name="Google Shape;150;g190b61aae8a_0_44"/>
          <p:cNvSpPr txBox="1"/>
          <p:nvPr/>
        </p:nvSpPr>
        <p:spPr>
          <a:xfrm>
            <a:off x="7046875" y="1699975"/>
            <a:ext cx="4111800" cy="2262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1000"/>
              </a:spcAft>
              <a:buNone/>
            </a:pPr>
            <a:r>
              <a:rPr lang="pl-PL" sz="2000" i="1"/>
              <a:t>3. Once the words have been entered, the word cloud will be appeared completed. Discuss together what types of digital content you have selected and if they are right or not.</a:t>
            </a:r>
            <a:endParaRPr sz="2000" i="1"/>
          </a:p>
        </p:txBody>
      </p:sp>
    </p:spTree>
    <p:extLst>
      <p:ext uri="{BB962C8B-B14F-4D97-AF65-F5344CB8AC3E}">
        <p14:creationId xmlns:p14="http://schemas.microsoft.com/office/powerpoint/2010/main" val="31155022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8ccb96ae3c_0_16"/>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b="1"/>
              <a:t>2. Developing Digital Content </a:t>
            </a:r>
            <a:endParaRPr b="1"/>
          </a:p>
        </p:txBody>
      </p:sp>
      <p:sp>
        <p:nvSpPr>
          <p:cNvPr id="156" name="Google Shape;156;g18ccb96ae3c_0_16"/>
          <p:cNvSpPr txBox="1">
            <a:spLocks noGrp="1"/>
          </p:cNvSpPr>
          <p:nvPr>
            <p:ph idx="1"/>
          </p:nvPr>
        </p:nvSpPr>
        <p:spPr>
          <a:xfrm>
            <a:off x="6044325" y="2019300"/>
            <a:ext cx="4489800" cy="31047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None/>
            </a:pPr>
            <a:r>
              <a:rPr lang="pl-PL" b="1">
                <a:solidFill>
                  <a:schemeClr val="dk1"/>
                </a:solidFill>
                <a:latin typeface="Arial"/>
                <a:ea typeface="Arial"/>
                <a:cs typeface="Arial"/>
                <a:sym typeface="Arial"/>
              </a:rPr>
              <a:t>It is essential…</a:t>
            </a:r>
            <a:endParaRPr b="1">
              <a:solidFill>
                <a:schemeClr val="dk1"/>
              </a:solidFill>
              <a:latin typeface="Arial"/>
              <a:ea typeface="Arial"/>
              <a:cs typeface="Arial"/>
              <a:sym typeface="Arial"/>
            </a:endParaRPr>
          </a:p>
          <a:p>
            <a:pPr marL="457200" lvl="0" indent="-355600" algn="l" rtl="0">
              <a:lnSpc>
                <a:spcPct val="9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To create and edit digital content in different formats </a:t>
            </a:r>
            <a:endParaRPr>
              <a:solidFill>
                <a:schemeClr val="dk1"/>
              </a:solidFill>
              <a:latin typeface="Arial"/>
              <a:ea typeface="Arial"/>
              <a:cs typeface="Arial"/>
              <a:sym typeface="Arial"/>
            </a:endParaRPr>
          </a:p>
          <a:p>
            <a:pPr marL="457200" lvl="0" indent="-355615" algn="l" rtl="0">
              <a:lnSpc>
                <a:spcPct val="9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To express oneself through digital means.</a:t>
            </a:r>
            <a:endParaRPr>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pic>
        <p:nvPicPr>
          <p:cNvPr id="157" name="Google Shape;157;g18ccb96ae3c_0_16"/>
          <p:cNvPicPr preferRelativeResize="0"/>
          <p:nvPr/>
        </p:nvPicPr>
        <p:blipFill rotWithShape="1">
          <a:blip r:embed="rId3">
            <a:alphaModFix/>
          </a:blip>
          <a:srcRect l="10764" r="8479"/>
          <a:stretch/>
        </p:blipFill>
        <p:spPr>
          <a:xfrm>
            <a:off x="1714500" y="1930788"/>
            <a:ext cx="3981125" cy="3281725"/>
          </a:xfrm>
          <a:prstGeom prst="rect">
            <a:avLst/>
          </a:prstGeom>
          <a:noFill/>
          <a:ln>
            <a:noFill/>
          </a:ln>
        </p:spPr>
      </p:pic>
    </p:spTree>
    <p:extLst>
      <p:ext uri="{BB962C8B-B14F-4D97-AF65-F5344CB8AC3E}">
        <p14:creationId xmlns:p14="http://schemas.microsoft.com/office/powerpoint/2010/main" val="35944471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90b61aae8a_0_8"/>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Why is it important?</a:t>
            </a:r>
            <a:endParaRPr/>
          </a:p>
        </p:txBody>
      </p:sp>
      <p:sp>
        <p:nvSpPr>
          <p:cNvPr id="163" name="Google Shape;163;g190b61aae8a_0_8"/>
          <p:cNvSpPr txBox="1">
            <a:spLocks noGrp="1"/>
          </p:cNvSpPr>
          <p:nvPr>
            <p:ph idx="1"/>
          </p:nvPr>
        </p:nvSpPr>
        <p:spPr>
          <a:xfrm>
            <a:off x="1371600" y="1790700"/>
            <a:ext cx="9601200" cy="3276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None/>
            </a:pPr>
            <a:r>
              <a:rPr lang="pl-PL">
                <a:solidFill>
                  <a:schemeClr val="dk1"/>
                </a:solidFill>
                <a:latin typeface="Arial"/>
                <a:ea typeface="Arial"/>
                <a:cs typeface="Arial"/>
                <a:sym typeface="Arial"/>
              </a:rPr>
              <a:t>Digitalisation has led to a decreasing use of analogue media in both private and professional contexts. Most people write letters far less often than they send a photo via a messenger, for example. Only digital content can be made available on and distributed via the internet. In addition, digital content is more “sustainable” than analogue content. A digital text exists without a limit in time, while, for example, a printed text can get lost or damaged.</a:t>
            </a:r>
            <a:endParaRPr>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pic>
        <p:nvPicPr>
          <p:cNvPr id="164" name="Google Shape;164;g190b61aae8a_0_8"/>
          <p:cNvPicPr preferRelativeResize="0"/>
          <p:nvPr/>
        </p:nvPicPr>
        <p:blipFill>
          <a:blip r:embed="rId3">
            <a:alphaModFix/>
          </a:blip>
          <a:stretch>
            <a:fillRect/>
          </a:stretch>
        </p:blipFill>
        <p:spPr>
          <a:xfrm>
            <a:off x="4198087" y="3893950"/>
            <a:ext cx="3948224" cy="2571750"/>
          </a:xfrm>
          <a:prstGeom prst="rect">
            <a:avLst/>
          </a:prstGeom>
          <a:noFill/>
          <a:ln>
            <a:noFill/>
          </a:ln>
        </p:spPr>
      </p:pic>
    </p:spTree>
    <p:extLst>
      <p:ext uri="{BB962C8B-B14F-4D97-AF65-F5344CB8AC3E}">
        <p14:creationId xmlns:p14="http://schemas.microsoft.com/office/powerpoint/2010/main" val="20713180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8ceeaefae4_0_21"/>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1 : Creating a Blog</a:t>
            </a:r>
            <a:endParaRPr i="1"/>
          </a:p>
        </p:txBody>
      </p:sp>
      <p:sp>
        <p:nvSpPr>
          <p:cNvPr id="170" name="Google Shape;170;g18ceeaefae4_0_21"/>
          <p:cNvSpPr txBox="1">
            <a:spLocks noGrp="1"/>
          </p:cNvSpPr>
          <p:nvPr>
            <p:ph idx="1"/>
          </p:nvPr>
        </p:nvSpPr>
        <p:spPr>
          <a:xfrm>
            <a:off x="5396350" y="1365850"/>
            <a:ext cx="6343500" cy="5492100"/>
          </a:xfrm>
          <a:prstGeom prst="rect">
            <a:avLst/>
          </a:prstGeom>
          <a:noFill/>
          <a:ln>
            <a:noFill/>
          </a:ln>
        </p:spPr>
        <p:txBody>
          <a:bodyPr spcFirstLastPara="1" wrap="square" lIns="91425" tIns="45700" rIns="91425" bIns="45700" anchor="t" anchorCtr="0">
            <a:noAutofit/>
          </a:bodyPr>
          <a:lstStyle/>
          <a:p>
            <a:pPr marL="0" lvl="0" indent="0" algn="just" rtl="0">
              <a:lnSpc>
                <a:spcPct val="95000"/>
              </a:lnSpc>
              <a:spcBef>
                <a:spcPts val="1200"/>
              </a:spcBef>
              <a:spcAft>
                <a:spcPts val="0"/>
              </a:spcAft>
              <a:buClr>
                <a:schemeClr val="dk1"/>
              </a:buClr>
              <a:buSzPts val="1100"/>
              <a:buFont typeface="Arial"/>
              <a:buNone/>
            </a:pPr>
            <a:r>
              <a:rPr lang="pl-PL" sz="1900" b="1" i="1">
                <a:solidFill>
                  <a:schemeClr val="dk1"/>
                </a:solidFill>
                <a:latin typeface="Arial"/>
                <a:ea typeface="Arial"/>
                <a:cs typeface="Arial"/>
                <a:sym typeface="Arial"/>
              </a:rPr>
              <a:t>STEPS</a:t>
            </a:r>
            <a:endParaRPr sz="1900" b="1" i="1">
              <a:solidFill>
                <a:schemeClr val="dk1"/>
              </a:solidFill>
              <a:latin typeface="Arial"/>
              <a:ea typeface="Arial"/>
              <a:cs typeface="Arial"/>
              <a:sym typeface="Arial"/>
            </a:endParaRPr>
          </a:p>
          <a:p>
            <a:pPr marL="0" lvl="0" indent="0" algn="just" rtl="0">
              <a:lnSpc>
                <a:spcPct val="95000"/>
              </a:lnSpc>
              <a:spcBef>
                <a:spcPts val="1200"/>
              </a:spcBef>
              <a:spcAft>
                <a:spcPts val="0"/>
              </a:spcAft>
              <a:buClr>
                <a:schemeClr val="dk1"/>
              </a:buClr>
              <a:buSzPts val="1100"/>
              <a:buFont typeface="Arial"/>
              <a:buNone/>
            </a:pPr>
            <a:r>
              <a:rPr lang="pl-PL" sz="1900" i="1">
                <a:solidFill>
                  <a:schemeClr val="dk1"/>
                </a:solidFill>
                <a:latin typeface="Arial"/>
                <a:ea typeface="Arial"/>
                <a:cs typeface="Arial"/>
                <a:sym typeface="Arial"/>
              </a:rPr>
              <a:t>Step 1: Think about what you want to show in your blog.</a:t>
            </a:r>
            <a:endParaRPr sz="1900" i="1">
              <a:solidFill>
                <a:schemeClr val="dk1"/>
              </a:solidFill>
              <a:latin typeface="Arial"/>
              <a:ea typeface="Arial"/>
              <a:cs typeface="Arial"/>
              <a:sym typeface="Arial"/>
            </a:endParaRPr>
          </a:p>
          <a:p>
            <a:pPr marL="0" lvl="0" indent="0" algn="just" rtl="0">
              <a:lnSpc>
                <a:spcPct val="95000"/>
              </a:lnSpc>
              <a:spcBef>
                <a:spcPts val="1200"/>
              </a:spcBef>
              <a:spcAft>
                <a:spcPts val="0"/>
              </a:spcAft>
              <a:buClr>
                <a:schemeClr val="dk1"/>
              </a:buClr>
              <a:buSzPts val="1100"/>
              <a:buFont typeface="Arial"/>
              <a:buNone/>
            </a:pPr>
            <a:r>
              <a:rPr lang="pl-PL" sz="1900" i="1">
                <a:solidFill>
                  <a:schemeClr val="dk1"/>
                </a:solidFill>
                <a:latin typeface="Arial"/>
                <a:ea typeface="Arial"/>
                <a:cs typeface="Arial"/>
                <a:sym typeface="Arial"/>
              </a:rPr>
              <a:t>Step 2: Go to https://wordpress.com/ to create an account. Fill in your email address, username and password. Participants must provide a valid email address, as they will have to refer to their inbox: WordPress will send them a mail for the validation of their account.</a:t>
            </a:r>
            <a:endParaRPr sz="1900" i="1">
              <a:solidFill>
                <a:schemeClr val="dk1"/>
              </a:solidFill>
              <a:latin typeface="Arial"/>
              <a:ea typeface="Arial"/>
              <a:cs typeface="Arial"/>
              <a:sym typeface="Arial"/>
            </a:endParaRPr>
          </a:p>
          <a:p>
            <a:pPr marL="0" lvl="0" indent="0" algn="just" rtl="0">
              <a:lnSpc>
                <a:spcPct val="95000"/>
              </a:lnSpc>
              <a:spcBef>
                <a:spcPts val="1200"/>
              </a:spcBef>
              <a:spcAft>
                <a:spcPts val="0"/>
              </a:spcAft>
              <a:buClr>
                <a:schemeClr val="dk1"/>
              </a:buClr>
              <a:buSzPts val="1100"/>
              <a:buFont typeface="Arial"/>
              <a:buNone/>
            </a:pPr>
            <a:r>
              <a:rPr lang="pl-PL" sz="1900" i="1">
                <a:solidFill>
                  <a:schemeClr val="dk1"/>
                </a:solidFill>
                <a:latin typeface="Arial"/>
                <a:ea typeface="Arial"/>
                <a:cs typeface="Arial"/>
                <a:sym typeface="Arial"/>
              </a:rPr>
              <a:t>Step 3: Create the blog title and decide on the themes and objective.</a:t>
            </a:r>
            <a:endParaRPr sz="1900" i="1">
              <a:solidFill>
                <a:schemeClr val="dk1"/>
              </a:solidFill>
              <a:latin typeface="Arial"/>
              <a:ea typeface="Arial"/>
              <a:cs typeface="Arial"/>
              <a:sym typeface="Arial"/>
            </a:endParaRPr>
          </a:p>
          <a:p>
            <a:pPr marL="0" lvl="0" indent="0" algn="just" rtl="0">
              <a:lnSpc>
                <a:spcPct val="95000"/>
              </a:lnSpc>
              <a:spcBef>
                <a:spcPts val="1200"/>
              </a:spcBef>
              <a:spcAft>
                <a:spcPts val="0"/>
              </a:spcAft>
              <a:buClr>
                <a:schemeClr val="dk1"/>
              </a:buClr>
              <a:buSzPts val="1100"/>
              <a:buFont typeface="Arial"/>
              <a:buNone/>
            </a:pPr>
            <a:r>
              <a:rPr lang="pl-PL" sz="1900" i="1">
                <a:solidFill>
                  <a:schemeClr val="dk1"/>
                </a:solidFill>
                <a:latin typeface="Arial"/>
                <a:ea typeface="Arial"/>
                <a:cs typeface="Arial"/>
                <a:sym typeface="Arial"/>
              </a:rPr>
              <a:t>Step 4: Choose the free plan </a:t>
            </a:r>
            <a:endParaRPr sz="1900" i="1">
              <a:solidFill>
                <a:schemeClr val="dk1"/>
              </a:solidFill>
              <a:latin typeface="Arial"/>
              <a:ea typeface="Arial"/>
              <a:cs typeface="Arial"/>
              <a:sym typeface="Arial"/>
            </a:endParaRPr>
          </a:p>
          <a:p>
            <a:pPr marL="0" lvl="0" indent="0" algn="just" rtl="0">
              <a:lnSpc>
                <a:spcPct val="95000"/>
              </a:lnSpc>
              <a:spcBef>
                <a:spcPts val="1200"/>
              </a:spcBef>
              <a:spcAft>
                <a:spcPts val="0"/>
              </a:spcAft>
              <a:buClr>
                <a:schemeClr val="dk1"/>
              </a:buClr>
              <a:buSzPts val="1100"/>
              <a:buFont typeface="Arial"/>
              <a:buNone/>
            </a:pPr>
            <a:r>
              <a:rPr lang="pl-PL" sz="1900" i="1">
                <a:solidFill>
                  <a:schemeClr val="dk1"/>
                </a:solidFill>
                <a:latin typeface="Arial"/>
                <a:ea typeface="Arial"/>
                <a:cs typeface="Arial"/>
                <a:sym typeface="Arial"/>
              </a:rPr>
              <a:t>Step 5: Take time to write something you want to share on your blog</a:t>
            </a:r>
            <a:endParaRPr sz="1900" i="1">
              <a:solidFill>
                <a:schemeClr val="dk1"/>
              </a:solidFill>
              <a:latin typeface="Arial"/>
              <a:ea typeface="Arial"/>
              <a:cs typeface="Arial"/>
              <a:sym typeface="Arial"/>
            </a:endParaRPr>
          </a:p>
          <a:p>
            <a:pPr marL="0" lvl="0" indent="0" algn="just" rtl="0">
              <a:lnSpc>
                <a:spcPct val="95000"/>
              </a:lnSpc>
              <a:spcBef>
                <a:spcPts val="1200"/>
              </a:spcBef>
              <a:spcAft>
                <a:spcPts val="0"/>
              </a:spcAft>
              <a:buClr>
                <a:schemeClr val="dk1"/>
              </a:buClr>
              <a:buSzPts val="1100"/>
              <a:buFont typeface="Arial"/>
              <a:buNone/>
            </a:pPr>
            <a:r>
              <a:rPr lang="pl-PL" sz="1900" i="1">
                <a:solidFill>
                  <a:schemeClr val="dk1"/>
                </a:solidFill>
                <a:latin typeface="Arial"/>
                <a:ea typeface="Arial"/>
                <a:cs typeface="Arial"/>
                <a:sym typeface="Arial"/>
              </a:rPr>
              <a:t>Step 6: Add a new post.</a:t>
            </a:r>
            <a:endParaRPr sz="1900" i="1">
              <a:solidFill>
                <a:schemeClr val="dk1"/>
              </a:solidFill>
              <a:latin typeface="Arial"/>
              <a:ea typeface="Arial"/>
              <a:cs typeface="Arial"/>
              <a:sym typeface="Arial"/>
            </a:endParaRPr>
          </a:p>
          <a:p>
            <a:pPr marL="0" lvl="0" indent="0" algn="l" rtl="0">
              <a:lnSpc>
                <a:spcPct val="95000"/>
              </a:lnSpc>
              <a:spcBef>
                <a:spcPts val="1200"/>
              </a:spcBef>
              <a:spcAft>
                <a:spcPts val="0"/>
              </a:spcAft>
              <a:buClr>
                <a:schemeClr val="dk1"/>
              </a:buClr>
              <a:buSzPts val="1100"/>
              <a:buFont typeface="Arial"/>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sp>
        <p:nvSpPr>
          <p:cNvPr id="172" name="Google Shape;172;g18ceeaefae4_0_21"/>
          <p:cNvSpPr txBox="1">
            <a:spLocks noGrp="1"/>
          </p:cNvSpPr>
          <p:nvPr>
            <p:ph type="body" idx="4294967295"/>
          </p:nvPr>
        </p:nvSpPr>
        <p:spPr>
          <a:xfrm>
            <a:off x="992037" y="1365850"/>
            <a:ext cx="3916363" cy="1917700"/>
          </a:xfrm>
          <a:prstGeom prst="rect">
            <a:avLst/>
          </a:prstGeom>
          <a:noFill/>
          <a:ln>
            <a:noFill/>
          </a:ln>
        </p:spPr>
        <p:txBody>
          <a:bodyPr spcFirstLastPara="1" wrap="square" lIns="91425" tIns="45700" rIns="91425" bIns="45700" anchor="t" anchorCtr="0">
            <a:noAutofit/>
          </a:bodyPr>
          <a:lstStyle/>
          <a:p>
            <a:pPr marL="0" lvl="0" indent="0" algn="just" rtl="0">
              <a:lnSpc>
                <a:spcPct val="95000"/>
              </a:lnSpc>
              <a:spcBef>
                <a:spcPts val="1200"/>
              </a:spcBef>
              <a:spcAft>
                <a:spcPts val="0"/>
              </a:spcAft>
              <a:buNone/>
            </a:pPr>
            <a:r>
              <a:rPr lang="pl-PL" dirty="0" err="1">
                <a:solidFill>
                  <a:schemeClr val="dk1"/>
                </a:solidFill>
                <a:latin typeface="Arial"/>
                <a:ea typeface="Arial"/>
                <a:cs typeface="Arial"/>
                <a:sym typeface="Arial"/>
              </a:rPr>
              <a:t>Depending</a:t>
            </a:r>
            <a:r>
              <a:rPr lang="pl-PL" dirty="0">
                <a:solidFill>
                  <a:schemeClr val="dk1"/>
                </a:solidFill>
                <a:latin typeface="Arial"/>
                <a:ea typeface="Arial"/>
                <a:cs typeface="Arial"/>
                <a:sym typeface="Arial"/>
              </a:rPr>
              <a:t> on </a:t>
            </a:r>
            <a:r>
              <a:rPr lang="pl-PL" dirty="0" err="1">
                <a:solidFill>
                  <a:schemeClr val="dk1"/>
                </a:solidFill>
                <a:latin typeface="Arial"/>
                <a:ea typeface="Arial"/>
                <a:cs typeface="Arial"/>
                <a:sym typeface="Arial"/>
              </a:rPr>
              <a:t>how</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many</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computers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are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available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students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will</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work</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alone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or</a:t>
            </a:r>
            <a:r>
              <a:rPr lang="pl-PL" dirty="0">
                <a:solidFill>
                  <a:schemeClr val="dk1"/>
                </a:solidFill>
                <a:latin typeface="Arial"/>
                <a:ea typeface="Arial"/>
                <a:cs typeface="Arial"/>
                <a:sym typeface="Arial"/>
              </a:rPr>
              <a:t> in </a:t>
            </a:r>
            <a:r>
              <a:rPr lang="pl-PL" dirty="0" err="1">
                <a:solidFill>
                  <a:schemeClr val="dk1"/>
                </a:solidFill>
                <a:latin typeface="Arial"/>
                <a:ea typeface="Arial"/>
                <a:cs typeface="Arial"/>
                <a:sym typeface="Arial"/>
              </a:rPr>
              <a:t>paris</a:t>
            </a:r>
            <a:r>
              <a:rPr lang="pl-PL" dirty="0">
                <a:solidFill>
                  <a:schemeClr val="dk1"/>
                </a:solidFill>
                <a:latin typeface="Arial"/>
                <a:ea typeface="Arial"/>
                <a:cs typeface="Arial"/>
                <a:sym typeface="Arial"/>
              </a:rPr>
              <a:t>. The </a:t>
            </a:r>
            <a:r>
              <a:rPr lang="pl-PL" dirty="0" err="1">
                <a:solidFill>
                  <a:schemeClr val="dk1"/>
                </a:solidFill>
                <a:latin typeface="Arial"/>
                <a:ea typeface="Arial"/>
                <a:cs typeface="Arial"/>
                <a:sym typeface="Arial"/>
              </a:rPr>
              <a:t>teacher</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must</a:t>
            </a:r>
            <a:r>
              <a:rPr lang="pl-PL" dirty="0">
                <a:solidFill>
                  <a:schemeClr val="dk1"/>
                </a:solidFill>
                <a:latin typeface="Arial"/>
                <a:ea typeface="Arial"/>
                <a:cs typeface="Arial"/>
                <a:sym typeface="Arial"/>
              </a:rPr>
              <a:t> show </a:t>
            </a:r>
            <a:r>
              <a:rPr lang="pl-PL" dirty="0" err="1">
                <a:solidFill>
                  <a:schemeClr val="dk1"/>
                </a:solidFill>
                <a:latin typeface="Arial"/>
                <a:ea typeface="Arial"/>
                <a:cs typeface="Arial"/>
                <a:sym typeface="Arial"/>
              </a:rPr>
              <a:t>how</a:t>
            </a:r>
            <a:r>
              <a:rPr lang="pl-PL" dirty="0">
                <a:solidFill>
                  <a:schemeClr val="dk1"/>
                </a:solidFill>
                <a:latin typeface="Arial"/>
                <a:ea typeface="Arial"/>
                <a:cs typeface="Arial"/>
                <a:sym typeface="Arial"/>
              </a:rPr>
              <a:t> to </a:t>
            </a:r>
            <a:r>
              <a:rPr lang="pl-PL" dirty="0" err="1">
                <a:solidFill>
                  <a:schemeClr val="dk1"/>
                </a:solidFill>
                <a:latin typeface="Arial"/>
                <a:ea typeface="Arial"/>
                <a:cs typeface="Arial"/>
                <a:sym typeface="Arial"/>
              </a:rPr>
              <a:t>create</a:t>
            </a:r>
            <a:r>
              <a:rPr lang="pl-PL" dirty="0">
                <a:solidFill>
                  <a:schemeClr val="dk1"/>
                </a:solidFill>
                <a:latin typeface="Arial"/>
                <a:ea typeface="Arial"/>
                <a:cs typeface="Arial"/>
                <a:sym typeface="Arial"/>
              </a:rPr>
              <a:t> a </a:t>
            </a:r>
            <a:r>
              <a:rPr lang="pl-PL" dirty="0" err="1">
                <a:solidFill>
                  <a:schemeClr val="dk1"/>
                </a:solidFill>
                <a:latin typeface="Arial"/>
                <a:ea typeface="Arial"/>
                <a:cs typeface="Arial"/>
                <a:sym typeface="Arial"/>
              </a:rPr>
              <a:t>WordPress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account</a:t>
            </a:r>
            <a:r>
              <a:rPr lang="pl-PL" dirty="0">
                <a:solidFill>
                  <a:schemeClr val="dk1"/>
                </a:solidFill>
                <a:latin typeface="Arial"/>
                <a:ea typeface="Arial"/>
                <a:cs typeface="Arial"/>
                <a:sym typeface="Arial"/>
              </a:rPr>
              <a:t>. It </a:t>
            </a:r>
            <a:r>
              <a:rPr lang="pl-PL" dirty="0" err="1">
                <a:solidFill>
                  <a:schemeClr val="dk1"/>
                </a:solidFill>
                <a:latin typeface="Arial"/>
                <a:ea typeface="Arial"/>
                <a:cs typeface="Arial"/>
                <a:sym typeface="Arial"/>
              </a:rPr>
              <a:t>is</a:t>
            </a:r>
            <a:r>
              <a:rPr lang="pl-PL" dirty="0">
                <a:solidFill>
                  <a:schemeClr val="dk1"/>
                </a:solidFill>
                <a:latin typeface="Arial"/>
                <a:ea typeface="Arial"/>
                <a:cs typeface="Arial"/>
                <a:sym typeface="Arial"/>
              </a:rPr>
              <a:t> on </a:t>
            </a:r>
            <a:r>
              <a:rPr lang="pl-PL" dirty="0" err="1">
                <a:solidFill>
                  <a:schemeClr val="dk1"/>
                </a:solidFill>
                <a:latin typeface="Arial"/>
                <a:ea typeface="Arial"/>
                <a:cs typeface="Arial"/>
                <a:sym typeface="Arial"/>
              </a:rPr>
              <a:t>their</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own</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accounts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that</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participants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will</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then</a:t>
            </a:r>
            <a:r>
              <a:rPr lang="pl-PL" dirty="0">
                <a:solidFill>
                  <a:schemeClr val="dk1"/>
                </a:solidFill>
                <a:latin typeface="Arial"/>
                <a:ea typeface="Arial"/>
                <a:cs typeface="Arial"/>
                <a:sym typeface="Arial"/>
              </a:rPr>
              <a:t> post </a:t>
            </a:r>
            <a:r>
              <a:rPr lang="pl-PL" dirty="0" err="1">
                <a:solidFill>
                  <a:schemeClr val="dk1"/>
                </a:solidFill>
                <a:latin typeface="Arial"/>
                <a:ea typeface="Arial"/>
                <a:cs typeface="Arial"/>
                <a:sym typeface="Arial"/>
              </a:rPr>
              <a:t>their</a:t>
            </a:r>
            <a:r>
              <a:rPr lang="pl-PL" dirty="0">
                <a:solidFill>
                  <a:schemeClr val="dk1"/>
                </a:solidFill>
                <a:latin typeface="Arial"/>
                <a:ea typeface="Arial"/>
                <a:cs typeface="Arial"/>
                <a:sym typeface="Arial"/>
              </a:rPr>
              <a:t> blog. </a:t>
            </a:r>
            <a:endParaRPr dirty="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dirty="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dirty="0">
              <a:solidFill>
                <a:schemeClr val="dk1"/>
              </a:solidFill>
              <a:latin typeface="Arial"/>
              <a:ea typeface="Arial"/>
              <a:cs typeface="Arial"/>
              <a:sym typeface="Arial"/>
            </a:endParaRPr>
          </a:p>
        </p:txBody>
      </p:sp>
      <p:pic>
        <p:nvPicPr>
          <p:cNvPr id="171" name="Google Shape;171;g18ceeaefae4_0_21"/>
          <p:cNvPicPr preferRelativeResize="0"/>
          <p:nvPr/>
        </p:nvPicPr>
        <p:blipFill>
          <a:blip r:embed="rId3">
            <a:alphaModFix/>
          </a:blip>
          <a:stretch>
            <a:fillRect/>
          </a:stretch>
        </p:blipFill>
        <p:spPr>
          <a:xfrm>
            <a:off x="1965888" y="4042325"/>
            <a:ext cx="2728524" cy="2300050"/>
          </a:xfrm>
          <a:prstGeom prst="rect">
            <a:avLst/>
          </a:prstGeom>
          <a:noFill/>
          <a:ln>
            <a:noFill/>
          </a:ln>
        </p:spPr>
      </p:pic>
    </p:spTree>
    <p:extLst>
      <p:ext uri="{BB962C8B-B14F-4D97-AF65-F5344CB8AC3E}">
        <p14:creationId xmlns:p14="http://schemas.microsoft.com/office/powerpoint/2010/main" val="30998646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59d6c44c6c_0_28"/>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2: Making a Podcast</a:t>
            </a:r>
            <a:endParaRPr i="1"/>
          </a:p>
        </p:txBody>
      </p:sp>
      <p:sp>
        <p:nvSpPr>
          <p:cNvPr id="178" name="Google Shape;178;g159d6c44c6c_0_28"/>
          <p:cNvSpPr txBox="1">
            <a:spLocks noGrp="1"/>
          </p:cNvSpPr>
          <p:nvPr>
            <p:ph idx="1"/>
          </p:nvPr>
        </p:nvSpPr>
        <p:spPr>
          <a:xfrm>
            <a:off x="5797325" y="1390725"/>
            <a:ext cx="5691600" cy="5002200"/>
          </a:xfrm>
          <a:prstGeom prst="rect">
            <a:avLst/>
          </a:prstGeom>
          <a:noFill/>
          <a:ln>
            <a:noFill/>
          </a:ln>
        </p:spPr>
        <p:txBody>
          <a:bodyPr spcFirstLastPara="1" wrap="square" lIns="91425" tIns="45700" rIns="91425" bIns="45700" anchor="t" anchorCtr="0">
            <a:noAutofit/>
          </a:bodyPr>
          <a:lstStyle/>
          <a:p>
            <a:pPr marL="0" lvl="0" indent="0" algn="just" rtl="0">
              <a:lnSpc>
                <a:spcPct val="105000"/>
              </a:lnSpc>
              <a:spcBef>
                <a:spcPts val="1200"/>
              </a:spcBef>
              <a:spcAft>
                <a:spcPts val="0"/>
              </a:spcAft>
              <a:buNone/>
            </a:pPr>
            <a:r>
              <a:rPr lang="pl-PL" sz="1950" b="1" i="1">
                <a:solidFill>
                  <a:schemeClr val="dk1"/>
                </a:solidFill>
                <a:latin typeface="Arial"/>
                <a:ea typeface="Arial"/>
                <a:cs typeface="Arial"/>
                <a:sym typeface="Arial"/>
              </a:rPr>
              <a:t>Steps</a:t>
            </a:r>
            <a:endParaRPr sz="1950" b="1" i="1">
              <a:solidFill>
                <a:schemeClr val="dk1"/>
              </a:solidFill>
              <a:latin typeface="Arial"/>
              <a:ea typeface="Arial"/>
              <a:cs typeface="Arial"/>
              <a:sym typeface="Arial"/>
            </a:endParaRPr>
          </a:p>
          <a:p>
            <a:pPr marL="457200" lvl="0" indent="-352425" algn="just" rtl="0">
              <a:lnSpc>
                <a:spcPct val="105000"/>
              </a:lnSpc>
              <a:spcBef>
                <a:spcPts val="1200"/>
              </a:spcBef>
              <a:spcAft>
                <a:spcPts val="0"/>
              </a:spcAft>
              <a:buClr>
                <a:schemeClr val="dk1"/>
              </a:buClr>
              <a:buSzPts val="1950"/>
              <a:buFont typeface="Arial"/>
              <a:buAutoNum type="arabicPeriod"/>
            </a:pPr>
            <a:r>
              <a:rPr lang="pl-PL" sz="1950" i="1">
                <a:solidFill>
                  <a:schemeClr val="dk1"/>
                </a:solidFill>
                <a:latin typeface="Arial"/>
                <a:ea typeface="Arial"/>
                <a:cs typeface="Arial"/>
                <a:sym typeface="Arial"/>
              </a:rPr>
              <a:t>Talk about, if needed, the basics of sound production.</a:t>
            </a:r>
            <a:endParaRPr sz="1950" i="1">
              <a:solidFill>
                <a:schemeClr val="dk1"/>
              </a:solidFill>
              <a:latin typeface="Arial"/>
              <a:ea typeface="Arial"/>
              <a:cs typeface="Arial"/>
              <a:sym typeface="Arial"/>
            </a:endParaRPr>
          </a:p>
          <a:p>
            <a:pPr marL="0" lvl="0" indent="0" algn="just" rtl="0">
              <a:lnSpc>
                <a:spcPct val="105000"/>
              </a:lnSpc>
              <a:spcBef>
                <a:spcPts val="1200"/>
              </a:spcBef>
              <a:spcAft>
                <a:spcPts val="0"/>
              </a:spcAft>
              <a:buNone/>
            </a:pPr>
            <a:r>
              <a:rPr lang="pl-PL" sz="1950" i="1">
                <a:solidFill>
                  <a:schemeClr val="dk1"/>
                </a:solidFill>
                <a:latin typeface="Arial"/>
                <a:ea typeface="Arial"/>
                <a:cs typeface="Arial"/>
                <a:sym typeface="Arial"/>
              </a:rPr>
              <a:t>2.	Hold a brainstorming session to determine the theme of the podcast and how to organise the following steps. Try choosing something simple and quotidian, for example life at your local library. Or take a theme broad but not easy to approach like: what is it to be young today? Or take a theme more specific like the World Cup, climate change, etc. </a:t>
            </a:r>
            <a:endParaRPr sz="1950" i="1">
              <a:solidFill>
                <a:schemeClr val="dk1"/>
              </a:solidFill>
              <a:latin typeface="Arial"/>
              <a:ea typeface="Arial"/>
              <a:cs typeface="Arial"/>
              <a:sym typeface="Arial"/>
            </a:endParaRPr>
          </a:p>
          <a:p>
            <a:pPr marL="0" lvl="0" indent="0" algn="just" rtl="0">
              <a:lnSpc>
                <a:spcPct val="105000"/>
              </a:lnSpc>
              <a:spcBef>
                <a:spcPts val="1200"/>
              </a:spcBef>
              <a:spcAft>
                <a:spcPts val="0"/>
              </a:spcAft>
              <a:buNone/>
            </a:pPr>
            <a:r>
              <a:rPr lang="pl-PL" sz="1950" i="1">
                <a:solidFill>
                  <a:schemeClr val="dk1"/>
                </a:solidFill>
                <a:latin typeface="Arial"/>
                <a:ea typeface="Arial"/>
                <a:cs typeface="Arial"/>
                <a:sym typeface="Arial"/>
              </a:rPr>
              <a:t>3. Participants will have to decide on a name. The show should last 20 minutes. The time can be shorter if there are few students. Everything needs to be timed to the second!  </a:t>
            </a:r>
            <a:endParaRPr sz="1950" i="1">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
        <p:nvSpPr>
          <p:cNvPr id="179" name="Google Shape;179;g159d6c44c6c_0_28"/>
          <p:cNvSpPr txBox="1">
            <a:spLocks noGrp="1"/>
          </p:cNvSpPr>
          <p:nvPr>
            <p:ph type="body" idx="4294967295"/>
          </p:nvPr>
        </p:nvSpPr>
        <p:spPr>
          <a:xfrm>
            <a:off x="1104181" y="1590076"/>
            <a:ext cx="4251325" cy="4130675"/>
          </a:xfrm>
          <a:prstGeom prst="rect">
            <a:avLst/>
          </a:prstGeom>
          <a:noFill/>
          <a:ln>
            <a:noFill/>
          </a:ln>
        </p:spPr>
        <p:txBody>
          <a:bodyPr spcFirstLastPara="1" wrap="square" lIns="91425" tIns="45700" rIns="91425" bIns="45700" anchor="t" anchorCtr="0">
            <a:noAutofit/>
          </a:bodyPr>
          <a:lstStyle/>
          <a:p>
            <a:pPr marL="0" lvl="0" indent="0" algn="just" rtl="0">
              <a:lnSpc>
                <a:spcPct val="105000"/>
              </a:lnSpc>
              <a:spcBef>
                <a:spcPts val="1200"/>
              </a:spcBef>
              <a:spcAft>
                <a:spcPts val="0"/>
              </a:spcAft>
              <a:buNone/>
            </a:pPr>
            <a:r>
              <a:rPr lang="pl-PL" dirty="0" err="1">
                <a:solidFill>
                  <a:schemeClr val="dk1"/>
                </a:solidFill>
                <a:latin typeface="Arial"/>
                <a:ea typeface="Arial"/>
                <a:cs typeface="Arial"/>
                <a:sym typeface="Arial"/>
              </a:rPr>
              <a:t>Making</a:t>
            </a:r>
            <a:r>
              <a:rPr lang="pl-PL" dirty="0">
                <a:solidFill>
                  <a:schemeClr val="dk1"/>
                </a:solidFill>
                <a:latin typeface="Arial"/>
                <a:ea typeface="Arial"/>
                <a:cs typeface="Arial"/>
                <a:sym typeface="Arial"/>
              </a:rPr>
              <a:t> a podcast </a:t>
            </a:r>
            <a:r>
              <a:rPr lang="pl-PL" dirty="0" err="1">
                <a:solidFill>
                  <a:schemeClr val="dk1"/>
                </a:solidFill>
                <a:latin typeface="Arial"/>
                <a:ea typeface="Arial"/>
                <a:cs typeface="Arial"/>
                <a:sym typeface="Arial"/>
              </a:rPr>
              <a:t>will</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allow</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students</a:t>
            </a:r>
            <a:r>
              <a:rPr lang="pl-PL" dirty="0">
                <a:solidFill>
                  <a:schemeClr val="dk1"/>
                </a:solidFill>
                <a:latin typeface="Arial"/>
                <a:ea typeface="Arial"/>
                <a:cs typeface="Arial"/>
                <a:sym typeface="Arial"/>
              </a:rPr>
              <a:t> to </a:t>
            </a:r>
            <a:r>
              <a:rPr lang="pl-PL" dirty="0" err="1">
                <a:solidFill>
                  <a:schemeClr val="dk1"/>
                </a:solidFill>
                <a:latin typeface="Arial"/>
                <a:ea typeface="Arial"/>
                <a:cs typeface="Arial"/>
                <a:sym typeface="Arial"/>
              </a:rPr>
              <a:t>put</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themselves</a:t>
            </a:r>
            <a:r>
              <a:rPr lang="pl-PL" dirty="0">
                <a:solidFill>
                  <a:schemeClr val="dk1"/>
                </a:solidFill>
                <a:latin typeface="Arial"/>
                <a:ea typeface="Arial"/>
                <a:cs typeface="Arial"/>
                <a:sym typeface="Arial"/>
              </a:rPr>
              <a:t> in the </a:t>
            </a:r>
            <a:r>
              <a:rPr lang="pl-PL" dirty="0" err="1">
                <a:solidFill>
                  <a:schemeClr val="dk1"/>
                </a:solidFill>
                <a:latin typeface="Arial"/>
                <a:ea typeface="Arial"/>
                <a:cs typeface="Arial"/>
                <a:sym typeface="Arial"/>
              </a:rPr>
              <a:t>shoes</a:t>
            </a:r>
            <a:r>
              <a:rPr lang="pl-PL" dirty="0">
                <a:solidFill>
                  <a:schemeClr val="dk1"/>
                </a:solidFill>
                <a:latin typeface="Arial"/>
                <a:ea typeface="Arial"/>
                <a:cs typeface="Arial"/>
                <a:sym typeface="Arial"/>
              </a:rPr>
              <a:t> of a </a:t>
            </a:r>
            <a:r>
              <a:rPr lang="pl-PL" dirty="0" err="1">
                <a:solidFill>
                  <a:schemeClr val="dk1"/>
                </a:solidFill>
                <a:latin typeface="Arial"/>
                <a:ea typeface="Arial"/>
                <a:cs typeface="Arial"/>
                <a:sym typeface="Arial"/>
              </a:rPr>
              <a:t>journalist</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or</a:t>
            </a:r>
            <a:r>
              <a:rPr lang="pl-PL" dirty="0">
                <a:solidFill>
                  <a:schemeClr val="dk1"/>
                </a:solidFill>
                <a:latin typeface="Arial"/>
                <a:ea typeface="Arial"/>
                <a:cs typeface="Arial"/>
                <a:sym typeface="Arial"/>
              </a:rPr>
              <a:t> podcast. </a:t>
            </a:r>
            <a:r>
              <a:rPr lang="pl-PL" dirty="0" err="1">
                <a:solidFill>
                  <a:schemeClr val="dk1"/>
                </a:solidFill>
                <a:latin typeface="Arial"/>
                <a:ea typeface="Arial"/>
                <a:cs typeface="Arial"/>
                <a:sym typeface="Arial"/>
              </a:rPr>
              <a:t>This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activity</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aims</a:t>
            </a:r>
            <a:r>
              <a:rPr lang="pl-PL" dirty="0">
                <a:solidFill>
                  <a:schemeClr val="dk1"/>
                </a:solidFill>
                <a:latin typeface="Arial"/>
                <a:ea typeface="Arial"/>
                <a:cs typeface="Arial"/>
                <a:sym typeface="Arial"/>
              </a:rPr>
              <a:t> to </a:t>
            </a:r>
            <a:r>
              <a:rPr lang="pl-PL" dirty="0" err="1">
                <a:solidFill>
                  <a:schemeClr val="dk1"/>
                </a:solidFill>
                <a:latin typeface="Arial"/>
                <a:ea typeface="Arial"/>
                <a:cs typeface="Arial"/>
                <a:sym typeface="Arial"/>
              </a:rPr>
              <a:t>explain</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what</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goes</a:t>
            </a:r>
            <a:r>
              <a:rPr lang="pl-PL" dirty="0">
                <a:solidFill>
                  <a:schemeClr val="dk1"/>
                </a:solidFill>
                <a:latin typeface="Arial"/>
                <a:ea typeface="Arial"/>
                <a:cs typeface="Arial"/>
                <a:sym typeface="Arial"/>
              </a:rPr>
              <a:t> in to the </a:t>
            </a:r>
            <a:r>
              <a:rPr lang="pl-PL" dirty="0" err="1">
                <a:solidFill>
                  <a:schemeClr val="dk1"/>
                </a:solidFill>
                <a:latin typeface="Arial"/>
                <a:ea typeface="Arial"/>
                <a:cs typeface="Arial"/>
                <a:sym typeface="Arial"/>
              </a:rPr>
              <a:t>preparation</a:t>
            </a:r>
            <a:r>
              <a:rPr lang="pl-PL" dirty="0">
                <a:solidFill>
                  <a:schemeClr val="dk1"/>
                </a:solidFill>
                <a:latin typeface="Arial"/>
                <a:ea typeface="Arial"/>
                <a:cs typeface="Arial"/>
                <a:sym typeface="Arial"/>
              </a:rPr>
              <a:t> of a radio show. </a:t>
            </a:r>
            <a:r>
              <a:rPr lang="pl-PL" dirty="0" err="1">
                <a:solidFill>
                  <a:schemeClr val="dk1"/>
                </a:solidFill>
                <a:latin typeface="Arial"/>
                <a:ea typeface="Arial"/>
                <a:cs typeface="Arial"/>
                <a:sym typeface="Arial"/>
              </a:rPr>
              <a:t>Everyone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will</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have</a:t>
            </a:r>
            <a:r>
              <a:rPr lang="pl-PL" dirty="0">
                <a:solidFill>
                  <a:schemeClr val="dk1"/>
                </a:solidFill>
                <a:latin typeface="Arial"/>
                <a:ea typeface="Arial"/>
                <a:cs typeface="Arial"/>
                <a:sym typeface="Arial"/>
              </a:rPr>
              <a:t> a </a:t>
            </a:r>
            <a:r>
              <a:rPr lang="pl-PL" dirty="0" err="1">
                <a:solidFill>
                  <a:schemeClr val="dk1"/>
                </a:solidFill>
                <a:latin typeface="Arial"/>
                <a:ea typeface="Arial"/>
                <a:cs typeface="Arial"/>
                <a:sym typeface="Arial"/>
              </a:rPr>
              <a:t>particular</a:t>
            </a:r>
            <a:r>
              <a:rPr lang="pl-PL" dirty="0">
                <a:solidFill>
                  <a:schemeClr val="dk1"/>
                </a:solidFill>
                <a:latin typeface="Arial"/>
                <a:ea typeface="Arial"/>
                <a:cs typeface="Arial"/>
                <a:sym typeface="Arial"/>
              </a:rPr>
              <a:t> role to </a:t>
            </a:r>
            <a:r>
              <a:rPr lang="pl-PL" dirty="0" err="1">
                <a:solidFill>
                  <a:schemeClr val="dk1"/>
                </a:solidFill>
                <a:latin typeface="Arial"/>
                <a:ea typeface="Arial"/>
                <a:cs typeface="Arial"/>
                <a:sym typeface="Arial"/>
              </a:rPr>
              <a:t>play</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while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all</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working</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towards</a:t>
            </a:r>
            <a:r>
              <a:rPr lang="pl-PL" dirty="0">
                <a:solidFill>
                  <a:schemeClr val="dk1"/>
                </a:solidFill>
                <a:latin typeface="Arial"/>
                <a:ea typeface="Arial"/>
                <a:cs typeface="Arial"/>
                <a:sym typeface="Arial"/>
              </a:rPr>
              <a:t> a </a:t>
            </a:r>
            <a:r>
              <a:rPr lang="pl-PL" dirty="0" err="1">
                <a:solidFill>
                  <a:schemeClr val="dk1"/>
                </a:solidFill>
                <a:latin typeface="Arial"/>
                <a:ea typeface="Arial"/>
                <a:cs typeface="Arial"/>
                <a:sym typeface="Arial"/>
              </a:rPr>
              <a:t>common</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goal</a:t>
            </a:r>
            <a:r>
              <a:rPr lang="pl-PL" dirty="0">
                <a:solidFill>
                  <a:schemeClr val="dk1"/>
                </a:solidFill>
                <a:latin typeface="Arial"/>
                <a:ea typeface="Arial"/>
                <a:cs typeface="Arial"/>
                <a:sym typeface="Arial"/>
              </a:rPr>
              <a:t>.</a:t>
            </a:r>
            <a:endParaRPr dirty="0">
              <a:solidFill>
                <a:schemeClr val="dk1"/>
              </a:solidFill>
              <a:latin typeface="Arial"/>
              <a:ea typeface="Arial"/>
              <a:cs typeface="Arial"/>
              <a:sym typeface="Arial"/>
            </a:endParaRPr>
          </a:p>
          <a:p>
            <a:pPr marL="0" lvl="0" indent="0" algn="just" rtl="0">
              <a:lnSpc>
                <a:spcPct val="105000"/>
              </a:lnSpc>
              <a:spcBef>
                <a:spcPts val="1200"/>
              </a:spcBef>
              <a:spcAft>
                <a:spcPts val="0"/>
              </a:spcAft>
              <a:buNone/>
            </a:pPr>
            <a:r>
              <a:rPr lang="pl-PL" dirty="0">
                <a:solidFill>
                  <a:schemeClr val="dk1"/>
                </a:solidFill>
                <a:latin typeface="Arial"/>
                <a:ea typeface="Arial"/>
                <a:cs typeface="Arial"/>
                <a:sym typeface="Arial"/>
              </a:rPr>
              <a:t>By the end of </a:t>
            </a:r>
            <a:r>
              <a:rPr lang="pl-PL" dirty="0" err="1">
                <a:solidFill>
                  <a:schemeClr val="dk1"/>
                </a:solidFill>
                <a:latin typeface="Arial"/>
                <a:ea typeface="Arial"/>
                <a:cs typeface="Arial"/>
                <a:sym typeface="Arial"/>
              </a:rPr>
              <a:t>this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session</a:t>
            </a:r>
            <a:r>
              <a:rPr lang="pl-PL" dirty="0">
                <a:solidFill>
                  <a:schemeClr val="dk1"/>
                </a:solidFill>
                <a:latin typeface="Arial"/>
                <a:ea typeface="Arial"/>
                <a:cs typeface="Arial"/>
                <a:sym typeface="Arial"/>
              </a:rPr>
              <a:t> a </a:t>
            </a:r>
            <a:r>
              <a:rPr lang="pl-PL" dirty="0" err="1">
                <a:solidFill>
                  <a:schemeClr val="dk1"/>
                </a:solidFill>
                <a:latin typeface="Arial"/>
                <a:ea typeface="Arial"/>
                <a:cs typeface="Arial"/>
                <a:sym typeface="Arial"/>
              </a:rPr>
              <a:t>theme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will</a:t>
            </a:r>
            <a:r>
              <a:rPr lang="pl-PL" dirty="0">
                <a:solidFill>
                  <a:schemeClr val="dk1"/>
                </a:solidFill>
                <a:latin typeface="Arial"/>
                <a:ea typeface="Arial"/>
                <a:cs typeface="Arial"/>
                <a:sym typeface="Arial"/>
              </a:rPr>
              <a:t> be </a:t>
            </a:r>
            <a:r>
              <a:rPr lang="pl-PL" dirty="0" err="1">
                <a:solidFill>
                  <a:schemeClr val="dk1"/>
                </a:solidFill>
                <a:latin typeface="Arial"/>
                <a:ea typeface="Arial"/>
                <a:cs typeface="Arial"/>
                <a:sym typeface="Arial"/>
              </a:rPr>
              <a:t>chosen</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Workshops</a:t>
            </a:r>
            <a:r>
              <a:rPr lang="pl-PL" dirty="0">
                <a:solidFill>
                  <a:schemeClr val="dk1"/>
                </a:solidFill>
                <a:latin typeface="Arial"/>
                <a:ea typeface="Arial"/>
                <a:cs typeface="Arial"/>
                <a:sym typeface="Arial"/>
              </a:rPr>
              <a:t> 2, 3 and 4 </a:t>
            </a:r>
            <a:r>
              <a:rPr lang="pl-PL" dirty="0" err="1">
                <a:solidFill>
                  <a:schemeClr val="dk1"/>
                </a:solidFill>
                <a:latin typeface="Arial"/>
                <a:ea typeface="Arial"/>
                <a:cs typeface="Arial"/>
                <a:sym typeface="Arial"/>
              </a:rPr>
              <a:t>will</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focus</a:t>
            </a:r>
            <a:r>
              <a:rPr lang="pl-PL" dirty="0">
                <a:solidFill>
                  <a:schemeClr val="dk1"/>
                </a:solidFill>
                <a:latin typeface="Arial"/>
                <a:ea typeface="Arial"/>
                <a:cs typeface="Arial"/>
                <a:sym typeface="Arial"/>
              </a:rPr>
              <a:t> on </a:t>
            </a:r>
            <a:r>
              <a:rPr lang="pl-PL" dirty="0" err="1">
                <a:solidFill>
                  <a:schemeClr val="dk1"/>
                </a:solidFill>
                <a:latin typeface="Arial"/>
                <a:ea typeface="Arial"/>
                <a:cs typeface="Arial"/>
                <a:sym typeface="Arial"/>
              </a:rPr>
              <a:t>recording</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tools</a:t>
            </a:r>
            <a:r>
              <a:rPr lang="pl-PL" dirty="0">
                <a:solidFill>
                  <a:schemeClr val="dk1"/>
                </a:solidFill>
                <a:latin typeface="Arial"/>
                <a:ea typeface="Arial"/>
                <a:cs typeface="Arial"/>
                <a:sym typeface="Arial"/>
              </a:rPr>
              <a:t> and interview </a:t>
            </a:r>
            <a:r>
              <a:rPr lang="pl-PL" dirty="0" err="1">
                <a:solidFill>
                  <a:schemeClr val="dk1"/>
                </a:solidFill>
                <a:latin typeface="Arial"/>
                <a:ea typeface="Arial"/>
                <a:cs typeface="Arial"/>
                <a:sym typeface="Arial"/>
              </a:rPr>
              <a:t>techniques</a:t>
            </a:r>
            <a:r>
              <a:rPr lang="pl-PL" dirty="0">
                <a:solidFill>
                  <a:schemeClr val="dk1"/>
                </a:solidFill>
                <a:latin typeface="Arial"/>
                <a:ea typeface="Arial"/>
                <a:cs typeface="Arial"/>
                <a:sym typeface="Arial"/>
              </a:rPr>
              <a:t>. The </a:t>
            </a:r>
            <a:r>
              <a:rPr lang="pl-PL" dirty="0" err="1">
                <a:solidFill>
                  <a:schemeClr val="dk1"/>
                </a:solidFill>
                <a:latin typeface="Arial"/>
                <a:ea typeface="Arial"/>
                <a:cs typeface="Arial"/>
                <a:sym typeface="Arial"/>
              </a:rPr>
              <a:t>final</a:t>
            </a:r>
            <a:r>
              <a:rPr lang="pl-PL" dirty="0">
                <a:solidFill>
                  <a:schemeClr val="dk1"/>
                </a:solidFill>
                <a:latin typeface="Arial"/>
                <a:ea typeface="Arial"/>
                <a:cs typeface="Arial"/>
                <a:sym typeface="Arial"/>
              </a:rPr>
              <a:t> one </a:t>
            </a:r>
            <a:r>
              <a:rPr lang="pl-PL" dirty="0" err="1">
                <a:solidFill>
                  <a:schemeClr val="dk1"/>
                </a:solidFill>
                <a:latin typeface="Arial"/>
                <a:ea typeface="Arial"/>
                <a:cs typeface="Arial"/>
                <a:sym typeface="Arial"/>
              </a:rPr>
              <a:t>will</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culminate</a:t>
            </a:r>
            <a:r>
              <a:rPr lang="pl-PL" dirty="0">
                <a:solidFill>
                  <a:schemeClr val="dk1"/>
                </a:solidFill>
                <a:latin typeface="Arial"/>
                <a:ea typeface="Arial"/>
                <a:cs typeface="Arial"/>
                <a:sym typeface="Arial"/>
              </a:rPr>
              <a:t> in the </a:t>
            </a:r>
            <a:r>
              <a:rPr lang="pl-PL" dirty="0" err="1">
                <a:solidFill>
                  <a:schemeClr val="dk1"/>
                </a:solidFill>
                <a:latin typeface="Arial"/>
                <a:ea typeface="Arial"/>
                <a:cs typeface="Arial"/>
                <a:sym typeface="Arial"/>
              </a:rPr>
              <a:t>recording</a:t>
            </a:r>
            <a:r>
              <a:rPr lang="pl-PL" dirty="0">
                <a:solidFill>
                  <a:schemeClr val="dk1"/>
                </a:solidFill>
                <a:latin typeface="Arial"/>
                <a:ea typeface="Arial"/>
                <a:cs typeface="Arial"/>
                <a:sym typeface="Arial"/>
              </a:rPr>
              <a:t> of the interview.</a:t>
            </a:r>
            <a:endParaRPr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dirty="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dirty="0">
              <a:solidFill>
                <a:schemeClr val="dk1"/>
              </a:solidFill>
              <a:latin typeface="Arial"/>
              <a:ea typeface="Arial"/>
              <a:cs typeface="Arial"/>
              <a:sym typeface="Arial"/>
            </a:endParaRPr>
          </a:p>
        </p:txBody>
      </p:sp>
      <p:pic>
        <p:nvPicPr>
          <p:cNvPr id="180" name="Google Shape;180;g159d6c44c6c_0_28"/>
          <p:cNvPicPr preferRelativeResize="0"/>
          <p:nvPr/>
        </p:nvPicPr>
        <p:blipFill>
          <a:blip r:embed="rId3">
            <a:alphaModFix/>
          </a:blip>
          <a:stretch>
            <a:fillRect/>
          </a:stretch>
        </p:blipFill>
        <p:spPr>
          <a:xfrm>
            <a:off x="9885550" y="307700"/>
            <a:ext cx="1429000" cy="1429000"/>
          </a:xfrm>
          <a:prstGeom prst="rect">
            <a:avLst/>
          </a:prstGeom>
          <a:noFill/>
          <a:ln>
            <a:noFill/>
          </a:ln>
        </p:spPr>
      </p:pic>
    </p:spTree>
    <p:extLst>
      <p:ext uri="{BB962C8B-B14F-4D97-AF65-F5344CB8AC3E}">
        <p14:creationId xmlns:p14="http://schemas.microsoft.com/office/powerpoint/2010/main" val="16637874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8ceeaefae4_0_33"/>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2: Making a Podcast</a:t>
            </a:r>
            <a:endParaRPr i="1"/>
          </a:p>
        </p:txBody>
      </p:sp>
      <p:sp>
        <p:nvSpPr>
          <p:cNvPr id="186" name="Google Shape;186;g18ceeaefae4_0_33"/>
          <p:cNvSpPr txBox="1">
            <a:spLocks noGrp="1"/>
          </p:cNvSpPr>
          <p:nvPr>
            <p:ph idx="1"/>
          </p:nvPr>
        </p:nvSpPr>
        <p:spPr>
          <a:xfrm>
            <a:off x="1371600" y="1536025"/>
            <a:ext cx="4751100" cy="5133000"/>
          </a:xfrm>
          <a:prstGeom prst="rect">
            <a:avLst/>
          </a:prstGeom>
          <a:noFill/>
          <a:ln>
            <a:noFill/>
          </a:ln>
        </p:spPr>
        <p:txBody>
          <a:bodyPr spcFirstLastPara="1" wrap="square" lIns="91425" tIns="45700" rIns="91425" bIns="45700" anchor="t" anchorCtr="0">
            <a:noAutofit/>
          </a:bodyPr>
          <a:lstStyle/>
          <a:p>
            <a:pPr marL="0" lvl="0" indent="0" algn="just" rtl="0">
              <a:lnSpc>
                <a:spcPct val="105000"/>
              </a:lnSpc>
              <a:spcBef>
                <a:spcPts val="1200"/>
              </a:spcBef>
              <a:spcAft>
                <a:spcPts val="0"/>
              </a:spcAft>
              <a:buNone/>
            </a:pPr>
            <a:r>
              <a:rPr lang="pl-PL" i="1">
                <a:solidFill>
                  <a:schemeClr val="dk1"/>
                </a:solidFill>
                <a:latin typeface="Arial"/>
                <a:ea typeface="Arial"/>
                <a:cs typeface="Arial"/>
                <a:sym typeface="Arial"/>
              </a:rPr>
              <a:t>4.	The show will consist of:</a:t>
            </a:r>
            <a:endParaRPr i="1">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i="1">
                <a:solidFill>
                  <a:schemeClr val="dk1"/>
                </a:solidFill>
                <a:latin typeface="Arial"/>
                <a:ea typeface="Arial"/>
                <a:cs typeface="Arial"/>
                <a:sym typeface="Arial"/>
              </a:rPr>
              <a:t>a report</a:t>
            </a:r>
            <a:endParaRPr i="1">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i="1">
                <a:solidFill>
                  <a:schemeClr val="dk1"/>
                </a:solidFill>
                <a:latin typeface="Arial"/>
                <a:ea typeface="Arial"/>
                <a:cs typeface="Arial"/>
                <a:sym typeface="Arial"/>
              </a:rPr>
              <a:t>a studio interview</a:t>
            </a:r>
            <a:endParaRPr i="1">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i="1">
                <a:solidFill>
                  <a:schemeClr val="dk1"/>
                </a:solidFill>
                <a:latin typeface="Arial"/>
                <a:ea typeface="Arial"/>
                <a:cs typeface="Arial"/>
                <a:sym typeface="Arial"/>
              </a:rPr>
              <a:t>a info brief</a:t>
            </a:r>
            <a:endParaRPr i="1">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i="1">
                <a:solidFill>
                  <a:schemeClr val="dk1"/>
                </a:solidFill>
                <a:latin typeface="Arial"/>
                <a:ea typeface="Arial"/>
                <a:cs typeface="Arial"/>
                <a:sym typeface="Arial"/>
              </a:rPr>
              <a:t>a debate</a:t>
            </a:r>
            <a:endParaRPr i="1">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i="1">
                <a:solidFill>
                  <a:schemeClr val="dk1"/>
                </a:solidFill>
                <a:latin typeface="Arial"/>
                <a:ea typeface="Arial"/>
                <a:cs typeface="Arial"/>
                <a:sym typeface="Arial"/>
              </a:rPr>
              <a:t>the presenter’s speaking time</a:t>
            </a:r>
            <a:endParaRPr i="1">
              <a:solidFill>
                <a:schemeClr val="dk1"/>
              </a:solidFill>
              <a:latin typeface="Arial"/>
              <a:ea typeface="Arial"/>
              <a:cs typeface="Arial"/>
              <a:sym typeface="Arial"/>
            </a:endParaRPr>
          </a:p>
          <a:p>
            <a:pPr marL="0" lvl="0" indent="0" algn="just" rtl="0">
              <a:lnSpc>
                <a:spcPct val="105000"/>
              </a:lnSpc>
              <a:spcBef>
                <a:spcPts val="1200"/>
              </a:spcBef>
              <a:spcAft>
                <a:spcPts val="0"/>
              </a:spcAft>
              <a:buNone/>
            </a:pPr>
            <a:r>
              <a:rPr lang="pl-PL" i="1">
                <a:solidFill>
                  <a:schemeClr val="dk1"/>
                </a:solidFill>
                <a:latin typeface="Arial"/>
                <a:ea typeface="Arial"/>
                <a:cs typeface="Arial"/>
                <a:sym typeface="Arial"/>
              </a:rPr>
              <a:t>5.	Choose at random each participant’s role. </a:t>
            </a:r>
            <a:endParaRPr i="1">
              <a:solidFill>
                <a:schemeClr val="dk1"/>
              </a:solidFill>
              <a:latin typeface="Arial"/>
              <a:ea typeface="Arial"/>
              <a:cs typeface="Arial"/>
              <a:sym typeface="Arial"/>
            </a:endParaRPr>
          </a:p>
          <a:p>
            <a:pPr marL="0" lvl="0" indent="0" algn="just" rtl="0">
              <a:lnSpc>
                <a:spcPct val="105000"/>
              </a:lnSpc>
              <a:spcBef>
                <a:spcPts val="1200"/>
              </a:spcBef>
              <a:spcAft>
                <a:spcPts val="0"/>
              </a:spcAft>
              <a:buNone/>
            </a:pPr>
            <a:r>
              <a:rPr lang="pl-PL" i="1">
                <a:solidFill>
                  <a:schemeClr val="dk1"/>
                </a:solidFill>
                <a:latin typeface="Arial"/>
                <a:ea typeface="Arial"/>
                <a:cs typeface="Arial"/>
                <a:sym typeface="Arial"/>
              </a:rPr>
              <a:t>6.	The teacher manages proceedings but will not have another specific role in the production. There will be: presenters, reporter, interviewers, journalist, etc.</a:t>
            </a:r>
            <a:endParaRPr i="1">
              <a:solidFill>
                <a:schemeClr val="dk1"/>
              </a:solidFill>
              <a:latin typeface="Arial"/>
              <a:ea typeface="Arial"/>
              <a:cs typeface="Arial"/>
              <a:sym typeface="Arial"/>
            </a:endParaRPr>
          </a:p>
          <a:p>
            <a:pPr marL="0" lvl="0" indent="0" algn="just" rtl="0">
              <a:lnSpc>
                <a:spcPct val="105000"/>
              </a:lnSpc>
              <a:spcBef>
                <a:spcPts val="1200"/>
              </a:spcBef>
              <a:spcAft>
                <a:spcPts val="0"/>
              </a:spcAft>
              <a:buNone/>
            </a:pPr>
            <a:endParaRPr sz="1900">
              <a:solidFill>
                <a:schemeClr val="dk1"/>
              </a:solidFill>
              <a:latin typeface="Arial"/>
              <a:ea typeface="Arial"/>
              <a:cs typeface="Arial"/>
              <a:sym typeface="Arial"/>
            </a:endParaRPr>
          </a:p>
          <a:p>
            <a:pPr marL="0" lvl="0" indent="0" algn="just" rtl="0">
              <a:lnSpc>
                <a:spcPct val="105000"/>
              </a:lnSpc>
              <a:spcBef>
                <a:spcPts val="1200"/>
              </a:spcBef>
              <a:spcAft>
                <a:spcPts val="0"/>
              </a:spcAft>
              <a:buNone/>
            </a:pPr>
            <a:endParaRPr>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
        <p:nvSpPr>
          <p:cNvPr id="187" name="Google Shape;187;g18ceeaefae4_0_33"/>
          <p:cNvSpPr txBox="1"/>
          <p:nvPr/>
        </p:nvSpPr>
        <p:spPr>
          <a:xfrm>
            <a:off x="6451175" y="1536025"/>
            <a:ext cx="4751100" cy="3837900"/>
          </a:xfrm>
          <a:prstGeom prst="rect">
            <a:avLst/>
          </a:prstGeom>
          <a:noFill/>
          <a:ln>
            <a:noFill/>
          </a:ln>
        </p:spPr>
        <p:txBody>
          <a:bodyPr spcFirstLastPara="1" wrap="square" lIns="91425" tIns="91425" rIns="91425" bIns="91425" anchor="t" anchorCtr="0">
            <a:spAutoFit/>
          </a:bodyPr>
          <a:lstStyle/>
          <a:p>
            <a:pPr marL="0" lvl="0" indent="0" algn="just" rtl="0">
              <a:lnSpc>
                <a:spcPct val="105000"/>
              </a:lnSpc>
              <a:spcBef>
                <a:spcPts val="1200"/>
              </a:spcBef>
              <a:spcAft>
                <a:spcPts val="0"/>
              </a:spcAft>
              <a:buClr>
                <a:schemeClr val="dk1"/>
              </a:buClr>
              <a:buSzPts val="1100"/>
              <a:buFont typeface="Arial"/>
              <a:buNone/>
            </a:pPr>
            <a:r>
              <a:rPr lang="pl-PL" sz="2000" i="1">
                <a:solidFill>
                  <a:schemeClr val="dk1"/>
                </a:solidFill>
              </a:rPr>
              <a:t>7.	Once the theme is decided, determine the content of each part of the show. For this, each student will do research. They can divide themselves into groups of 2 or 3. They need to find:</a:t>
            </a:r>
            <a:endParaRPr sz="2000" i="1">
              <a:solidFill>
                <a:schemeClr val="dk1"/>
              </a:solidFill>
            </a:endParaRPr>
          </a:p>
          <a:p>
            <a:pPr marL="457200" lvl="0" indent="-355600" algn="just" rtl="0">
              <a:lnSpc>
                <a:spcPct val="105000"/>
              </a:lnSpc>
              <a:spcBef>
                <a:spcPts val="1200"/>
              </a:spcBef>
              <a:spcAft>
                <a:spcPts val="0"/>
              </a:spcAft>
              <a:buClr>
                <a:schemeClr val="dk1"/>
              </a:buClr>
              <a:buSzPts val="2000"/>
              <a:buFont typeface="Arial"/>
              <a:buChar char="❖"/>
            </a:pPr>
            <a:r>
              <a:rPr lang="pl-PL" sz="2000" i="1">
                <a:solidFill>
                  <a:schemeClr val="dk1"/>
                </a:solidFill>
              </a:rPr>
              <a:t>A reporting subject (there can be two subjects if there are many participants)</a:t>
            </a:r>
            <a:endParaRPr sz="2000" i="1">
              <a:solidFill>
                <a:schemeClr val="dk1"/>
              </a:solidFill>
            </a:endParaRPr>
          </a:p>
          <a:p>
            <a:pPr marL="457200" lvl="0" indent="-355600" algn="just" rtl="0">
              <a:lnSpc>
                <a:spcPct val="105000"/>
              </a:lnSpc>
              <a:spcBef>
                <a:spcPts val="1000"/>
              </a:spcBef>
              <a:spcAft>
                <a:spcPts val="0"/>
              </a:spcAft>
              <a:buClr>
                <a:schemeClr val="dk1"/>
              </a:buClr>
              <a:buSzPts val="2000"/>
              <a:buFont typeface="Arial"/>
              <a:buChar char="❖"/>
            </a:pPr>
            <a:r>
              <a:rPr lang="pl-PL" sz="2000" i="1">
                <a:solidFill>
                  <a:schemeClr val="dk1"/>
                </a:solidFill>
              </a:rPr>
              <a:t>A debate subject</a:t>
            </a:r>
            <a:endParaRPr sz="2000" i="1">
              <a:solidFill>
                <a:schemeClr val="dk1"/>
              </a:solidFill>
            </a:endParaRPr>
          </a:p>
          <a:p>
            <a:pPr marL="457200" lvl="0" indent="-355600" algn="just" rtl="0">
              <a:lnSpc>
                <a:spcPct val="105000"/>
              </a:lnSpc>
              <a:spcBef>
                <a:spcPts val="1200"/>
              </a:spcBef>
              <a:spcAft>
                <a:spcPts val="1000"/>
              </a:spcAft>
              <a:buClr>
                <a:schemeClr val="dk1"/>
              </a:buClr>
              <a:buSzPts val="2000"/>
              <a:buFont typeface="Arial"/>
              <a:buChar char="❖"/>
            </a:pPr>
            <a:r>
              <a:rPr lang="pl-PL" sz="2000" i="1">
                <a:solidFill>
                  <a:schemeClr val="dk1"/>
                </a:solidFill>
              </a:rPr>
              <a:t>A person to interview</a:t>
            </a:r>
            <a:endParaRPr sz="1500" i="1">
              <a:latin typeface="Libre Franklin"/>
              <a:ea typeface="Libre Franklin"/>
              <a:cs typeface="Libre Franklin"/>
              <a:sym typeface="Libre Franklin"/>
            </a:endParaRPr>
          </a:p>
        </p:txBody>
      </p:sp>
    </p:spTree>
    <p:extLst>
      <p:ext uri="{BB962C8B-B14F-4D97-AF65-F5344CB8AC3E}">
        <p14:creationId xmlns:p14="http://schemas.microsoft.com/office/powerpoint/2010/main" val="2638077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8ccb96ae3c_0_102"/>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Strong Passwords</a:t>
            </a:r>
            <a:endParaRPr i="1"/>
          </a:p>
        </p:txBody>
      </p:sp>
      <p:sp>
        <p:nvSpPr>
          <p:cNvPr id="178" name="Google Shape;178;g18ccb96ae3c_0_102"/>
          <p:cNvSpPr txBox="1">
            <a:spLocks noGrp="1"/>
          </p:cNvSpPr>
          <p:nvPr>
            <p:ph idx="1"/>
          </p:nvPr>
        </p:nvSpPr>
        <p:spPr>
          <a:xfrm>
            <a:off x="1295400" y="2035450"/>
            <a:ext cx="9861300" cy="43098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1800"/>
              </a:spcBef>
              <a:spcAft>
                <a:spcPts val="0"/>
              </a:spcAft>
              <a:buNone/>
            </a:pPr>
            <a:r>
              <a:rPr lang="pl-PL" sz="2050" i="1">
                <a:solidFill>
                  <a:srgbClr val="0F0F0F"/>
                </a:solidFill>
                <a:latin typeface="Arial"/>
                <a:ea typeface="Arial"/>
                <a:cs typeface="Arial"/>
                <a:sym typeface="Arial"/>
              </a:rPr>
              <a:t>For creating an extra-secure password:</a:t>
            </a:r>
            <a:endParaRPr sz="2050" i="1">
              <a:solidFill>
                <a:srgbClr val="0F0F0F"/>
              </a:solidFill>
              <a:latin typeface="Arial"/>
              <a:ea typeface="Arial"/>
              <a:cs typeface="Arial"/>
              <a:sym typeface="Arial"/>
            </a:endParaRPr>
          </a:p>
          <a:p>
            <a:pPr marL="457200" lvl="0" indent="-358775" algn="just" rtl="0">
              <a:lnSpc>
                <a:spcPct val="120000"/>
              </a:lnSpc>
              <a:spcBef>
                <a:spcPts val="1800"/>
              </a:spcBef>
              <a:spcAft>
                <a:spcPts val="0"/>
              </a:spcAft>
              <a:buClr>
                <a:srgbClr val="0F0F0F"/>
              </a:buClr>
              <a:buSzPts val="2050"/>
              <a:buFont typeface="Arial"/>
              <a:buChar char="❖"/>
            </a:pPr>
            <a:r>
              <a:rPr lang="pl-PL" sz="2050" i="1">
                <a:solidFill>
                  <a:srgbClr val="0F0F0F"/>
                </a:solidFill>
                <a:latin typeface="Arial"/>
                <a:ea typeface="Arial"/>
                <a:cs typeface="Arial"/>
                <a:sym typeface="Arial"/>
              </a:rPr>
              <a:t>Think of a fun phrase that you can remember. It could be your favorite song lyric, book title, movie catchphrase, etc.</a:t>
            </a:r>
            <a:endParaRPr sz="2050" i="1">
              <a:solidFill>
                <a:srgbClr val="0F0F0F"/>
              </a:solidFill>
              <a:latin typeface="Arial"/>
              <a:ea typeface="Arial"/>
              <a:cs typeface="Arial"/>
              <a:sym typeface="Arial"/>
            </a:endParaRPr>
          </a:p>
          <a:p>
            <a:pPr marL="457200" lvl="0" indent="-358775" algn="just" rtl="0">
              <a:lnSpc>
                <a:spcPct val="120000"/>
              </a:lnSpc>
              <a:spcBef>
                <a:spcPts val="0"/>
              </a:spcBef>
              <a:spcAft>
                <a:spcPts val="0"/>
              </a:spcAft>
              <a:buClr>
                <a:srgbClr val="0F0F0F"/>
              </a:buClr>
              <a:buSzPts val="2050"/>
              <a:buFont typeface="Arial"/>
              <a:buChar char="❖"/>
            </a:pPr>
            <a:r>
              <a:rPr lang="pl-PL" sz="2050" i="1">
                <a:solidFill>
                  <a:srgbClr val="0F0F0F"/>
                </a:solidFill>
                <a:latin typeface="Arial"/>
                <a:ea typeface="Arial"/>
                <a:cs typeface="Arial"/>
                <a:sym typeface="Arial"/>
              </a:rPr>
              <a:t>Choose the first letter or first couple letters from each word in the phrase.</a:t>
            </a:r>
            <a:endParaRPr sz="2050" i="1">
              <a:solidFill>
                <a:srgbClr val="0F0F0F"/>
              </a:solidFill>
              <a:latin typeface="Arial"/>
              <a:ea typeface="Arial"/>
              <a:cs typeface="Arial"/>
              <a:sym typeface="Arial"/>
            </a:endParaRPr>
          </a:p>
          <a:p>
            <a:pPr marL="457200" lvl="0" indent="-358775" algn="just" rtl="0">
              <a:lnSpc>
                <a:spcPct val="120000"/>
              </a:lnSpc>
              <a:spcBef>
                <a:spcPts val="0"/>
              </a:spcBef>
              <a:spcAft>
                <a:spcPts val="0"/>
              </a:spcAft>
              <a:buClr>
                <a:srgbClr val="0F0F0F"/>
              </a:buClr>
              <a:buSzPts val="2050"/>
              <a:buFont typeface="Arial"/>
              <a:buChar char="❖"/>
            </a:pPr>
            <a:r>
              <a:rPr lang="pl-PL" sz="2050" i="1">
                <a:solidFill>
                  <a:srgbClr val="0F0F0F"/>
                </a:solidFill>
                <a:latin typeface="Arial"/>
                <a:ea typeface="Arial"/>
                <a:cs typeface="Arial"/>
                <a:sym typeface="Arial"/>
              </a:rPr>
              <a:t>Change some letters to symbols or numbers.</a:t>
            </a:r>
            <a:endParaRPr sz="2050" i="1">
              <a:solidFill>
                <a:srgbClr val="0F0F0F"/>
              </a:solidFill>
              <a:latin typeface="Arial"/>
              <a:ea typeface="Arial"/>
              <a:cs typeface="Arial"/>
              <a:sym typeface="Arial"/>
            </a:endParaRPr>
          </a:p>
          <a:p>
            <a:pPr marL="457200" lvl="0" indent="-358775" algn="just" rtl="0">
              <a:lnSpc>
                <a:spcPct val="120000"/>
              </a:lnSpc>
              <a:spcBef>
                <a:spcPts val="0"/>
              </a:spcBef>
              <a:spcAft>
                <a:spcPts val="0"/>
              </a:spcAft>
              <a:buClr>
                <a:srgbClr val="0F0F0F"/>
              </a:buClr>
              <a:buSzPts val="2050"/>
              <a:buFont typeface="Arial"/>
              <a:buChar char="❖"/>
            </a:pPr>
            <a:r>
              <a:rPr lang="pl-PL" sz="2050" i="1">
                <a:solidFill>
                  <a:srgbClr val="0F0F0F"/>
                </a:solidFill>
                <a:latin typeface="Arial"/>
                <a:ea typeface="Arial"/>
                <a:cs typeface="Arial"/>
                <a:sym typeface="Arial"/>
              </a:rPr>
              <a:t>Make some letters uppercase and some lowercase.</a:t>
            </a:r>
            <a:endParaRPr sz="2050" i="1">
              <a:solidFill>
                <a:srgbClr val="0F0F0F"/>
              </a:solidFill>
              <a:latin typeface="Arial"/>
              <a:ea typeface="Arial"/>
              <a:cs typeface="Arial"/>
              <a:sym typeface="Arial"/>
            </a:endParaRPr>
          </a:p>
          <a:p>
            <a:pPr marL="457200" lvl="0" indent="-358775" algn="just" rtl="0">
              <a:lnSpc>
                <a:spcPct val="120000"/>
              </a:lnSpc>
              <a:spcBef>
                <a:spcPts val="0"/>
              </a:spcBef>
              <a:spcAft>
                <a:spcPts val="0"/>
              </a:spcAft>
              <a:buClr>
                <a:srgbClr val="0F0F0F"/>
              </a:buClr>
              <a:buSzPts val="2050"/>
              <a:buFont typeface="Arial"/>
              <a:buChar char="❖"/>
            </a:pPr>
            <a:r>
              <a:rPr lang="pl-PL" sz="2050" i="1">
                <a:solidFill>
                  <a:srgbClr val="0F0F0F"/>
                </a:solidFill>
                <a:latin typeface="Arial"/>
                <a:ea typeface="Arial"/>
                <a:cs typeface="Arial"/>
                <a:sym typeface="Arial"/>
              </a:rPr>
              <a:t>Compare passwords</a:t>
            </a:r>
            <a:endParaRPr sz="2050" i="1">
              <a:solidFill>
                <a:srgbClr val="0F0F0F"/>
              </a:solidFill>
              <a:latin typeface="Arial"/>
              <a:ea typeface="Arial"/>
              <a:cs typeface="Arial"/>
              <a:sym typeface="Arial"/>
            </a:endParaRPr>
          </a:p>
          <a:p>
            <a:pPr marL="457200" lvl="0" indent="-358775" algn="just" rtl="0">
              <a:lnSpc>
                <a:spcPct val="120000"/>
              </a:lnSpc>
              <a:spcBef>
                <a:spcPts val="0"/>
              </a:spcBef>
              <a:spcAft>
                <a:spcPts val="0"/>
              </a:spcAft>
              <a:buClr>
                <a:srgbClr val="0F0F0F"/>
              </a:buClr>
              <a:buSzPts val="2050"/>
              <a:buFont typeface="Arial"/>
              <a:buChar char="❖"/>
            </a:pPr>
            <a:r>
              <a:rPr lang="pl-PL" sz="2050" i="1">
                <a:solidFill>
                  <a:srgbClr val="0F0F0F"/>
                </a:solidFill>
                <a:latin typeface="Arial"/>
                <a:ea typeface="Arial"/>
                <a:cs typeface="Arial"/>
                <a:sym typeface="Arial"/>
              </a:rPr>
              <a:t>Vote!</a:t>
            </a:r>
            <a:endParaRPr sz="2050" i="1">
              <a:solidFill>
                <a:srgbClr val="0F0F0F"/>
              </a:solidFill>
              <a:latin typeface="Arial"/>
              <a:ea typeface="Arial"/>
              <a:cs typeface="Arial"/>
              <a:sym typeface="Arial"/>
            </a:endParaRPr>
          </a:p>
          <a:p>
            <a:pPr marL="457200" lvl="0" indent="-358775" algn="just" rtl="0">
              <a:lnSpc>
                <a:spcPct val="120000"/>
              </a:lnSpc>
              <a:spcBef>
                <a:spcPts val="0"/>
              </a:spcBef>
              <a:spcAft>
                <a:spcPts val="0"/>
              </a:spcAft>
              <a:buClr>
                <a:srgbClr val="0F0F0F"/>
              </a:buClr>
              <a:buSzPts val="2050"/>
              <a:buFont typeface="Arial"/>
              <a:buChar char="❖"/>
            </a:pPr>
            <a:r>
              <a:rPr lang="pl-PL" sz="2050" i="1">
                <a:solidFill>
                  <a:srgbClr val="0F0F0F"/>
                </a:solidFill>
                <a:latin typeface="Arial"/>
                <a:ea typeface="Arial"/>
                <a:cs typeface="Arial"/>
                <a:sym typeface="Arial"/>
              </a:rPr>
              <a:t>For each pair of passwords, weʼll all vote and discuss whose is stronger.</a:t>
            </a:r>
            <a:endParaRPr sz="2050" i="1">
              <a:solidFill>
                <a:srgbClr val="0F0F0F"/>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
        <p:nvSpPr>
          <p:cNvPr id="179" name="Google Shape;179;g18ccb96ae3c_0_102"/>
          <p:cNvSpPr txBox="1"/>
          <p:nvPr/>
        </p:nvSpPr>
        <p:spPr>
          <a:xfrm>
            <a:off x="1816200" y="5945050"/>
            <a:ext cx="693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b="1"/>
              <a:t>Supporting tool: </a:t>
            </a:r>
            <a:r>
              <a:rPr lang="pl-PL" b="1" u="sng">
                <a:solidFill>
                  <a:schemeClr val="hlink"/>
                </a:solidFill>
                <a:hlinkClick r:id="rId3"/>
              </a:rPr>
              <a:t>https://padlet.com/</a:t>
            </a:r>
            <a:r>
              <a:rPr lang="pl-PL" b="1"/>
              <a:t> </a:t>
            </a:r>
            <a:endParaRPr b="1"/>
          </a:p>
        </p:txBody>
      </p:sp>
    </p:spTree>
    <p:extLst>
      <p:ext uri="{BB962C8B-B14F-4D97-AF65-F5344CB8AC3E}">
        <p14:creationId xmlns:p14="http://schemas.microsoft.com/office/powerpoint/2010/main" val="3574819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8ceeaefae4_0_40"/>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2: Making a Podcast</a:t>
            </a:r>
            <a:endParaRPr i="1"/>
          </a:p>
        </p:txBody>
      </p:sp>
      <p:sp>
        <p:nvSpPr>
          <p:cNvPr id="193" name="Google Shape;193;g18ceeaefae4_0_40"/>
          <p:cNvSpPr txBox="1">
            <a:spLocks noGrp="1"/>
          </p:cNvSpPr>
          <p:nvPr>
            <p:ph idx="1"/>
          </p:nvPr>
        </p:nvSpPr>
        <p:spPr>
          <a:xfrm>
            <a:off x="1371600" y="1557600"/>
            <a:ext cx="9685500" cy="4309800"/>
          </a:xfrm>
          <a:prstGeom prst="rect">
            <a:avLst/>
          </a:prstGeom>
          <a:noFill/>
          <a:ln>
            <a:noFill/>
          </a:ln>
        </p:spPr>
        <p:txBody>
          <a:bodyPr spcFirstLastPara="1" wrap="square" lIns="91425" tIns="45700" rIns="91425" bIns="45700" anchor="t" anchorCtr="0">
            <a:noAutofit/>
          </a:bodyPr>
          <a:lstStyle/>
          <a:p>
            <a:pPr marL="0" lvl="0" indent="0" algn="just" rtl="0">
              <a:lnSpc>
                <a:spcPct val="105000"/>
              </a:lnSpc>
              <a:spcBef>
                <a:spcPts val="1200"/>
              </a:spcBef>
              <a:spcAft>
                <a:spcPts val="0"/>
              </a:spcAft>
              <a:buNone/>
            </a:pPr>
            <a:r>
              <a:rPr lang="pl-PL">
                <a:solidFill>
                  <a:srgbClr val="000000"/>
                </a:solidFill>
                <a:latin typeface="Arial"/>
                <a:ea typeface="Arial"/>
                <a:cs typeface="Arial"/>
                <a:sym typeface="Arial"/>
              </a:rPr>
              <a:t>For the info brief, everyone can write down ideas. It will be the journalist in charge who will decide what they want to develop. Leave two hours for the groups to research using the available resources: computers, books, magazines, etc. Insist that the more the exchange ideas between them, the more those ideas will develop. After two hours, discuss what they came up with. Each group will propose their ideas for a report, an invitee (has to be realistic) and for the debate. They will defend their ideas.</a:t>
            </a:r>
            <a:endParaRPr>
              <a:solidFill>
                <a:srgbClr val="000000"/>
              </a:solidFill>
              <a:latin typeface="Arial"/>
              <a:ea typeface="Arial"/>
              <a:cs typeface="Arial"/>
              <a:sym typeface="Arial"/>
            </a:endParaRPr>
          </a:p>
          <a:p>
            <a:pPr marL="0" lvl="0" indent="0" algn="just" rtl="0">
              <a:lnSpc>
                <a:spcPct val="105000"/>
              </a:lnSpc>
              <a:spcBef>
                <a:spcPts val="1200"/>
              </a:spcBef>
              <a:spcAft>
                <a:spcPts val="0"/>
              </a:spcAft>
              <a:buNone/>
            </a:pPr>
            <a:r>
              <a:rPr lang="pl-PL">
                <a:solidFill>
                  <a:srgbClr val="000000"/>
                </a:solidFill>
                <a:latin typeface="Arial"/>
                <a:ea typeface="Arial"/>
                <a:cs typeface="Arial"/>
                <a:sym typeface="Arial"/>
              </a:rPr>
              <a:t>Their goal is to have their ideas accepted for the show. When everyone has defended their ideas, go to a vote to determine the subjects. For example: The invitee: A person who has established an organisation to support victims of sexual harassment The subject: A day with the local women’s soccer team, focusing on addressing sexist prejudice in sport The round table: Where should we draw the line between humour and sexism?</a:t>
            </a:r>
            <a:endParaRPr>
              <a:solidFill>
                <a:srgbClr val="000000"/>
              </a:solidFill>
              <a:latin typeface="Arial"/>
              <a:ea typeface="Arial"/>
              <a:cs typeface="Arial"/>
              <a:sym typeface="Arial"/>
            </a:endParaRPr>
          </a:p>
          <a:p>
            <a:pPr marL="0" lvl="0" indent="0" algn="l" rtl="0">
              <a:lnSpc>
                <a:spcPct val="105000"/>
              </a:lnSpc>
              <a:spcBef>
                <a:spcPts val="1200"/>
              </a:spcBef>
              <a:spcAft>
                <a:spcPts val="0"/>
              </a:spcAft>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9060961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8ceeaefae4_0_47"/>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2: Making a Podcast</a:t>
            </a:r>
            <a:endParaRPr i="1"/>
          </a:p>
        </p:txBody>
      </p:sp>
      <p:sp>
        <p:nvSpPr>
          <p:cNvPr id="199" name="Google Shape;199;g18ceeaefae4_0_47"/>
          <p:cNvSpPr txBox="1">
            <a:spLocks noGrp="1"/>
          </p:cNvSpPr>
          <p:nvPr>
            <p:ph idx="1"/>
          </p:nvPr>
        </p:nvSpPr>
        <p:spPr>
          <a:xfrm>
            <a:off x="1371600" y="1470425"/>
            <a:ext cx="5893200" cy="5169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None/>
            </a:pPr>
            <a:r>
              <a:rPr lang="pl-PL" b="1">
                <a:solidFill>
                  <a:schemeClr val="dk1"/>
                </a:solidFill>
                <a:latin typeface="Arial"/>
                <a:ea typeface="Arial"/>
                <a:cs typeface="Arial"/>
                <a:sym typeface="Arial"/>
              </a:rPr>
              <a:t>Possible order of the show</a:t>
            </a:r>
            <a:endParaRPr b="1">
              <a:solidFill>
                <a:schemeClr val="dk1"/>
              </a:solidFill>
              <a:latin typeface="Arial"/>
              <a:ea typeface="Arial"/>
              <a:cs typeface="Arial"/>
              <a:sym typeface="Arial"/>
            </a:endParaRPr>
          </a:p>
          <a:p>
            <a:pPr marL="457200" lvl="0" indent="-355600" algn="just" rtl="0">
              <a:lnSpc>
                <a:spcPct val="11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Introduction/summary: 1 minute</a:t>
            </a:r>
            <a:endParaRPr>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Info brief: 2 minutes</a:t>
            </a:r>
            <a:endParaRPr>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Report intro: 1 minute</a:t>
            </a:r>
            <a:endParaRPr>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Report: 1.5 minutes</a:t>
            </a:r>
            <a:endParaRPr>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The presenter questions the journalist on the subject report: 2 minutes</a:t>
            </a:r>
            <a:endParaRPr>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The presenter introduces the interview: 30 seconds</a:t>
            </a:r>
            <a:endParaRPr>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Interview: 4 minutes</a:t>
            </a:r>
            <a:endParaRPr>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Debate: 7 minutes</a:t>
            </a:r>
            <a:endParaRPr>
              <a:solidFill>
                <a:schemeClr val="dk1"/>
              </a:solidFill>
              <a:latin typeface="Arial"/>
              <a:ea typeface="Arial"/>
              <a:cs typeface="Arial"/>
              <a:sym typeface="Arial"/>
            </a:endParaRPr>
          </a:p>
          <a:p>
            <a:pPr marL="457200" lvl="0" indent="-355600" algn="just" rtl="0">
              <a:lnSpc>
                <a:spcPct val="11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Conclusion: 1 minute</a:t>
            </a:r>
            <a:endParaRPr>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pic>
        <p:nvPicPr>
          <p:cNvPr id="200" name="Google Shape;200;g18ceeaefae4_0_47"/>
          <p:cNvPicPr preferRelativeResize="0"/>
          <p:nvPr/>
        </p:nvPicPr>
        <p:blipFill>
          <a:blip r:embed="rId3">
            <a:alphaModFix/>
          </a:blip>
          <a:stretch>
            <a:fillRect/>
          </a:stretch>
        </p:blipFill>
        <p:spPr>
          <a:xfrm>
            <a:off x="7084624" y="2019300"/>
            <a:ext cx="3565625" cy="3241475"/>
          </a:xfrm>
          <a:prstGeom prst="rect">
            <a:avLst/>
          </a:prstGeom>
          <a:noFill/>
          <a:ln>
            <a:noFill/>
          </a:ln>
        </p:spPr>
      </p:pic>
    </p:spTree>
    <p:extLst>
      <p:ext uri="{BB962C8B-B14F-4D97-AF65-F5344CB8AC3E}">
        <p14:creationId xmlns:p14="http://schemas.microsoft.com/office/powerpoint/2010/main" val="152373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8cea1f1dc3_0_33"/>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b="1"/>
              <a:t>3. Integrating and re-elaborating digital content </a:t>
            </a:r>
            <a:endParaRPr b="1"/>
          </a:p>
        </p:txBody>
      </p:sp>
      <p:sp>
        <p:nvSpPr>
          <p:cNvPr id="206" name="Google Shape;206;g18cea1f1dc3_0_33"/>
          <p:cNvSpPr txBox="1">
            <a:spLocks noGrp="1"/>
          </p:cNvSpPr>
          <p:nvPr>
            <p:ph idx="1"/>
          </p:nvPr>
        </p:nvSpPr>
        <p:spPr>
          <a:xfrm>
            <a:off x="5855700" y="2400300"/>
            <a:ext cx="5117100" cy="3916200"/>
          </a:xfrm>
          <a:prstGeom prst="rect">
            <a:avLst/>
          </a:prstGeom>
          <a:noFill/>
          <a:ln>
            <a:noFill/>
          </a:ln>
        </p:spPr>
        <p:txBody>
          <a:bodyPr spcFirstLastPara="1" wrap="square" lIns="91425" tIns="45700" rIns="91425" bIns="45700" anchor="t" anchorCtr="0">
            <a:noAutofit/>
          </a:bodyPr>
          <a:lstStyle/>
          <a:p>
            <a:pPr marL="0" lvl="0" indent="0" algn="just" rtl="0">
              <a:lnSpc>
                <a:spcPct val="105000"/>
              </a:lnSpc>
              <a:spcBef>
                <a:spcPts val="1200"/>
              </a:spcBef>
              <a:spcAft>
                <a:spcPts val="0"/>
              </a:spcAft>
              <a:buNone/>
            </a:pPr>
            <a:r>
              <a:rPr lang="pl-PL" b="1">
                <a:solidFill>
                  <a:schemeClr val="dk1"/>
                </a:solidFill>
                <a:latin typeface="Arial"/>
                <a:ea typeface="Arial"/>
                <a:cs typeface="Arial"/>
                <a:sym typeface="Arial"/>
              </a:rPr>
              <a:t>It is essential…</a:t>
            </a:r>
            <a:endParaRPr b="1">
              <a:solidFill>
                <a:schemeClr val="dk1"/>
              </a:solidFill>
              <a:latin typeface="Arial"/>
              <a:ea typeface="Arial"/>
              <a:cs typeface="Arial"/>
              <a:sym typeface="Arial"/>
            </a:endParaRPr>
          </a:p>
          <a:p>
            <a:pPr marL="457200" lvl="0" indent="-355600" algn="just" rtl="0">
              <a:lnSpc>
                <a:spcPct val="10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To modify, refine, improve and integrate information and content into an existing body of knowledge. </a:t>
            </a:r>
            <a:endParaRPr>
              <a:solidFill>
                <a:schemeClr val="dk1"/>
              </a:solidFill>
              <a:latin typeface="Arial"/>
              <a:ea typeface="Arial"/>
              <a:cs typeface="Arial"/>
              <a:sym typeface="Arial"/>
            </a:endParaRPr>
          </a:p>
          <a:p>
            <a:pPr marL="457200" lvl="0" indent="-355600" algn="just" rtl="0">
              <a:lnSpc>
                <a:spcPct val="10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To create new, original and relevant content and knowledge.</a:t>
            </a:r>
            <a:endParaRPr>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0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b="1">
              <a:solidFill>
                <a:schemeClr val="dk1"/>
              </a:solidFill>
              <a:latin typeface="Arial"/>
              <a:ea typeface="Arial"/>
              <a:cs typeface="Arial"/>
              <a:sym typeface="Arial"/>
            </a:endParaRPr>
          </a:p>
          <a:p>
            <a:pPr marL="45720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900">
              <a:solidFill>
                <a:schemeClr val="dk1"/>
              </a:solidFill>
              <a:latin typeface="Arial"/>
              <a:ea typeface="Arial"/>
              <a:cs typeface="Arial"/>
              <a:sym typeface="Arial"/>
            </a:endParaRPr>
          </a:p>
        </p:txBody>
      </p:sp>
      <p:pic>
        <p:nvPicPr>
          <p:cNvPr id="207" name="Google Shape;207;g18cea1f1dc3_0_33"/>
          <p:cNvPicPr preferRelativeResize="0"/>
          <p:nvPr/>
        </p:nvPicPr>
        <p:blipFill>
          <a:blip r:embed="rId3">
            <a:alphaModFix/>
          </a:blip>
          <a:stretch>
            <a:fillRect/>
          </a:stretch>
        </p:blipFill>
        <p:spPr>
          <a:xfrm>
            <a:off x="2295675" y="2400300"/>
            <a:ext cx="2726725" cy="2726725"/>
          </a:xfrm>
          <a:prstGeom prst="rect">
            <a:avLst/>
          </a:prstGeom>
          <a:noFill/>
          <a:ln>
            <a:noFill/>
          </a:ln>
        </p:spPr>
      </p:pic>
    </p:spTree>
    <p:extLst>
      <p:ext uri="{BB962C8B-B14F-4D97-AF65-F5344CB8AC3E}">
        <p14:creationId xmlns:p14="http://schemas.microsoft.com/office/powerpoint/2010/main" val="12733111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90b61aae8a_0_16"/>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Why is it important?</a:t>
            </a:r>
            <a:endParaRPr/>
          </a:p>
        </p:txBody>
      </p:sp>
      <p:sp>
        <p:nvSpPr>
          <p:cNvPr id="213" name="Google Shape;213;g190b61aae8a_0_16"/>
          <p:cNvSpPr txBox="1">
            <a:spLocks noGrp="1"/>
          </p:cNvSpPr>
          <p:nvPr>
            <p:ph idx="1"/>
          </p:nvPr>
        </p:nvSpPr>
        <p:spPr>
          <a:xfrm>
            <a:off x="1485900" y="1619575"/>
            <a:ext cx="9486900" cy="4309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None/>
            </a:pPr>
            <a:r>
              <a:rPr lang="pl-PL">
                <a:solidFill>
                  <a:schemeClr val="dk1"/>
                </a:solidFill>
                <a:latin typeface="Arial"/>
                <a:ea typeface="Arial"/>
                <a:cs typeface="Arial"/>
                <a:sym typeface="Arial"/>
              </a:rPr>
              <a:t>A large number of citizens use the internet to meet their daily information needs. However, the availability and quality of knowledge and information are not self-evident on the internet. If many people contribute knowledge, new knowledge can be generated or the quality of already available content can be improved. On the other hand, knowledge can be made accessible to many people. This is then called a “democratisation of knowledge”.</a:t>
            </a:r>
            <a:endParaRPr sz="1900" b="1">
              <a:solidFill>
                <a:schemeClr val="dk1"/>
              </a:solidFill>
              <a:latin typeface="Arial"/>
              <a:ea typeface="Arial"/>
              <a:cs typeface="Arial"/>
              <a:sym typeface="Arial"/>
            </a:endParaRPr>
          </a:p>
          <a:p>
            <a:pPr marL="0" lvl="0" indent="0" algn="just" rtl="0">
              <a:lnSpc>
                <a:spcPct val="115000"/>
              </a:lnSpc>
              <a:spcBef>
                <a:spcPts val="1200"/>
              </a:spcBef>
              <a:spcAft>
                <a:spcPts val="0"/>
              </a:spcAft>
              <a:buClr>
                <a:schemeClr val="dk1"/>
              </a:buClr>
              <a:buSzPts val="1100"/>
              <a:buFont typeface="Arial"/>
              <a:buNone/>
            </a:pPr>
            <a:r>
              <a:rPr lang="pl-PL">
                <a:solidFill>
                  <a:schemeClr val="dk1"/>
                </a:solidFill>
                <a:latin typeface="Arial"/>
                <a:ea typeface="Arial"/>
                <a:cs typeface="Arial"/>
                <a:sym typeface="Arial"/>
              </a:rPr>
              <a:t>The amount of information available on the internet is constantly increasing. Internet users themselves are also constantly creating new content (“user-generated content”). This content is either created together online or published by individuals. </a:t>
            </a:r>
            <a:endParaRPr>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b="1">
              <a:solidFill>
                <a:schemeClr val="dk1"/>
              </a:solidFill>
              <a:latin typeface="Arial"/>
              <a:ea typeface="Arial"/>
              <a:cs typeface="Arial"/>
              <a:sym typeface="Arial"/>
            </a:endParaRPr>
          </a:p>
          <a:p>
            <a:pPr marL="45720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900">
              <a:solidFill>
                <a:schemeClr val="dk1"/>
              </a:solidFill>
              <a:latin typeface="Arial"/>
              <a:ea typeface="Arial"/>
              <a:cs typeface="Arial"/>
              <a:sym typeface="Arial"/>
            </a:endParaRPr>
          </a:p>
        </p:txBody>
      </p:sp>
    </p:spTree>
    <p:extLst>
      <p:ext uri="{BB962C8B-B14F-4D97-AF65-F5344CB8AC3E}">
        <p14:creationId xmlns:p14="http://schemas.microsoft.com/office/powerpoint/2010/main" val="2193879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8cea1f1dc3_0_40"/>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6 steps for a profitable digital content creation</a:t>
            </a:r>
            <a:endParaRPr/>
          </a:p>
        </p:txBody>
      </p:sp>
      <p:sp>
        <p:nvSpPr>
          <p:cNvPr id="219" name="Google Shape;219;g18cea1f1dc3_0_40"/>
          <p:cNvSpPr txBox="1">
            <a:spLocks noGrp="1"/>
          </p:cNvSpPr>
          <p:nvPr>
            <p:ph idx="1"/>
          </p:nvPr>
        </p:nvSpPr>
        <p:spPr>
          <a:xfrm>
            <a:off x="1371600" y="2209800"/>
            <a:ext cx="10437000" cy="3581400"/>
          </a:xfrm>
          <a:prstGeom prst="rect">
            <a:avLst/>
          </a:prstGeom>
          <a:noFill/>
          <a:ln>
            <a:noFill/>
          </a:ln>
        </p:spPr>
        <p:txBody>
          <a:bodyPr spcFirstLastPara="1" wrap="square" lIns="91425" tIns="45700" rIns="91425" bIns="45700" anchor="t" anchorCtr="0">
            <a:noAutofit/>
          </a:bodyPr>
          <a:lstStyle/>
          <a:p>
            <a:pPr marL="0" lvl="0" indent="0" algn="just" rtl="0">
              <a:lnSpc>
                <a:spcPct val="95000"/>
              </a:lnSpc>
              <a:spcBef>
                <a:spcPts val="1200"/>
              </a:spcBef>
              <a:spcAft>
                <a:spcPts val="0"/>
              </a:spcAft>
              <a:buNone/>
            </a:pPr>
            <a:r>
              <a:rPr lang="pl-PL">
                <a:solidFill>
                  <a:schemeClr val="dk1"/>
                </a:solidFill>
                <a:latin typeface="Arial"/>
                <a:ea typeface="Arial"/>
                <a:cs typeface="Arial"/>
                <a:sym typeface="Arial"/>
              </a:rPr>
              <a:t>1. Understand the Key Fundamentals and Foundations of Digital Content Strategy</a:t>
            </a:r>
            <a:endParaRPr>
              <a:solidFill>
                <a:schemeClr val="dk1"/>
              </a:solidFill>
              <a:latin typeface="Arial"/>
              <a:ea typeface="Arial"/>
              <a:cs typeface="Arial"/>
              <a:sym typeface="Arial"/>
            </a:endParaRPr>
          </a:p>
          <a:p>
            <a:pPr marL="457200" lvl="0" indent="-355615" algn="just" rtl="0">
              <a:lnSpc>
                <a:spcPct val="9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Know Your Content Goals</a:t>
            </a:r>
            <a:endParaRPr>
              <a:solidFill>
                <a:schemeClr val="dk1"/>
              </a:solidFill>
              <a:latin typeface="Arial"/>
              <a:ea typeface="Arial"/>
              <a:cs typeface="Arial"/>
              <a:sym typeface="Arial"/>
            </a:endParaRPr>
          </a:p>
          <a:p>
            <a:pPr marL="457200" lvl="0" indent="-355615" algn="just" rtl="0">
              <a:lnSpc>
                <a:spcPct val="9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Know Your Content Differentiation Factor (CDF)</a:t>
            </a:r>
            <a:endParaRPr>
              <a:solidFill>
                <a:schemeClr val="dk1"/>
              </a:solidFill>
              <a:latin typeface="Arial"/>
              <a:ea typeface="Arial"/>
              <a:cs typeface="Arial"/>
              <a:sym typeface="Arial"/>
            </a:endParaRPr>
          </a:p>
          <a:p>
            <a:pPr marL="457200" lvl="0" indent="-355615" algn="just" rtl="0">
              <a:lnSpc>
                <a:spcPct val="9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Know Your Topic Area(s)</a:t>
            </a:r>
            <a:endParaRPr>
              <a:solidFill>
                <a:schemeClr val="dk1"/>
              </a:solidFill>
              <a:latin typeface="Arial"/>
              <a:ea typeface="Arial"/>
              <a:cs typeface="Arial"/>
              <a:sym typeface="Arial"/>
            </a:endParaRPr>
          </a:p>
          <a:p>
            <a:pPr marL="0" lvl="0" indent="0" algn="just" rtl="0">
              <a:lnSpc>
                <a:spcPct val="95000"/>
              </a:lnSpc>
              <a:spcBef>
                <a:spcPts val="1200"/>
              </a:spcBef>
              <a:spcAft>
                <a:spcPts val="0"/>
              </a:spcAft>
              <a:buNone/>
            </a:pPr>
            <a:r>
              <a:rPr lang="pl-PL">
                <a:solidFill>
                  <a:schemeClr val="dk1"/>
                </a:solidFill>
                <a:latin typeface="Arial"/>
                <a:ea typeface="Arial"/>
                <a:cs typeface="Arial"/>
                <a:sym typeface="Arial"/>
              </a:rPr>
              <a:t>2. Understand Your Audience</a:t>
            </a:r>
            <a:endParaRPr>
              <a:solidFill>
                <a:schemeClr val="dk1"/>
              </a:solidFill>
              <a:latin typeface="Arial"/>
              <a:ea typeface="Arial"/>
              <a:cs typeface="Arial"/>
              <a:sym typeface="Arial"/>
            </a:endParaRPr>
          </a:p>
          <a:p>
            <a:pPr marL="457200" lvl="0" indent="-355600" algn="just" rtl="0">
              <a:lnSpc>
                <a:spcPct val="9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Do Audience Research</a:t>
            </a:r>
            <a:endParaRPr>
              <a:solidFill>
                <a:schemeClr val="dk1"/>
              </a:solidFill>
              <a:latin typeface="Arial"/>
              <a:ea typeface="Arial"/>
              <a:cs typeface="Arial"/>
              <a:sym typeface="Arial"/>
            </a:endParaRPr>
          </a:p>
          <a:p>
            <a:pPr marL="457200" lvl="0" indent="-355600" algn="just" rtl="0">
              <a:lnSpc>
                <a:spcPct val="9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Create Audience Personas for Your Content Strategy</a:t>
            </a:r>
            <a:endParaRPr>
              <a:solidFill>
                <a:schemeClr val="dk1"/>
              </a:solidFill>
              <a:latin typeface="Arial"/>
              <a:ea typeface="Arial"/>
              <a:cs typeface="Arial"/>
              <a:sym typeface="Arial"/>
            </a:endParaRPr>
          </a:p>
          <a:p>
            <a:pPr marL="0" lvl="0" indent="0" algn="just" rtl="0">
              <a:lnSpc>
                <a:spcPct val="95000"/>
              </a:lnSpc>
              <a:spcBef>
                <a:spcPts val="1200"/>
              </a:spcBef>
              <a:spcAft>
                <a:spcPts val="0"/>
              </a:spcAft>
              <a:buNone/>
            </a:pPr>
            <a:r>
              <a:rPr lang="pl-PL">
                <a:solidFill>
                  <a:schemeClr val="dk1"/>
                </a:solidFill>
                <a:latin typeface="Arial"/>
                <a:ea typeface="Arial"/>
                <a:cs typeface="Arial"/>
                <a:sym typeface="Arial"/>
              </a:rPr>
              <a:t>3. Know How SEO Fits into a Digital Content Strategy</a:t>
            </a:r>
            <a:endParaRPr>
              <a:solidFill>
                <a:schemeClr val="dk1"/>
              </a:solidFill>
              <a:latin typeface="Arial"/>
              <a:ea typeface="Arial"/>
              <a:cs typeface="Arial"/>
              <a:sym typeface="Arial"/>
            </a:endParaRPr>
          </a:p>
          <a:p>
            <a:pPr marL="457200" lvl="0" indent="-355600" algn="just" rtl="0">
              <a:lnSpc>
                <a:spcPct val="9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Research Targeted Keywords Your Ideal Buyer Is Searching</a:t>
            </a:r>
            <a:endParaRPr>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spTree>
    <p:extLst>
      <p:ext uri="{BB962C8B-B14F-4D97-AF65-F5344CB8AC3E}">
        <p14:creationId xmlns:p14="http://schemas.microsoft.com/office/powerpoint/2010/main" val="3198566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90b61aae8a_0_64"/>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1: Discussion</a:t>
            </a:r>
            <a:endParaRPr i="1"/>
          </a:p>
        </p:txBody>
      </p:sp>
      <p:sp>
        <p:nvSpPr>
          <p:cNvPr id="225" name="Google Shape;225;g190b61aae8a_0_64"/>
          <p:cNvSpPr txBox="1">
            <a:spLocks noGrp="1"/>
          </p:cNvSpPr>
          <p:nvPr>
            <p:ph idx="1"/>
          </p:nvPr>
        </p:nvSpPr>
        <p:spPr>
          <a:xfrm>
            <a:off x="1371600" y="1557600"/>
            <a:ext cx="9601200" cy="4309800"/>
          </a:xfrm>
          <a:prstGeom prst="rect">
            <a:avLst/>
          </a:prstGeom>
          <a:noFill/>
          <a:ln>
            <a:noFill/>
          </a:ln>
        </p:spPr>
        <p:txBody>
          <a:bodyPr spcFirstLastPara="1" wrap="square" lIns="91425" tIns="45700" rIns="91425" bIns="45700" anchor="t" anchorCtr="0">
            <a:noAutofit/>
          </a:bodyPr>
          <a:lstStyle/>
          <a:p>
            <a:pPr marL="0" lvl="0" indent="0" algn="just" rtl="0">
              <a:lnSpc>
                <a:spcPct val="105000"/>
              </a:lnSpc>
              <a:spcBef>
                <a:spcPts val="1200"/>
              </a:spcBef>
              <a:spcAft>
                <a:spcPts val="0"/>
              </a:spcAft>
              <a:buNone/>
            </a:pPr>
            <a:r>
              <a:rPr lang="pl-PL">
                <a:solidFill>
                  <a:schemeClr val="dk1"/>
                </a:solidFill>
                <a:latin typeface="Arial"/>
                <a:ea typeface="Arial"/>
                <a:cs typeface="Arial"/>
                <a:sym typeface="Arial"/>
              </a:rPr>
              <a:t>Read and discuss the following questions:</a:t>
            </a:r>
            <a:endParaRPr>
              <a:solidFill>
                <a:schemeClr val="dk1"/>
              </a:solidFill>
              <a:latin typeface="Arial"/>
              <a:ea typeface="Arial"/>
              <a:cs typeface="Arial"/>
              <a:sym typeface="Arial"/>
            </a:endParaRPr>
          </a:p>
          <a:p>
            <a:pPr marL="0" lvl="0" indent="0" algn="just" rtl="0">
              <a:lnSpc>
                <a:spcPct val="105000"/>
              </a:lnSpc>
              <a:spcBef>
                <a:spcPts val="1200"/>
              </a:spcBef>
              <a:spcAft>
                <a:spcPts val="0"/>
              </a:spcAft>
              <a:buNone/>
            </a:pPr>
            <a:endParaRPr>
              <a:solidFill>
                <a:schemeClr val="dk1"/>
              </a:solidFill>
              <a:latin typeface="Arial"/>
              <a:ea typeface="Arial"/>
              <a:cs typeface="Arial"/>
              <a:sym typeface="Arial"/>
            </a:endParaRPr>
          </a:p>
          <a:p>
            <a:pPr marL="457200" lvl="0" indent="-342900" algn="just" rtl="0">
              <a:lnSpc>
                <a:spcPct val="105000"/>
              </a:lnSpc>
              <a:spcBef>
                <a:spcPts val="1200"/>
              </a:spcBef>
              <a:spcAft>
                <a:spcPts val="0"/>
              </a:spcAft>
              <a:buClr>
                <a:schemeClr val="dk1"/>
              </a:buClr>
              <a:buSzPts val="1800"/>
              <a:buFont typeface="Arial"/>
              <a:buChar char="❖"/>
            </a:pPr>
            <a:r>
              <a:rPr lang="pl-PL" i="1">
                <a:solidFill>
                  <a:schemeClr val="dk1"/>
                </a:solidFill>
                <a:latin typeface="Arial"/>
                <a:ea typeface="Arial"/>
                <a:cs typeface="Arial"/>
                <a:sym typeface="Arial"/>
              </a:rPr>
              <a:t>What is a selfie?</a:t>
            </a:r>
            <a:endParaRPr i="1">
              <a:solidFill>
                <a:schemeClr val="dk1"/>
              </a:solidFill>
              <a:latin typeface="Arial"/>
              <a:ea typeface="Arial"/>
              <a:cs typeface="Arial"/>
              <a:sym typeface="Arial"/>
            </a:endParaRPr>
          </a:p>
          <a:p>
            <a:pPr marL="457200" lvl="0" indent="-342900" algn="just" rtl="0">
              <a:lnSpc>
                <a:spcPct val="105000"/>
              </a:lnSpc>
              <a:spcBef>
                <a:spcPts val="1000"/>
              </a:spcBef>
              <a:spcAft>
                <a:spcPts val="0"/>
              </a:spcAft>
              <a:buClr>
                <a:schemeClr val="dk1"/>
              </a:buClr>
              <a:buSzPts val="1800"/>
              <a:buFont typeface="Arial"/>
              <a:buChar char="❖"/>
            </a:pPr>
            <a:r>
              <a:rPr lang="pl-PL" i="1">
                <a:solidFill>
                  <a:schemeClr val="dk1"/>
                </a:solidFill>
                <a:latin typeface="Arial"/>
                <a:ea typeface="Arial"/>
                <a:cs typeface="Arial"/>
                <a:sym typeface="Arial"/>
              </a:rPr>
              <a:t>How often do you take selfies? Why do you do that?</a:t>
            </a:r>
            <a:endParaRPr i="1">
              <a:solidFill>
                <a:schemeClr val="dk1"/>
              </a:solidFill>
              <a:latin typeface="Arial"/>
              <a:ea typeface="Arial"/>
              <a:cs typeface="Arial"/>
              <a:sym typeface="Arial"/>
            </a:endParaRPr>
          </a:p>
          <a:p>
            <a:pPr marL="457200" lvl="0" indent="-342900" algn="just" rtl="0">
              <a:lnSpc>
                <a:spcPct val="105000"/>
              </a:lnSpc>
              <a:spcBef>
                <a:spcPts val="1200"/>
              </a:spcBef>
              <a:spcAft>
                <a:spcPts val="0"/>
              </a:spcAft>
              <a:buClr>
                <a:schemeClr val="dk1"/>
              </a:buClr>
              <a:buSzPts val="1800"/>
              <a:buFont typeface="Arial"/>
              <a:buChar char="❖"/>
            </a:pPr>
            <a:r>
              <a:rPr lang="pl-PL" i="1">
                <a:solidFill>
                  <a:schemeClr val="dk1"/>
                </a:solidFill>
                <a:latin typeface="Arial"/>
                <a:ea typeface="Arial"/>
                <a:cs typeface="Arial"/>
                <a:sym typeface="Arial"/>
              </a:rPr>
              <a:t>How might people perceive someone who is known for posting a lot of selfies?</a:t>
            </a:r>
            <a:endParaRPr sz="2500" i="1">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900">
              <a:solidFill>
                <a:schemeClr val="dk1"/>
              </a:solidFill>
              <a:latin typeface="Arial"/>
              <a:ea typeface="Arial"/>
              <a:cs typeface="Arial"/>
              <a:sym typeface="Arial"/>
            </a:endParaRPr>
          </a:p>
        </p:txBody>
      </p:sp>
      <p:pic>
        <p:nvPicPr>
          <p:cNvPr id="226" name="Google Shape;226;g190b61aae8a_0_64"/>
          <p:cNvPicPr preferRelativeResize="0"/>
          <p:nvPr/>
        </p:nvPicPr>
        <p:blipFill>
          <a:blip r:embed="rId3">
            <a:alphaModFix/>
          </a:blip>
          <a:stretch>
            <a:fillRect/>
          </a:stretch>
        </p:blipFill>
        <p:spPr>
          <a:xfrm>
            <a:off x="5061975" y="3995675"/>
            <a:ext cx="2478925" cy="2478925"/>
          </a:xfrm>
          <a:prstGeom prst="rect">
            <a:avLst/>
          </a:prstGeom>
          <a:noFill/>
          <a:ln>
            <a:noFill/>
          </a:ln>
        </p:spPr>
      </p:pic>
    </p:spTree>
    <p:extLst>
      <p:ext uri="{BB962C8B-B14F-4D97-AF65-F5344CB8AC3E}">
        <p14:creationId xmlns:p14="http://schemas.microsoft.com/office/powerpoint/2010/main" val="30240651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18cea1f1dc3_0_53"/>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2: Let’s take a selfie!</a:t>
            </a:r>
            <a:endParaRPr i="1"/>
          </a:p>
        </p:txBody>
      </p:sp>
      <p:sp>
        <p:nvSpPr>
          <p:cNvPr id="232" name="Google Shape;232;g18cea1f1dc3_0_53"/>
          <p:cNvSpPr txBox="1">
            <a:spLocks noGrp="1"/>
          </p:cNvSpPr>
          <p:nvPr>
            <p:ph idx="1"/>
          </p:nvPr>
        </p:nvSpPr>
        <p:spPr>
          <a:xfrm>
            <a:off x="1371600" y="1557600"/>
            <a:ext cx="6968400" cy="4309800"/>
          </a:xfrm>
          <a:prstGeom prst="rect">
            <a:avLst/>
          </a:prstGeom>
          <a:noFill/>
          <a:ln>
            <a:noFill/>
          </a:ln>
        </p:spPr>
        <p:txBody>
          <a:bodyPr spcFirstLastPara="1" wrap="square" lIns="91425" tIns="45700" rIns="91425" bIns="45700" anchor="t" anchorCtr="0">
            <a:noAutofit/>
          </a:bodyPr>
          <a:lstStyle/>
          <a:p>
            <a:pPr marL="0" lvl="0" indent="0" algn="just" rtl="0">
              <a:lnSpc>
                <a:spcPct val="105000"/>
              </a:lnSpc>
              <a:spcBef>
                <a:spcPts val="1200"/>
              </a:spcBef>
              <a:spcAft>
                <a:spcPts val="0"/>
              </a:spcAft>
              <a:buNone/>
            </a:pPr>
            <a:r>
              <a:rPr lang="pl-PL">
                <a:solidFill>
                  <a:schemeClr val="dk1"/>
                </a:solidFill>
                <a:latin typeface="Arial"/>
                <a:ea typeface="Arial"/>
                <a:cs typeface="Arial"/>
                <a:sym typeface="Arial"/>
              </a:rPr>
              <a:t>In this activity we are going to learn to make the best selfie.To do so, each participant will use his/her phone and has to follow the instructions below:</a:t>
            </a:r>
            <a:endParaRPr>
              <a:solidFill>
                <a:schemeClr val="dk1"/>
              </a:solidFill>
              <a:latin typeface="Arial"/>
              <a:ea typeface="Arial"/>
              <a:cs typeface="Arial"/>
              <a:sym typeface="Arial"/>
            </a:endParaRPr>
          </a:p>
          <a:p>
            <a:pPr marL="457200" lvl="0" indent="-355600" algn="just" rtl="0">
              <a:lnSpc>
                <a:spcPct val="105000"/>
              </a:lnSpc>
              <a:spcBef>
                <a:spcPts val="1200"/>
              </a:spcBef>
              <a:spcAft>
                <a:spcPts val="0"/>
              </a:spcAft>
              <a:buClr>
                <a:schemeClr val="dk1"/>
              </a:buClr>
              <a:buSzPts val="2000"/>
              <a:buFont typeface="Arial"/>
              <a:buAutoNum type="arabicPeriod"/>
            </a:pPr>
            <a:r>
              <a:rPr lang="pl-PL" i="1">
                <a:solidFill>
                  <a:schemeClr val="dk1"/>
                </a:solidFill>
                <a:latin typeface="Arial"/>
                <a:ea typeface="Arial"/>
                <a:cs typeface="Arial"/>
                <a:sym typeface="Arial"/>
              </a:rPr>
              <a:t>Set the front facing camera to give you a direct shot at your face not whatever is in front of you.</a:t>
            </a:r>
            <a:endParaRPr i="1">
              <a:solidFill>
                <a:schemeClr val="dk1"/>
              </a:solidFill>
              <a:latin typeface="Arial"/>
              <a:ea typeface="Arial"/>
              <a:cs typeface="Arial"/>
              <a:sym typeface="Arial"/>
            </a:endParaRPr>
          </a:p>
          <a:p>
            <a:pPr marL="457200" lvl="0" indent="-355600" algn="just" rtl="0">
              <a:lnSpc>
                <a:spcPct val="105000"/>
              </a:lnSpc>
              <a:spcBef>
                <a:spcPts val="1200"/>
              </a:spcBef>
              <a:spcAft>
                <a:spcPts val="0"/>
              </a:spcAft>
              <a:buClr>
                <a:schemeClr val="dk1"/>
              </a:buClr>
              <a:buSzPts val="2000"/>
              <a:buFont typeface="Arial"/>
              <a:buAutoNum type="arabicPeriod"/>
            </a:pPr>
            <a:r>
              <a:rPr lang="pl-PL" i="1">
                <a:solidFill>
                  <a:schemeClr val="dk1"/>
                </a:solidFill>
                <a:latin typeface="Arial"/>
                <a:ea typeface="Arial"/>
                <a:cs typeface="Arial"/>
                <a:sym typeface="Arial"/>
              </a:rPr>
              <a:t>Think about the image you want to give to others and check the background. Find where you want to take your selfie and make sure you smooth out anything you feel fit too and choose a pose or feel free to try out multiple poses if you feel ambitious.</a:t>
            </a:r>
            <a:endParaRPr i="1">
              <a:solidFill>
                <a:schemeClr val="dk1"/>
              </a:solidFill>
              <a:latin typeface="Arial"/>
              <a:ea typeface="Arial"/>
              <a:cs typeface="Arial"/>
              <a:sym typeface="Arial"/>
            </a:endParaRPr>
          </a:p>
          <a:p>
            <a:pPr marL="457200" lvl="0" indent="-355600" algn="just" rtl="0">
              <a:lnSpc>
                <a:spcPct val="105000"/>
              </a:lnSpc>
              <a:spcBef>
                <a:spcPts val="1200"/>
              </a:spcBef>
              <a:spcAft>
                <a:spcPts val="0"/>
              </a:spcAft>
              <a:buClr>
                <a:schemeClr val="dk1"/>
              </a:buClr>
              <a:buSzPts val="2000"/>
              <a:buFont typeface="Arial"/>
              <a:buAutoNum type="arabicPeriod"/>
            </a:pPr>
            <a:r>
              <a:rPr lang="pl-PL" i="1">
                <a:solidFill>
                  <a:schemeClr val="dk1"/>
                </a:solidFill>
                <a:latin typeface="Arial"/>
                <a:ea typeface="Arial"/>
                <a:cs typeface="Arial"/>
                <a:sym typeface="Arial"/>
              </a:rPr>
              <a:t>Take into account the light, the position of the camera, effects, and other relevant aspects:</a:t>
            </a:r>
            <a:endParaRPr i="1">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900">
              <a:solidFill>
                <a:schemeClr val="dk1"/>
              </a:solidFill>
              <a:latin typeface="Arial"/>
              <a:ea typeface="Arial"/>
              <a:cs typeface="Arial"/>
              <a:sym typeface="Arial"/>
            </a:endParaRPr>
          </a:p>
        </p:txBody>
      </p:sp>
      <p:pic>
        <p:nvPicPr>
          <p:cNvPr id="233" name="Google Shape;233;g18cea1f1dc3_0_53"/>
          <p:cNvPicPr preferRelativeResize="0"/>
          <p:nvPr/>
        </p:nvPicPr>
        <p:blipFill>
          <a:blip r:embed="rId3">
            <a:alphaModFix/>
          </a:blip>
          <a:stretch>
            <a:fillRect/>
          </a:stretch>
        </p:blipFill>
        <p:spPr>
          <a:xfrm>
            <a:off x="8476550" y="2019300"/>
            <a:ext cx="2348050" cy="3720500"/>
          </a:xfrm>
          <a:prstGeom prst="rect">
            <a:avLst/>
          </a:prstGeom>
          <a:noFill/>
          <a:ln>
            <a:noFill/>
          </a:ln>
        </p:spPr>
      </p:pic>
    </p:spTree>
    <p:extLst>
      <p:ext uri="{BB962C8B-B14F-4D97-AF65-F5344CB8AC3E}">
        <p14:creationId xmlns:p14="http://schemas.microsoft.com/office/powerpoint/2010/main" val="15296474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90b61aae8a_0_58"/>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2: Let’s take a selfie!</a:t>
            </a:r>
            <a:endParaRPr i="1"/>
          </a:p>
        </p:txBody>
      </p:sp>
      <p:sp>
        <p:nvSpPr>
          <p:cNvPr id="239" name="Google Shape;239;g190b61aae8a_0_58"/>
          <p:cNvSpPr txBox="1">
            <a:spLocks noGrp="1"/>
          </p:cNvSpPr>
          <p:nvPr>
            <p:ph idx="1"/>
          </p:nvPr>
        </p:nvSpPr>
        <p:spPr>
          <a:xfrm>
            <a:off x="1371600" y="1557600"/>
            <a:ext cx="6968400" cy="4646700"/>
          </a:xfrm>
          <a:prstGeom prst="rect">
            <a:avLst/>
          </a:prstGeom>
          <a:noFill/>
          <a:ln>
            <a:noFill/>
          </a:ln>
        </p:spPr>
        <p:txBody>
          <a:bodyPr spcFirstLastPara="1" wrap="square" lIns="91425" tIns="45700" rIns="91425" bIns="45700" anchor="t" anchorCtr="0">
            <a:noAutofit/>
          </a:bodyPr>
          <a:lstStyle/>
          <a:p>
            <a:pPr marL="457200" lvl="0" indent="-349250" algn="just" rtl="0">
              <a:lnSpc>
                <a:spcPct val="115000"/>
              </a:lnSpc>
              <a:spcBef>
                <a:spcPts val="1400"/>
              </a:spcBef>
              <a:spcAft>
                <a:spcPts val="0"/>
              </a:spcAft>
              <a:buClr>
                <a:schemeClr val="dk1"/>
              </a:buClr>
              <a:buSzPts val="1900"/>
              <a:buFont typeface="Arial"/>
              <a:buChar char="❖"/>
            </a:pPr>
            <a:r>
              <a:rPr lang="pl-PL" sz="1900" i="1">
                <a:solidFill>
                  <a:schemeClr val="dk1"/>
                </a:solidFill>
                <a:latin typeface="Arial"/>
                <a:ea typeface="Arial"/>
                <a:cs typeface="Arial"/>
                <a:sym typeface="Arial"/>
              </a:rPr>
              <a:t>Wipe your lens</a:t>
            </a:r>
            <a:endParaRPr sz="1900" i="1">
              <a:solidFill>
                <a:schemeClr val="dk1"/>
              </a:solidFill>
              <a:latin typeface="Arial"/>
              <a:ea typeface="Arial"/>
              <a:cs typeface="Arial"/>
              <a:sym typeface="Arial"/>
            </a:endParaRPr>
          </a:p>
          <a:p>
            <a:pPr marL="457200" lvl="0" indent="-349250" algn="just" rtl="0">
              <a:lnSpc>
                <a:spcPct val="115000"/>
              </a:lnSpc>
              <a:spcBef>
                <a:spcPts val="0"/>
              </a:spcBef>
              <a:spcAft>
                <a:spcPts val="0"/>
              </a:spcAft>
              <a:buClr>
                <a:schemeClr val="dk1"/>
              </a:buClr>
              <a:buSzPts val="1900"/>
              <a:buFont typeface="Arial"/>
              <a:buChar char="❖"/>
            </a:pPr>
            <a:r>
              <a:rPr lang="pl-PL" sz="1900" i="1">
                <a:solidFill>
                  <a:schemeClr val="dk1"/>
                </a:solidFill>
                <a:latin typeface="Arial"/>
                <a:ea typeface="Arial"/>
                <a:cs typeface="Arial"/>
                <a:sym typeface="Arial"/>
              </a:rPr>
              <a:t>Remember to focus (all you have to do is tap your display where you want to focus)</a:t>
            </a:r>
            <a:endParaRPr sz="1900" i="1">
              <a:solidFill>
                <a:schemeClr val="dk1"/>
              </a:solidFill>
              <a:latin typeface="Arial"/>
              <a:ea typeface="Arial"/>
              <a:cs typeface="Arial"/>
              <a:sym typeface="Arial"/>
            </a:endParaRPr>
          </a:p>
          <a:p>
            <a:pPr marL="457200" lvl="0" indent="-349250" algn="just" rtl="0">
              <a:lnSpc>
                <a:spcPct val="115000"/>
              </a:lnSpc>
              <a:spcBef>
                <a:spcPts val="0"/>
              </a:spcBef>
              <a:spcAft>
                <a:spcPts val="0"/>
              </a:spcAft>
              <a:buClr>
                <a:schemeClr val="dk1"/>
              </a:buClr>
              <a:buSzPts val="1900"/>
              <a:buFont typeface="Arial"/>
              <a:buChar char="❖"/>
            </a:pPr>
            <a:r>
              <a:rPr lang="pl-PL" sz="1900" i="1">
                <a:solidFill>
                  <a:schemeClr val="dk1"/>
                </a:solidFill>
                <a:latin typeface="Arial"/>
                <a:ea typeface="Arial"/>
                <a:cs typeface="Arial"/>
                <a:sym typeface="Arial"/>
              </a:rPr>
              <a:t>Avoid the zoom (to avoid pixelated photos)</a:t>
            </a:r>
            <a:endParaRPr sz="2100" i="1">
              <a:solidFill>
                <a:schemeClr val="dk1"/>
              </a:solidFill>
              <a:latin typeface="Arial"/>
              <a:ea typeface="Arial"/>
              <a:cs typeface="Arial"/>
              <a:sym typeface="Arial"/>
            </a:endParaRPr>
          </a:p>
          <a:p>
            <a:pPr marL="0" lvl="0" indent="0" algn="just" rtl="0">
              <a:lnSpc>
                <a:spcPct val="105000"/>
              </a:lnSpc>
              <a:spcBef>
                <a:spcPts val="1200"/>
              </a:spcBef>
              <a:spcAft>
                <a:spcPts val="0"/>
              </a:spcAft>
              <a:buNone/>
            </a:pPr>
            <a:r>
              <a:rPr lang="pl-PL" i="1">
                <a:solidFill>
                  <a:schemeClr val="dk1"/>
                </a:solidFill>
                <a:latin typeface="Arial"/>
                <a:ea typeface="Arial"/>
                <a:cs typeface="Arial"/>
                <a:sym typeface="Arial"/>
              </a:rPr>
              <a:t>4. Take your selfie !!</a:t>
            </a:r>
            <a:endParaRPr i="1">
              <a:solidFill>
                <a:schemeClr val="dk1"/>
              </a:solidFill>
              <a:latin typeface="Arial"/>
              <a:ea typeface="Arial"/>
              <a:cs typeface="Arial"/>
              <a:sym typeface="Arial"/>
            </a:endParaRPr>
          </a:p>
          <a:p>
            <a:pPr marL="0" lvl="0" indent="0" algn="just" rtl="0">
              <a:lnSpc>
                <a:spcPct val="105000"/>
              </a:lnSpc>
              <a:spcBef>
                <a:spcPts val="1200"/>
              </a:spcBef>
              <a:spcAft>
                <a:spcPts val="0"/>
              </a:spcAft>
              <a:buNone/>
            </a:pPr>
            <a:endParaRPr>
              <a:solidFill>
                <a:schemeClr val="dk1"/>
              </a:solidFill>
              <a:latin typeface="Arial"/>
              <a:ea typeface="Arial"/>
              <a:cs typeface="Arial"/>
              <a:sym typeface="Arial"/>
            </a:endParaRPr>
          </a:p>
          <a:p>
            <a:pPr marL="0" lvl="0" indent="0" algn="ctr" rtl="0">
              <a:lnSpc>
                <a:spcPct val="105000"/>
              </a:lnSpc>
              <a:spcBef>
                <a:spcPts val="1200"/>
              </a:spcBef>
              <a:spcAft>
                <a:spcPts val="0"/>
              </a:spcAft>
              <a:buNone/>
            </a:pPr>
            <a:endParaRPr>
              <a:solidFill>
                <a:schemeClr val="dk1"/>
              </a:solidFill>
              <a:latin typeface="Arial"/>
              <a:ea typeface="Arial"/>
              <a:cs typeface="Arial"/>
              <a:sym typeface="Arial"/>
            </a:endParaRPr>
          </a:p>
          <a:p>
            <a:pPr marL="0" lvl="0" indent="0" algn="ctr" rtl="0">
              <a:lnSpc>
                <a:spcPct val="105000"/>
              </a:lnSpc>
              <a:spcBef>
                <a:spcPts val="1200"/>
              </a:spcBef>
              <a:spcAft>
                <a:spcPts val="0"/>
              </a:spcAft>
              <a:buNone/>
            </a:pPr>
            <a:r>
              <a:rPr lang="pl-PL" b="1" i="1">
                <a:solidFill>
                  <a:schemeClr val="dk1"/>
                </a:solidFill>
                <a:latin typeface="Arial"/>
                <a:ea typeface="Arial"/>
                <a:cs typeface="Arial"/>
                <a:sym typeface="Arial"/>
              </a:rPr>
              <a:t>Participants will be encouraged to choose the selfie they consider the best one !</a:t>
            </a:r>
            <a:endParaRPr b="1" i="1">
              <a:solidFill>
                <a:schemeClr val="dk1"/>
              </a:solidFill>
              <a:latin typeface="Arial"/>
              <a:ea typeface="Arial"/>
              <a:cs typeface="Arial"/>
              <a:sym typeface="Arial"/>
            </a:endParaRPr>
          </a:p>
          <a:p>
            <a:pPr marL="0" lvl="0" indent="0" algn="just" rtl="0">
              <a:lnSpc>
                <a:spcPct val="105000"/>
              </a:lnSpc>
              <a:spcBef>
                <a:spcPts val="1200"/>
              </a:spcBef>
              <a:spcAft>
                <a:spcPts val="0"/>
              </a:spcAft>
              <a:buNone/>
            </a:pPr>
            <a:endParaRPr>
              <a:solidFill>
                <a:schemeClr val="dk1"/>
              </a:solidFill>
              <a:latin typeface="Arial"/>
              <a:ea typeface="Arial"/>
              <a:cs typeface="Arial"/>
              <a:sym typeface="Arial"/>
            </a:endParaRPr>
          </a:p>
          <a:p>
            <a:pPr marL="0" lvl="0" indent="0" algn="just" rtl="0">
              <a:lnSpc>
                <a:spcPct val="105000"/>
              </a:lnSpc>
              <a:spcBef>
                <a:spcPts val="1200"/>
              </a:spcBef>
              <a:spcAft>
                <a:spcPts val="0"/>
              </a:spcAft>
              <a:buNone/>
            </a:pPr>
            <a:endParaRPr>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900">
              <a:solidFill>
                <a:schemeClr val="dk1"/>
              </a:solidFill>
              <a:latin typeface="Arial"/>
              <a:ea typeface="Arial"/>
              <a:cs typeface="Arial"/>
              <a:sym typeface="Arial"/>
            </a:endParaRPr>
          </a:p>
        </p:txBody>
      </p:sp>
      <p:pic>
        <p:nvPicPr>
          <p:cNvPr id="240" name="Google Shape;240;g190b61aae8a_0_58"/>
          <p:cNvPicPr preferRelativeResize="0"/>
          <p:nvPr/>
        </p:nvPicPr>
        <p:blipFill>
          <a:blip r:embed="rId3">
            <a:alphaModFix/>
          </a:blip>
          <a:stretch>
            <a:fillRect/>
          </a:stretch>
        </p:blipFill>
        <p:spPr>
          <a:xfrm>
            <a:off x="8476550" y="2019300"/>
            <a:ext cx="2348050" cy="3720500"/>
          </a:xfrm>
          <a:prstGeom prst="rect">
            <a:avLst/>
          </a:prstGeom>
          <a:noFill/>
          <a:ln>
            <a:noFill/>
          </a:ln>
        </p:spPr>
      </p:pic>
    </p:spTree>
    <p:extLst>
      <p:ext uri="{BB962C8B-B14F-4D97-AF65-F5344CB8AC3E}">
        <p14:creationId xmlns:p14="http://schemas.microsoft.com/office/powerpoint/2010/main" val="37290465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title"/>
          </p:nvPr>
        </p:nvSpPr>
        <p:spPr>
          <a:xfrm>
            <a:off x="1488831" y="1031631"/>
            <a:ext cx="9601200" cy="96129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9000"/>
              </a:lnSpc>
              <a:spcBef>
                <a:spcPts val="0"/>
              </a:spcBef>
              <a:spcAft>
                <a:spcPts val="0"/>
              </a:spcAft>
              <a:buClr>
                <a:srgbClr val="365F91"/>
              </a:buClr>
              <a:buSzPct val="100000"/>
              <a:buFont typeface="Times New Roman"/>
              <a:buNone/>
            </a:pPr>
            <a:r>
              <a:rPr lang="pl-PL" dirty="0" err="1">
                <a:solidFill>
                  <a:srgbClr val="365F91"/>
                </a:solidFill>
                <a:latin typeface="Times New Roman"/>
                <a:ea typeface="Times New Roman"/>
                <a:cs typeface="Times New Roman"/>
                <a:sym typeface="Times New Roman"/>
              </a:rPr>
              <a:t>Disclaimer</a:t>
            </a:r>
            <a:r>
              <a:rPr lang="pl-PL" dirty="0">
                <a:solidFill>
                  <a:srgbClr val="365F91"/>
                </a:solidFill>
                <a:latin typeface="Times New Roman"/>
                <a:ea typeface="Times New Roman"/>
                <a:cs typeface="Times New Roman"/>
                <a:sym typeface="Times New Roman"/>
              </a:rPr>
              <a:t>: </a:t>
            </a:r>
            <a:br>
              <a:rPr lang="pl-PL" dirty="0">
                <a:solidFill>
                  <a:srgbClr val="365F91"/>
                </a:solidFill>
                <a:latin typeface="Times New Roman"/>
                <a:ea typeface="Times New Roman"/>
                <a:cs typeface="Times New Roman"/>
                <a:sym typeface="Times New Roman"/>
              </a:rPr>
            </a:br>
            <a:endParaRPr dirty="0">
              <a:latin typeface="Times New Roman"/>
              <a:ea typeface="Times New Roman"/>
              <a:cs typeface="Times New Roman"/>
              <a:sym typeface="Times New Roman"/>
            </a:endParaRPr>
          </a:p>
        </p:txBody>
      </p:sp>
      <p:sp>
        <p:nvSpPr>
          <p:cNvPr id="244" name="Google Shape;244;p4"/>
          <p:cNvSpPr txBox="1">
            <a:spLocks noGrp="1"/>
          </p:cNvSpPr>
          <p:nvPr>
            <p:ph idx="1"/>
          </p:nvPr>
        </p:nvSpPr>
        <p:spPr>
          <a:xfrm>
            <a:off x="1488831" y="2171700"/>
            <a:ext cx="9601200" cy="4191000"/>
          </a:xfrm>
          <a:prstGeom prst="rect">
            <a:avLst/>
          </a:prstGeom>
          <a:noFill/>
          <a:ln>
            <a:noFill/>
          </a:ln>
        </p:spPr>
        <p:txBody>
          <a:bodyPr spcFirstLastPara="1" wrap="square" lIns="91425" tIns="45700" rIns="91425" bIns="45700" anchor="t" anchorCtr="0">
            <a:normAutofit/>
          </a:bodyPr>
          <a:lstStyle/>
          <a:p>
            <a:pPr marL="0" lvl="0" indent="0" algn="just">
              <a:spcBef>
                <a:spcPts val="0"/>
              </a:spcBef>
              <a:spcAft>
                <a:spcPts val="0"/>
              </a:spcAft>
              <a:buClr>
                <a:srgbClr val="365F91"/>
              </a:buClr>
              <a:buSzPts val="4000"/>
              <a:buNone/>
            </a:pPr>
            <a:r>
              <a:rPr lang="en-US" sz="4000" dirty="0">
                <a:solidFill>
                  <a:srgbClr val="365F91"/>
                </a:solidFill>
                <a:latin typeface="Times New Roman"/>
                <a:ea typeface="Times New Roman"/>
                <a:cs typeface="Times New Roman"/>
              </a:rPr>
              <a:t>Funded</a:t>
            </a:r>
            <a:r>
              <a:rPr lang="en-US" sz="4000" dirty="0"/>
              <a:t> </a:t>
            </a:r>
            <a:r>
              <a:rPr lang="en-US" sz="4000" dirty="0">
                <a:solidFill>
                  <a:srgbClr val="365F91"/>
                </a:solidFill>
                <a:latin typeface="Times New Roman"/>
                <a:ea typeface="Times New Roman"/>
                <a:cs typeface="Times New Roman"/>
              </a:rPr>
              <a:t>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0" dirty="0">
              <a:solidFill>
                <a:srgbClr val="365F91"/>
              </a:solidFill>
              <a:latin typeface="Times New Roman"/>
              <a:ea typeface="Times New Roman"/>
              <a:cs typeface="Times New Roman"/>
              <a:sym typeface="Times New Roman"/>
            </a:endParaRPr>
          </a:p>
        </p:txBody>
      </p:sp>
      <p:pic>
        <p:nvPicPr>
          <p:cNvPr id="245" name="Google Shape;245;p4" descr="C:\Users\FFI\Desktop\nowe projekty 2021\DEINDE\Erasmus+ 2021\co-funded_en\Horizontal\JPEG\EN Co-funded by the EU_POS.jpg"/>
          <p:cNvPicPr preferRelativeResize="0"/>
          <p:nvPr/>
        </p:nvPicPr>
        <p:blipFill rotWithShape="1">
          <a:blip r:embed="rId3">
            <a:alphaModFix/>
          </a:blip>
          <a:srcRect/>
          <a:stretch/>
        </p:blipFill>
        <p:spPr>
          <a:xfrm>
            <a:off x="7073655" y="533449"/>
            <a:ext cx="4375150" cy="915035"/>
          </a:xfrm>
          <a:prstGeom prst="rect">
            <a:avLst/>
          </a:prstGeom>
          <a:noFill/>
          <a:ln>
            <a:noFill/>
          </a:ln>
        </p:spPr>
      </p:pic>
    </p:spTree>
    <p:extLst>
      <p:ext uri="{BB962C8B-B14F-4D97-AF65-F5344CB8AC3E}">
        <p14:creationId xmlns:p14="http://schemas.microsoft.com/office/powerpoint/2010/main" val="42622495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subTitle" idx="1"/>
          </p:nvPr>
        </p:nvSpPr>
        <p:spPr>
          <a:xfrm>
            <a:off x="1770185" y="2543908"/>
            <a:ext cx="8217877" cy="2883877"/>
          </a:xfrm>
          <a:prstGeom prst="rect">
            <a:avLst/>
          </a:prstGeom>
          <a:noFill/>
          <a:ln>
            <a:noFill/>
          </a:ln>
        </p:spPr>
        <p:txBody>
          <a:bodyPr spcFirstLastPara="1" wrap="square" lIns="91425" tIns="45700" rIns="91425" bIns="45700" anchor="t" anchorCtr="0">
            <a:normAutofit/>
          </a:bodyPr>
          <a:lstStyle/>
          <a:p>
            <a:pPr marL="0" lvl="0" indent="0" algn="ctr" rtl="0">
              <a:lnSpc>
                <a:spcPct val="112000"/>
              </a:lnSpc>
              <a:spcBef>
                <a:spcPts val="0"/>
              </a:spcBef>
              <a:spcAft>
                <a:spcPts val="0"/>
              </a:spcAft>
              <a:buClr>
                <a:schemeClr val="dk2"/>
              </a:buClr>
              <a:buSzPts val="2300"/>
              <a:buNone/>
            </a:pPr>
            <a:r>
              <a:rPr lang="pl-PL" b="1">
                <a:latin typeface="Times New Roman"/>
                <a:ea typeface="Times New Roman"/>
                <a:cs typeface="Times New Roman"/>
                <a:sym typeface="Times New Roman"/>
              </a:rPr>
              <a:t>Key competences for people 50+</a:t>
            </a:r>
            <a:endParaRPr/>
          </a:p>
          <a:p>
            <a:pPr marL="0" lvl="0" indent="0" algn="ctr" rtl="0">
              <a:lnSpc>
                <a:spcPct val="112000"/>
              </a:lnSpc>
              <a:spcBef>
                <a:spcPts val="0"/>
              </a:spcBef>
              <a:spcAft>
                <a:spcPts val="0"/>
              </a:spcAft>
              <a:buClr>
                <a:schemeClr val="dk2"/>
              </a:buClr>
              <a:buSzPts val="2300"/>
              <a:buNone/>
            </a:pPr>
            <a:endParaRPr b="1">
              <a:latin typeface="Times New Roman"/>
              <a:ea typeface="Times New Roman"/>
              <a:cs typeface="Times New Roman"/>
              <a:sym typeface="Times New Roman"/>
            </a:endParaRPr>
          </a:p>
          <a:p>
            <a:pPr marL="0" lvl="0" indent="0" algn="ctr" rtl="0">
              <a:lnSpc>
                <a:spcPct val="112000"/>
              </a:lnSpc>
              <a:spcBef>
                <a:spcPts val="0"/>
              </a:spcBef>
              <a:spcAft>
                <a:spcPts val="0"/>
              </a:spcAft>
              <a:buClr>
                <a:schemeClr val="dk2"/>
              </a:buClr>
              <a:buSzPts val="4000"/>
              <a:buNone/>
            </a:pPr>
            <a:r>
              <a:rPr lang="pl-PL" sz="4000" b="1">
                <a:latin typeface="Times New Roman"/>
                <a:ea typeface="Times New Roman"/>
                <a:cs typeface="Times New Roman"/>
                <a:sym typeface="Times New Roman"/>
              </a:rPr>
              <a:t>Course: Digital Competences</a:t>
            </a:r>
            <a:endParaRPr sz="4000" b="1">
              <a:latin typeface="Times New Roman"/>
              <a:ea typeface="Times New Roman"/>
              <a:cs typeface="Times New Roman"/>
              <a:sym typeface="Times New Roman"/>
            </a:endParaRPr>
          </a:p>
        </p:txBody>
      </p:sp>
      <p:pic>
        <p:nvPicPr>
          <p:cNvPr id="98" name="Google Shape;98;p1" descr="C:\Users\FFI\Desktop\nowe projekty 2021\DEINDE\Erasmus+ 2021\co-funded_en\Horizontal\JPEG\EN Co-funded by the EU_POS.jpg"/>
          <p:cNvPicPr preferRelativeResize="0"/>
          <p:nvPr/>
        </p:nvPicPr>
        <p:blipFill rotWithShape="1">
          <a:blip r:embed="rId3">
            <a:alphaModFix/>
          </a:blip>
          <a:srcRect/>
          <a:stretch/>
        </p:blipFill>
        <p:spPr>
          <a:xfrm>
            <a:off x="1399686" y="1330936"/>
            <a:ext cx="4375150" cy="915035"/>
          </a:xfrm>
          <a:prstGeom prst="rect">
            <a:avLst/>
          </a:prstGeom>
          <a:noFill/>
          <a:ln>
            <a:noFill/>
          </a:ln>
        </p:spPr>
      </p:pic>
      <p:pic>
        <p:nvPicPr>
          <p:cNvPr id="99" name="Google Shape;99;p1"/>
          <p:cNvPicPr preferRelativeResize="0"/>
          <p:nvPr/>
        </p:nvPicPr>
        <p:blipFill rotWithShape="1">
          <a:blip r:embed="rId4">
            <a:alphaModFix/>
          </a:blip>
          <a:srcRect/>
          <a:stretch/>
        </p:blipFill>
        <p:spPr>
          <a:xfrm>
            <a:off x="9615122" y="4208585"/>
            <a:ext cx="1238250" cy="1219200"/>
          </a:xfrm>
          <a:prstGeom prst="rect">
            <a:avLst/>
          </a:prstGeom>
          <a:noFill/>
          <a:ln>
            <a:noFill/>
          </a:ln>
        </p:spPr>
      </p:pic>
    </p:spTree>
    <p:extLst>
      <p:ext uri="{BB962C8B-B14F-4D97-AF65-F5344CB8AC3E}">
        <p14:creationId xmlns:p14="http://schemas.microsoft.com/office/powerpoint/2010/main" val="140363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8ccb96ae3c_0_108"/>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b="1"/>
              <a:t>Protecting Personal Data and Privacy</a:t>
            </a:r>
            <a:endParaRPr b="1"/>
          </a:p>
        </p:txBody>
      </p:sp>
      <p:sp>
        <p:nvSpPr>
          <p:cNvPr id="185" name="Google Shape;185;g18ccb96ae3c_0_108"/>
          <p:cNvSpPr txBox="1">
            <a:spLocks noGrp="1"/>
          </p:cNvSpPr>
          <p:nvPr>
            <p:ph idx="1"/>
          </p:nvPr>
        </p:nvSpPr>
        <p:spPr>
          <a:xfrm>
            <a:off x="1556925" y="2400300"/>
            <a:ext cx="5591700" cy="4309800"/>
          </a:xfrm>
          <a:prstGeom prst="rect">
            <a:avLst/>
          </a:prstGeom>
          <a:noFill/>
          <a:ln>
            <a:noFill/>
          </a:ln>
        </p:spPr>
        <p:txBody>
          <a:bodyPr spcFirstLastPara="1" wrap="square" lIns="91425" tIns="45700" rIns="91425" bIns="45700" anchor="t" anchorCtr="0">
            <a:noAutofit/>
          </a:bodyPr>
          <a:lstStyle/>
          <a:p>
            <a:pPr marL="457200" lvl="0" indent="-358775" algn="just" rtl="0">
              <a:lnSpc>
                <a:spcPct val="120000"/>
              </a:lnSpc>
              <a:spcBef>
                <a:spcPts val="1800"/>
              </a:spcBef>
              <a:spcAft>
                <a:spcPts val="0"/>
              </a:spcAft>
              <a:buClr>
                <a:srgbClr val="000000"/>
              </a:buClr>
              <a:buSzPts val="2050"/>
              <a:buFont typeface="Arial"/>
              <a:buAutoNum type="arabicPeriod"/>
            </a:pPr>
            <a:r>
              <a:rPr lang="pl-PL" sz="2050">
                <a:solidFill>
                  <a:srgbClr val="000000"/>
                </a:solidFill>
                <a:latin typeface="Arial"/>
                <a:ea typeface="Arial"/>
                <a:cs typeface="Arial"/>
                <a:sym typeface="Arial"/>
              </a:rPr>
              <a:t>To protect personal data and privacy in digital environments. </a:t>
            </a:r>
            <a:endParaRPr sz="2050">
              <a:solidFill>
                <a:srgbClr val="000000"/>
              </a:solidFill>
              <a:latin typeface="Arial"/>
              <a:ea typeface="Arial"/>
              <a:cs typeface="Arial"/>
              <a:sym typeface="Arial"/>
            </a:endParaRPr>
          </a:p>
          <a:p>
            <a:pPr marL="457200" lvl="0" indent="-358775" algn="just" rtl="0">
              <a:lnSpc>
                <a:spcPct val="120000"/>
              </a:lnSpc>
              <a:spcBef>
                <a:spcPts val="1000"/>
              </a:spcBef>
              <a:spcAft>
                <a:spcPts val="0"/>
              </a:spcAft>
              <a:buClr>
                <a:srgbClr val="000000"/>
              </a:buClr>
              <a:buSzPts val="2050"/>
              <a:buFont typeface="Arial"/>
              <a:buAutoNum type="arabicPeriod"/>
            </a:pPr>
            <a:r>
              <a:rPr lang="pl-PL" sz="2050">
                <a:solidFill>
                  <a:srgbClr val="000000"/>
                </a:solidFill>
                <a:latin typeface="Arial"/>
                <a:ea typeface="Arial"/>
                <a:cs typeface="Arial"/>
                <a:sym typeface="Arial"/>
              </a:rPr>
              <a:t>To understand how to use and share personally identifiable information while being able to protect oneself and others from damages. </a:t>
            </a:r>
            <a:endParaRPr sz="2050">
              <a:solidFill>
                <a:srgbClr val="000000"/>
              </a:solidFill>
              <a:latin typeface="Arial"/>
              <a:ea typeface="Arial"/>
              <a:cs typeface="Arial"/>
              <a:sym typeface="Arial"/>
            </a:endParaRPr>
          </a:p>
          <a:p>
            <a:pPr marL="457200" lvl="0" indent="-358775" algn="just" rtl="0">
              <a:lnSpc>
                <a:spcPct val="120000"/>
              </a:lnSpc>
              <a:spcBef>
                <a:spcPts val="1000"/>
              </a:spcBef>
              <a:spcAft>
                <a:spcPts val="0"/>
              </a:spcAft>
              <a:buClr>
                <a:srgbClr val="000000"/>
              </a:buClr>
              <a:buSzPts val="2050"/>
              <a:buFont typeface="Arial"/>
              <a:buAutoNum type="arabicPeriod"/>
            </a:pPr>
            <a:r>
              <a:rPr lang="pl-PL" sz="2050">
                <a:solidFill>
                  <a:srgbClr val="000000"/>
                </a:solidFill>
                <a:latin typeface="Arial"/>
                <a:ea typeface="Arial"/>
                <a:cs typeface="Arial"/>
                <a:sym typeface="Arial"/>
              </a:rPr>
              <a:t>To understand that digital services use a “Privacy policy” to inform how personal data is used.</a:t>
            </a:r>
            <a:endParaRPr sz="2050">
              <a:solidFill>
                <a:srgbClr val="000000"/>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86" name="Google Shape;186;g18ccb96ae3c_0_108"/>
          <p:cNvPicPr preferRelativeResize="0"/>
          <p:nvPr/>
        </p:nvPicPr>
        <p:blipFill rotWithShape="1">
          <a:blip r:embed="rId3">
            <a:alphaModFix/>
          </a:blip>
          <a:srcRect r="5580"/>
          <a:stretch/>
        </p:blipFill>
        <p:spPr>
          <a:xfrm>
            <a:off x="7303925" y="2520425"/>
            <a:ext cx="4334325" cy="2961525"/>
          </a:xfrm>
          <a:prstGeom prst="rect">
            <a:avLst/>
          </a:prstGeom>
          <a:noFill/>
          <a:ln>
            <a:noFill/>
          </a:ln>
        </p:spPr>
      </p:pic>
    </p:spTree>
    <p:extLst>
      <p:ext uri="{BB962C8B-B14F-4D97-AF65-F5344CB8AC3E}">
        <p14:creationId xmlns:p14="http://schemas.microsoft.com/office/powerpoint/2010/main" val="76721606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95000"/>
              </a:lnSpc>
              <a:spcBef>
                <a:spcPts val="1200"/>
              </a:spcBef>
              <a:spcAft>
                <a:spcPts val="0"/>
              </a:spcAft>
              <a:buClr>
                <a:schemeClr val="dk1"/>
              </a:buClr>
              <a:buSzPts val="1800"/>
              <a:buFont typeface="Arial"/>
              <a:buNone/>
            </a:pPr>
            <a:r>
              <a:rPr lang="pl-PL" b="1">
                <a:solidFill>
                  <a:schemeClr val="dk1"/>
                </a:solidFill>
              </a:rPr>
              <a:t>4. Copyright and Licenses</a:t>
            </a:r>
            <a:endParaRPr b="1">
              <a:solidFill>
                <a:schemeClr val="dk1"/>
              </a:solidFill>
            </a:endParaRPr>
          </a:p>
          <a:p>
            <a:pPr marL="0" lvl="0" indent="0" algn="l" rtl="0">
              <a:lnSpc>
                <a:spcPct val="89000"/>
              </a:lnSpc>
              <a:spcBef>
                <a:spcPts val="0"/>
              </a:spcBef>
              <a:spcAft>
                <a:spcPts val="0"/>
              </a:spcAft>
              <a:buClr>
                <a:schemeClr val="dk2"/>
              </a:buClr>
              <a:buSzPts val="4400"/>
              <a:buFont typeface="Libre Franklin"/>
              <a:buNone/>
            </a:pPr>
            <a:endParaRPr/>
          </a:p>
        </p:txBody>
      </p:sp>
      <p:sp>
        <p:nvSpPr>
          <p:cNvPr id="105" name="Google Shape;105;p2"/>
          <p:cNvSpPr txBox="1">
            <a:spLocks noGrp="1"/>
          </p:cNvSpPr>
          <p:nvPr>
            <p:ph idx="1"/>
          </p:nvPr>
        </p:nvSpPr>
        <p:spPr>
          <a:xfrm>
            <a:off x="1485900" y="2171700"/>
            <a:ext cx="9486900" cy="22284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None/>
            </a:pPr>
            <a:r>
              <a:rPr lang="pl-PL" b="1">
                <a:solidFill>
                  <a:schemeClr val="dk1"/>
                </a:solidFill>
                <a:latin typeface="Arial"/>
                <a:ea typeface="Arial"/>
                <a:cs typeface="Arial"/>
                <a:sym typeface="Arial"/>
              </a:rPr>
              <a:t>It is essential…</a:t>
            </a:r>
            <a:endParaRPr b="1">
              <a:solidFill>
                <a:schemeClr val="dk1"/>
              </a:solidFill>
              <a:latin typeface="Arial"/>
              <a:ea typeface="Arial"/>
              <a:cs typeface="Arial"/>
              <a:sym typeface="Arial"/>
            </a:endParaRPr>
          </a:p>
          <a:p>
            <a:pPr marL="457200" lvl="0" indent="-355600" algn="just" rtl="0">
              <a:lnSpc>
                <a:spcPct val="9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To understand how copyright and licenses apply to data, digital information and content.</a:t>
            </a:r>
            <a:endParaRPr>
              <a:solidFill>
                <a:schemeClr val="dk1"/>
              </a:solidFill>
              <a:latin typeface="Arial"/>
              <a:ea typeface="Arial"/>
              <a:cs typeface="Arial"/>
              <a:sym typeface="Arial"/>
            </a:endParaRPr>
          </a:p>
          <a:p>
            <a:pPr marL="0" lvl="0" indent="0" algn="l" rtl="0">
              <a:lnSpc>
                <a:spcPct val="95000"/>
              </a:lnSpc>
              <a:spcBef>
                <a:spcPts val="1200"/>
              </a:spcBef>
              <a:spcAft>
                <a:spcPts val="0"/>
              </a:spcAft>
              <a:buClr>
                <a:schemeClr val="dk1"/>
              </a:buClr>
              <a:buSzPts val="1100"/>
              <a:buFont typeface="Arial"/>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pic>
        <p:nvPicPr>
          <p:cNvPr id="106" name="Google Shape;106;p2"/>
          <p:cNvPicPr preferRelativeResize="0"/>
          <p:nvPr/>
        </p:nvPicPr>
        <p:blipFill>
          <a:blip r:embed="rId3">
            <a:alphaModFix/>
          </a:blip>
          <a:stretch>
            <a:fillRect/>
          </a:stretch>
        </p:blipFill>
        <p:spPr>
          <a:xfrm>
            <a:off x="4581638" y="3279225"/>
            <a:ext cx="3181125" cy="3016150"/>
          </a:xfrm>
          <a:prstGeom prst="rect">
            <a:avLst/>
          </a:prstGeom>
          <a:noFill/>
          <a:ln>
            <a:noFill/>
          </a:ln>
        </p:spPr>
      </p:pic>
    </p:spTree>
    <p:extLst>
      <p:ext uri="{BB962C8B-B14F-4D97-AF65-F5344CB8AC3E}">
        <p14:creationId xmlns:p14="http://schemas.microsoft.com/office/powerpoint/2010/main" val="23455671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8ccb96ae3c_0_1"/>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Meaning of Copyright</a:t>
            </a:r>
            <a:endParaRPr/>
          </a:p>
        </p:txBody>
      </p:sp>
      <p:sp>
        <p:nvSpPr>
          <p:cNvPr id="112" name="Google Shape;112;g18ccb96ae3c_0_1"/>
          <p:cNvSpPr txBox="1">
            <a:spLocks noGrp="1"/>
          </p:cNvSpPr>
          <p:nvPr>
            <p:ph idx="1"/>
          </p:nvPr>
        </p:nvSpPr>
        <p:spPr>
          <a:xfrm>
            <a:off x="1371600" y="1557650"/>
            <a:ext cx="96012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457200" lvl="0" indent="-355600" algn="just" rtl="0">
              <a:lnSpc>
                <a:spcPct val="105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Copyright refers to the rights that belong to the person who created (or who otherwise holds the relevant rights) a work (e.g. drawing, photo, play, article, video, song). </a:t>
            </a:r>
            <a:endParaRPr>
              <a:solidFill>
                <a:schemeClr val="dk1"/>
              </a:solidFill>
              <a:latin typeface="Arial"/>
              <a:ea typeface="Arial"/>
              <a:cs typeface="Arial"/>
              <a:sym typeface="Arial"/>
            </a:endParaRPr>
          </a:p>
          <a:p>
            <a:pPr marL="0" lvl="0" indent="0" algn="just" rtl="0">
              <a:lnSpc>
                <a:spcPct val="105000"/>
              </a:lnSpc>
              <a:spcBef>
                <a:spcPts val="1000"/>
              </a:spcBef>
              <a:spcAft>
                <a:spcPts val="0"/>
              </a:spcAft>
              <a:buClr>
                <a:schemeClr val="dk1"/>
              </a:buClr>
              <a:buSzPts val="1800"/>
              <a:buFont typeface="Arial"/>
              <a:buNone/>
            </a:pPr>
            <a:endParaRPr>
              <a:solidFill>
                <a:schemeClr val="dk1"/>
              </a:solidFill>
              <a:latin typeface="Arial"/>
              <a:ea typeface="Arial"/>
              <a:cs typeface="Arial"/>
              <a:sym typeface="Arial"/>
            </a:endParaRPr>
          </a:p>
          <a:p>
            <a:pPr marL="0" lvl="0" indent="0" algn="just" rtl="0">
              <a:lnSpc>
                <a:spcPct val="105000"/>
              </a:lnSpc>
              <a:spcBef>
                <a:spcPts val="1000"/>
              </a:spcBef>
              <a:spcAft>
                <a:spcPts val="0"/>
              </a:spcAft>
              <a:buClr>
                <a:schemeClr val="dk1"/>
              </a:buClr>
              <a:buSzPts val="1100"/>
              <a:buFont typeface="Arial"/>
              <a:buNone/>
            </a:pPr>
            <a:r>
              <a:rPr lang="pl-PL">
                <a:solidFill>
                  <a:schemeClr val="dk1"/>
                </a:solidFill>
                <a:latin typeface="Arial"/>
                <a:ea typeface="Arial"/>
                <a:cs typeface="Arial"/>
                <a:sym typeface="Arial"/>
              </a:rPr>
              <a:t>CC License: Creative Common License</a:t>
            </a:r>
            <a:endParaRPr>
              <a:solidFill>
                <a:schemeClr val="dk1"/>
              </a:solidFill>
              <a:latin typeface="Arial"/>
              <a:ea typeface="Arial"/>
              <a:cs typeface="Arial"/>
              <a:sym typeface="Arial"/>
            </a:endParaRPr>
          </a:p>
          <a:p>
            <a:pPr marL="0" lvl="0" indent="0" algn="just" rtl="0">
              <a:lnSpc>
                <a:spcPct val="105000"/>
              </a:lnSpc>
              <a:spcBef>
                <a:spcPts val="1000"/>
              </a:spcBef>
              <a:spcAft>
                <a:spcPts val="0"/>
              </a:spcAft>
              <a:buClr>
                <a:schemeClr val="dk1"/>
              </a:buClr>
              <a:buSzPts val="1100"/>
              <a:buFont typeface="Arial"/>
              <a:buNone/>
            </a:pPr>
            <a:endParaRPr>
              <a:solidFill>
                <a:schemeClr val="dk1"/>
              </a:solidFill>
              <a:latin typeface="Arial"/>
              <a:ea typeface="Arial"/>
              <a:cs typeface="Arial"/>
              <a:sym typeface="Arial"/>
            </a:endParaRPr>
          </a:p>
          <a:p>
            <a:pPr marL="457200" lvl="0" indent="-355600" algn="just" rtl="0">
              <a:lnSpc>
                <a:spcPct val="105000"/>
              </a:lnSpc>
              <a:spcBef>
                <a:spcPts val="1000"/>
              </a:spcBef>
              <a:spcAft>
                <a:spcPts val="0"/>
              </a:spcAft>
              <a:buClr>
                <a:schemeClr val="dk1"/>
              </a:buClr>
              <a:buSzPts val="2000"/>
              <a:buFont typeface="Arial"/>
              <a:buChar char="➢"/>
            </a:pPr>
            <a:r>
              <a:rPr lang="pl-PL">
                <a:solidFill>
                  <a:schemeClr val="dk1"/>
                </a:solidFill>
                <a:latin typeface="Arial"/>
                <a:ea typeface="Arial"/>
                <a:cs typeface="Arial"/>
                <a:sym typeface="Arial"/>
              </a:rPr>
              <a:t>Creative Commons licenses give everyone from individual creators to large institutions a standardized way to grant the public permission to use their creative work under copyright law.</a:t>
            </a:r>
            <a:endParaRPr>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28452337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90b652dedb_0_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95000"/>
              </a:lnSpc>
              <a:spcBef>
                <a:spcPts val="1200"/>
              </a:spcBef>
              <a:spcAft>
                <a:spcPts val="0"/>
              </a:spcAft>
              <a:buClr>
                <a:schemeClr val="dk1"/>
              </a:buClr>
              <a:buSzPts val="1800"/>
              <a:buFont typeface="Arial"/>
              <a:buNone/>
            </a:pPr>
            <a:r>
              <a:rPr lang="pl-PL">
                <a:solidFill>
                  <a:schemeClr val="dk1"/>
                </a:solidFill>
              </a:rPr>
              <a:t>Why is it important?</a:t>
            </a:r>
            <a:endParaRPr>
              <a:solidFill>
                <a:schemeClr val="dk1"/>
              </a:solidFill>
            </a:endParaRPr>
          </a:p>
          <a:p>
            <a:pPr marL="0" lvl="0" indent="0" algn="l" rtl="0">
              <a:lnSpc>
                <a:spcPct val="89000"/>
              </a:lnSpc>
              <a:spcBef>
                <a:spcPts val="0"/>
              </a:spcBef>
              <a:spcAft>
                <a:spcPts val="0"/>
              </a:spcAft>
              <a:buClr>
                <a:schemeClr val="dk2"/>
              </a:buClr>
              <a:buSzPts val="4400"/>
              <a:buFont typeface="Libre Franklin"/>
              <a:buNone/>
            </a:pPr>
            <a:endParaRPr/>
          </a:p>
        </p:txBody>
      </p:sp>
      <p:sp>
        <p:nvSpPr>
          <p:cNvPr id="118" name="Google Shape;118;g190b652dedb_0_0"/>
          <p:cNvSpPr txBox="1">
            <a:spLocks noGrp="1"/>
          </p:cNvSpPr>
          <p:nvPr>
            <p:ph idx="1"/>
          </p:nvPr>
        </p:nvSpPr>
        <p:spPr>
          <a:xfrm>
            <a:off x="1371600" y="1640900"/>
            <a:ext cx="7782000" cy="47394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1200"/>
              </a:spcBef>
              <a:spcAft>
                <a:spcPts val="0"/>
              </a:spcAft>
              <a:buClr>
                <a:schemeClr val="dk1"/>
              </a:buClr>
              <a:buSzPts val="1100"/>
              <a:buFont typeface="Arial"/>
              <a:buNone/>
            </a:pPr>
            <a:r>
              <a:rPr lang="pl-PL" dirty="0">
                <a:solidFill>
                  <a:schemeClr val="dk1"/>
                </a:solidFill>
                <a:latin typeface="Arial"/>
                <a:ea typeface="Arial"/>
                <a:cs typeface="Arial"/>
                <a:sym typeface="Arial"/>
              </a:rPr>
              <a:t>Just </a:t>
            </a:r>
            <a:r>
              <a:rPr lang="pl-PL" dirty="0" err="1">
                <a:solidFill>
                  <a:schemeClr val="dk1"/>
                </a:solidFill>
                <a:latin typeface="Arial"/>
                <a:ea typeface="Arial"/>
                <a:cs typeface="Arial"/>
                <a:sym typeface="Arial"/>
              </a:rPr>
              <a:t>because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texts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images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graphics</a:t>
            </a:r>
            <a:r>
              <a:rPr lang="pl-PL" dirty="0">
                <a:solidFill>
                  <a:schemeClr val="dk1"/>
                </a:solidFill>
                <a:latin typeface="Arial"/>
                <a:ea typeface="Arial"/>
                <a:cs typeface="Arial"/>
                <a:sym typeface="Arial"/>
              </a:rPr>
              <a:t>, etc., </a:t>
            </a:r>
            <a:r>
              <a:rPr lang="pl-PL" dirty="0" err="1">
                <a:solidFill>
                  <a:schemeClr val="dk1"/>
                </a:solidFill>
                <a:latin typeface="Arial"/>
                <a:ea typeface="Arial"/>
                <a:cs typeface="Arial"/>
                <a:sym typeface="Arial"/>
              </a:rPr>
              <a:t>are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easy</a:t>
            </a:r>
            <a:r>
              <a:rPr lang="pl-PL" dirty="0">
                <a:solidFill>
                  <a:schemeClr val="dk1"/>
                </a:solidFill>
                <a:latin typeface="Arial"/>
                <a:ea typeface="Arial"/>
                <a:cs typeface="Arial"/>
                <a:sym typeface="Arial"/>
              </a:rPr>
              <a:t> to </a:t>
            </a:r>
            <a:r>
              <a:rPr lang="pl-PL" dirty="0" err="1">
                <a:solidFill>
                  <a:schemeClr val="dk1"/>
                </a:solidFill>
                <a:latin typeface="Arial"/>
                <a:ea typeface="Arial"/>
                <a:cs typeface="Arial"/>
                <a:sym typeface="Arial"/>
              </a:rPr>
              <a:t>find</a:t>
            </a:r>
            <a:r>
              <a:rPr lang="pl-PL" dirty="0">
                <a:solidFill>
                  <a:schemeClr val="dk1"/>
                </a:solidFill>
                <a:latin typeface="Arial"/>
                <a:ea typeface="Arial"/>
                <a:cs typeface="Arial"/>
                <a:sym typeface="Arial"/>
              </a:rPr>
              <a:t> and </a:t>
            </a:r>
            <a:r>
              <a:rPr lang="pl-PL" dirty="0" err="1">
                <a:solidFill>
                  <a:schemeClr val="dk1"/>
                </a:solidFill>
                <a:latin typeface="Arial"/>
                <a:ea typeface="Arial"/>
                <a:cs typeface="Arial"/>
                <a:sym typeface="Arial"/>
              </a:rPr>
              <a:t>freely</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accessible</a:t>
            </a:r>
            <a:r>
              <a:rPr lang="pl-PL" dirty="0">
                <a:solidFill>
                  <a:schemeClr val="dk1"/>
                </a:solidFill>
                <a:latin typeface="Arial"/>
                <a:ea typeface="Arial"/>
                <a:cs typeface="Arial"/>
                <a:sym typeface="Arial"/>
              </a:rPr>
              <a:t> on the </a:t>
            </a:r>
            <a:r>
              <a:rPr lang="pl-PL" dirty="0" err="1">
                <a:solidFill>
                  <a:schemeClr val="dk1"/>
                </a:solidFill>
                <a:latin typeface="Arial"/>
                <a:ea typeface="Arial"/>
                <a:cs typeface="Arial"/>
                <a:sym typeface="Arial"/>
              </a:rPr>
              <a:t>internet</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they</a:t>
            </a:r>
            <a:r>
              <a:rPr lang="pl-PL" dirty="0">
                <a:solidFill>
                  <a:schemeClr val="dk1"/>
                </a:solidFill>
                <a:latin typeface="Arial"/>
                <a:ea typeface="Arial"/>
                <a:cs typeface="Arial"/>
                <a:sym typeface="Arial"/>
              </a:rPr>
              <a:t> do not </a:t>
            </a:r>
            <a:r>
              <a:rPr lang="pl-PL" dirty="0" err="1">
                <a:solidFill>
                  <a:schemeClr val="dk1"/>
                </a:solidFill>
                <a:latin typeface="Arial"/>
                <a:ea typeface="Arial"/>
                <a:cs typeface="Arial"/>
                <a:sym typeface="Arial"/>
              </a:rPr>
              <a:t>belong</a:t>
            </a:r>
            <a:r>
              <a:rPr lang="pl-PL" dirty="0">
                <a:solidFill>
                  <a:schemeClr val="dk1"/>
                </a:solidFill>
                <a:latin typeface="Arial"/>
                <a:ea typeface="Arial"/>
                <a:cs typeface="Arial"/>
                <a:sym typeface="Arial"/>
              </a:rPr>
              <a:t> to </a:t>
            </a:r>
            <a:r>
              <a:rPr lang="pl-PL" dirty="0" err="1">
                <a:solidFill>
                  <a:schemeClr val="dk1"/>
                </a:solidFill>
                <a:latin typeface="Arial"/>
                <a:ea typeface="Arial"/>
                <a:cs typeface="Arial"/>
                <a:sym typeface="Arial"/>
              </a:rPr>
              <a:t>anyone</a:t>
            </a:r>
            <a:r>
              <a:rPr lang="pl-PL" dirty="0">
                <a:solidFill>
                  <a:schemeClr val="dk1"/>
                </a:solidFill>
                <a:latin typeface="Arial"/>
                <a:ea typeface="Arial"/>
                <a:cs typeface="Arial"/>
                <a:sym typeface="Arial"/>
              </a:rPr>
              <a:t> and </a:t>
            </a:r>
            <a:r>
              <a:rPr lang="pl-PL" dirty="0" err="1">
                <a:solidFill>
                  <a:schemeClr val="dk1"/>
                </a:solidFill>
                <a:latin typeface="Arial"/>
                <a:ea typeface="Arial"/>
                <a:cs typeface="Arial"/>
                <a:sym typeface="Arial"/>
              </a:rPr>
              <a:t>can</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therefore</a:t>
            </a:r>
            <a:r>
              <a:rPr lang="pl-PL" dirty="0">
                <a:solidFill>
                  <a:schemeClr val="dk1"/>
                </a:solidFill>
                <a:latin typeface="Arial"/>
                <a:ea typeface="Arial"/>
                <a:cs typeface="Arial"/>
                <a:sym typeface="Arial"/>
              </a:rPr>
              <a:t> not be </a:t>
            </a:r>
            <a:r>
              <a:rPr lang="pl-PL" dirty="0" err="1">
                <a:solidFill>
                  <a:schemeClr val="dk1"/>
                </a:solidFill>
                <a:latin typeface="Arial"/>
                <a:ea typeface="Arial"/>
                <a:cs typeface="Arial"/>
                <a:sym typeface="Arial"/>
              </a:rPr>
              <a:t>used</a:t>
            </a:r>
            <a:r>
              <a:rPr lang="pl-PL" dirty="0">
                <a:solidFill>
                  <a:schemeClr val="dk1"/>
                </a:solidFill>
                <a:latin typeface="Arial"/>
                <a:ea typeface="Arial"/>
                <a:cs typeface="Arial"/>
                <a:sym typeface="Arial"/>
              </a:rPr>
              <a:t> as </a:t>
            </a:r>
            <a:r>
              <a:rPr lang="pl-PL" dirty="0" err="1">
                <a:solidFill>
                  <a:schemeClr val="dk1"/>
                </a:solidFill>
                <a:latin typeface="Arial"/>
                <a:ea typeface="Arial"/>
                <a:cs typeface="Arial"/>
                <a:sym typeface="Arial"/>
              </a:rPr>
              <a:t>desired</a:t>
            </a:r>
            <a:r>
              <a:rPr lang="pl-PL" dirty="0">
                <a:solidFill>
                  <a:schemeClr val="dk1"/>
                </a:solidFill>
                <a:latin typeface="Arial"/>
                <a:ea typeface="Arial"/>
                <a:cs typeface="Arial"/>
                <a:sym typeface="Arial"/>
              </a:rPr>
              <a:t> for </a:t>
            </a:r>
            <a:r>
              <a:rPr lang="pl-PL" dirty="0" err="1">
                <a:solidFill>
                  <a:schemeClr val="dk1"/>
                </a:solidFill>
                <a:latin typeface="Arial"/>
                <a:ea typeface="Arial"/>
                <a:cs typeface="Arial"/>
                <a:sym typeface="Arial"/>
              </a:rPr>
              <a:t>their</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own</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purposes</a:t>
            </a:r>
            <a:r>
              <a:rPr lang="pl-PL" dirty="0">
                <a:solidFill>
                  <a:schemeClr val="dk1"/>
                </a:solidFill>
                <a:latin typeface="Arial"/>
                <a:ea typeface="Arial"/>
                <a:cs typeface="Arial"/>
                <a:sym typeface="Arial"/>
              </a:rPr>
              <a:t>. The person </a:t>
            </a:r>
            <a:r>
              <a:rPr lang="pl-PL" dirty="0" err="1">
                <a:solidFill>
                  <a:schemeClr val="dk1"/>
                </a:solidFill>
                <a:latin typeface="Arial"/>
                <a:ea typeface="Arial"/>
                <a:cs typeface="Arial"/>
                <a:sym typeface="Arial"/>
              </a:rPr>
              <a:t>who</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created</a:t>
            </a:r>
            <a:r>
              <a:rPr lang="pl-PL" dirty="0">
                <a:solidFill>
                  <a:schemeClr val="dk1"/>
                </a:solidFill>
                <a:latin typeface="Arial"/>
                <a:ea typeface="Arial"/>
                <a:cs typeface="Arial"/>
                <a:sym typeface="Arial"/>
              </a:rPr>
              <a:t> the </a:t>
            </a:r>
            <a:r>
              <a:rPr lang="pl-PL" dirty="0" err="1">
                <a:solidFill>
                  <a:schemeClr val="dk1"/>
                </a:solidFill>
                <a:latin typeface="Arial"/>
                <a:ea typeface="Arial"/>
                <a:cs typeface="Arial"/>
                <a:sym typeface="Arial"/>
              </a:rPr>
              <a:t>content</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is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referred</a:t>
            </a:r>
            <a:r>
              <a:rPr lang="pl-PL" dirty="0">
                <a:solidFill>
                  <a:schemeClr val="dk1"/>
                </a:solidFill>
                <a:latin typeface="Arial"/>
                <a:ea typeface="Arial"/>
                <a:cs typeface="Arial"/>
                <a:sym typeface="Arial"/>
              </a:rPr>
              <a:t> to as the </a:t>
            </a:r>
            <a:r>
              <a:rPr lang="pl-PL" dirty="0" err="1">
                <a:solidFill>
                  <a:schemeClr val="dk1"/>
                </a:solidFill>
                <a:latin typeface="Arial"/>
                <a:ea typeface="Arial"/>
                <a:cs typeface="Arial"/>
                <a:sym typeface="Arial"/>
              </a:rPr>
              <a:t>author</a:t>
            </a:r>
            <a:r>
              <a:rPr lang="pl-PL" dirty="0">
                <a:solidFill>
                  <a:schemeClr val="dk1"/>
                </a:solidFill>
                <a:latin typeface="Arial"/>
                <a:ea typeface="Arial"/>
                <a:cs typeface="Arial"/>
                <a:sym typeface="Arial"/>
              </a:rPr>
              <a:t> and </a:t>
            </a:r>
            <a:r>
              <a:rPr lang="pl-PL" dirty="0" err="1">
                <a:solidFill>
                  <a:schemeClr val="dk1"/>
                </a:solidFill>
                <a:latin typeface="Arial"/>
                <a:ea typeface="Arial"/>
                <a:cs typeface="Arial"/>
                <a:sym typeface="Arial"/>
              </a:rPr>
              <a:t>is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usually</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also</a:t>
            </a:r>
            <a:r>
              <a:rPr lang="pl-PL" dirty="0">
                <a:solidFill>
                  <a:schemeClr val="dk1"/>
                </a:solidFill>
                <a:latin typeface="Arial"/>
                <a:ea typeface="Arial"/>
                <a:cs typeface="Arial"/>
                <a:sym typeface="Arial"/>
              </a:rPr>
              <a:t> the </a:t>
            </a:r>
            <a:r>
              <a:rPr lang="pl-PL" dirty="0" err="1">
                <a:solidFill>
                  <a:schemeClr val="dk1"/>
                </a:solidFill>
                <a:latin typeface="Arial"/>
                <a:ea typeface="Arial"/>
                <a:cs typeface="Arial"/>
                <a:sym typeface="Arial"/>
              </a:rPr>
              <a:t>owner</a:t>
            </a:r>
            <a:r>
              <a:rPr lang="pl-PL" dirty="0">
                <a:solidFill>
                  <a:schemeClr val="dk1"/>
                </a:solidFill>
                <a:latin typeface="Arial"/>
                <a:ea typeface="Arial"/>
                <a:cs typeface="Arial"/>
                <a:sym typeface="Arial"/>
              </a:rPr>
              <a:t> of the </a:t>
            </a:r>
            <a:r>
              <a:rPr lang="pl-PL" dirty="0" err="1">
                <a:solidFill>
                  <a:schemeClr val="dk1"/>
                </a:solidFill>
                <a:latin typeface="Arial"/>
                <a:ea typeface="Arial"/>
                <a:cs typeface="Arial"/>
                <a:sym typeface="Arial"/>
              </a:rPr>
              <a:t>work</a:t>
            </a:r>
            <a:r>
              <a:rPr lang="pl-PL" dirty="0">
                <a:solidFill>
                  <a:schemeClr val="dk1"/>
                </a:solidFill>
                <a:latin typeface="Arial"/>
                <a:ea typeface="Arial"/>
                <a:cs typeface="Arial"/>
                <a:sym typeface="Arial"/>
              </a:rPr>
              <a:t>. A </a:t>
            </a:r>
            <a:r>
              <a:rPr lang="pl-PL" dirty="0" err="1">
                <a:solidFill>
                  <a:schemeClr val="dk1"/>
                </a:solidFill>
                <a:latin typeface="Arial"/>
                <a:ea typeface="Arial"/>
                <a:cs typeface="Arial"/>
                <a:sym typeface="Arial"/>
              </a:rPr>
              <a:t>work</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providing</a:t>
            </a:r>
            <a:r>
              <a:rPr lang="pl-PL" dirty="0">
                <a:solidFill>
                  <a:schemeClr val="dk1"/>
                </a:solidFill>
                <a:latin typeface="Arial"/>
                <a:ea typeface="Arial"/>
                <a:cs typeface="Arial"/>
                <a:sym typeface="Arial"/>
              </a:rPr>
              <a:t> a minimum </a:t>
            </a:r>
            <a:r>
              <a:rPr lang="pl-PL" dirty="0" err="1">
                <a:solidFill>
                  <a:schemeClr val="dk1"/>
                </a:solidFill>
                <a:latin typeface="Arial"/>
                <a:ea typeface="Arial"/>
                <a:cs typeface="Arial"/>
                <a:sym typeface="Arial"/>
              </a:rPr>
              <a:t>degree</a:t>
            </a:r>
            <a:r>
              <a:rPr lang="pl-PL" dirty="0">
                <a:solidFill>
                  <a:schemeClr val="dk1"/>
                </a:solidFill>
                <a:latin typeface="Arial"/>
                <a:ea typeface="Arial"/>
                <a:cs typeface="Arial"/>
                <a:sym typeface="Arial"/>
              </a:rPr>
              <a:t> of </a:t>
            </a:r>
            <a:r>
              <a:rPr lang="pl-PL" dirty="0" err="1">
                <a:solidFill>
                  <a:schemeClr val="dk1"/>
                </a:solidFill>
                <a:latin typeface="Arial"/>
                <a:ea typeface="Arial"/>
                <a:cs typeface="Arial"/>
                <a:sym typeface="Arial"/>
              </a:rPr>
              <a:t>individuality</a:t>
            </a:r>
            <a:r>
              <a:rPr lang="pl-PL" dirty="0">
                <a:solidFill>
                  <a:schemeClr val="dk1"/>
                </a:solidFill>
                <a:latin typeface="Arial"/>
                <a:ea typeface="Arial"/>
                <a:cs typeface="Arial"/>
                <a:sym typeface="Arial"/>
              </a:rPr>
              <a:t> and </a:t>
            </a:r>
            <a:r>
              <a:rPr lang="pl-PL" dirty="0" err="1">
                <a:solidFill>
                  <a:schemeClr val="dk1"/>
                </a:solidFill>
                <a:latin typeface="Arial"/>
                <a:ea typeface="Arial"/>
                <a:cs typeface="Arial"/>
                <a:sym typeface="Arial"/>
              </a:rPr>
              <a:t>originality</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is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referred</a:t>
            </a:r>
            <a:r>
              <a:rPr lang="pl-PL" dirty="0">
                <a:solidFill>
                  <a:schemeClr val="dk1"/>
                </a:solidFill>
                <a:latin typeface="Arial"/>
                <a:ea typeface="Arial"/>
                <a:cs typeface="Arial"/>
                <a:sym typeface="Arial"/>
              </a:rPr>
              <a:t> to as a </a:t>
            </a:r>
            <a:r>
              <a:rPr lang="pl-PL" dirty="0" err="1">
                <a:solidFill>
                  <a:schemeClr val="dk1"/>
                </a:solidFill>
                <a:latin typeface="Arial"/>
                <a:ea typeface="Arial"/>
                <a:cs typeface="Arial"/>
                <a:sym typeface="Arial"/>
              </a:rPr>
              <a:t>person’s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intellectual</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creation</a:t>
            </a:r>
            <a:r>
              <a:rPr lang="pl-PL" dirty="0">
                <a:solidFill>
                  <a:schemeClr val="dk1"/>
                </a:solidFill>
                <a:latin typeface="Arial"/>
                <a:ea typeface="Arial"/>
                <a:cs typeface="Arial"/>
                <a:sym typeface="Arial"/>
              </a:rPr>
              <a:t> and </a:t>
            </a:r>
            <a:r>
              <a:rPr lang="pl-PL" dirty="0" err="1">
                <a:solidFill>
                  <a:schemeClr val="dk1"/>
                </a:solidFill>
                <a:latin typeface="Arial"/>
                <a:ea typeface="Arial"/>
                <a:cs typeface="Arial"/>
                <a:sym typeface="Arial"/>
              </a:rPr>
              <a:t>is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thus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automatically</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protected</a:t>
            </a:r>
            <a:r>
              <a:rPr lang="pl-PL" dirty="0">
                <a:solidFill>
                  <a:schemeClr val="dk1"/>
                </a:solidFill>
                <a:latin typeface="Arial"/>
                <a:ea typeface="Arial"/>
                <a:cs typeface="Arial"/>
                <a:sym typeface="Arial"/>
              </a:rPr>
              <a:t> by copyright.</a:t>
            </a:r>
            <a:endParaRPr dirty="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dirty="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dirty="0">
              <a:solidFill>
                <a:schemeClr val="dk1"/>
              </a:solidFill>
              <a:latin typeface="Arial"/>
              <a:ea typeface="Arial"/>
              <a:cs typeface="Arial"/>
              <a:sym typeface="Arial"/>
            </a:endParaRPr>
          </a:p>
        </p:txBody>
      </p:sp>
      <p:sp>
        <p:nvSpPr>
          <p:cNvPr id="120" name="Google Shape;120;g190b652dedb_0_0"/>
          <p:cNvSpPr txBox="1">
            <a:spLocks noGrp="1"/>
          </p:cNvSpPr>
          <p:nvPr>
            <p:ph type="body" idx="4294967295"/>
          </p:nvPr>
        </p:nvSpPr>
        <p:spPr>
          <a:xfrm>
            <a:off x="2287078" y="4603725"/>
            <a:ext cx="9620250" cy="18669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pl-PL" dirty="0" err="1">
                <a:solidFill>
                  <a:schemeClr val="dk1"/>
                </a:solidFill>
                <a:latin typeface="Arial"/>
                <a:ea typeface="Arial"/>
                <a:cs typeface="Arial"/>
                <a:sym typeface="Arial"/>
              </a:rPr>
              <a:t>So</a:t>
            </a:r>
            <a:r>
              <a:rPr lang="pl-PL" dirty="0">
                <a:solidFill>
                  <a:schemeClr val="dk1"/>
                </a:solidFill>
                <a:latin typeface="Arial"/>
                <a:ea typeface="Arial"/>
                <a:cs typeface="Arial"/>
                <a:sym typeface="Arial"/>
              </a:rPr>
              <a:t>, copyright law </a:t>
            </a:r>
            <a:r>
              <a:rPr lang="pl-PL" dirty="0" err="1">
                <a:solidFill>
                  <a:schemeClr val="dk1"/>
                </a:solidFill>
                <a:latin typeface="Arial"/>
                <a:ea typeface="Arial"/>
                <a:cs typeface="Arial"/>
                <a:sym typeface="Arial"/>
              </a:rPr>
              <a:t>protects</a:t>
            </a:r>
            <a:r>
              <a:rPr lang="pl-PL" dirty="0">
                <a:solidFill>
                  <a:schemeClr val="dk1"/>
                </a:solidFill>
                <a:latin typeface="Arial"/>
                <a:ea typeface="Arial"/>
                <a:cs typeface="Arial"/>
                <a:sym typeface="Arial"/>
              </a:rPr>
              <a:t> the (</a:t>
            </a:r>
            <a:r>
              <a:rPr lang="pl-PL" dirty="0" err="1">
                <a:solidFill>
                  <a:schemeClr val="dk1"/>
                </a:solidFill>
                <a:latin typeface="Arial"/>
                <a:ea typeface="Arial"/>
                <a:cs typeface="Arial"/>
                <a:sym typeface="Arial"/>
              </a:rPr>
              <a:t>intellectual</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property</a:t>
            </a:r>
            <a:r>
              <a:rPr lang="pl-PL" dirty="0">
                <a:solidFill>
                  <a:schemeClr val="dk1"/>
                </a:solidFill>
                <a:latin typeface="Arial"/>
                <a:ea typeface="Arial"/>
                <a:cs typeface="Arial"/>
                <a:sym typeface="Arial"/>
              </a:rPr>
              <a:t> of </a:t>
            </a:r>
            <a:r>
              <a:rPr lang="pl-PL" dirty="0" err="1">
                <a:solidFill>
                  <a:schemeClr val="dk1"/>
                </a:solidFill>
                <a:latin typeface="Arial"/>
                <a:ea typeface="Arial"/>
                <a:cs typeface="Arial"/>
                <a:sym typeface="Arial"/>
              </a:rPr>
              <a:t>individuals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Digitally</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competent</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people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should</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therefore</a:t>
            </a:r>
            <a:r>
              <a:rPr lang="pl-PL" dirty="0">
                <a:solidFill>
                  <a:schemeClr val="dk1"/>
                </a:solidFill>
                <a:latin typeface="Arial"/>
                <a:ea typeface="Arial"/>
                <a:cs typeface="Arial"/>
                <a:sym typeface="Arial"/>
              </a:rPr>
              <a:t> be </a:t>
            </a:r>
            <a:r>
              <a:rPr lang="pl-PL" dirty="0" err="1">
                <a:solidFill>
                  <a:schemeClr val="dk1"/>
                </a:solidFill>
                <a:latin typeface="Arial"/>
                <a:ea typeface="Arial"/>
                <a:cs typeface="Arial"/>
                <a:sym typeface="Arial"/>
              </a:rPr>
              <a:t>aware</a:t>
            </a:r>
            <a:r>
              <a:rPr lang="pl-PL" dirty="0">
                <a:solidFill>
                  <a:schemeClr val="dk1"/>
                </a:solidFill>
                <a:latin typeface="Arial"/>
                <a:ea typeface="Arial"/>
                <a:cs typeface="Arial"/>
                <a:sym typeface="Arial"/>
              </a:rPr>
              <a:t> of the </a:t>
            </a:r>
            <a:r>
              <a:rPr lang="pl-PL" dirty="0" err="1">
                <a:solidFill>
                  <a:schemeClr val="dk1"/>
                </a:solidFill>
                <a:latin typeface="Arial"/>
                <a:ea typeface="Arial"/>
                <a:cs typeface="Arial"/>
                <a:sym typeface="Arial"/>
              </a:rPr>
              <a:t>legal</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situation</a:t>
            </a:r>
            <a:r>
              <a:rPr lang="pl-PL" dirty="0">
                <a:solidFill>
                  <a:schemeClr val="dk1"/>
                </a:solidFill>
                <a:latin typeface="Arial"/>
                <a:ea typeface="Arial"/>
                <a:cs typeface="Arial"/>
                <a:sym typeface="Arial"/>
              </a:rPr>
              <a:t> and be </a:t>
            </a:r>
            <a:r>
              <a:rPr lang="pl-PL" dirty="0" err="1">
                <a:solidFill>
                  <a:schemeClr val="dk1"/>
                </a:solidFill>
                <a:latin typeface="Arial"/>
                <a:ea typeface="Arial"/>
                <a:cs typeface="Arial"/>
                <a:sym typeface="Arial"/>
              </a:rPr>
              <a:t>able</a:t>
            </a:r>
            <a:r>
              <a:rPr lang="pl-PL" dirty="0">
                <a:solidFill>
                  <a:schemeClr val="dk1"/>
                </a:solidFill>
                <a:latin typeface="Arial"/>
                <a:ea typeface="Arial"/>
                <a:cs typeface="Arial"/>
                <a:sym typeface="Arial"/>
              </a:rPr>
              <a:t> to </a:t>
            </a:r>
            <a:r>
              <a:rPr lang="pl-PL" dirty="0" err="1">
                <a:solidFill>
                  <a:schemeClr val="dk1"/>
                </a:solidFill>
                <a:latin typeface="Arial"/>
                <a:ea typeface="Arial"/>
                <a:cs typeface="Arial"/>
                <a:sym typeface="Arial"/>
              </a:rPr>
              <a:t>deal</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properly</a:t>
            </a:r>
            <a:r>
              <a:rPr lang="pl-PL" dirty="0">
                <a:solidFill>
                  <a:schemeClr val="dk1"/>
                </a:solidFill>
                <a:latin typeface="Arial"/>
                <a:ea typeface="Arial"/>
                <a:cs typeface="Arial"/>
                <a:sym typeface="Arial"/>
              </a:rPr>
              <a:t> with </a:t>
            </a:r>
            <a:r>
              <a:rPr lang="pl-PL" dirty="0" err="1">
                <a:solidFill>
                  <a:schemeClr val="dk1"/>
                </a:solidFill>
                <a:latin typeface="Arial"/>
                <a:ea typeface="Arial"/>
                <a:cs typeface="Arial"/>
                <a:sym typeface="Arial"/>
              </a:rPr>
              <a:t>works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created</a:t>
            </a:r>
            <a:r>
              <a:rPr lang="pl-PL" dirty="0">
                <a:solidFill>
                  <a:schemeClr val="dk1"/>
                </a:solidFill>
                <a:latin typeface="Arial"/>
                <a:ea typeface="Arial"/>
                <a:cs typeface="Arial"/>
                <a:sym typeface="Arial"/>
              </a:rPr>
              <a:t> by </a:t>
            </a:r>
            <a:r>
              <a:rPr lang="pl-PL" dirty="0" err="1">
                <a:solidFill>
                  <a:schemeClr val="dk1"/>
                </a:solidFill>
                <a:latin typeface="Arial"/>
                <a:ea typeface="Arial"/>
                <a:cs typeface="Arial"/>
                <a:sym typeface="Arial"/>
              </a:rPr>
              <a:t>others</a:t>
            </a:r>
            <a:r>
              <a:rPr lang="pl-PL" dirty="0">
                <a:solidFill>
                  <a:schemeClr val="dk1"/>
                </a:solidFill>
                <a:latin typeface="Arial"/>
                <a:ea typeface="Arial"/>
                <a:cs typeface="Arial"/>
                <a:sym typeface="Arial"/>
              </a:rPr>
              <a:t> on the </a:t>
            </a:r>
            <a:r>
              <a:rPr lang="pl-PL" dirty="0" err="1">
                <a:solidFill>
                  <a:schemeClr val="dk1"/>
                </a:solidFill>
                <a:latin typeface="Arial"/>
                <a:ea typeface="Arial"/>
                <a:cs typeface="Arial"/>
                <a:sym typeface="Arial"/>
              </a:rPr>
              <a:t>internet</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If</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you</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create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content</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yourself</a:t>
            </a:r>
            <a:r>
              <a:rPr lang="pl-PL" dirty="0">
                <a:solidFill>
                  <a:schemeClr val="dk1"/>
                </a:solidFill>
                <a:latin typeface="Arial"/>
                <a:ea typeface="Arial"/>
                <a:cs typeface="Arial"/>
                <a:sym typeface="Arial"/>
              </a:rPr>
              <a:t> and </a:t>
            </a:r>
            <a:r>
              <a:rPr lang="pl-PL" dirty="0" err="1">
                <a:solidFill>
                  <a:schemeClr val="dk1"/>
                </a:solidFill>
                <a:latin typeface="Arial"/>
                <a:ea typeface="Arial"/>
                <a:cs typeface="Arial"/>
                <a:sym typeface="Arial"/>
              </a:rPr>
              <a:t>make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it</a:t>
            </a:r>
            <a:r>
              <a:rPr lang="pl-PL" dirty="0">
                <a:solidFill>
                  <a:schemeClr val="dk1"/>
                </a:solidFill>
                <a:latin typeface="Arial"/>
                <a:ea typeface="Arial"/>
                <a:cs typeface="Arial"/>
                <a:sym typeface="Arial"/>
              </a:rPr>
              <a:t> public, </a:t>
            </a:r>
            <a:r>
              <a:rPr lang="pl-PL" dirty="0" err="1">
                <a:solidFill>
                  <a:schemeClr val="dk1"/>
                </a:solidFill>
                <a:latin typeface="Arial"/>
                <a:ea typeface="Arial"/>
                <a:cs typeface="Arial"/>
                <a:sym typeface="Arial"/>
              </a:rPr>
              <a:t>knowledge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about</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your</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own</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rights</a:t>
            </a:r>
            <a:r>
              <a:rPr lang="pl-PL" dirty="0">
                <a:solidFill>
                  <a:schemeClr val="dk1"/>
                </a:solidFill>
                <a:latin typeface="Arial"/>
                <a:ea typeface="Arial"/>
                <a:cs typeface="Arial"/>
                <a:sym typeface="Arial"/>
              </a:rPr>
              <a:t> as </a:t>
            </a:r>
            <a:r>
              <a:rPr lang="pl-PL" dirty="0" err="1">
                <a:solidFill>
                  <a:schemeClr val="dk1"/>
                </a:solidFill>
                <a:latin typeface="Arial"/>
                <a:ea typeface="Arial"/>
                <a:cs typeface="Arial"/>
                <a:sym typeface="Arial"/>
              </a:rPr>
              <a:t>an</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author</a:t>
            </a:r>
            <a:r>
              <a:rPr lang="pl-PL" dirty="0">
                <a:solidFill>
                  <a:schemeClr val="dk1"/>
                </a:solidFill>
                <a:latin typeface="Arial"/>
                <a:ea typeface="Arial"/>
                <a:cs typeface="Arial"/>
                <a:sym typeface="Arial"/>
              </a:rPr>
              <a:t> as </a:t>
            </a:r>
            <a:r>
              <a:rPr lang="pl-PL" dirty="0" err="1">
                <a:solidFill>
                  <a:schemeClr val="dk1"/>
                </a:solidFill>
                <a:latin typeface="Arial"/>
                <a:ea typeface="Arial"/>
                <a:cs typeface="Arial"/>
                <a:sym typeface="Arial"/>
              </a:rPr>
              <a:t>well</a:t>
            </a:r>
            <a:r>
              <a:rPr lang="pl-PL" dirty="0">
                <a:solidFill>
                  <a:schemeClr val="dk1"/>
                </a:solidFill>
                <a:latin typeface="Arial"/>
                <a:ea typeface="Arial"/>
                <a:cs typeface="Arial"/>
                <a:sym typeface="Arial"/>
              </a:rPr>
              <a:t> as the </a:t>
            </a:r>
            <a:r>
              <a:rPr lang="pl-PL" dirty="0" err="1">
                <a:solidFill>
                  <a:schemeClr val="dk1"/>
                </a:solidFill>
                <a:latin typeface="Arial"/>
                <a:ea typeface="Arial"/>
                <a:cs typeface="Arial"/>
                <a:sym typeface="Arial"/>
              </a:rPr>
              <a:t>opportunities</a:t>
            </a:r>
            <a:r>
              <a:rPr lang="pl-PL" dirty="0">
                <a:solidFill>
                  <a:schemeClr val="dk1"/>
                </a:solidFill>
                <a:latin typeface="Arial"/>
                <a:ea typeface="Arial"/>
                <a:cs typeface="Arial"/>
                <a:sym typeface="Arial"/>
              </a:rPr>
              <a:t> of </a:t>
            </a:r>
            <a:r>
              <a:rPr lang="pl-PL" dirty="0" err="1">
                <a:solidFill>
                  <a:schemeClr val="dk1"/>
                </a:solidFill>
                <a:latin typeface="Arial"/>
                <a:ea typeface="Arial"/>
                <a:cs typeface="Arial"/>
                <a:sym typeface="Arial"/>
              </a:rPr>
              <a:t>licensing</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your</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own</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work</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is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essential</a:t>
            </a:r>
            <a:r>
              <a:rPr lang="pl-PL" dirty="0">
                <a:solidFill>
                  <a:schemeClr val="dk1"/>
                </a:solidFill>
                <a:latin typeface="Arial"/>
                <a:ea typeface="Arial"/>
                <a:cs typeface="Arial"/>
                <a:sym typeface="Arial"/>
              </a:rPr>
              <a:t>.</a:t>
            </a:r>
            <a:endParaRPr dirty="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dirty="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dirty="0">
              <a:solidFill>
                <a:schemeClr val="dk1"/>
              </a:solidFill>
              <a:latin typeface="Arial"/>
              <a:ea typeface="Arial"/>
              <a:cs typeface="Arial"/>
              <a:sym typeface="Arial"/>
            </a:endParaRPr>
          </a:p>
        </p:txBody>
      </p:sp>
      <p:pic>
        <p:nvPicPr>
          <p:cNvPr id="119" name="Google Shape;119;g190b652dedb_0_0"/>
          <p:cNvPicPr preferRelativeResize="0"/>
          <p:nvPr/>
        </p:nvPicPr>
        <p:blipFill>
          <a:blip r:embed="rId3">
            <a:alphaModFix/>
          </a:blip>
          <a:stretch>
            <a:fillRect/>
          </a:stretch>
        </p:blipFill>
        <p:spPr>
          <a:xfrm>
            <a:off x="9051950" y="1731225"/>
            <a:ext cx="1772650" cy="1971499"/>
          </a:xfrm>
          <a:prstGeom prst="rect">
            <a:avLst/>
          </a:prstGeom>
          <a:noFill/>
          <a:ln>
            <a:noFill/>
          </a:ln>
        </p:spPr>
      </p:pic>
    </p:spTree>
    <p:extLst>
      <p:ext uri="{BB962C8B-B14F-4D97-AF65-F5344CB8AC3E}">
        <p14:creationId xmlns:p14="http://schemas.microsoft.com/office/powerpoint/2010/main" val="17440435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8ceeaefae4_0_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Types of Licenses</a:t>
            </a:r>
            <a:endParaRPr/>
          </a:p>
        </p:txBody>
      </p:sp>
      <p:sp>
        <p:nvSpPr>
          <p:cNvPr id="126" name="Google Shape;126;g18ceeaefae4_0_9"/>
          <p:cNvSpPr txBox="1">
            <a:spLocks noGrp="1"/>
          </p:cNvSpPr>
          <p:nvPr>
            <p:ph idx="1"/>
          </p:nvPr>
        </p:nvSpPr>
        <p:spPr>
          <a:xfrm>
            <a:off x="1371600" y="1176650"/>
            <a:ext cx="9874500" cy="4309800"/>
          </a:xfrm>
          <a:prstGeom prst="rect">
            <a:avLst/>
          </a:prstGeom>
          <a:noFill/>
          <a:ln>
            <a:noFill/>
          </a:ln>
        </p:spPr>
        <p:txBody>
          <a:bodyPr spcFirstLastPara="1" wrap="square" lIns="91425" tIns="45700" rIns="91425" bIns="45700" anchor="t" anchorCtr="0">
            <a:noAutofit/>
          </a:bodyPr>
          <a:lstStyle/>
          <a:p>
            <a:pPr marL="0" lvl="0" indent="0" algn="just"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457200" lvl="0" indent="-358775" algn="just"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Attribution-NoDerivs (CC BY-ND)</a:t>
            </a:r>
            <a:endParaRPr sz="2050">
              <a:solidFill>
                <a:schemeClr val="dk1"/>
              </a:solidFill>
              <a:latin typeface="Arial"/>
              <a:ea typeface="Arial"/>
              <a:cs typeface="Arial"/>
              <a:sym typeface="Arial"/>
            </a:endParaRPr>
          </a:p>
          <a:p>
            <a:pPr marL="0" lvl="0" indent="0" algn="just"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just" rtl="0">
              <a:lnSpc>
                <a:spcPct val="105000"/>
              </a:lnSpc>
              <a:spcBef>
                <a:spcPts val="0"/>
              </a:spcBef>
              <a:spcAft>
                <a:spcPts val="0"/>
              </a:spcAft>
              <a:buNone/>
            </a:pPr>
            <a:r>
              <a:rPr lang="pl-PL" sz="2050">
                <a:solidFill>
                  <a:schemeClr val="dk1"/>
                </a:solidFill>
                <a:latin typeface="Arial"/>
                <a:ea typeface="Arial"/>
                <a:cs typeface="Arial"/>
                <a:sym typeface="Arial"/>
              </a:rPr>
              <a:t>This license lets others reuse the work for any purpose, including commercially; however, it cannot be shared with others in adapted form, and credit must be provided to you.</a:t>
            </a:r>
            <a:endParaRPr sz="2050">
              <a:solidFill>
                <a:schemeClr val="dk1"/>
              </a:solidFill>
              <a:latin typeface="Arial"/>
              <a:ea typeface="Arial"/>
              <a:cs typeface="Arial"/>
              <a:sym typeface="Arial"/>
            </a:endParaRPr>
          </a:p>
          <a:p>
            <a:pPr marL="0" lvl="0" indent="0" algn="just"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just"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Attribution-NonCommercial (CC BY-NC)</a:t>
            </a:r>
            <a:endParaRPr sz="2050">
              <a:solidFill>
                <a:schemeClr val="dk1"/>
              </a:solidFill>
              <a:latin typeface="Arial"/>
              <a:ea typeface="Arial"/>
              <a:cs typeface="Arial"/>
              <a:sym typeface="Arial"/>
            </a:endParaRPr>
          </a:p>
          <a:p>
            <a:pPr marL="0" lvl="0" indent="0" algn="just"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just" rtl="0">
              <a:lnSpc>
                <a:spcPct val="105000"/>
              </a:lnSpc>
              <a:spcBef>
                <a:spcPts val="0"/>
              </a:spcBef>
              <a:spcAft>
                <a:spcPts val="0"/>
              </a:spcAft>
              <a:buNone/>
            </a:pPr>
            <a:r>
              <a:rPr lang="pl-PL" sz="2050">
                <a:solidFill>
                  <a:schemeClr val="dk1"/>
                </a:solidFill>
                <a:latin typeface="Arial"/>
                <a:ea typeface="Arial"/>
                <a:cs typeface="Arial"/>
                <a:sym typeface="Arial"/>
              </a:rPr>
              <a:t>This license lets others remix, adapt, and build upon your work non-commercially, and although their new works must also acknowledge you and be non-commercial, they don’t have to license their derivative works on the same terms.</a:t>
            </a:r>
            <a:endParaRPr sz="205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22195757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8cf777ac66_0_10"/>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Types of Licenses</a:t>
            </a:r>
            <a:endParaRPr/>
          </a:p>
        </p:txBody>
      </p:sp>
      <p:sp>
        <p:nvSpPr>
          <p:cNvPr id="132" name="Google Shape;132;g18cf777ac66_0_10"/>
          <p:cNvSpPr txBox="1">
            <a:spLocks noGrp="1"/>
          </p:cNvSpPr>
          <p:nvPr>
            <p:ph idx="1"/>
          </p:nvPr>
        </p:nvSpPr>
        <p:spPr>
          <a:xfrm>
            <a:off x="1371600" y="1176650"/>
            <a:ext cx="9772800" cy="4309800"/>
          </a:xfrm>
          <a:prstGeom prst="rect">
            <a:avLst/>
          </a:prstGeom>
          <a:noFill/>
          <a:ln>
            <a:noFill/>
          </a:ln>
        </p:spPr>
        <p:txBody>
          <a:bodyPr spcFirstLastPara="1" wrap="square" lIns="91425" tIns="45700" rIns="91425" bIns="45700" anchor="t" anchorCtr="0">
            <a:noAutofit/>
          </a:bodyPr>
          <a:lstStyle/>
          <a:p>
            <a:pPr marL="0" lvl="0" indent="0" algn="just"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457200" lvl="0" indent="-358775" algn="just"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Attribution-NonCommercial-ShareAlike (CC BY-NC-SA)</a:t>
            </a:r>
            <a:endParaRPr sz="2050">
              <a:solidFill>
                <a:schemeClr val="dk1"/>
              </a:solidFill>
              <a:latin typeface="Arial"/>
              <a:ea typeface="Arial"/>
              <a:cs typeface="Arial"/>
              <a:sym typeface="Arial"/>
            </a:endParaRPr>
          </a:p>
          <a:p>
            <a:pPr marL="0" lvl="0" indent="0" algn="just" rtl="0">
              <a:lnSpc>
                <a:spcPct val="105000"/>
              </a:lnSpc>
              <a:spcBef>
                <a:spcPts val="0"/>
              </a:spcBef>
              <a:spcAft>
                <a:spcPts val="0"/>
              </a:spcAft>
              <a:buClr>
                <a:schemeClr val="dk1"/>
              </a:buClr>
              <a:buSzPts val="1100"/>
              <a:buFont typeface="Arial"/>
              <a:buNone/>
            </a:pPr>
            <a:endParaRPr sz="2050">
              <a:solidFill>
                <a:schemeClr val="dk1"/>
              </a:solidFill>
              <a:latin typeface="Arial"/>
              <a:ea typeface="Arial"/>
              <a:cs typeface="Arial"/>
              <a:sym typeface="Arial"/>
            </a:endParaRPr>
          </a:p>
          <a:p>
            <a:pPr marL="0" lvl="0" indent="0" algn="just" rtl="0">
              <a:lnSpc>
                <a:spcPct val="105000"/>
              </a:lnSpc>
              <a:spcBef>
                <a:spcPts val="0"/>
              </a:spcBef>
              <a:spcAft>
                <a:spcPts val="0"/>
              </a:spcAft>
              <a:buNone/>
            </a:pPr>
            <a:r>
              <a:rPr lang="pl-PL" sz="2050">
                <a:solidFill>
                  <a:schemeClr val="dk1"/>
                </a:solidFill>
                <a:latin typeface="Arial"/>
                <a:ea typeface="Arial"/>
                <a:cs typeface="Arial"/>
                <a:sym typeface="Arial"/>
              </a:rPr>
              <a:t>This license lets others remix, adapt, and build upon your work non-commercially, as long as they credit you and license their new creations under the identical terms.</a:t>
            </a:r>
            <a:endParaRPr sz="2050">
              <a:solidFill>
                <a:schemeClr val="dk1"/>
              </a:solidFill>
              <a:latin typeface="Arial"/>
              <a:ea typeface="Arial"/>
              <a:cs typeface="Arial"/>
              <a:sym typeface="Arial"/>
            </a:endParaRPr>
          </a:p>
          <a:p>
            <a:pPr marL="0" lvl="0" indent="0" algn="just" rtl="0">
              <a:lnSpc>
                <a:spcPct val="105000"/>
              </a:lnSpc>
              <a:spcBef>
                <a:spcPts val="0"/>
              </a:spcBef>
              <a:spcAft>
                <a:spcPts val="0"/>
              </a:spcAft>
              <a:buClr>
                <a:schemeClr val="dk1"/>
              </a:buClr>
              <a:buSzPts val="1100"/>
              <a:buFont typeface="Arial"/>
              <a:buNone/>
            </a:pPr>
            <a:endParaRPr sz="2050">
              <a:solidFill>
                <a:schemeClr val="dk1"/>
              </a:solidFill>
              <a:latin typeface="Arial"/>
              <a:ea typeface="Arial"/>
              <a:cs typeface="Arial"/>
              <a:sym typeface="Arial"/>
            </a:endParaRPr>
          </a:p>
          <a:p>
            <a:pPr marL="457200" lvl="0" indent="-358775" algn="just"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Attribution-NonCommercial-NoDerivs (CC BY-NC-ND)</a:t>
            </a:r>
            <a:endParaRPr sz="2050">
              <a:solidFill>
                <a:schemeClr val="dk1"/>
              </a:solidFill>
              <a:latin typeface="Arial"/>
              <a:ea typeface="Arial"/>
              <a:cs typeface="Arial"/>
              <a:sym typeface="Arial"/>
            </a:endParaRPr>
          </a:p>
          <a:p>
            <a:pPr marL="0" lvl="0" indent="0" algn="just" rtl="0">
              <a:lnSpc>
                <a:spcPct val="105000"/>
              </a:lnSpc>
              <a:spcBef>
                <a:spcPts val="0"/>
              </a:spcBef>
              <a:spcAft>
                <a:spcPts val="0"/>
              </a:spcAft>
              <a:buClr>
                <a:schemeClr val="dk1"/>
              </a:buClr>
              <a:buSzPts val="1100"/>
              <a:buFont typeface="Arial"/>
              <a:buNone/>
            </a:pPr>
            <a:endParaRPr sz="2050">
              <a:solidFill>
                <a:schemeClr val="dk1"/>
              </a:solidFill>
              <a:latin typeface="Arial"/>
              <a:ea typeface="Arial"/>
              <a:cs typeface="Arial"/>
              <a:sym typeface="Arial"/>
            </a:endParaRPr>
          </a:p>
          <a:p>
            <a:pPr marL="0" lvl="0" indent="0" algn="just" rtl="0">
              <a:lnSpc>
                <a:spcPct val="105000"/>
              </a:lnSpc>
              <a:spcBef>
                <a:spcPts val="0"/>
              </a:spcBef>
              <a:spcAft>
                <a:spcPts val="0"/>
              </a:spcAft>
              <a:buClr>
                <a:schemeClr val="dk1"/>
              </a:buClr>
              <a:buSzPts val="1100"/>
              <a:buFont typeface="Arial"/>
              <a:buNone/>
            </a:pPr>
            <a:r>
              <a:rPr lang="pl-PL" sz="2050">
                <a:solidFill>
                  <a:schemeClr val="dk1"/>
                </a:solidFill>
                <a:latin typeface="Arial"/>
                <a:ea typeface="Arial"/>
                <a:cs typeface="Arial"/>
                <a:sym typeface="Arial"/>
              </a:rPr>
              <a:t>This license is the most restrictive of our six main licenses, only allowing others to download your works and share them with others as long as they credit you, but they can’t change them in any way or use them commercially.</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Clr>
                <a:schemeClr val="dk1"/>
              </a:buClr>
              <a:buSzPts val="1100"/>
              <a:buFont typeface="Arial"/>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36299072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g18ccb96ae3c_0_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1: Licenses</a:t>
            </a:r>
            <a:endParaRPr i="1"/>
          </a:p>
        </p:txBody>
      </p:sp>
      <p:sp>
        <p:nvSpPr>
          <p:cNvPr id="137" name="Google Shape;137;g18ccb96ae3c_0_9"/>
          <p:cNvSpPr txBox="1">
            <a:spLocks noGrp="1"/>
          </p:cNvSpPr>
          <p:nvPr>
            <p:ph idx="1"/>
          </p:nvPr>
        </p:nvSpPr>
        <p:spPr>
          <a:xfrm>
            <a:off x="1371600" y="1405200"/>
            <a:ext cx="7070100" cy="53655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800"/>
              </a:spcBef>
              <a:spcAft>
                <a:spcPts val="0"/>
              </a:spcAft>
              <a:buNone/>
            </a:pPr>
            <a:r>
              <a:rPr lang="pl-PL">
                <a:solidFill>
                  <a:schemeClr val="dk1"/>
                </a:solidFill>
                <a:latin typeface="Arial"/>
                <a:ea typeface="Arial"/>
                <a:cs typeface="Arial"/>
                <a:sym typeface="Arial"/>
              </a:rPr>
              <a:t>Adults will draw a cactus on an A4 sheet to be signed by them. This signature will define how they would like to be known by their audience (a pseudonym or something else). Invite participants to describe it to others, in their own words, what they would allow or not allow to be done with their work. Possible questions:</a:t>
            </a:r>
            <a:endParaRPr>
              <a:solidFill>
                <a:schemeClr val="dk1"/>
              </a:solidFill>
              <a:latin typeface="Arial"/>
              <a:ea typeface="Arial"/>
              <a:cs typeface="Arial"/>
              <a:sym typeface="Arial"/>
            </a:endParaRPr>
          </a:p>
          <a:p>
            <a:pPr marL="457200" lvl="0" indent="-355600" algn="just" rtl="0">
              <a:lnSpc>
                <a:spcPct val="120000"/>
              </a:lnSpc>
              <a:spcBef>
                <a:spcPts val="1800"/>
              </a:spcBef>
              <a:spcAft>
                <a:spcPts val="0"/>
              </a:spcAft>
              <a:buClr>
                <a:schemeClr val="dk1"/>
              </a:buClr>
              <a:buSzPts val="2000"/>
              <a:buFont typeface="Arial"/>
              <a:buChar char="■"/>
            </a:pPr>
            <a:r>
              <a:rPr lang="pl-PL" i="1">
                <a:solidFill>
                  <a:schemeClr val="dk1"/>
                </a:solidFill>
                <a:latin typeface="Arial"/>
                <a:ea typeface="Arial"/>
                <a:cs typeface="Arial"/>
                <a:sym typeface="Arial"/>
              </a:rPr>
              <a:t>Would you allow a corporation to use your cactus to advertise their product?</a:t>
            </a:r>
            <a:endParaRPr i="1">
              <a:solidFill>
                <a:schemeClr val="dk1"/>
              </a:solidFill>
              <a:latin typeface="Arial"/>
              <a:ea typeface="Arial"/>
              <a:cs typeface="Arial"/>
              <a:sym typeface="Arial"/>
            </a:endParaRPr>
          </a:p>
          <a:p>
            <a:pPr marL="457200" lvl="0" indent="-355600" algn="just" rtl="0">
              <a:lnSpc>
                <a:spcPct val="120000"/>
              </a:lnSpc>
              <a:spcBef>
                <a:spcPts val="1800"/>
              </a:spcBef>
              <a:spcAft>
                <a:spcPts val="0"/>
              </a:spcAft>
              <a:buClr>
                <a:schemeClr val="dk1"/>
              </a:buClr>
              <a:buSzPts val="2000"/>
              <a:buFont typeface="Arial"/>
              <a:buChar char="■"/>
            </a:pPr>
            <a:r>
              <a:rPr lang="pl-PL" i="1">
                <a:solidFill>
                  <a:schemeClr val="dk1"/>
                </a:solidFill>
                <a:latin typeface="Arial"/>
                <a:ea typeface="Arial"/>
                <a:cs typeface="Arial"/>
                <a:sym typeface="Arial"/>
              </a:rPr>
              <a:t>Would you accept that they be used by teachers in their fine arts classes?</a:t>
            </a:r>
            <a:endParaRPr i="1">
              <a:solidFill>
                <a:schemeClr val="dk1"/>
              </a:solidFill>
              <a:latin typeface="Arial"/>
              <a:ea typeface="Arial"/>
              <a:cs typeface="Arial"/>
              <a:sym typeface="Arial"/>
            </a:endParaRPr>
          </a:p>
          <a:p>
            <a:pPr marL="457200" lvl="0" indent="-355600" algn="just" rtl="0">
              <a:lnSpc>
                <a:spcPct val="120000"/>
              </a:lnSpc>
              <a:spcBef>
                <a:spcPts val="1800"/>
              </a:spcBef>
              <a:spcAft>
                <a:spcPts val="0"/>
              </a:spcAft>
              <a:buClr>
                <a:schemeClr val="dk1"/>
              </a:buClr>
              <a:buSzPts val="2000"/>
              <a:buFont typeface="Arial"/>
              <a:buChar char="■"/>
            </a:pPr>
            <a:r>
              <a:rPr lang="pl-PL" i="1">
                <a:solidFill>
                  <a:schemeClr val="dk1"/>
                </a:solidFill>
                <a:latin typeface="Arial"/>
                <a:ea typeface="Arial"/>
                <a:cs typeface="Arial"/>
                <a:sym typeface="Arial"/>
              </a:rPr>
              <a:t>Would you agree that they be used for a book cover?</a:t>
            </a:r>
            <a:endParaRPr i="1">
              <a:solidFill>
                <a:schemeClr val="dk1"/>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39" name="Google Shape;139;g18ccb96ae3c_0_9"/>
          <p:cNvPicPr preferRelativeResize="0"/>
          <p:nvPr/>
        </p:nvPicPr>
        <p:blipFill rotWithShape="1">
          <a:blip r:embed="rId3">
            <a:alphaModFix/>
          </a:blip>
          <a:srcRect/>
          <a:stretch/>
        </p:blipFill>
        <p:spPr>
          <a:xfrm>
            <a:off x="7936425" y="2286000"/>
            <a:ext cx="3874575" cy="2712200"/>
          </a:xfrm>
          <a:prstGeom prst="rect">
            <a:avLst/>
          </a:prstGeom>
          <a:noFill/>
          <a:ln>
            <a:noFill/>
          </a:ln>
        </p:spPr>
      </p:pic>
    </p:spTree>
    <p:extLst>
      <p:ext uri="{BB962C8B-B14F-4D97-AF65-F5344CB8AC3E}">
        <p14:creationId xmlns:p14="http://schemas.microsoft.com/office/powerpoint/2010/main" val="41579319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8ccb96ae3c_0_16"/>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2: Copyright</a:t>
            </a:r>
            <a:endParaRPr i="1"/>
          </a:p>
        </p:txBody>
      </p:sp>
      <p:sp>
        <p:nvSpPr>
          <p:cNvPr id="145" name="Google Shape;145;g18ccb96ae3c_0_16"/>
          <p:cNvSpPr txBox="1">
            <a:spLocks noGrp="1"/>
          </p:cNvSpPr>
          <p:nvPr>
            <p:ph idx="1"/>
          </p:nvPr>
        </p:nvSpPr>
        <p:spPr>
          <a:xfrm>
            <a:off x="1371600" y="1548750"/>
            <a:ext cx="10077900" cy="4582800"/>
          </a:xfrm>
          <a:prstGeom prst="rect">
            <a:avLst/>
          </a:prstGeom>
          <a:noFill/>
          <a:ln>
            <a:noFill/>
          </a:ln>
        </p:spPr>
        <p:txBody>
          <a:bodyPr spcFirstLastPara="1" wrap="square" lIns="91425" tIns="45700" rIns="91425" bIns="45700" anchor="t" anchorCtr="0">
            <a:noAutofit/>
          </a:bodyPr>
          <a:lstStyle/>
          <a:p>
            <a:pPr marL="0" lvl="0" indent="0" algn="just" rtl="0">
              <a:lnSpc>
                <a:spcPct val="95000"/>
              </a:lnSpc>
              <a:spcBef>
                <a:spcPts val="1200"/>
              </a:spcBef>
              <a:spcAft>
                <a:spcPts val="0"/>
              </a:spcAft>
              <a:buNone/>
            </a:pPr>
            <a:r>
              <a:rPr lang="pl-PL">
                <a:solidFill>
                  <a:schemeClr val="dk1"/>
                </a:solidFill>
                <a:latin typeface="Arial"/>
                <a:ea typeface="Arial"/>
                <a:cs typeface="Arial"/>
                <a:sym typeface="Arial"/>
              </a:rPr>
              <a:t>In this activity, you will present five situations to participants. They will need to decide in groups whether the use of the work in each situation respects copyright law. The groups with the right response will win a point. At the end, check the totals to determine the winner.</a:t>
            </a:r>
            <a:endParaRPr>
              <a:solidFill>
                <a:schemeClr val="dk1"/>
              </a:solidFill>
              <a:latin typeface="Arial"/>
              <a:ea typeface="Arial"/>
              <a:cs typeface="Arial"/>
              <a:sym typeface="Arial"/>
            </a:endParaRPr>
          </a:p>
          <a:p>
            <a:pPr marL="0" lvl="0" indent="0" algn="just" rtl="0">
              <a:lnSpc>
                <a:spcPct val="95000"/>
              </a:lnSpc>
              <a:spcBef>
                <a:spcPts val="1200"/>
              </a:spcBef>
              <a:spcAft>
                <a:spcPts val="0"/>
              </a:spcAft>
              <a:buNone/>
            </a:pPr>
            <a:r>
              <a:rPr lang="pl-PL" b="1" i="1">
                <a:solidFill>
                  <a:schemeClr val="dk1"/>
                </a:solidFill>
                <a:latin typeface="Arial"/>
                <a:ea typeface="Arial"/>
                <a:cs typeface="Arial"/>
                <a:sym typeface="Arial"/>
              </a:rPr>
              <a:t>Scenario 1: Estelle, 9 years old</a:t>
            </a:r>
            <a:endParaRPr b="1" i="1">
              <a:solidFill>
                <a:schemeClr val="dk1"/>
              </a:solidFill>
              <a:latin typeface="Arial"/>
              <a:ea typeface="Arial"/>
              <a:cs typeface="Arial"/>
              <a:sym typeface="Arial"/>
            </a:endParaRPr>
          </a:p>
          <a:p>
            <a:pPr marL="0" lvl="0" indent="0" algn="just" rtl="0">
              <a:lnSpc>
                <a:spcPct val="95000"/>
              </a:lnSpc>
              <a:spcBef>
                <a:spcPts val="1200"/>
              </a:spcBef>
              <a:spcAft>
                <a:spcPts val="0"/>
              </a:spcAft>
              <a:buNone/>
            </a:pPr>
            <a:r>
              <a:rPr lang="pl-PL" b="1" i="1">
                <a:solidFill>
                  <a:schemeClr val="dk1"/>
                </a:solidFill>
                <a:latin typeface="Arial"/>
                <a:ea typeface="Arial"/>
                <a:cs typeface="Arial"/>
                <a:sym typeface="Arial"/>
              </a:rPr>
              <a:t>Estelle downloads a photo of a pumpkin from the site flickr.com. The photographer indicated that the photo has been distributed under the license Creative Commons CC BY-NC. Estelle modifies the photo by adding a ghost, then posts it on her blog mentioning the name of the original author.</a:t>
            </a:r>
            <a:endParaRPr b="1" i="1">
              <a:solidFill>
                <a:schemeClr val="dk1"/>
              </a:solidFill>
              <a:latin typeface="Arial"/>
              <a:ea typeface="Arial"/>
              <a:cs typeface="Arial"/>
              <a:sym typeface="Arial"/>
            </a:endParaRPr>
          </a:p>
          <a:p>
            <a:pPr marL="457200" lvl="0" indent="-355615" algn="just" rtl="0">
              <a:lnSpc>
                <a:spcPct val="95000"/>
              </a:lnSpc>
              <a:spcBef>
                <a:spcPts val="1200"/>
              </a:spcBef>
              <a:spcAft>
                <a:spcPts val="0"/>
              </a:spcAft>
              <a:buClr>
                <a:schemeClr val="dk1"/>
              </a:buClr>
              <a:buSzPts val="2000"/>
              <a:buFont typeface="Arial"/>
              <a:buChar char="➢"/>
            </a:pPr>
            <a:r>
              <a:rPr lang="pl-PL" i="1">
                <a:solidFill>
                  <a:schemeClr val="dk1"/>
                </a:solidFill>
                <a:latin typeface="Arial"/>
                <a:ea typeface="Arial"/>
                <a:cs typeface="Arial"/>
                <a:sym typeface="Arial"/>
              </a:rPr>
              <a:t>Answer: Estelle is allowed to use it, change it and post it on our blog since she cited the name of the original author. However, she cannot use the photo for commercial objectives. If we take it for granted that Estelle’s blog does not generate revenue, she has respected copyright. There will be no going to prison for Estelle.</a:t>
            </a:r>
            <a:endParaRPr i="1">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2050" i="1">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spTree>
    <p:extLst>
      <p:ext uri="{BB962C8B-B14F-4D97-AF65-F5344CB8AC3E}">
        <p14:creationId xmlns:p14="http://schemas.microsoft.com/office/powerpoint/2010/main" val="8887673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8cf777ac66_0_22"/>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Copyright</a:t>
            </a:r>
            <a:endParaRPr i="1"/>
          </a:p>
        </p:txBody>
      </p:sp>
      <p:sp>
        <p:nvSpPr>
          <p:cNvPr id="151" name="Google Shape;151;g18cf777ac66_0_22"/>
          <p:cNvSpPr txBox="1">
            <a:spLocks noGrp="1"/>
          </p:cNvSpPr>
          <p:nvPr>
            <p:ph idx="1"/>
          </p:nvPr>
        </p:nvSpPr>
        <p:spPr>
          <a:xfrm>
            <a:off x="1371600" y="1564025"/>
            <a:ext cx="10048800" cy="4378500"/>
          </a:xfrm>
          <a:prstGeom prst="rect">
            <a:avLst/>
          </a:prstGeom>
          <a:noFill/>
          <a:ln>
            <a:noFill/>
          </a:ln>
        </p:spPr>
        <p:txBody>
          <a:bodyPr spcFirstLastPara="1" wrap="square" lIns="91425" tIns="45700" rIns="91425" bIns="45700" anchor="t" anchorCtr="0">
            <a:noAutofit/>
          </a:bodyPr>
          <a:lstStyle/>
          <a:p>
            <a:pPr marL="0" lvl="0" indent="0" algn="just" rtl="0">
              <a:lnSpc>
                <a:spcPct val="95000"/>
              </a:lnSpc>
              <a:spcBef>
                <a:spcPts val="1200"/>
              </a:spcBef>
              <a:spcAft>
                <a:spcPts val="0"/>
              </a:spcAft>
              <a:buNone/>
            </a:pPr>
            <a:r>
              <a:rPr lang="pl-PL" b="1" i="1">
                <a:solidFill>
                  <a:schemeClr val="dk1"/>
                </a:solidFill>
                <a:latin typeface="Arial"/>
                <a:ea typeface="Arial"/>
                <a:cs typeface="Arial"/>
                <a:sym typeface="Arial"/>
              </a:rPr>
              <a:t>Scenario 2 : Paul, 11 years old</a:t>
            </a:r>
            <a:endParaRPr b="1" i="1">
              <a:solidFill>
                <a:schemeClr val="dk1"/>
              </a:solidFill>
              <a:latin typeface="Arial"/>
              <a:ea typeface="Arial"/>
              <a:cs typeface="Arial"/>
              <a:sym typeface="Arial"/>
            </a:endParaRPr>
          </a:p>
          <a:p>
            <a:pPr marL="0" lvl="0" indent="0" algn="just" rtl="0">
              <a:lnSpc>
                <a:spcPct val="95000"/>
              </a:lnSpc>
              <a:spcBef>
                <a:spcPts val="1200"/>
              </a:spcBef>
              <a:spcAft>
                <a:spcPts val="0"/>
              </a:spcAft>
              <a:buNone/>
            </a:pPr>
            <a:r>
              <a:rPr lang="pl-PL" b="1" i="1">
                <a:solidFill>
                  <a:schemeClr val="dk1"/>
                </a:solidFill>
                <a:latin typeface="Arial"/>
                <a:ea typeface="Arial"/>
                <a:cs typeface="Arial"/>
                <a:sym typeface="Arial"/>
              </a:rPr>
              <a:t>Paul finds a photo of a volcano on wikimedia. The photographer indicated that the photo is under the Creative Commons licensing CC BY-BC-SA.He snips the photo to use it as the banner photo for his new website. He makes sure to add the name of the author and indicate the licensing.</a:t>
            </a:r>
            <a:endParaRPr b="1" i="1">
              <a:solidFill>
                <a:schemeClr val="dk1"/>
              </a:solidFill>
              <a:latin typeface="Arial"/>
              <a:ea typeface="Arial"/>
              <a:cs typeface="Arial"/>
              <a:sym typeface="Arial"/>
            </a:endParaRPr>
          </a:p>
          <a:p>
            <a:pPr marL="457200" lvl="0" indent="-355615" algn="just" rtl="0">
              <a:lnSpc>
                <a:spcPct val="95000"/>
              </a:lnSpc>
              <a:spcBef>
                <a:spcPts val="1200"/>
              </a:spcBef>
              <a:spcAft>
                <a:spcPts val="0"/>
              </a:spcAft>
              <a:buClr>
                <a:schemeClr val="dk1"/>
              </a:buClr>
              <a:buSzPts val="2000"/>
              <a:buFont typeface="Arial"/>
              <a:buChar char="➢"/>
            </a:pPr>
            <a:r>
              <a:rPr lang="pl-PL" i="1">
                <a:solidFill>
                  <a:schemeClr val="dk1"/>
                </a:solidFill>
                <a:latin typeface="Arial"/>
                <a:ea typeface="Arial"/>
                <a:cs typeface="Arial"/>
                <a:sym typeface="Arial"/>
              </a:rPr>
              <a:t>Answer: Paul is allowed to copy the photo, change it and use it as the banner of his website, since he has properly cited the name of the original author. Since he isn’t allowed to use it for commercial purposes, we will take it for granted that his website does not generate profits. In order to conform to copyright, he must add CC BY-NC-SA in order to indicate the licensing to other users. The photo will thus be distributed under the same rights that were accorded to it initially. For this reason, he has properly respected copyright.</a:t>
            </a:r>
            <a:endParaRPr i="1">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spTree>
    <p:extLst>
      <p:ext uri="{BB962C8B-B14F-4D97-AF65-F5344CB8AC3E}">
        <p14:creationId xmlns:p14="http://schemas.microsoft.com/office/powerpoint/2010/main" val="6787523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8cf777ac66_0_29"/>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Copyright</a:t>
            </a:r>
            <a:endParaRPr i="1"/>
          </a:p>
        </p:txBody>
      </p:sp>
      <p:sp>
        <p:nvSpPr>
          <p:cNvPr id="157" name="Google Shape;157;g18cf777ac66_0_29"/>
          <p:cNvSpPr txBox="1">
            <a:spLocks noGrp="1"/>
          </p:cNvSpPr>
          <p:nvPr>
            <p:ph idx="1"/>
          </p:nvPr>
        </p:nvSpPr>
        <p:spPr>
          <a:xfrm>
            <a:off x="1371600" y="1593075"/>
            <a:ext cx="10121400" cy="4131600"/>
          </a:xfrm>
          <a:prstGeom prst="rect">
            <a:avLst/>
          </a:prstGeom>
          <a:noFill/>
          <a:ln>
            <a:noFill/>
          </a:ln>
        </p:spPr>
        <p:txBody>
          <a:bodyPr spcFirstLastPara="1" wrap="square" lIns="91425" tIns="45700" rIns="91425" bIns="45700" anchor="t" anchorCtr="0">
            <a:noAutofit/>
          </a:bodyPr>
          <a:lstStyle/>
          <a:p>
            <a:pPr marL="0" lvl="0" indent="0" algn="just" rtl="0">
              <a:lnSpc>
                <a:spcPct val="95000"/>
              </a:lnSpc>
              <a:spcBef>
                <a:spcPts val="1200"/>
              </a:spcBef>
              <a:spcAft>
                <a:spcPts val="0"/>
              </a:spcAft>
              <a:buNone/>
            </a:pPr>
            <a:r>
              <a:rPr lang="pl-PL" b="1" i="1">
                <a:solidFill>
                  <a:schemeClr val="dk1"/>
                </a:solidFill>
                <a:latin typeface="Arial"/>
                <a:ea typeface="Arial"/>
                <a:cs typeface="Arial"/>
                <a:sym typeface="Arial"/>
              </a:rPr>
              <a:t>Scenario 3 : Tom, 10 years old</a:t>
            </a:r>
            <a:endParaRPr b="1" i="1">
              <a:solidFill>
                <a:schemeClr val="dk1"/>
              </a:solidFill>
              <a:latin typeface="Arial"/>
              <a:ea typeface="Arial"/>
              <a:cs typeface="Arial"/>
              <a:sym typeface="Arial"/>
            </a:endParaRPr>
          </a:p>
          <a:p>
            <a:pPr marL="0" lvl="0" indent="0" algn="just" rtl="0">
              <a:lnSpc>
                <a:spcPct val="95000"/>
              </a:lnSpc>
              <a:spcBef>
                <a:spcPts val="1200"/>
              </a:spcBef>
              <a:spcAft>
                <a:spcPts val="0"/>
              </a:spcAft>
              <a:buNone/>
            </a:pPr>
            <a:r>
              <a:rPr lang="pl-PL" b="1" i="1">
                <a:solidFill>
                  <a:schemeClr val="dk1"/>
                </a:solidFill>
                <a:latin typeface="Arial"/>
                <a:ea typeface="Arial"/>
                <a:cs typeface="Arial"/>
                <a:sym typeface="Arial"/>
              </a:rPr>
              <a:t>Tom is good at photography. He has found a photo online that was taken last year. There is no mention of author nor the © symbol. Tum assumes the photo is in public domain and that he can use it. He then posts it on his website.</a:t>
            </a:r>
            <a:endParaRPr b="1" i="1">
              <a:solidFill>
                <a:schemeClr val="dk1"/>
              </a:solidFill>
              <a:latin typeface="Arial"/>
              <a:ea typeface="Arial"/>
              <a:cs typeface="Arial"/>
              <a:sym typeface="Arial"/>
            </a:endParaRPr>
          </a:p>
          <a:p>
            <a:pPr marL="457200" lvl="0" indent="-355615" algn="just" rtl="0">
              <a:lnSpc>
                <a:spcPct val="95000"/>
              </a:lnSpc>
              <a:spcBef>
                <a:spcPts val="1200"/>
              </a:spcBef>
              <a:spcAft>
                <a:spcPts val="0"/>
              </a:spcAft>
              <a:buClr>
                <a:schemeClr val="dk1"/>
              </a:buClr>
              <a:buSzPts val="2000"/>
              <a:buFont typeface="Arial"/>
              <a:buChar char="➢"/>
            </a:pPr>
            <a:r>
              <a:rPr lang="pl-PL" i="1">
                <a:solidFill>
                  <a:schemeClr val="dk1"/>
                </a:solidFill>
                <a:latin typeface="Arial"/>
                <a:ea typeface="Arial"/>
                <a:cs typeface="Arial"/>
                <a:sym typeface="Arial"/>
              </a:rPr>
              <a:t>Answer:  A work that doesn’t indicate the copyright licensing does not automatically belong to the public domain. Most countries are signatories of the Berne Convention for the protection of literary and artistic works. This convention has it that almost all published original works are protected by copyright whether it is mentioned or not. Therefore, even if a website does not precisely mention licensing nor copyright nor the © symbol, the author of a work reserves the exclusive right to print, distribute and copy it. If Tom wants to use or modify the photo, he must get permission from the author and pay fees if required.</a:t>
            </a:r>
            <a:endParaRPr i="1">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1950">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spTree>
    <p:extLst>
      <p:ext uri="{BB962C8B-B14F-4D97-AF65-F5344CB8AC3E}">
        <p14:creationId xmlns:p14="http://schemas.microsoft.com/office/powerpoint/2010/main" val="20254008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8cf777ac66_0_41"/>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Copyright</a:t>
            </a:r>
            <a:endParaRPr i="1"/>
          </a:p>
        </p:txBody>
      </p:sp>
      <p:sp>
        <p:nvSpPr>
          <p:cNvPr id="163" name="Google Shape;163;g18cf777ac66_0_41"/>
          <p:cNvSpPr txBox="1">
            <a:spLocks noGrp="1"/>
          </p:cNvSpPr>
          <p:nvPr>
            <p:ph idx="1"/>
          </p:nvPr>
        </p:nvSpPr>
        <p:spPr>
          <a:xfrm>
            <a:off x="1371600" y="1375150"/>
            <a:ext cx="10077900" cy="4800000"/>
          </a:xfrm>
          <a:prstGeom prst="rect">
            <a:avLst/>
          </a:prstGeom>
          <a:noFill/>
          <a:ln>
            <a:noFill/>
          </a:ln>
        </p:spPr>
        <p:txBody>
          <a:bodyPr spcFirstLastPara="1" wrap="square" lIns="91425" tIns="45700" rIns="91425" bIns="45700" anchor="t" anchorCtr="0">
            <a:noAutofit/>
          </a:bodyPr>
          <a:lstStyle/>
          <a:p>
            <a:pPr marL="0" lvl="0" indent="0" algn="just" rtl="0">
              <a:lnSpc>
                <a:spcPct val="95000"/>
              </a:lnSpc>
              <a:spcBef>
                <a:spcPts val="1200"/>
              </a:spcBef>
              <a:spcAft>
                <a:spcPts val="0"/>
              </a:spcAft>
              <a:buNone/>
            </a:pPr>
            <a:r>
              <a:rPr lang="pl-PL" b="1" i="1">
                <a:solidFill>
                  <a:schemeClr val="dk1"/>
                </a:solidFill>
                <a:latin typeface="Arial"/>
                <a:ea typeface="Arial"/>
                <a:cs typeface="Arial"/>
                <a:sym typeface="Arial"/>
              </a:rPr>
              <a:t>Scenario 4: Madeleine, 9 years old</a:t>
            </a:r>
            <a:endParaRPr b="1" i="1">
              <a:solidFill>
                <a:schemeClr val="dk1"/>
              </a:solidFill>
              <a:latin typeface="Arial"/>
              <a:ea typeface="Arial"/>
              <a:cs typeface="Arial"/>
              <a:sym typeface="Arial"/>
            </a:endParaRPr>
          </a:p>
          <a:p>
            <a:pPr marL="0" lvl="0" indent="0" algn="just" rtl="0">
              <a:lnSpc>
                <a:spcPct val="95000"/>
              </a:lnSpc>
              <a:spcBef>
                <a:spcPts val="1200"/>
              </a:spcBef>
              <a:spcAft>
                <a:spcPts val="0"/>
              </a:spcAft>
              <a:buNone/>
            </a:pPr>
            <a:r>
              <a:rPr lang="pl-PL" b="1" i="1">
                <a:solidFill>
                  <a:schemeClr val="dk1"/>
                </a:solidFill>
                <a:latin typeface="Arial"/>
                <a:ea typeface="Arial"/>
                <a:cs typeface="Arial"/>
                <a:sym typeface="Arial"/>
              </a:rPr>
              <a:t>Madeleine finds a video of a cat birthing kittens on YouTube. The video is protected by copyright. Madeleine is working on a video for a science project on cats. She uses an extract from the YouTube video in her project and includes the name of the original author.</a:t>
            </a:r>
            <a:endParaRPr b="1" i="1">
              <a:solidFill>
                <a:schemeClr val="dk1"/>
              </a:solidFill>
              <a:latin typeface="Arial"/>
              <a:ea typeface="Arial"/>
              <a:cs typeface="Arial"/>
              <a:sym typeface="Arial"/>
            </a:endParaRPr>
          </a:p>
          <a:p>
            <a:pPr marL="457200" lvl="0" indent="-355615" algn="just" rtl="0">
              <a:lnSpc>
                <a:spcPct val="95000"/>
              </a:lnSpc>
              <a:spcBef>
                <a:spcPts val="1200"/>
              </a:spcBef>
              <a:spcAft>
                <a:spcPts val="0"/>
              </a:spcAft>
              <a:buClr>
                <a:schemeClr val="dk1"/>
              </a:buClr>
              <a:buSzPts val="2000"/>
              <a:buFont typeface="Arial"/>
              <a:buChar char="➢"/>
            </a:pPr>
            <a:r>
              <a:rPr lang="pl-PL" i="1">
                <a:solidFill>
                  <a:schemeClr val="dk1"/>
                </a:solidFill>
                <a:latin typeface="Arial"/>
                <a:ea typeface="Arial"/>
                <a:cs typeface="Arial"/>
                <a:sym typeface="Arial"/>
              </a:rPr>
              <a:t>Answer: The video is used in the context of an educational project. Only the portion of the video necessary is used. Its use has changed the original context and has added value to the new context, i.e., it does not represent a simple copy of the original. The original creator’s name has been mentioned. As the video is not explicitly placed under Creative Commons licensing, this means it uses YT’s standard licensing. Madeleine is therefore allowed to use a portion of it for her project. Where required, she can also circulate it in its entirety but only via YT.</a:t>
            </a:r>
            <a:endParaRPr i="1">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1950">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1950">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spTree>
    <p:extLst>
      <p:ext uri="{BB962C8B-B14F-4D97-AF65-F5344CB8AC3E}">
        <p14:creationId xmlns:p14="http://schemas.microsoft.com/office/powerpoint/2010/main" val="83227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8ccb96ae3c_0_120"/>
          <p:cNvSpPr txBox="1">
            <a:spLocks noGrp="1"/>
          </p:cNvSpPr>
          <p:nvPr>
            <p:ph type="title"/>
          </p:nvPr>
        </p:nvSpPr>
        <p:spPr>
          <a:xfrm>
            <a:off x="1570025" y="475725"/>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Public and Private Data</a:t>
            </a:r>
            <a:endParaRPr/>
          </a:p>
        </p:txBody>
      </p:sp>
      <p:graphicFrame>
        <p:nvGraphicFramePr>
          <p:cNvPr id="192" name="Google Shape;192;g18ccb96ae3c_0_120"/>
          <p:cNvGraphicFramePr/>
          <p:nvPr/>
        </p:nvGraphicFramePr>
        <p:xfrm>
          <a:off x="1570025" y="1473985"/>
          <a:ext cx="9822050" cy="5074135"/>
        </p:xfrm>
        <a:graphic>
          <a:graphicData uri="http://schemas.openxmlformats.org/drawingml/2006/table">
            <a:tbl>
              <a:tblPr>
                <a:noFill/>
              </a:tblPr>
              <a:tblGrid>
                <a:gridCol w="4911025"/>
                <a:gridCol w="4911025"/>
              </a:tblGrid>
              <a:tr h="444250">
                <a:tc>
                  <a:txBody>
                    <a:bodyPr/>
                    <a:lstStyle/>
                    <a:p>
                      <a:pPr marL="0" lvl="0" indent="0" algn="ctr" rtl="0">
                        <a:spcBef>
                          <a:spcPts val="0"/>
                        </a:spcBef>
                        <a:spcAft>
                          <a:spcPts val="0"/>
                        </a:spcAft>
                        <a:buNone/>
                      </a:pPr>
                      <a:r>
                        <a:rPr lang="pl-PL" sz="2000" b="1"/>
                        <a:t>Public</a:t>
                      </a:r>
                      <a:endParaRPr sz="2000" b="1"/>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A1E8D9"/>
                    </a:solidFill>
                  </a:tcPr>
                </a:tc>
                <a:tc>
                  <a:txBody>
                    <a:bodyPr/>
                    <a:lstStyle/>
                    <a:p>
                      <a:pPr marL="0" lvl="0" indent="0" algn="ctr" rtl="0">
                        <a:spcBef>
                          <a:spcPts val="0"/>
                        </a:spcBef>
                        <a:spcAft>
                          <a:spcPts val="0"/>
                        </a:spcAft>
                        <a:buNone/>
                      </a:pPr>
                      <a:r>
                        <a:rPr lang="pl-PL" sz="2000" b="1"/>
                        <a:t>Private</a:t>
                      </a:r>
                      <a:endParaRPr sz="2000" b="1"/>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A1E8D9"/>
                    </a:solidFill>
                  </a:tcPr>
                </a:tc>
              </a:tr>
              <a:tr h="1050300">
                <a:tc>
                  <a:txBody>
                    <a:bodyPr/>
                    <a:lstStyle/>
                    <a:p>
                      <a:pPr marL="0" lvl="0" indent="0" algn="just" rtl="0">
                        <a:lnSpc>
                          <a:spcPct val="120000"/>
                        </a:lnSpc>
                        <a:spcBef>
                          <a:spcPts val="1800"/>
                        </a:spcBef>
                        <a:spcAft>
                          <a:spcPts val="900"/>
                        </a:spcAft>
                        <a:buNone/>
                      </a:pPr>
                      <a:r>
                        <a:rPr lang="pl-PL" sz="1500"/>
                        <a:t>Public data is any data/information/text available on a website that does not require you to login and is not prohibited from being accessed in the sites robots.txt file.</a:t>
                      </a:r>
                      <a:endParaRPr sz="1500"/>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just" rtl="0">
                        <a:lnSpc>
                          <a:spcPct val="120000"/>
                        </a:lnSpc>
                        <a:spcBef>
                          <a:spcPts val="1800"/>
                        </a:spcBef>
                        <a:spcAft>
                          <a:spcPts val="0"/>
                        </a:spcAft>
                        <a:buNone/>
                      </a:pPr>
                      <a:r>
                        <a:rPr lang="pl-PL" sz="1500"/>
                        <a:t>Any kind of LinkedIn.com personal data </a:t>
                      </a:r>
                      <a:endParaRPr sz="1500"/>
                    </a:p>
                    <a:p>
                      <a:pPr marL="0" lvl="0" indent="0" algn="just" rtl="0">
                        <a:lnSpc>
                          <a:spcPct val="120000"/>
                        </a:lnSpc>
                        <a:spcBef>
                          <a:spcPts val="1800"/>
                        </a:spcBef>
                        <a:spcAft>
                          <a:spcPts val="900"/>
                        </a:spcAft>
                        <a:buNone/>
                      </a:pPr>
                      <a:r>
                        <a:rPr lang="pl-PL" sz="1500"/>
                        <a:t>(except public LinkedIn Jobs data)</a:t>
                      </a:r>
                      <a:endParaRPr sz="1500"/>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60950">
                <a:tc>
                  <a:txBody>
                    <a:bodyPr/>
                    <a:lstStyle/>
                    <a:p>
                      <a:pPr marL="0" lvl="0" indent="0" algn="just" rtl="0">
                        <a:spcBef>
                          <a:spcPts val="0"/>
                        </a:spcBef>
                        <a:spcAft>
                          <a:spcPts val="0"/>
                        </a:spcAft>
                        <a:buNone/>
                      </a:pPr>
                      <a:endParaRPr sz="1500"/>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just" rtl="0">
                        <a:lnSpc>
                          <a:spcPct val="120000"/>
                        </a:lnSpc>
                        <a:spcBef>
                          <a:spcPts val="1800"/>
                        </a:spcBef>
                        <a:spcAft>
                          <a:spcPts val="900"/>
                        </a:spcAft>
                        <a:buNone/>
                      </a:pPr>
                      <a:r>
                        <a:rPr lang="pl-PL" sz="1500"/>
                        <a:t>Facebook private profiles, user data and private groups</a:t>
                      </a:r>
                      <a:endParaRPr sz="1500"/>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60950">
                <a:tc>
                  <a:txBody>
                    <a:bodyPr/>
                    <a:lstStyle/>
                    <a:p>
                      <a:pPr marL="0" lvl="0" indent="0" algn="just" rtl="0">
                        <a:spcBef>
                          <a:spcPts val="0"/>
                        </a:spcBef>
                        <a:spcAft>
                          <a:spcPts val="0"/>
                        </a:spcAft>
                        <a:buNone/>
                      </a:pPr>
                      <a:endParaRPr sz="1500"/>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just" rtl="0">
                        <a:lnSpc>
                          <a:spcPct val="120000"/>
                        </a:lnSpc>
                        <a:spcBef>
                          <a:spcPts val="1800"/>
                        </a:spcBef>
                        <a:spcAft>
                          <a:spcPts val="900"/>
                        </a:spcAft>
                        <a:buNone/>
                      </a:pPr>
                      <a:r>
                        <a:rPr lang="pl-PL" sz="1500"/>
                        <a:t>Follower details for many social networks</a:t>
                      </a:r>
                      <a:endParaRPr sz="1500"/>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60950">
                <a:tc>
                  <a:txBody>
                    <a:bodyPr/>
                    <a:lstStyle/>
                    <a:p>
                      <a:pPr marL="0" lvl="0" indent="0" algn="just" rtl="0">
                        <a:spcBef>
                          <a:spcPts val="0"/>
                        </a:spcBef>
                        <a:spcAft>
                          <a:spcPts val="0"/>
                        </a:spcAft>
                        <a:buNone/>
                      </a:pPr>
                      <a:endParaRPr sz="1500"/>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just" rtl="0">
                        <a:lnSpc>
                          <a:spcPct val="120000"/>
                        </a:lnSpc>
                        <a:spcBef>
                          <a:spcPts val="1800"/>
                        </a:spcBef>
                        <a:spcAft>
                          <a:spcPts val="900"/>
                        </a:spcAft>
                        <a:buNone/>
                      </a:pPr>
                      <a:r>
                        <a:rPr lang="pl-PL" sz="1500"/>
                        <a:t>Emails on social media profiles</a:t>
                      </a:r>
                      <a:endParaRPr sz="1500"/>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64175">
                <a:tc>
                  <a:txBody>
                    <a:bodyPr/>
                    <a:lstStyle/>
                    <a:p>
                      <a:pPr marL="0" lvl="0" indent="0" algn="just" rtl="0">
                        <a:spcBef>
                          <a:spcPts val="0"/>
                        </a:spcBef>
                        <a:spcAft>
                          <a:spcPts val="0"/>
                        </a:spcAft>
                        <a:buNone/>
                      </a:pPr>
                      <a:endParaRPr sz="1500"/>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just" rtl="0">
                        <a:lnSpc>
                          <a:spcPct val="120000"/>
                        </a:lnSpc>
                        <a:spcBef>
                          <a:spcPts val="1800"/>
                        </a:spcBef>
                        <a:spcAft>
                          <a:spcPts val="900"/>
                        </a:spcAft>
                        <a:buNone/>
                      </a:pPr>
                      <a:r>
                        <a:rPr lang="pl-PL" sz="1500"/>
                        <a:t>Private data on social media profiles</a:t>
                      </a:r>
                      <a:endParaRPr sz="1500"/>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1196350">
                <a:tc>
                  <a:txBody>
                    <a:bodyPr/>
                    <a:lstStyle/>
                    <a:p>
                      <a:pPr marL="0" lvl="0" indent="0" algn="just" rtl="0">
                        <a:spcBef>
                          <a:spcPts val="0"/>
                        </a:spcBef>
                        <a:spcAft>
                          <a:spcPts val="0"/>
                        </a:spcAft>
                        <a:buNone/>
                      </a:pPr>
                      <a:endParaRPr sz="1500"/>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just" rtl="0">
                        <a:lnSpc>
                          <a:spcPct val="120000"/>
                        </a:lnSpc>
                        <a:spcBef>
                          <a:spcPts val="1800"/>
                        </a:spcBef>
                        <a:spcAft>
                          <a:spcPts val="900"/>
                        </a:spcAft>
                        <a:buNone/>
                      </a:pPr>
                      <a:r>
                        <a:rPr lang="pl-PL" sz="1500"/>
                        <a:t>Emails from websites that do not show an email but provide a means to contact the business through a website form</a:t>
                      </a:r>
                      <a:endParaRPr sz="1500"/>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314397061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8cf777ac66_0_48"/>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Copyright</a:t>
            </a:r>
            <a:endParaRPr i="1"/>
          </a:p>
        </p:txBody>
      </p:sp>
      <p:sp>
        <p:nvSpPr>
          <p:cNvPr id="169" name="Google Shape;169;g18cf777ac66_0_48"/>
          <p:cNvSpPr txBox="1">
            <a:spLocks noGrp="1"/>
          </p:cNvSpPr>
          <p:nvPr>
            <p:ph idx="1"/>
          </p:nvPr>
        </p:nvSpPr>
        <p:spPr>
          <a:xfrm>
            <a:off x="1371600" y="1447800"/>
            <a:ext cx="9947100" cy="4843500"/>
          </a:xfrm>
          <a:prstGeom prst="rect">
            <a:avLst/>
          </a:prstGeom>
          <a:noFill/>
          <a:ln>
            <a:noFill/>
          </a:ln>
        </p:spPr>
        <p:txBody>
          <a:bodyPr spcFirstLastPara="1" wrap="square" lIns="91425" tIns="45700" rIns="91425" bIns="45700" anchor="t" anchorCtr="0">
            <a:noAutofit/>
          </a:bodyPr>
          <a:lstStyle/>
          <a:p>
            <a:pPr marL="0" lvl="0" indent="0" algn="just" rtl="0">
              <a:lnSpc>
                <a:spcPct val="95000"/>
              </a:lnSpc>
              <a:spcBef>
                <a:spcPts val="1200"/>
              </a:spcBef>
              <a:spcAft>
                <a:spcPts val="0"/>
              </a:spcAft>
              <a:buNone/>
            </a:pPr>
            <a:r>
              <a:rPr lang="pl-PL" b="1" i="1">
                <a:solidFill>
                  <a:schemeClr val="dk1"/>
                </a:solidFill>
                <a:latin typeface="Arial"/>
                <a:ea typeface="Arial"/>
                <a:cs typeface="Arial"/>
                <a:sym typeface="Arial"/>
              </a:rPr>
              <a:t>Scenario 5 : Marie, 13 years old</a:t>
            </a:r>
            <a:endParaRPr b="1" i="1">
              <a:solidFill>
                <a:schemeClr val="dk1"/>
              </a:solidFill>
              <a:latin typeface="Arial"/>
              <a:ea typeface="Arial"/>
              <a:cs typeface="Arial"/>
              <a:sym typeface="Arial"/>
            </a:endParaRPr>
          </a:p>
          <a:p>
            <a:pPr marL="0" lvl="0" indent="0" algn="just" rtl="0">
              <a:lnSpc>
                <a:spcPct val="95000"/>
              </a:lnSpc>
              <a:spcBef>
                <a:spcPts val="1200"/>
              </a:spcBef>
              <a:spcAft>
                <a:spcPts val="0"/>
              </a:spcAft>
              <a:buNone/>
            </a:pPr>
            <a:r>
              <a:rPr lang="pl-PL" b="1" i="1">
                <a:solidFill>
                  <a:schemeClr val="dk1"/>
                </a:solidFill>
                <a:latin typeface="Arial"/>
                <a:ea typeface="Arial"/>
                <a:cs typeface="Arial"/>
                <a:sym typeface="Arial"/>
              </a:rPr>
              <a:t>Marie is preparing a digital portfolio of her visual art. She has posted photos of her works on the homepage of her website. To improve the presentation, she has added background music to her site. She has added a song by the Flaming Lips which will play on repeat. She knows that the song is protected by copyright.</a:t>
            </a:r>
            <a:endParaRPr b="1" i="1">
              <a:solidFill>
                <a:schemeClr val="dk1"/>
              </a:solidFill>
              <a:latin typeface="Arial"/>
              <a:ea typeface="Arial"/>
              <a:cs typeface="Arial"/>
              <a:sym typeface="Arial"/>
            </a:endParaRPr>
          </a:p>
          <a:p>
            <a:pPr marL="457200" lvl="0" indent="-355615" algn="just" rtl="0">
              <a:lnSpc>
                <a:spcPct val="95000"/>
              </a:lnSpc>
              <a:spcBef>
                <a:spcPts val="1200"/>
              </a:spcBef>
              <a:spcAft>
                <a:spcPts val="0"/>
              </a:spcAft>
              <a:buClr>
                <a:schemeClr val="dk1"/>
              </a:buClr>
              <a:buSzPts val="2000"/>
              <a:buFont typeface="Arial"/>
              <a:buChar char="➢"/>
            </a:pPr>
            <a:r>
              <a:rPr lang="pl-PL" i="1">
                <a:solidFill>
                  <a:schemeClr val="dk1"/>
                </a:solidFill>
                <a:latin typeface="Arial"/>
                <a:ea typeface="Arial"/>
                <a:cs typeface="Arial"/>
                <a:sym typeface="Arial"/>
              </a:rPr>
              <a:t>Answer: The song cannot be used under these conditions. The song is being used for a purpose outside an educational or research context, the use has not recontextualised the work, nor does it add value: it is a simple copy of the original song. The use of the song in this way could cause financial loss to the copyright holder, since their name is not mentioned alongside the availability of the song on Marie’s website.</a:t>
            </a:r>
            <a:endParaRPr i="1">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1950">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1950">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spTree>
    <p:extLst>
      <p:ext uri="{BB962C8B-B14F-4D97-AF65-F5344CB8AC3E}">
        <p14:creationId xmlns:p14="http://schemas.microsoft.com/office/powerpoint/2010/main" val="32354769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8cea1f1dc3_0_40"/>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b="1"/>
              <a:t>5. Programming </a:t>
            </a:r>
            <a:endParaRPr b="1"/>
          </a:p>
        </p:txBody>
      </p:sp>
      <p:sp>
        <p:nvSpPr>
          <p:cNvPr id="175" name="Google Shape;175;g18cea1f1dc3_0_40"/>
          <p:cNvSpPr txBox="1">
            <a:spLocks noGrp="1"/>
          </p:cNvSpPr>
          <p:nvPr>
            <p:ph idx="1"/>
          </p:nvPr>
        </p:nvSpPr>
        <p:spPr>
          <a:xfrm>
            <a:off x="6131550" y="2019300"/>
            <a:ext cx="4361400" cy="3581400"/>
          </a:xfrm>
          <a:prstGeom prst="rect">
            <a:avLst/>
          </a:prstGeom>
          <a:noFill/>
          <a:ln>
            <a:noFill/>
          </a:ln>
        </p:spPr>
        <p:txBody>
          <a:bodyPr spcFirstLastPara="1" wrap="square" lIns="91425" tIns="45700" rIns="91425" bIns="45700" anchor="t" anchorCtr="0">
            <a:noAutofit/>
          </a:bodyPr>
          <a:lstStyle/>
          <a:p>
            <a:pPr marL="0" lvl="0" indent="0" algn="just" rtl="0">
              <a:lnSpc>
                <a:spcPct val="95000"/>
              </a:lnSpc>
              <a:spcBef>
                <a:spcPts val="1200"/>
              </a:spcBef>
              <a:spcAft>
                <a:spcPts val="0"/>
              </a:spcAft>
              <a:buNone/>
            </a:pPr>
            <a:r>
              <a:rPr lang="pl-PL" b="1">
                <a:solidFill>
                  <a:schemeClr val="dk1"/>
                </a:solidFill>
                <a:latin typeface="Arial"/>
                <a:ea typeface="Arial"/>
                <a:cs typeface="Arial"/>
                <a:sym typeface="Arial"/>
              </a:rPr>
              <a:t>It is essential…</a:t>
            </a:r>
            <a:endParaRPr b="1">
              <a:solidFill>
                <a:schemeClr val="dk1"/>
              </a:solidFill>
              <a:latin typeface="Arial"/>
              <a:ea typeface="Arial"/>
              <a:cs typeface="Arial"/>
              <a:sym typeface="Arial"/>
            </a:endParaRPr>
          </a:p>
          <a:p>
            <a:pPr marL="457200" lvl="0" indent="-355600" algn="just" rtl="0">
              <a:lnSpc>
                <a:spcPct val="9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To plan and develop a sequence of understandable instructions for a computing system, </a:t>
            </a:r>
            <a:endParaRPr>
              <a:solidFill>
                <a:schemeClr val="dk1"/>
              </a:solidFill>
              <a:latin typeface="Arial"/>
              <a:ea typeface="Arial"/>
              <a:cs typeface="Arial"/>
              <a:sym typeface="Arial"/>
            </a:endParaRPr>
          </a:p>
          <a:p>
            <a:pPr marL="457200" lvl="0" indent="-355600" algn="just" rtl="0">
              <a:lnSpc>
                <a:spcPct val="9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To solve a given problem or perform a specific task.</a:t>
            </a:r>
            <a:endParaRPr>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pic>
        <p:nvPicPr>
          <p:cNvPr id="176" name="Google Shape;176;g18cea1f1dc3_0_40"/>
          <p:cNvPicPr preferRelativeResize="0"/>
          <p:nvPr/>
        </p:nvPicPr>
        <p:blipFill>
          <a:blip r:embed="rId3">
            <a:alphaModFix/>
          </a:blip>
          <a:stretch>
            <a:fillRect/>
          </a:stretch>
        </p:blipFill>
        <p:spPr>
          <a:xfrm>
            <a:off x="2186550" y="1795050"/>
            <a:ext cx="3267900" cy="3267900"/>
          </a:xfrm>
          <a:prstGeom prst="rect">
            <a:avLst/>
          </a:prstGeom>
          <a:noFill/>
          <a:ln>
            <a:noFill/>
          </a:ln>
        </p:spPr>
      </p:pic>
    </p:spTree>
    <p:extLst>
      <p:ext uri="{BB962C8B-B14F-4D97-AF65-F5344CB8AC3E}">
        <p14:creationId xmlns:p14="http://schemas.microsoft.com/office/powerpoint/2010/main" val="14351285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90b652dedb_0_12"/>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Why is it important?</a:t>
            </a:r>
            <a:endParaRPr/>
          </a:p>
        </p:txBody>
      </p:sp>
      <p:sp>
        <p:nvSpPr>
          <p:cNvPr id="182" name="Google Shape;182;g190b652dedb_0_12"/>
          <p:cNvSpPr txBox="1">
            <a:spLocks noGrp="1"/>
          </p:cNvSpPr>
          <p:nvPr>
            <p:ph idx="1"/>
          </p:nvPr>
        </p:nvSpPr>
        <p:spPr>
          <a:xfrm>
            <a:off x="1371600" y="1757775"/>
            <a:ext cx="9729000" cy="3848100"/>
          </a:xfrm>
          <a:prstGeom prst="rect">
            <a:avLst/>
          </a:prstGeom>
          <a:noFill/>
          <a:ln>
            <a:noFill/>
          </a:ln>
        </p:spPr>
        <p:txBody>
          <a:bodyPr spcFirstLastPara="1" wrap="square" lIns="91425" tIns="45700" rIns="91425" bIns="45700" anchor="t" anchorCtr="0">
            <a:noAutofit/>
          </a:bodyPr>
          <a:lstStyle/>
          <a:p>
            <a:pPr marL="0" lvl="0" indent="0" algn="just" rtl="0">
              <a:lnSpc>
                <a:spcPct val="95000"/>
              </a:lnSpc>
              <a:spcBef>
                <a:spcPts val="1200"/>
              </a:spcBef>
              <a:spcAft>
                <a:spcPts val="0"/>
              </a:spcAft>
              <a:buNone/>
            </a:pPr>
            <a:r>
              <a:rPr lang="pl-PL">
                <a:solidFill>
                  <a:schemeClr val="dk1"/>
                </a:solidFill>
                <a:latin typeface="Arial"/>
                <a:ea typeface="Arial"/>
                <a:cs typeface="Arial"/>
                <a:sym typeface="Arial"/>
              </a:rPr>
              <a:t>Today’s world cannot be imagined without apps, computers, programmes, websites, smartphones and many other technologies. To understand how these things work requires at least a basic understanding of programming and computational thinking as a basis. This involves the ability to understand that programming requires analysing problem-solving steps, identifying patterns and defining processes. In order to write various codes, different programming languages are needed as a further step.</a:t>
            </a:r>
            <a:endParaRPr>
              <a:solidFill>
                <a:schemeClr val="dk1"/>
              </a:solidFill>
              <a:latin typeface="Arial"/>
              <a:ea typeface="Arial"/>
              <a:cs typeface="Arial"/>
              <a:sym typeface="Arial"/>
            </a:endParaRPr>
          </a:p>
          <a:p>
            <a:pPr marL="0" lvl="0" indent="0" algn="just" rtl="0">
              <a:lnSpc>
                <a:spcPct val="95000"/>
              </a:lnSpc>
              <a:spcBef>
                <a:spcPts val="1200"/>
              </a:spcBef>
              <a:spcAft>
                <a:spcPts val="0"/>
              </a:spcAft>
              <a:buNone/>
            </a:pPr>
            <a:r>
              <a:rPr lang="pl-PL">
                <a:solidFill>
                  <a:schemeClr val="dk1"/>
                </a:solidFill>
                <a:latin typeface="Arial"/>
                <a:ea typeface="Arial"/>
                <a:cs typeface="Arial"/>
                <a:sym typeface="Arial"/>
              </a:rPr>
              <a:t>Digitally competent people are able to understand digital processes in a computer system or programme and have a basic understanding of programming. Computational thinking is closely related to actual programming. This involves, for example, defining problem-solving steps, that should take place in a certain order (parallel or sequential). This allows individuals to create comprehensible instructions for a computer programme or app and to solve digital problems.</a:t>
            </a:r>
            <a:endParaRPr>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spTree>
    <p:extLst>
      <p:ext uri="{BB962C8B-B14F-4D97-AF65-F5344CB8AC3E}">
        <p14:creationId xmlns:p14="http://schemas.microsoft.com/office/powerpoint/2010/main" val="9362497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90b652dedb_0_21"/>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800"/>
              </a:spcBef>
              <a:spcAft>
                <a:spcPts val="0"/>
              </a:spcAft>
              <a:buClr>
                <a:schemeClr val="dk1"/>
              </a:buClr>
              <a:buSzPts val="1100"/>
              <a:buFont typeface="Arial"/>
              <a:buNone/>
            </a:pPr>
            <a:r>
              <a:rPr lang="pl-PL">
                <a:solidFill>
                  <a:schemeClr val="dk1"/>
                </a:solidFill>
              </a:rPr>
              <a:t>Key Computer Programming Terms</a:t>
            </a:r>
            <a:endParaRPr>
              <a:solidFill>
                <a:schemeClr val="dk1"/>
              </a:solidFill>
            </a:endParaRPr>
          </a:p>
          <a:p>
            <a:pPr marL="0" lvl="0" indent="0" algn="ctr" rtl="0">
              <a:lnSpc>
                <a:spcPct val="89000"/>
              </a:lnSpc>
              <a:spcBef>
                <a:spcPts val="400"/>
              </a:spcBef>
              <a:spcAft>
                <a:spcPts val="0"/>
              </a:spcAft>
              <a:buClr>
                <a:schemeClr val="dk2"/>
              </a:buClr>
              <a:buSzPts val="4400"/>
              <a:buFont typeface="Libre Franklin"/>
              <a:buNone/>
            </a:pPr>
            <a:endParaRPr/>
          </a:p>
        </p:txBody>
      </p:sp>
      <p:sp>
        <p:nvSpPr>
          <p:cNvPr id="188" name="Google Shape;188;g190b652dedb_0_21"/>
          <p:cNvSpPr txBox="1">
            <a:spLocks noGrp="1"/>
          </p:cNvSpPr>
          <p:nvPr>
            <p:ph idx="1"/>
          </p:nvPr>
        </p:nvSpPr>
        <p:spPr>
          <a:xfrm>
            <a:off x="1485900" y="1757775"/>
            <a:ext cx="9687300" cy="4199400"/>
          </a:xfrm>
          <a:prstGeom prst="rect">
            <a:avLst/>
          </a:prstGeom>
          <a:noFill/>
          <a:ln>
            <a:noFill/>
          </a:ln>
        </p:spPr>
        <p:txBody>
          <a:bodyPr spcFirstLastPara="1" wrap="square" lIns="91425" tIns="45700" rIns="91425" bIns="45700" anchor="t" anchorCtr="0">
            <a:noAutofit/>
          </a:bodyPr>
          <a:lstStyle/>
          <a:p>
            <a:pPr marL="457200" lvl="0" indent="-355600" algn="just" rtl="0">
              <a:lnSpc>
                <a:spcPct val="115000"/>
              </a:lnSpc>
              <a:spcBef>
                <a:spcPts val="1200"/>
              </a:spcBef>
              <a:spcAft>
                <a:spcPts val="0"/>
              </a:spcAft>
              <a:buClr>
                <a:schemeClr val="dk1"/>
              </a:buClr>
              <a:buSzPts val="2000"/>
              <a:buFont typeface="Arial"/>
              <a:buChar char="➢"/>
            </a:pPr>
            <a:r>
              <a:rPr lang="pl-PL" b="1">
                <a:solidFill>
                  <a:schemeClr val="dk1"/>
                </a:solidFill>
                <a:latin typeface="Arial"/>
                <a:ea typeface="Arial"/>
                <a:cs typeface="Arial"/>
                <a:sym typeface="Arial"/>
              </a:rPr>
              <a:t>Command</a:t>
            </a:r>
            <a:r>
              <a:rPr lang="pl-PL">
                <a:solidFill>
                  <a:schemeClr val="dk1"/>
                </a:solidFill>
                <a:latin typeface="Arial"/>
                <a:ea typeface="Arial"/>
                <a:cs typeface="Arial"/>
                <a:sym typeface="Arial"/>
              </a:rPr>
              <a:t>: an instruction for a computer.</a:t>
            </a:r>
            <a:endParaRPr>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b="1">
                <a:solidFill>
                  <a:schemeClr val="dk1"/>
                </a:solidFill>
                <a:latin typeface="Arial"/>
                <a:ea typeface="Arial"/>
                <a:cs typeface="Arial"/>
                <a:sym typeface="Arial"/>
              </a:rPr>
              <a:t>Sequence</a:t>
            </a:r>
            <a:r>
              <a:rPr lang="pl-PL">
                <a:solidFill>
                  <a:schemeClr val="dk1"/>
                </a:solidFill>
                <a:latin typeface="Arial"/>
                <a:ea typeface="Arial"/>
                <a:cs typeface="Arial"/>
                <a:sym typeface="Arial"/>
              </a:rPr>
              <a:t>: A sequence is a series of actions that is completed in a specific order to complete a task.</a:t>
            </a:r>
            <a:endParaRPr>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b="1">
                <a:solidFill>
                  <a:schemeClr val="dk1"/>
                </a:solidFill>
                <a:latin typeface="Arial"/>
                <a:ea typeface="Arial"/>
                <a:cs typeface="Arial"/>
                <a:sym typeface="Arial"/>
              </a:rPr>
              <a:t>Program</a:t>
            </a:r>
            <a:r>
              <a:rPr lang="pl-PL">
                <a:solidFill>
                  <a:schemeClr val="dk1"/>
                </a:solidFill>
                <a:latin typeface="Arial"/>
                <a:ea typeface="Arial"/>
                <a:cs typeface="Arial"/>
                <a:sym typeface="Arial"/>
              </a:rPr>
              <a:t>: an algorithm/sequence that is written for a computer.</a:t>
            </a:r>
            <a:endParaRPr>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b="1">
                <a:solidFill>
                  <a:schemeClr val="dk1"/>
                </a:solidFill>
                <a:latin typeface="Arial"/>
                <a:ea typeface="Arial"/>
                <a:cs typeface="Arial"/>
                <a:sym typeface="Arial"/>
              </a:rPr>
              <a:t>Selection</a:t>
            </a:r>
            <a:r>
              <a:rPr lang="pl-PL">
                <a:solidFill>
                  <a:schemeClr val="dk1"/>
                </a:solidFill>
                <a:latin typeface="Arial"/>
                <a:ea typeface="Arial"/>
                <a:cs typeface="Arial"/>
                <a:sym typeface="Arial"/>
              </a:rPr>
              <a:t>: A decision within a computer program when the program decides to move on based on the results of a event.</a:t>
            </a:r>
            <a:endParaRPr>
              <a:solidFill>
                <a:schemeClr val="dk1"/>
              </a:solidFill>
              <a:latin typeface="Arial"/>
              <a:ea typeface="Arial"/>
              <a:cs typeface="Arial"/>
              <a:sym typeface="Arial"/>
            </a:endParaRPr>
          </a:p>
          <a:p>
            <a:pPr marL="457200" lvl="0" indent="-355600" algn="just" rtl="0">
              <a:lnSpc>
                <a:spcPct val="115000"/>
              </a:lnSpc>
              <a:spcBef>
                <a:spcPts val="0"/>
              </a:spcBef>
              <a:spcAft>
                <a:spcPts val="0"/>
              </a:spcAft>
              <a:buClr>
                <a:schemeClr val="dk1"/>
              </a:buClr>
              <a:buSzPts val="2000"/>
              <a:buFont typeface="Arial"/>
              <a:buChar char="➢"/>
            </a:pPr>
            <a:r>
              <a:rPr lang="pl-PL" b="1">
                <a:solidFill>
                  <a:schemeClr val="dk1"/>
                </a:solidFill>
                <a:latin typeface="Arial"/>
                <a:ea typeface="Arial"/>
                <a:cs typeface="Arial"/>
                <a:sym typeface="Arial"/>
              </a:rPr>
              <a:t>Loop</a:t>
            </a:r>
            <a:r>
              <a:rPr lang="pl-PL">
                <a:solidFill>
                  <a:schemeClr val="dk1"/>
                </a:solidFill>
                <a:latin typeface="Arial"/>
                <a:ea typeface="Arial"/>
                <a:cs typeface="Arial"/>
                <a:sym typeface="Arial"/>
              </a:rPr>
              <a:t>: The repetition of a block of statements within a computer program.</a:t>
            </a:r>
            <a:endParaRPr>
              <a:solidFill>
                <a:schemeClr val="dk1"/>
              </a:solidFill>
              <a:latin typeface="Arial"/>
              <a:ea typeface="Arial"/>
              <a:cs typeface="Arial"/>
              <a:sym typeface="Arial"/>
            </a:endParaRPr>
          </a:p>
          <a:p>
            <a:pPr marL="457200" lvl="0" indent="0" algn="just" rtl="0">
              <a:lnSpc>
                <a:spcPct val="115000"/>
              </a:lnSpc>
              <a:spcBef>
                <a:spcPts val="1200"/>
              </a:spcBef>
              <a:spcAft>
                <a:spcPts val="0"/>
              </a:spcAft>
              <a:buNone/>
            </a:pPr>
            <a:endParaRPr>
              <a:solidFill>
                <a:schemeClr val="dk1"/>
              </a:solidFill>
              <a:latin typeface="Arial"/>
              <a:ea typeface="Arial"/>
              <a:cs typeface="Arial"/>
              <a:sym typeface="Arial"/>
            </a:endParaRPr>
          </a:p>
          <a:p>
            <a:pPr marL="0" lvl="0" indent="0" algn="just" rtl="0">
              <a:lnSpc>
                <a:spcPct val="115000"/>
              </a:lnSpc>
              <a:spcBef>
                <a:spcPts val="1200"/>
              </a:spcBef>
              <a:spcAft>
                <a:spcPts val="0"/>
              </a:spcAft>
              <a:buNone/>
            </a:pPr>
            <a:r>
              <a:rPr lang="pl-PL">
                <a:solidFill>
                  <a:schemeClr val="dk1"/>
                </a:solidFill>
                <a:latin typeface="Arial"/>
                <a:ea typeface="Arial"/>
                <a:cs typeface="Arial"/>
                <a:sym typeface="Arial"/>
              </a:rPr>
              <a:t>Behind all of the software we use on a daily basis, there's a code being run with all sorts of terms and symbols. Surprisingly, it can often be broken down into three simple programming structures called </a:t>
            </a:r>
            <a:r>
              <a:rPr lang="pl-PL" b="1">
                <a:solidFill>
                  <a:schemeClr val="dk1"/>
                </a:solidFill>
                <a:latin typeface="Arial"/>
                <a:ea typeface="Arial"/>
                <a:cs typeface="Arial"/>
                <a:sym typeface="Arial"/>
              </a:rPr>
              <a:t>sequences</a:t>
            </a:r>
            <a:r>
              <a:rPr lang="pl-PL">
                <a:solidFill>
                  <a:schemeClr val="dk1"/>
                </a:solidFill>
                <a:latin typeface="Arial"/>
                <a:ea typeface="Arial"/>
                <a:cs typeface="Arial"/>
                <a:sym typeface="Arial"/>
              </a:rPr>
              <a:t>, </a:t>
            </a:r>
            <a:r>
              <a:rPr lang="pl-PL" b="1">
                <a:solidFill>
                  <a:schemeClr val="dk1"/>
                </a:solidFill>
                <a:latin typeface="Arial"/>
                <a:ea typeface="Arial"/>
                <a:cs typeface="Arial"/>
                <a:sym typeface="Arial"/>
              </a:rPr>
              <a:t>selections</a:t>
            </a:r>
            <a:r>
              <a:rPr lang="pl-PL">
                <a:solidFill>
                  <a:schemeClr val="dk1"/>
                </a:solidFill>
                <a:latin typeface="Arial"/>
                <a:ea typeface="Arial"/>
                <a:cs typeface="Arial"/>
                <a:sym typeface="Arial"/>
              </a:rPr>
              <a:t>, and </a:t>
            </a:r>
            <a:r>
              <a:rPr lang="pl-PL" b="1">
                <a:solidFill>
                  <a:schemeClr val="dk1"/>
                </a:solidFill>
                <a:latin typeface="Arial"/>
                <a:ea typeface="Arial"/>
                <a:cs typeface="Arial"/>
                <a:sym typeface="Arial"/>
              </a:rPr>
              <a:t>loops</a:t>
            </a:r>
            <a:r>
              <a:rPr lang="pl-PL">
                <a:solidFill>
                  <a:schemeClr val="dk1"/>
                </a:solidFill>
                <a:latin typeface="Arial"/>
                <a:ea typeface="Arial"/>
                <a:cs typeface="Arial"/>
                <a:sym typeface="Arial"/>
              </a:rPr>
              <a:t>.</a:t>
            </a:r>
            <a:endParaRPr>
              <a:solidFill>
                <a:schemeClr val="dk1"/>
              </a:solidFill>
              <a:latin typeface="Arial"/>
              <a:ea typeface="Arial"/>
              <a:cs typeface="Arial"/>
              <a:sym typeface="Arial"/>
            </a:endParaRPr>
          </a:p>
          <a:p>
            <a:pPr marL="0" lvl="0" indent="0" algn="just" rtl="0">
              <a:lnSpc>
                <a:spcPct val="95000"/>
              </a:lnSpc>
              <a:spcBef>
                <a:spcPts val="1200"/>
              </a:spcBef>
              <a:spcAft>
                <a:spcPts val="0"/>
              </a:spcAft>
              <a:buNone/>
            </a:pPr>
            <a:endParaRPr>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spTree>
    <p:extLst>
      <p:ext uri="{BB962C8B-B14F-4D97-AF65-F5344CB8AC3E}">
        <p14:creationId xmlns:p14="http://schemas.microsoft.com/office/powerpoint/2010/main" val="4161380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90b652dedb_0_36"/>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Clr>
                <a:schemeClr val="dk1"/>
              </a:buClr>
              <a:buSzPts val="1100"/>
              <a:buFont typeface="Arial"/>
              <a:buNone/>
            </a:pPr>
            <a:r>
              <a:rPr lang="pl-PL">
                <a:solidFill>
                  <a:schemeClr val="dk1"/>
                </a:solidFill>
              </a:rPr>
              <a:t>Sequences, Selections and Loops</a:t>
            </a:r>
            <a:endParaRPr>
              <a:solidFill>
                <a:schemeClr val="dk1"/>
              </a:solidFill>
            </a:endParaRPr>
          </a:p>
          <a:p>
            <a:pPr marL="0" lvl="0" indent="0" algn="ctr" rtl="0">
              <a:lnSpc>
                <a:spcPct val="115000"/>
              </a:lnSpc>
              <a:spcBef>
                <a:spcPts val="1800"/>
              </a:spcBef>
              <a:spcAft>
                <a:spcPts val="0"/>
              </a:spcAft>
              <a:buClr>
                <a:schemeClr val="dk1"/>
              </a:buClr>
              <a:buSzPts val="1100"/>
              <a:buFont typeface="Arial"/>
              <a:buNone/>
            </a:pPr>
            <a:endParaRPr>
              <a:solidFill>
                <a:schemeClr val="dk1"/>
              </a:solidFill>
            </a:endParaRPr>
          </a:p>
          <a:p>
            <a:pPr marL="0" lvl="0" indent="0" algn="ctr" rtl="0">
              <a:lnSpc>
                <a:spcPct val="89000"/>
              </a:lnSpc>
              <a:spcBef>
                <a:spcPts val="400"/>
              </a:spcBef>
              <a:spcAft>
                <a:spcPts val="0"/>
              </a:spcAft>
              <a:buClr>
                <a:schemeClr val="dk2"/>
              </a:buClr>
              <a:buSzPts val="4400"/>
              <a:buFont typeface="Libre Franklin"/>
              <a:buNone/>
            </a:pPr>
            <a:endParaRPr/>
          </a:p>
        </p:txBody>
      </p:sp>
      <p:pic>
        <p:nvPicPr>
          <p:cNvPr id="194" name="Google Shape;194;g190b652dedb_0_36" descr="We use computers every day, but how often do we stop and think, “How do they do what they do?” This video series explains some of the core concepts behind computer science.&#10;&#10;To view the entire playlist, visit https://www.youtube.com/playlist?list=PLpQQipWcxwt-Q9izCl0mm-QZ4seuBdUtr.&#10;&#10;We hope you enjoy!" title="Computer Science Basics: Sequences, Selections, and Loops">
            <a:hlinkClick r:id="rId3"/>
          </p:cNvPr>
          <p:cNvPicPr preferRelativeResize="0"/>
          <p:nvPr/>
        </p:nvPicPr>
        <p:blipFill>
          <a:blip r:embed="rId4">
            <a:alphaModFix/>
          </a:blip>
          <a:stretch>
            <a:fillRect/>
          </a:stretch>
        </p:blipFill>
        <p:spPr>
          <a:xfrm>
            <a:off x="3329713" y="1909125"/>
            <a:ext cx="5532575" cy="4149425"/>
          </a:xfrm>
          <a:prstGeom prst="rect">
            <a:avLst/>
          </a:prstGeom>
          <a:noFill/>
          <a:ln>
            <a:noFill/>
          </a:ln>
        </p:spPr>
      </p:pic>
    </p:spTree>
    <p:extLst>
      <p:ext uri="{BB962C8B-B14F-4D97-AF65-F5344CB8AC3E}">
        <p14:creationId xmlns:p14="http://schemas.microsoft.com/office/powerpoint/2010/main" val="361427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90b652dedb_0_27"/>
          <p:cNvSpPr txBox="1">
            <a:spLocks noGrp="1"/>
          </p:cNvSpPr>
          <p:nvPr>
            <p:ph type="title"/>
          </p:nvPr>
        </p:nvSpPr>
        <p:spPr>
          <a:xfrm>
            <a:off x="1354347" y="257354"/>
            <a:ext cx="10571100" cy="1485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800"/>
              </a:spcBef>
              <a:spcAft>
                <a:spcPts val="0"/>
              </a:spcAft>
              <a:buClr>
                <a:schemeClr val="dk1"/>
              </a:buClr>
              <a:buSzPts val="1100"/>
              <a:buFont typeface="Arial"/>
              <a:buNone/>
            </a:pPr>
            <a:r>
              <a:rPr lang="pl-PL" dirty="0">
                <a:solidFill>
                  <a:schemeClr val="dk1"/>
                </a:solidFill>
              </a:rPr>
              <a:t>How </a:t>
            </a:r>
            <a:r>
              <a:rPr lang="pl-PL" dirty="0" err="1">
                <a:solidFill>
                  <a:schemeClr val="dk1"/>
                </a:solidFill>
              </a:rPr>
              <a:t>it</a:t>
            </a:r>
            <a:r>
              <a:rPr lang="pl-PL" dirty="0">
                <a:solidFill>
                  <a:schemeClr val="dk1"/>
                </a:solidFill>
              </a:rPr>
              <a:t> </a:t>
            </a:r>
            <a:r>
              <a:rPr lang="pl-PL" dirty="0" err="1">
                <a:solidFill>
                  <a:schemeClr val="dk1"/>
                </a:solidFill>
              </a:rPr>
              <a:t>works</a:t>
            </a:r>
            <a:r>
              <a:rPr lang="pl-PL" dirty="0">
                <a:solidFill>
                  <a:schemeClr val="dk1"/>
                </a:solidFill>
              </a:rPr>
              <a:t>?</a:t>
            </a:r>
            <a:endParaRPr dirty="0">
              <a:solidFill>
                <a:schemeClr val="dk1"/>
              </a:solidFill>
            </a:endParaRPr>
          </a:p>
          <a:p>
            <a:pPr marL="0" lvl="0" indent="0" algn="ctr" rtl="0">
              <a:lnSpc>
                <a:spcPct val="89000"/>
              </a:lnSpc>
              <a:spcBef>
                <a:spcPts val="400"/>
              </a:spcBef>
              <a:spcAft>
                <a:spcPts val="0"/>
              </a:spcAft>
              <a:buClr>
                <a:schemeClr val="dk2"/>
              </a:buClr>
              <a:buSzPts val="4400"/>
              <a:buFont typeface="Libre Franklin"/>
              <a:buNone/>
            </a:pPr>
            <a:endParaRPr dirty="0"/>
          </a:p>
        </p:txBody>
      </p:sp>
      <p:sp>
        <p:nvSpPr>
          <p:cNvPr id="200" name="Google Shape;200;g190b652dedb_0_27"/>
          <p:cNvSpPr txBox="1"/>
          <p:nvPr/>
        </p:nvSpPr>
        <p:spPr>
          <a:xfrm>
            <a:off x="1641825" y="1341625"/>
            <a:ext cx="9560400" cy="5649000"/>
          </a:xfrm>
          <a:prstGeom prst="rect">
            <a:avLst/>
          </a:prstGeom>
          <a:noFill/>
          <a:ln>
            <a:noFill/>
          </a:ln>
        </p:spPr>
        <p:txBody>
          <a:bodyPr spcFirstLastPara="1" wrap="square" lIns="91425" tIns="91425" rIns="91425" bIns="91425" anchor="t" anchorCtr="0">
            <a:spAutoFit/>
          </a:bodyPr>
          <a:lstStyle/>
          <a:p>
            <a:pPr marL="457200" lvl="0" indent="-355600" algn="just" rtl="0">
              <a:spcBef>
                <a:spcPts val="0"/>
              </a:spcBef>
              <a:spcAft>
                <a:spcPts val="0"/>
              </a:spcAft>
              <a:buClr>
                <a:schemeClr val="dk1"/>
              </a:buClr>
              <a:buSzPts val="2000"/>
              <a:buAutoNum type="arabicPeriod"/>
            </a:pPr>
            <a:r>
              <a:rPr lang="pl-PL" sz="2000">
                <a:solidFill>
                  <a:schemeClr val="dk1"/>
                </a:solidFill>
              </a:rPr>
              <a:t>A sequence we do every day is a </a:t>
            </a:r>
            <a:r>
              <a:rPr lang="pl-PL" sz="2000" b="1">
                <a:solidFill>
                  <a:schemeClr val="dk1"/>
                </a:solidFill>
              </a:rPr>
              <a:t>morning routine</a:t>
            </a:r>
            <a:r>
              <a:rPr lang="pl-PL" sz="2000">
                <a:solidFill>
                  <a:schemeClr val="dk1"/>
                </a:solidFill>
              </a:rPr>
              <a:t>. You might wake up, drink some water, take a shower, eat breakfast, and so on. Everyone's routine is different, but they're all made up of a </a:t>
            </a:r>
            <a:r>
              <a:rPr lang="pl-PL" sz="2000" b="1">
                <a:solidFill>
                  <a:schemeClr val="dk1"/>
                </a:solidFill>
              </a:rPr>
              <a:t>sequence of various actions.</a:t>
            </a:r>
            <a:endParaRPr sz="2000" b="1">
              <a:solidFill>
                <a:schemeClr val="dk1"/>
              </a:solidFill>
            </a:endParaRPr>
          </a:p>
          <a:p>
            <a:pPr marL="0" lvl="0" indent="0" algn="just" rtl="0">
              <a:spcBef>
                <a:spcPts val="0"/>
              </a:spcBef>
              <a:spcAft>
                <a:spcPts val="0"/>
              </a:spcAft>
              <a:buNone/>
            </a:pPr>
            <a:endParaRPr sz="1800" b="1">
              <a:solidFill>
                <a:schemeClr val="dk1"/>
              </a:solidFill>
            </a:endParaRPr>
          </a:p>
          <a:p>
            <a:pPr marL="0" lvl="0" indent="0" algn="just" rtl="0">
              <a:spcBef>
                <a:spcPts val="0"/>
              </a:spcBef>
              <a:spcAft>
                <a:spcPts val="0"/>
              </a:spcAft>
              <a:buNone/>
            </a:pPr>
            <a:endParaRPr sz="1800" b="1">
              <a:solidFill>
                <a:schemeClr val="dk1"/>
              </a:solidFill>
            </a:endParaRPr>
          </a:p>
          <a:p>
            <a:pPr marL="0" lvl="0" indent="0" algn="just" rtl="0">
              <a:spcBef>
                <a:spcPts val="0"/>
              </a:spcBef>
              <a:spcAft>
                <a:spcPts val="0"/>
              </a:spcAft>
              <a:buNone/>
            </a:pPr>
            <a:endParaRPr sz="1800" b="1">
              <a:solidFill>
                <a:schemeClr val="dk1"/>
              </a:solidFill>
            </a:endParaRPr>
          </a:p>
          <a:p>
            <a:pPr marL="0" lvl="0" indent="0" algn="just" rtl="0">
              <a:spcBef>
                <a:spcPts val="0"/>
              </a:spcBef>
              <a:spcAft>
                <a:spcPts val="0"/>
              </a:spcAft>
              <a:buNone/>
            </a:pPr>
            <a:endParaRPr sz="1800" b="1">
              <a:solidFill>
                <a:schemeClr val="dk1"/>
              </a:solidFill>
            </a:endParaRPr>
          </a:p>
          <a:p>
            <a:pPr marL="0" lvl="0" indent="0" algn="just" rtl="0">
              <a:spcBef>
                <a:spcPts val="0"/>
              </a:spcBef>
              <a:spcAft>
                <a:spcPts val="0"/>
              </a:spcAft>
              <a:buNone/>
            </a:pPr>
            <a:endParaRPr sz="1800" b="1">
              <a:solidFill>
                <a:schemeClr val="dk1"/>
              </a:solidFill>
            </a:endParaRPr>
          </a:p>
          <a:p>
            <a:pPr marL="0" lvl="0" indent="0" algn="just" rtl="0">
              <a:spcBef>
                <a:spcPts val="0"/>
              </a:spcBef>
              <a:spcAft>
                <a:spcPts val="0"/>
              </a:spcAft>
              <a:buNone/>
            </a:pPr>
            <a:endParaRPr sz="1800" b="1">
              <a:solidFill>
                <a:schemeClr val="dk1"/>
              </a:solidFill>
            </a:endParaRPr>
          </a:p>
          <a:p>
            <a:pPr marL="0" lvl="0" indent="0" algn="just" rtl="0">
              <a:spcBef>
                <a:spcPts val="0"/>
              </a:spcBef>
              <a:spcAft>
                <a:spcPts val="0"/>
              </a:spcAft>
              <a:buNone/>
            </a:pPr>
            <a:endParaRPr sz="1800" b="1">
              <a:solidFill>
                <a:schemeClr val="dk1"/>
              </a:solidFill>
            </a:endParaRPr>
          </a:p>
          <a:p>
            <a:pPr marL="457200" lvl="0" indent="-355600" algn="just" rtl="0">
              <a:spcBef>
                <a:spcPts val="0"/>
              </a:spcBef>
              <a:spcAft>
                <a:spcPts val="0"/>
              </a:spcAft>
              <a:buClr>
                <a:schemeClr val="dk1"/>
              </a:buClr>
              <a:buSzPts val="2000"/>
              <a:buAutoNum type="arabicPeriod"/>
            </a:pPr>
            <a:r>
              <a:rPr lang="pl-PL" sz="2000" b="1">
                <a:solidFill>
                  <a:schemeClr val="dk1"/>
                </a:solidFill>
              </a:rPr>
              <a:t>Selections</a:t>
            </a:r>
            <a:r>
              <a:rPr lang="pl-PL" sz="2000">
                <a:solidFill>
                  <a:schemeClr val="dk1"/>
                </a:solidFill>
              </a:rPr>
              <a:t> are a bit different. Instead of following a specific order of events, they </a:t>
            </a:r>
            <a:r>
              <a:rPr lang="pl-PL" sz="2000" b="1">
                <a:solidFill>
                  <a:schemeClr val="dk1"/>
                </a:solidFill>
              </a:rPr>
              <a:t>ask a question</a:t>
            </a:r>
            <a:r>
              <a:rPr lang="pl-PL" sz="2000">
                <a:solidFill>
                  <a:schemeClr val="dk1"/>
                </a:solidFill>
              </a:rPr>
              <a:t> in order to figure out </a:t>
            </a:r>
            <a:r>
              <a:rPr lang="pl-PL" sz="2000" b="1">
                <a:solidFill>
                  <a:schemeClr val="dk1"/>
                </a:solidFill>
              </a:rPr>
              <a:t>which path to take next</a:t>
            </a:r>
            <a:r>
              <a:rPr lang="pl-PL" sz="2000">
                <a:solidFill>
                  <a:schemeClr val="dk1"/>
                </a:solidFill>
              </a:rPr>
              <a:t>. Let's say you go to brush your teeth, and you find that you're out of toothpaste. You'd then ask, "Do I have any more toothpaste?" If the answer is </a:t>
            </a:r>
            <a:r>
              <a:rPr lang="pl-PL" sz="2000" b="1">
                <a:solidFill>
                  <a:schemeClr val="dk1"/>
                </a:solidFill>
              </a:rPr>
              <a:t>no</a:t>
            </a:r>
            <a:r>
              <a:rPr lang="pl-PL" sz="2000">
                <a:solidFill>
                  <a:schemeClr val="dk1"/>
                </a:solidFill>
              </a:rPr>
              <a:t>, then you would </a:t>
            </a:r>
            <a:r>
              <a:rPr lang="pl-PL" sz="2000" b="1">
                <a:solidFill>
                  <a:schemeClr val="dk1"/>
                </a:solidFill>
              </a:rPr>
              <a:t>add it to your shopping list</a:t>
            </a:r>
            <a:r>
              <a:rPr lang="pl-PL" sz="2000">
                <a:solidFill>
                  <a:schemeClr val="dk1"/>
                </a:solidFill>
              </a:rPr>
              <a:t>. But if the answer is </a:t>
            </a:r>
            <a:r>
              <a:rPr lang="pl-PL" sz="2000" b="1">
                <a:solidFill>
                  <a:schemeClr val="dk1"/>
                </a:solidFill>
              </a:rPr>
              <a:t>yes</a:t>
            </a:r>
            <a:r>
              <a:rPr lang="pl-PL" sz="2000">
                <a:solidFill>
                  <a:schemeClr val="dk1"/>
                </a:solidFill>
              </a:rPr>
              <a:t>, you would just </a:t>
            </a:r>
            <a:r>
              <a:rPr lang="pl-PL" sz="2000" b="1">
                <a:solidFill>
                  <a:schemeClr val="dk1"/>
                </a:solidFill>
              </a:rPr>
              <a:t>use the toothpaste</a:t>
            </a:r>
            <a:r>
              <a:rPr lang="pl-PL" sz="2000">
                <a:solidFill>
                  <a:schemeClr val="dk1"/>
                </a:solidFill>
              </a:rPr>
              <a:t>. This is really all a selection is doing: </a:t>
            </a:r>
            <a:r>
              <a:rPr lang="pl-PL" sz="2000" b="1">
                <a:solidFill>
                  <a:schemeClr val="dk1"/>
                </a:solidFill>
              </a:rPr>
              <a:t>answering a question based on what it finds</a:t>
            </a:r>
            <a:r>
              <a:rPr lang="pl-PL" sz="2000">
                <a:solidFill>
                  <a:schemeClr val="dk1"/>
                </a:solidFill>
              </a:rPr>
              <a:t>.</a:t>
            </a:r>
            <a:endParaRPr sz="2000">
              <a:solidFill>
                <a:schemeClr val="dk1"/>
              </a:solidFill>
            </a:endParaRPr>
          </a:p>
          <a:p>
            <a:pPr marL="457200" lvl="0" indent="0" algn="just" rtl="0">
              <a:spcBef>
                <a:spcPts val="0"/>
              </a:spcBef>
              <a:spcAft>
                <a:spcPts val="0"/>
              </a:spcAft>
              <a:buNone/>
            </a:pPr>
            <a:endParaRPr sz="1800">
              <a:solidFill>
                <a:schemeClr val="dk1"/>
              </a:solidFill>
            </a:endParaRPr>
          </a:p>
          <a:p>
            <a:pPr marL="0" lvl="0" indent="0" algn="l" rtl="0">
              <a:spcBef>
                <a:spcPts val="0"/>
              </a:spcBef>
              <a:spcAft>
                <a:spcPts val="0"/>
              </a:spcAft>
              <a:buNone/>
            </a:pPr>
            <a:endParaRPr sz="1100" b="1">
              <a:solidFill>
                <a:schemeClr val="dk1"/>
              </a:solidFill>
            </a:endParaRPr>
          </a:p>
        </p:txBody>
      </p:sp>
      <p:pic>
        <p:nvPicPr>
          <p:cNvPr id="201" name="Google Shape;201;g190b652dedb_0_27"/>
          <p:cNvPicPr preferRelativeResize="0"/>
          <p:nvPr/>
        </p:nvPicPr>
        <p:blipFill>
          <a:blip r:embed="rId3">
            <a:alphaModFix/>
          </a:blip>
          <a:stretch>
            <a:fillRect/>
          </a:stretch>
        </p:blipFill>
        <p:spPr>
          <a:xfrm>
            <a:off x="4188275" y="2600800"/>
            <a:ext cx="4682026" cy="1336750"/>
          </a:xfrm>
          <a:prstGeom prst="rect">
            <a:avLst/>
          </a:prstGeom>
          <a:noFill/>
          <a:ln>
            <a:noFill/>
          </a:ln>
        </p:spPr>
      </p:pic>
    </p:spTree>
    <p:extLst>
      <p:ext uri="{BB962C8B-B14F-4D97-AF65-F5344CB8AC3E}">
        <p14:creationId xmlns:p14="http://schemas.microsoft.com/office/powerpoint/2010/main" val="289782369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90b652dedb_0_48"/>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800"/>
              </a:spcBef>
              <a:spcAft>
                <a:spcPts val="0"/>
              </a:spcAft>
              <a:buClr>
                <a:schemeClr val="dk1"/>
              </a:buClr>
              <a:buSzPts val="1100"/>
              <a:buFont typeface="Arial"/>
              <a:buNone/>
            </a:pPr>
            <a:r>
              <a:rPr lang="pl-PL">
                <a:solidFill>
                  <a:schemeClr val="dk1"/>
                </a:solidFill>
              </a:rPr>
              <a:t>How it works?</a:t>
            </a:r>
            <a:endParaRPr>
              <a:solidFill>
                <a:schemeClr val="dk1"/>
              </a:solidFill>
            </a:endParaRPr>
          </a:p>
          <a:p>
            <a:pPr marL="0" lvl="0" indent="0" algn="ctr" rtl="0">
              <a:lnSpc>
                <a:spcPct val="89000"/>
              </a:lnSpc>
              <a:spcBef>
                <a:spcPts val="400"/>
              </a:spcBef>
              <a:spcAft>
                <a:spcPts val="0"/>
              </a:spcAft>
              <a:buClr>
                <a:schemeClr val="dk2"/>
              </a:buClr>
              <a:buSzPts val="4400"/>
              <a:buFont typeface="Libre Franklin"/>
              <a:buNone/>
            </a:pPr>
            <a:endParaRPr/>
          </a:p>
        </p:txBody>
      </p:sp>
      <p:sp>
        <p:nvSpPr>
          <p:cNvPr id="207" name="Google Shape;207;g190b652dedb_0_48"/>
          <p:cNvSpPr txBox="1"/>
          <p:nvPr/>
        </p:nvSpPr>
        <p:spPr>
          <a:xfrm>
            <a:off x="1641825" y="1341625"/>
            <a:ext cx="9560400" cy="5125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2000">
              <a:solidFill>
                <a:schemeClr val="dk1"/>
              </a:solidFill>
            </a:endParaRPr>
          </a:p>
          <a:p>
            <a:pPr marL="0" lvl="0" indent="0" algn="just" rtl="0">
              <a:spcBef>
                <a:spcPts val="0"/>
              </a:spcBef>
              <a:spcAft>
                <a:spcPts val="0"/>
              </a:spcAft>
              <a:buNone/>
            </a:pPr>
            <a:endParaRPr sz="2000">
              <a:solidFill>
                <a:schemeClr val="dk1"/>
              </a:solidFill>
            </a:endParaRPr>
          </a:p>
          <a:p>
            <a:pPr marL="0" lvl="0" indent="0" algn="just" rtl="0">
              <a:spcBef>
                <a:spcPts val="0"/>
              </a:spcBef>
              <a:spcAft>
                <a:spcPts val="0"/>
              </a:spcAft>
              <a:buNone/>
            </a:pPr>
            <a:r>
              <a:rPr lang="pl-PL" sz="2000">
                <a:solidFill>
                  <a:schemeClr val="dk1"/>
                </a:solidFill>
              </a:rPr>
              <a:t>3. The third programming structure is a </a:t>
            </a:r>
            <a:r>
              <a:rPr lang="pl-PL" sz="2000" b="1">
                <a:solidFill>
                  <a:schemeClr val="dk1"/>
                </a:solidFill>
              </a:rPr>
              <a:t>loop</a:t>
            </a:r>
            <a:r>
              <a:rPr lang="pl-PL" sz="2000">
                <a:solidFill>
                  <a:schemeClr val="dk1"/>
                </a:solidFill>
              </a:rPr>
              <a:t>. Like selections, loops ask questions. However, the difference is that they </a:t>
            </a:r>
            <a:r>
              <a:rPr lang="pl-PL" sz="2000" b="1">
                <a:solidFill>
                  <a:schemeClr val="dk1"/>
                </a:solidFill>
              </a:rPr>
              <a:t>ask the same question</a:t>
            </a:r>
            <a:r>
              <a:rPr lang="pl-PL" sz="2000">
                <a:solidFill>
                  <a:schemeClr val="dk1"/>
                </a:solidFill>
              </a:rPr>
              <a:t> over and over and over again, until a </a:t>
            </a:r>
            <a:r>
              <a:rPr lang="pl-PL" sz="2000" b="1">
                <a:solidFill>
                  <a:schemeClr val="dk1"/>
                </a:solidFill>
              </a:rPr>
              <a:t>certain task is complete. </a:t>
            </a:r>
            <a:endParaRPr sz="2000" b="1">
              <a:solidFill>
                <a:schemeClr val="dk1"/>
              </a:solidFill>
            </a:endParaRPr>
          </a:p>
          <a:p>
            <a:pPr marL="0" lvl="0" indent="0" algn="just" rtl="0">
              <a:spcBef>
                <a:spcPts val="0"/>
              </a:spcBef>
              <a:spcAft>
                <a:spcPts val="0"/>
              </a:spcAft>
              <a:buNone/>
            </a:pPr>
            <a:endParaRPr sz="2000">
              <a:solidFill>
                <a:schemeClr val="dk1"/>
              </a:solidFill>
            </a:endParaRPr>
          </a:p>
          <a:p>
            <a:pPr marL="0" lvl="0" indent="0" algn="just" rtl="0">
              <a:spcBef>
                <a:spcPts val="0"/>
              </a:spcBef>
              <a:spcAft>
                <a:spcPts val="0"/>
              </a:spcAft>
              <a:buNone/>
            </a:pPr>
            <a:r>
              <a:rPr lang="pl-PL" sz="2000">
                <a:solidFill>
                  <a:schemeClr val="dk1"/>
                </a:solidFill>
              </a:rPr>
              <a:t>For example, take the act of hammering a nail. Even though you may not realize it, you're constantly asking yourself, "Is the nail all the way in?" When the answer is </a:t>
            </a:r>
            <a:r>
              <a:rPr lang="pl-PL" sz="2000" b="1">
                <a:solidFill>
                  <a:schemeClr val="dk1"/>
                </a:solidFill>
              </a:rPr>
              <a:t>no</a:t>
            </a:r>
            <a:r>
              <a:rPr lang="pl-PL" sz="2000">
                <a:solidFill>
                  <a:schemeClr val="dk1"/>
                </a:solidFill>
              </a:rPr>
              <a:t>, you </a:t>
            </a:r>
            <a:r>
              <a:rPr lang="pl-PL" sz="2000" b="1">
                <a:solidFill>
                  <a:schemeClr val="dk1"/>
                </a:solidFill>
              </a:rPr>
              <a:t>hammer the nail again</a:t>
            </a:r>
            <a:r>
              <a:rPr lang="pl-PL" sz="2000">
                <a:solidFill>
                  <a:schemeClr val="dk1"/>
                </a:solidFill>
              </a:rPr>
              <a:t>. You continue to repeat this question until the answer is </a:t>
            </a:r>
            <a:r>
              <a:rPr lang="pl-PL" sz="2000" b="1">
                <a:solidFill>
                  <a:schemeClr val="dk1"/>
                </a:solidFill>
              </a:rPr>
              <a:t>yes</a:t>
            </a:r>
            <a:r>
              <a:rPr lang="pl-PL" sz="2000">
                <a:solidFill>
                  <a:schemeClr val="dk1"/>
                </a:solidFill>
              </a:rPr>
              <a:t>, and then you </a:t>
            </a:r>
            <a:r>
              <a:rPr lang="pl-PL" sz="2000" b="1">
                <a:solidFill>
                  <a:schemeClr val="dk1"/>
                </a:solidFill>
              </a:rPr>
              <a:t>stop</a:t>
            </a:r>
            <a:r>
              <a:rPr lang="pl-PL" sz="2000">
                <a:solidFill>
                  <a:schemeClr val="dk1"/>
                </a:solidFill>
              </a:rPr>
              <a:t>. Loops allow programmers to efficiently code repetitive tasks instead of having to write the same actions over and over again.</a:t>
            </a:r>
            <a:endParaRPr sz="1300" b="1">
              <a:solidFill>
                <a:schemeClr val="dk1"/>
              </a:solidFill>
            </a:endParaRPr>
          </a:p>
          <a:p>
            <a:pPr marL="0" lvl="0" indent="0" algn="l" rtl="0">
              <a:spcBef>
                <a:spcPts val="0"/>
              </a:spcBef>
              <a:spcAft>
                <a:spcPts val="0"/>
              </a:spcAft>
              <a:buNone/>
            </a:pPr>
            <a:endParaRPr sz="1100" b="1">
              <a:solidFill>
                <a:schemeClr val="dk1"/>
              </a:solidFill>
            </a:endParaRPr>
          </a:p>
        </p:txBody>
      </p:sp>
      <p:pic>
        <p:nvPicPr>
          <p:cNvPr id="208" name="Google Shape;208;g190b652dedb_0_48"/>
          <p:cNvPicPr preferRelativeResize="0"/>
          <p:nvPr/>
        </p:nvPicPr>
        <p:blipFill rotWithShape="1">
          <a:blip r:embed="rId3">
            <a:alphaModFix/>
          </a:blip>
          <a:srcRect l="7696" r="11028"/>
          <a:stretch/>
        </p:blipFill>
        <p:spPr>
          <a:xfrm>
            <a:off x="4082750" y="1578563"/>
            <a:ext cx="4678548" cy="1643475"/>
          </a:xfrm>
          <a:prstGeom prst="rect">
            <a:avLst/>
          </a:prstGeom>
          <a:noFill/>
          <a:ln>
            <a:noFill/>
          </a:ln>
        </p:spPr>
      </p:pic>
    </p:spTree>
    <p:extLst>
      <p:ext uri="{BB962C8B-B14F-4D97-AF65-F5344CB8AC3E}">
        <p14:creationId xmlns:p14="http://schemas.microsoft.com/office/powerpoint/2010/main" val="569021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90b652dedb_0_55"/>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800"/>
              </a:spcBef>
              <a:spcAft>
                <a:spcPts val="0"/>
              </a:spcAft>
              <a:buClr>
                <a:schemeClr val="dk1"/>
              </a:buClr>
              <a:buSzPts val="1100"/>
              <a:buFont typeface="Arial"/>
              <a:buNone/>
            </a:pPr>
            <a:r>
              <a:rPr lang="pl-PL">
                <a:solidFill>
                  <a:schemeClr val="dk1"/>
                </a:solidFill>
              </a:rPr>
              <a:t>How it works?</a:t>
            </a:r>
            <a:endParaRPr>
              <a:solidFill>
                <a:schemeClr val="dk1"/>
              </a:solidFill>
            </a:endParaRPr>
          </a:p>
          <a:p>
            <a:pPr marL="0" lvl="0" indent="0" algn="ctr" rtl="0">
              <a:lnSpc>
                <a:spcPct val="89000"/>
              </a:lnSpc>
              <a:spcBef>
                <a:spcPts val="400"/>
              </a:spcBef>
              <a:spcAft>
                <a:spcPts val="0"/>
              </a:spcAft>
              <a:buClr>
                <a:schemeClr val="dk2"/>
              </a:buClr>
              <a:buSzPts val="4400"/>
              <a:buFont typeface="Libre Franklin"/>
              <a:buNone/>
            </a:pPr>
            <a:endParaRPr/>
          </a:p>
        </p:txBody>
      </p:sp>
      <p:sp>
        <p:nvSpPr>
          <p:cNvPr id="214" name="Google Shape;214;g190b652dedb_0_55"/>
          <p:cNvSpPr txBox="1"/>
          <p:nvPr/>
        </p:nvSpPr>
        <p:spPr>
          <a:xfrm>
            <a:off x="1641825" y="1341625"/>
            <a:ext cx="9560400" cy="5017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just" rtl="0">
              <a:spcBef>
                <a:spcPts val="0"/>
              </a:spcBef>
              <a:spcAft>
                <a:spcPts val="0"/>
              </a:spcAft>
              <a:buNone/>
            </a:pPr>
            <a:endParaRPr sz="1800">
              <a:solidFill>
                <a:schemeClr val="dk1"/>
              </a:solidFill>
            </a:endParaRPr>
          </a:p>
          <a:p>
            <a:pPr marL="0" lvl="0" indent="0" algn="ctr" rtl="0">
              <a:spcBef>
                <a:spcPts val="0"/>
              </a:spcBef>
              <a:spcAft>
                <a:spcPts val="0"/>
              </a:spcAft>
              <a:buNone/>
            </a:pPr>
            <a:r>
              <a:rPr lang="pl-PL" sz="2000" b="1">
                <a:solidFill>
                  <a:schemeClr val="dk1"/>
                </a:solidFill>
              </a:rPr>
              <a:t>These three programming structures may seem pretty simple on their own, but when combined they can create some pretty complex software !!</a:t>
            </a:r>
            <a:endParaRPr sz="2000" b="1">
              <a:solidFill>
                <a:schemeClr val="dk1"/>
              </a:solidFill>
            </a:endParaRPr>
          </a:p>
          <a:p>
            <a:pPr marL="0" lvl="0" indent="0" algn="just" rtl="0">
              <a:spcBef>
                <a:spcPts val="0"/>
              </a:spcBef>
              <a:spcAft>
                <a:spcPts val="0"/>
              </a:spcAft>
              <a:buNone/>
            </a:pPr>
            <a:endParaRPr sz="2000" b="1">
              <a:solidFill>
                <a:schemeClr val="dk1"/>
              </a:solidFill>
            </a:endParaRPr>
          </a:p>
          <a:p>
            <a:pPr marL="0" lvl="0" indent="0" algn="just" rtl="0">
              <a:spcBef>
                <a:spcPts val="0"/>
              </a:spcBef>
              <a:spcAft>
                <a:spcPts val="0"/>
              </a:spcAft>
              <a:buNone/>
            </a:pPr>
            <a:endParaRPr sz="2000" b="1">
              <a:solidFill>
                <a:schemeClr val="dk1"/>
              </a:solidFill>
            </a:endParaRPr>
          </a:p>
        </p:txBody>
      </p:sp>
      <p:pic>
        <p:nvPicPr>
          <p:cNvPr id="215" name="Google Shape;215;g190b652dedb_0_55"/>
          <p:cNvPicPr preferRelativeResize="0"/>
          <p:nvPr/>
        </p:nvPicPr>
        <p:blipFill rotWithShape="1">
          <a:blip r:embed="rId3">
            <a:alphaModFix/>
          </a:blip>
          <a:srcRect l="5508"/>
          <a:stretch/>
        </p:blipFill>
        <p:spPr>
          <a:xfrm>
            <a:off x="3891776" y="1486450"/>
            <a:ext cx="5060499" cy="2809899"/>
          </a:xfrm>
          <a:prstGeom prst="rect">
            <a:avLst/>
          </a:prstGeom>
          <a:noFill/>
          <a:ln>
            <a:noFill/>
          </a:ln>
        </p:spPr>
      </p:pic>
    </p:spTree>
    <p:extLst>
      <p:ext uri="{BB962C8B-B14F-4D97-AF65-F5344CB8AC3E}">
        <p14:creationId xmlns:p14="http://schemas.microsoft.com/office/powerpoint/2010/main" val="16287367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8cea1f1dc3_0_53"/>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Think and Discuss </a:t>
            </a:r>
            <a:endParaRPr i="1"/>
          </a:p>
        </p:txBody>
      </p:sp>
      <p:sp>
        <p:nvSpPr>
          <p:cNvPr id="221" name="Google Shape;221;g18cea1f1dc3_0_53"/>
          <p:cNvSpPr txBox="1">
            <a:spLocks noGrp="1"/>
          </p:cNvSpPr>
          <p:nvPr>
            <p:ph idx="1"/>
          </p:nvPr>
        </p:nvSpPr>
        <p:spPr>
          <a:xfrm>
            <a:off x="1473750" y="1695850"/>
            <a:ext cx="9396900" cy="4309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1800"/>
              <a:buNone/>
            </a:pPr>
            <a:r>
              <a:rPr lang="pl-PL" i="1">
                <a:solidFill>
                  <a:schemeClr val="dk1"/>
                </a:solidFill>
                <a:latin typeface="Arial"/>
                <a:ea typeface="Arial"/>
                <a:cs typeface="Arial"/>
                <a:sym typeface="Arial"/>
              </a:rPr>
              <a:t>Take some minutes to think about actions or activities that you do on a daily basis or with certain frequency (e.g. bake a cake) and provide a list of statements in order. For instance, if you usually cake a bake, what is the </a:t>
            </a:r>
            <a:r>
              <a:rPr lang="pl-PL" b="1" i="1">
                <a:solidFill>
                  <a:schemeClr val="dk1"/>
                </a:solidFill>
                <a:latin typeface="Arial"/>
                <a:ea typeface="Arial"/>
                <a:cs typeface="Arial"/>
                <a:sym typeface="Arial"/>
              </a:rPr>
              <a:t>sequence</a:t>
            </a:r>
            <a:r>
              <a:rPr lang="pl-PL" i="1">
                <a:solidFill>
                  <a:schemeClr val="dk1"/>
                </a:solidFill>
                <a:latin typeface="Arial"/>
                <a:ea typeface="Arial"/>
                <a:cs typeface="Arial"/>
                <a:sym typeface="Arial"/>
              </a:rPr>
              <a:t> of statements you follow until you complete that task?</a:t>
            </a:r>
            <a:endParaRPr i="1">
              <a:solidFill>
                <a:schemeClr val="dk1"/>
              </a:solidFill>
              <a:latin typeface="Arial"/>
              <a:ea typeface="Arial"/>
              <a:cs typeface="Arial"/>
              <a:sym typeface="Arial"/>
            </a:endParaRPr>
          </a:p>
          <a:p>
            <a:pPr marL="0" lvl="0" indent="0" algn="just" rtl="0">
              <a:lnSpc>
                <a:spcPct val="115000"/>
              </a:lnSpc>
              <a:spcBef>
                <a:spcPts val="1200"/>
              </a:spcBef>
              <a:spcAft>
                <a:spcPts val="0"/>
              </a:spcAft>
              <a:buSzPts val="1800"/>
              <a:buNone/>
            </a:pPr>
            <a:endParaRPr i="1">
              <a:solidFill>
                <a:schemeClr val="dk1"/>
              </a:solidFill>
              <a:latin typeface="Arial"/>
              <a:ea typeface="Arial"/>
              <a:cs typeface="Arial"/>
              <a:sym typeface="Arial"/>
            </a:endParaRPr>
          </a:p>
          <a:p>
            <a:pPr marL="0" lvl="0" indent="0" algn="just" rtl="0">
              <a:lnSpc>
                <a:spcPct val="115000"/>
              </a:lnSpc>
              <a:spcBef>
                <a:spcPts val="1200"/>
              </a:spcBef>
              <a:spcAft>
                <a:spcPts val="0"/>
              </a:spcAft>
              <a:buSzPts val="1800"/>
              <a:buNone/>
            </a:pPr>
            <a:r>
              <a:rPr lang="pl-PL" i="1">
                <a:solidFill>
                  <a:schemeClr val="dk1"/>
                </a:solidFill>
                <a:latin typeface="Arial"/>
                <a:ea typeface="Arial"/>
                <a:cs typeface="Arial"/>
                <a:sym typeface="Arial"/>
              </a:rPr>
              <a:t>Could you also mention an activity in which it is repeated a block of statements (</a:t>
            </a:r>
            <a:r>
              <a:rPr lang="pl-PL" b="1" i="1">
                <a:solidFill>
                  <a:schemeClr val="dk1"/>
                </a:solidFill>
                <a:latin typeface="Arial"/>
                <a:ea typeface="Arial"/>
                <a:cs typeface="Arial"/>
                <a:sym typeface="Arial"/>
              </a:rPr>
              <a:t>repetition</a:t>
            </a:r>
            <a:r>
              <a:rPr lang="pl-PL" i="1">
                <a:solidFill>
                  <a:schemeClr val="dk1"/>
                </a:solidFill>
                <a:latin typeface="Arial"/>
                <a:ea typeface="Arial"/>
                <a:cs typeface="Arial"/>
                <a:sym typeface="Arial"/>
              </a:rPr>
              <a:t>)?</a:t>
            </a:r>
            <a:endParaRPr i="1">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900">
              <a:solidFill>
                <a:schemeClr val="dk1"/>
              </a:solidFill>
              <a:latin typeface="Arial"/>
              <a:ea typeface="Arial"/>
              <a:cs typeface="Arial"/>
              <a:sym typeface="Arial"/>
            </a:endParaRPr>
          </a:p>
        </p:txBody>
      </p:sp>
    </p:spTree>
    <p:extLst>
      <p:ext uri="{BB962C8B-B14F-4D97-AF65-F5344CB8AC3E}">
        <p14:creationId xmlns:p14="http://schemas.microsoft.com/office/powerpoint/2010/main" val="3167152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title"/>
          </p:nvPr>
        </p:nvSpPr>
        <p:spPr>
          <a:xfrm>
            <a:off x="1488831" y="1031631"/>
            <a:ext cx="9601200" cy="96129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9000"/>
              </a:lnSpc>
              <a:spcBef>
                <a:spcPts val="0"/>
              </a:spcBef>
              <a:spcAft>
                <a:spcPts val="0"/>
              </a:spcAft>
              <a:buClr>
                <a:srgbClr val="365F91"/>
              </a:buClr>
              <a:buSzPct val="100000"/>
              <a:buFont typeface="Times New Roman"/>
              <a:buNone/>
            </a:pPr>
            <a:r>
              <a:rPr lang="pl-PL" dirty="0" err="1">
                <a:solidFill>
                  <a:srgbClr val="365F91"/>
                </a:solidFill>
                <a:latin typeface="Times New Roman"/>
                <a:ea typeface="Times New Roman"/>
                <a:cs typeface="Times New Roman"/>
                <a:sym typeface="Times New Roman"/>
              </a:rPr>
              <a:t>Disclaimer</a:t>
            </a:r>
            <a:r>
              <a:rPr lang="pl-PL" dirty="0">
                <a:solidFill>
                  <a:srgbClr val="365F91"/>
                </a:solidFill>
                <a:latin typeface="Times New Roman"/>
                <a:ea typeface="Times New Roman"/>
                <a:cs typeface="Times New Roman"/>
                <a:sym typeface="Times New Roman"/>
              </a:rPr>
              <a:t>: </a:t>
            </a:r>
            <a:br>
              <a:rPr lang="pl-PL" dirty="0">
                <a:solidFill>
                  <a:srgbClr val="365F91"/>
                </a:solidFill>
                <a:latin typeface="Times New Roman"/>
                <a:ea typeface="Times New Roman"/>
                <a:cs typeface="Times New Roman"/>
                <a:sym typeface="Times New Roman"/>
              </a:rPr>
            </a:br>
            <a:endParaRPr dirty="0">
              <a:latin typeface="Times New Roman"/>
              <a:ea typeface="Times New Roman"/>
              <a:cs typeface="Times New Roman"/>
              <a:sym typeface="Times New Roman"/>
            </a:endParaRPr>
          </a:p>
        </p:txBody>
      </p:sp>
      <p:sp>
        <p:nvSpPr>
          <p:cNvPr id="244" name="Google Shape;244;p4"/>
          <p:cNvSpPr txBox="1">
            <a:spLocks noGrp="1"/>
          </p:cNvSpPr>
          <p:nvPr>
            <p:ph idx="1"/>
          </p:nvPr>
        </p:nvSpPr>
        <p:spPr>
          <a:xfrm>
            <a:off x="1488831" y="2171700"/>
            <a:ext cx="9601200" cy="4191000"/>
          </a:xfrm>
          <a:prstGeom prst="rect">
            <a:avLst/>
          </a:prstGeom>
          <a:noFill/>
          <a:ln>
            <a:noFill/>
          </a:ln>
        </p:spPr>
        <p:txBody>
          <a:bodyPr spcFirstLastPara="1" wrap="square" lIns="91425" tIns="45700" rIns="91425" bIns="45700" anchor="t" anchorCtr="0">
            <a:normAutofit/>
          </a:bodyPr>
          <a:lstStyle/>
          <a:p>
            <a:pPr marL="0" lvl="0" indent="0" algn="just">
              <a:spcBef>
                <a:spcPts val="0"/>
              </a:spcBef>
              <a:spcAft>
                <a:spcPts val="0"/>
              </a:spcAft>
              <a:buClr>
                <a:srgbClr val="365F91"/>
              </a:buClr>
              <a:buSzPts val="4000"/>
              <a:buNone/>
            </a:pPr>
            <a:r>
              <a:rPr lang="en-US" sz="4000" dirty="0">
                <a:solidFill>
                  <a:srgbClr val="365F91"/>
                </a:solidFill>
                <a:latin typeface="Times New Roman"/>
                <a:ea typeface="Times New Roman"/>
                <a:cs typeface="Times New Roman"/>
              </a:rPr>
              <a:t>Funded</a:t>
            </a:r>
            <a:r>
              <a:rPr lang="en-US" sz="4000" dirty="0"/>
              <a:t> </a:t>
            </a:r>
            <a:r>
              <a:rPr lang="en-US" sz="4000" dirty="0">
                <a:solidFill>
                  <a:srgbClr val="365F91"/>
                </a:solidFill>
                <a:latin typeface="Times New Roman"/>
                <a:ea typeface="Times New Roman"/>
                <a:cs typeface="Times New Roman"/>
              </a:rPr>
              <a:t>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0" dirty="0">
              <a:solidFill>
                <a:srgbClr val="365F91"/>
              </a:solidFill>
              <a:latin typeface="Times New Roman"/>
              <a:ea typeface="Times New Roman"/>
              <a:cs typeface="Times New Roman"/>
              <a:sym typeface="Times New Roman"/>
            </a:endParaRPr>
          </a:p>
        </p:txBody>
      </p:sp>
      <p:pic>
        <p:nvPicPr>
          <p:cNvPr id="245" name="Google Shape;245;p4" descr="C:\Users\FFI\Desktop\nowe projekty 2021\DEINDE\Erasmus+ 2021\co-funded_en\Horizontal\JPEG\EN Co-funded by the EU_POS.jpg"/>
          <p:cNvPicPr preferRelativeResize="0"/>
          <p:nvPr/>
        </p:nvPicPr>
        <p:blipFill rotWithShape="1">
          <a:blip r:embed="rId3">
            <a:alphaModFix/>
          </a:blip>
          <a:srcRect/>
          <a:stretch/>
        </p:blipFill>
        <p:spPr>
          <a:xfrm>
            <a:off x="7073655" y="533449"/>
            <a:ext cx="4375150" cy="915035"/>
          </a:xfrm>
          <a:prstGeom prst="rect">
            <a:avLst/>
          </a:prstGeom>
          <a:noFill/>
          <a:ln>
            <a:noFill/>
          </a:ln>
        </p:spPr>
      </p:pic>
    </p:spTree>
    <p:extLst>
      <p:ext uri="{BB962C8B-B14F-4D97-AF65-F5344CB8AC3E}">
        <p14:creationId xmlns:p14="http://schemas.microsoft.com/office/powerpoint/2010/main" val="1435396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8ccb96ae3c_0_127"/>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TRUE OR FALSE?</a:t>
            </a:r>
            <a:endParaRPr i="1"/>
          </a:p>
        </p:txBody>
      </p:sp>
      <p:sp>
        <p:nvSpPr>
          <p:cNvPr id="198" name="Google Shape;198;g18ccb96ae3c_0_127"/>
          <p:cNvSpPr txBox="1">
            <a:spLocks noGrp="1"/>
          </p:cNvSpPr>
          <p:nvPr>
            <p:ph idx="1"/>
          </p:nvPr>
        </p:nvSpPr>
        <p:spPr>
          <a:xfrm>
            <a:off x="1295400" y="1578250"/>
            <a:ext cx="7945500" cy="4872900"/>
          </a:xfrm>
          <a:prstGeom prst="rect">
            <a:avLst/>
          </a:prstGeom>
          <a:noFill/>
          <a:ln>
            <a:noFill/>
          </a:ln>
        </p:spPr>
        <p:txBody>
          <a:bodyPr spcFirstLastPara="1" wrap="square" lIns="91425" tIns="45700" rIns="91425" bIns="45700" anchor="t" anchorCtr="0">
            <a:noAutofit/>
          </a:bodyPr>
          <a:lstStyle/>
          <a:p>
            <a:pPr marL="457200" lvl="0" indent="-355600" algn="just" rtl="0">
              <a:lnSpc>
                <a:spcPct val="120000"/>
              </a:lnSpc>
              <a:spcBef>
                <a:spcPts val="1800"/>
              </a:spcBef>
              <a:spcAft>
                <a:spcPts val="0"/>
              </a:spcAft>
              <a:buClr>
                <a:srgbClr val="000000"/>
              </a:buClr>
              <a:buSzPts val="2000"/>
              <a:buFont typeface="Arial"/>
              <a:buChar char="❖"/>
            </a:pPr>
            <a:r>
              <a:rPr lang="pl-PL">
                <a:solidFill>
                  <a:srgbClr val="000000"/>
                </a:solidFill>
                <a:latin typeface="Arial"/>
                <a:ea typeface="Arial"/>
                <a:cs typeface="Arial"/>
                <a:sym typeface="Arial"/>
              </a:rPr>
              <a:t>Using WhatsApp, your data is protected.</a:t>
            </a:r>
            <a:endParaRPr>
              <a:solidFill>
                <a:srgbClr val="000000"/>
              </a:solidFill>
              <a:latin typeface="Arial"/>
              <a:ea typeface="Arial"/>
              <a:cs typeface="Arial"/>
              <a:sym typeface="Arial"/>
            </a:endParaRPr>
          </a:p>
          <a:p>
            <a:pPr marL="457200" lvl="0" indent="-355600" algn="just" rtl="0">
              <a:lnSpc>
                <a:spcPct val="120000"/>
              </a:lnSpc>
              <a:spcBef>
                <a:spcPts val="1000"/>
              </a:spcBef>
              <a:spcAft>
                <a:spcPts val="0"/>
              </a:spcAft>
              <a:buClr>
                <a:srgbClr val="000000"/>
              </a:buClr>
              <a:buSzPts val="2000"/>
              <a:buFont typeface="Arial"/>
              <a:buChar char="❖"/>
            </a:pPr>
            <a:r>
              <a:rPr lang="pl-PL">
                <a:solidFill>
                  <a:srgbClr val="000000"/>
                </a:solidFill>
                <a:latin typeface="Arial"/>
                <a:ea typeface="Arial"/>
                <a:cs typeface="Arial"/>
                <a:sym typeface="Arial"/>
              </a:rPr>
              <a:t>Apple is more transparent than Android when it comes to collection and sharing personal data.</a:t>
            </a:r>
            <a:endParaRPr>
              <a:solidFill>
                <a:srgbClr val="000000"/>
              </a:solidFill>
              <a:latin typeface="Arial"/>
              <a:ea typeface="Arial"/>
              <a:cs typeface="Arial"/>
              <a:sym typeface="Arial"/>
            </a:endParaRPr>
          </a:p>
          <a:p>
            <a:pPr marL="457200" lvl="0" indent="-355600" algn="just" rtl="0">
              <a:lnSpc>
                <a:spcPct val="120000"/>
              </a:lnSpc>
              <a:spcBef>
                <a:spcPts val="1000"/>
              </a:spcBef>
              <a:spcAft>
                <a:spcPts val="0"/>
              </a:spcAft>
              <a:buClr>
                <a:srgbClr val="000000"/>
              </a:buClr>
              <a:buSzPts val="2000"/>
              <a:buFont typeface="Arial"/>
              <a:buChar char="❖"/>
            </a:pPr>
            <a:r>
              <a:rPr lang="pl-PL">
                <a:solidFill>
                  <a:srgbClr val="000000"/>
                </a:solidFill>
                <a:latin typeface="Arial"/>
                <a:ea typeface="Arial"/>
                <a:cs typeface="Arial"/>
                <a:sym typeface="Arial"/>
              </a:rPr>
              <a:t>Snapchat can retrieve your temporary messages/images.</a:t>
            </a:r>
            <a:endParaRPr>
              <a:solidFill>
                <a:srgbClr val="000000"/>
              </a:solidFill>
              <a:latin typeface="Arial"/>
              <a:ea typeface="Arial"/>
              <a:cs typeface="Arial"/>
              <a:sym typeface="Arial"/>
            </a:endParaRPr>
          </a:p>
          <a:p>
            <a:pPr marL="457200" lvl="0" indent="-355600" algn="just" rtl="0">
              <a:lnSpc>
                <a:spcPct val="120000"/>
              </a:lnSpc>
              <a:spcBef>
                <a:spcPts val="1000"/>
              </a:spcBef>
              <a:spcAft>
                <a:spcPts val="0"/>
              </a:spcAft>
              <a:buClr>
                <a:srgbClr val="000000"/>
              </a:buClr>
              <a:buSzPts val="2000"/>
              <a:buFont typeface="Arial"/>
              <a:buChar char="❖"/>
            </a:pPr>
            <a:r>
              <a:rPr lang="pl-PL">
                <a:solidFill>
                  <a:srgbClr val="000000"/>
                </a:solidFill>
                <a:latin typeface="Arial"/>
                <a:ea typeface="Arial"/>
                <a:cs typeface="Arial"/>
                <a:sym typeface="Arial"/>
              </a:rPr>
              <a:t>I am obliged to give my full name when I create a profile.</a:t>
            </a:r>
            <a:endParaRPr>
              <a:solidFill>
                <a:srgbClr val="000000"/>
              </a:solidFill>
              <a:latin typeface="Arial"/>
              <a:ea typeface="Arial"/>
              <a:cs typeface="Arial"/>
              <a:sym typeface="Arial"/>
            </a:endParaRPr>
          </a:p>
          <a:p>
            <a:pPr marL="457200" lvl="0" indent="-355600" algn="just" rtl="0">
              <a:lnSpc>
                <a:spcPct val="120000"/>
              </a:lnSpc>
              <a:spcBef>
                <a:spcPts val="1000"/>
              </a:spcBef>
              <a:spcAft>
                <a:spcPts val="0"/>
              </a:spcAft>
              <a:buClr>
                <a:srgbClr val="000000"/>
              </a:buClr>
              <a:buSzPts val="2000"/>
              <a:buFont typeface="Arial"/>
              <a:buChar char="❖"/>
            </a:pPr>
            <a:r>
              <a:rPr lang="pl-PL">
                <a:solidFill>
                  <a:srgbClr val="000000"/>
                </a:solidFill>
                <a:latin typeface="Arial"/>
                <a:ea typeface="Arial"/>
                <a:cs typeface="Arial"/>
                <a:sym typeface="Arial"/>
              </a:rPr>
              <a:t>I can be fired for something I posted on my instagram account.</a:t>
            </a:r>
            <a:endParaRPr>
              <a:solidFill>
                <a:srgbClr val="000000"/>
              </a:solidFill>
              <a:latin typeface="Arial"/>
              <a:ea typeface="Arial"/>
              <a:cs typeface="Arial"/>
              <a:sym typeface="Arial"/>
            </a:endParaRPr>
          </a:p>
          <a:p>
            <a:pPr marL="457200" lvl="0" indent="-355600" algn="just" rtl="0">
              <a:lnSpc>
                <a:spcPct val="120000"/>
              </a:lnSpc>
              <a:spcBef>
                <a:spcPts val="1000"/>
              </a:spcBef>
              <a:spcAft>
                <a:spcPts val="0"/>
              </a:spcAft>
              <a:buClr>
                <a:srgbClr val="000000"/>
              </a:buClr>
              <a:buSzPts val="2000"/>
              <a:buFont typeface="Arial"/>
              <a:buChar char="❖"/>
            </a:pPr>
            <a:r>
              <a:rPr lang="pl-PL">
                <a:solidFill>
                  <a:srgbClr val="000000"/>
                </a:solidFill>
                <a:latin typeface="Arial"/>
                <a:ea typeface="Arial"/>
                <a:cs typeface="Arial"/>
                <a:sym typeface="Arial"/>
              </a:rPr>
              <a:t>Google gets information about us when we search something.</a:t>
            </a:r>
            <a:endParaRPr>
              <a:solidFill>
                <a:srgbClr val="000000"/>
              </a:solidFill>
              <a:latin typeface="Arial"/>
              <a:ea typeface="Arial"/>
              <a:cs typeface="Arial"/>
              <a:sym typeface="Arial"/>
            </a:endParaRPr>
          </a:p>
          <a:p>
            <a:pPr marL="457200" lvl="0" indent="-355600" algn="just" rtl="0">
              <a:lnSpc>
                <a:spcPct val="120000"/>
              </a:lnSpc>
              <a:spcBef>
                <a:spcPts val="1000"/>
              </a:spcBef>
              <a:spcAft>
                <a:spcPts val="0"/>
              </a:spcAft>
              <a:buClr>
                <a:srgbClr val="000000"/>
              </a:buClr>
              <a:buSzPts val="2000"/>
              <a:buFont typeface="Arial"/>
              <a:buChar char="❖"/>
            </a:pPr>
            <a:r>
              <a:rPr lang="pl-PL">
                <a:solidFill>
                  <a:srgbClr val="000000"/>
                </a:solidFill>
                <a:latin typeface="Arial"/>
                <a:ea typeface="Arial"/>
                <a:cs typeface="Arial"/>
                <a:sym typeface="Arial"/>
              </a:rPr>
              <a:t>Everyone have access to your information.</a:t>
            </a:r>
            <a:endParaRPr>
              <a:solidFill>
                <a:srgbClr val="000000"/>
              </a:solidFill>
              <a:latin typeface="Arial"/>
              <a:ea typeface="Arial"/>
              <a:cs typeface="Arial"/>
              <a:sym typeface="Arial"/>
            </a:endParaRPr>
          </a:p>
          <a:p>
            <a:pPr marL="457200" lvl="0" indent="-355600" algn="just" rtl="0">
              <a:lnSpc>
                <a:spcPct val="120000"/>
              </a:lnSpc>
              <a:spcBef>
                <a:spcPts val="1000"/>
              </a:spcBef>
              <a:spcAft>
                <a:spcPts val="0"/>
              </a:spcAft>
              <a:buClr>
                <a:srgbClr val="000000"/>
              </a:buClr>
              <a:buSzPts val="2000"/>
              <a:buFont typeface="Arial"/>
              <a:buChar char="❖"/>
            </a:pPr>
            <a:r>
              <a:rPr lang="pl-PL">
                <a:solidFill>
                  <a:srgbClr val="000000"/>
                </a:solidFill>
                <a:latin typeface="Arial"/>
                <a:ea typeface="Arial"/>
                <a:cs typeface="Arial"/>
                <a:sym typeface="Arial"/>
              </a:rPr>
              <a:t>It is very easy to be hacked.</a:t>
            </a:r>
            <a:endParaRPr>
              <a:solidFill>
                <a:srgbClr val="000000"/>
              </a:solidFill>
              <a:latin typeface="Arial"/>
              <a:ea typeface="Arial"/>
              <a:cs typeface="Arial"/>
              <a:sym typeface="Arial"/>
            </a:endParaRPr>
          </a:p>
          <a:p>
            <a:pPr marL="457200" lvl="0" indent="-355600" algn="just" rtl="0">
              <a:lnSpc>
                <a:spcPct val="120000"/>
              </a:lnSpc>
              <a:spcBef>
                <a:spcPts val="1000"/>
              </a:spcBef>
              <a:spcAft>
                <a:spcPts val="0"/>
              </a:spcAft>
              <a:buClr>
                <a:srgbClr val="000000"/>
              </a:buClr>
              <a:buSzPts val="2000"/>
              <a:buFont typeface="Arial"/>
              <a:buChar char="❖"/>
            </a:pPr>
            <a:r>
              <a:rPr lang="pl-PL">
                <a:solidFill>
                  <a:srgbClr val="000000"/>
                </a:solidFill>
                <a:latin typeface="Arial"/>
                <a:ea typeface="Arial"/>
                <a:cs typeface="Arial"/>
                <a:sym typeface="Arial"/>
              </a:rPr>
              <a:t> Computers could spy on us.</a:t>
            </a:r>
            <a:endParaRPr>
              <a:solidFill>
                <a:srgbClr val="000000"/>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4272871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subTitle" idx="1"/>
          </p:nvPr>
        </p:nvSpPr>
        <p:spPr>
          <a:xfrm>
            <a:off x="1770185" y="2543908"/>
            <a:ext cx="8217877" cy="2883877"/>
          </a:xfrm>
          <a:prstGeom prst="rect">
            <a:avLst/>
          </a:prstGeom>
          <a:noFill/>
          <a:ln>
            <a:noFill/>
          </a:ln>
        </p:spPr>
        <p:txBody>
          <a:bodyPr spcFirstLastPara="1" wrap="square" lIns="91425" tIns="45700" rIns="91425" bIns="45700" anchor="t" anchorCtr="0">
            <a:normAutofit/>
          </a:bodyPr>
          <a:lstStyle/>
          <a:p>
            <a:pPr marL="0" lvl="0" indent="0" algn="ctr" rtl="0">
              <a:lnSpc>
                <a:spcPct val="112000"/>
              </a:lnSpc>
              <a:spcBef>
                <a:spcPts val="0"/>
              </a:spcBef>
              <a:spcAft>
                <a:spcPts val="0"/>
              </a:spcAft>
              <a:buClr>
                <a:schemeClr val="dk2"/>
              </a:buClr>
              <a:buSzPts val="2300"/>
              <a:buNone/>
            </a:pPr>
            <a:r>
              <a:rPr lang="pl-PL" b="1">
                <a:latin typeface="Times New Roman"/>
                <a:ea typeface="Times New Roman"/>
                <a:cs typeface="Times New Roman"/>
                <a:sym typeface="Times New Roman"/>
              </a:rPr>
              <a:t>Key competences for people 50+</a:t>
            </a:r>
            <a:endParaRPr/>
          </a:p>
          <a:p>
            <a:pPr marL="0" lvl="0" indent="0" algn="ctr" rtl="0">
              <a:lnSpc>
                <a:spcPct val="112000"/>
              </a:lnSpc>
              <a:spcBef>
                <a:spcPts val="0"/>
              </a:spcBef>
              <a:spcAft>
                <a:spcPts val="0"/>
              </a:spcAft>
              <a:buClr>
                <a:schemeClr val="dk2"/>
              </a:buClr>
              <a:buSzPts val="2300"/>
              <a:buNone/>
            </a:pPr>
            <a:endParaRPr b="1">
              <a:latin typeface="Times New Roman"/>
              <a:ea typeface="Times New Roman"/>
              <a:cs typeface="Times New Roman"/>
              <a:sym typeface="Times New Roman"/>
            </a:endParaRPr>
          </a:p>
          <a:p>
            <a:pPr marL="0" lvl="0" indent="0" algn="ctr" rtl="0">
              <a:lnSpc>
                <a:spcPct val="112000"/>
              </a:lnSpc>
              <a:spcBef>
                <a:spcPts val="0"/>
              </a:spcBef>
              <a:spcAft>
                <a:spcPts val="0"/>
              </a:spcAft>
              <a:buClr>
                <a:schemeClr val="dk2"/>
              </a:buClr>
              <a:buSzPts val="4000"/>
              <a:buNone/>
            </a:pPr>
            <a:r>
              <a:rPr lang="pl-PL" sz="4000" b="1">
                <a:latin typeface="Times New Roman"/>
                <a:ea typeface="Times New Roman"/>
                <a:cs typeface="Times New Roman"/>
                <a:sym typeface="Times New Roman"/>
              </a:rPr>
              <a:t>Course: Digital Competences</a:t>
            </a:r>
            <a:endParaRPr sz="4000" b="1">
              <a:latin typeface="Times New Roman"/>
              <a:ea typeface="Times New Roman"/>
              <a:cs typeface="Times New Roman"/>
              <a:sym typeface="Times New Roman"/>
            </a:endParaRPr>
          </a:p>
        </p:txBody>
      </p:sp>
      <p:pic>
        <p:nvPicPr>
          <p:cNvPr id="98" name="Google Shape;98;p1" descr="C:\Users\FFI\Desktop\nowe projekty 2021\DEINDE\Erasmus+ 2021\co-funded_en\Horizontal\JPEG\EN Co-funded by the EU_POS.jpg"/>
          <p:cNvPicPr preferRelativeResize="0"/>
          <p:nvPr/>
        </p:nvPicPr>
        <p:blipFill rotWithShape="1">
          <a:blip r:embed="rId3">
            <a:alphaModFix/>
          </a:blip>
          <a:srcRect/>
          <a:stretch/>
        </p:blipFill>
        <p:spPr>
          <a:xfrm>
            <a:off x="1399686" y="1330936"/>
            <a:ext cx="4375150" cy="915035"/>
          </a:xfrm>
          <a:prstGeom prst="rect">
            <a:avLst/>
          </a:prstGeom>
          <a:noFill/>
          <a:ln>
            <a:noFill/>
          </a:ln>
        </p:spPr>
      </p:pic>
      <p:pic>
        <p:nvPicPr>
          <p:cNvPr id="99" name="Google Shape;99;p1"/>
          <p:cNvPicPr preferRelativeResize="0"/>
          <p:nvPr/>
        </p:nvPicPr>
        <p:blipFill rotWithShape="1">
          <a:blip r:embed="rId4">
            <a:alphaModFix/>
          </a:blip>
          <a:srcRect/>
          <a:stretch/>
        </p:blipFill>
        <p:spPr>
          <a:xfrm>
            <a:off x="9615122" y="4208585"/>
            <a:ext cx="1238250" cy="1219200"/>
          </a:xfrm>
          <a:prstGeom prst="rect">
            <a:avLst/>
          </a:prstGeom>
          <a:noFill/>
          <a:ln>
            <a:noFill/>
          </a:ln>
        </p:spPr>
      </p:pic>
    </p:spTree>
    <p:extLst>
      <p:ext uri="{BB962C8B-B14F-4D97-AF65-F5344CB8AC3E}">
        <p14:creationId xmlns:p14="http://schemas.microsoft.com/office/powerpoint/2010/main" val="5175196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ct val="100000"/>
              <a:buFont typeface="Libre Franklin"/>
              <a:buNone/>
            </a:pPr>
            <a:r>
              <a:rPr lang="pl-PL"/>
              <a:t>Communication and Collaboration (What is it based on?)</a:t>
            </a:r>
            <a:endParaRPr/>
          </a:p>
          <a:p>
            <a:pPr marL="0" lvl="0" indent="0" algn="l" rtl="0">
              <a:lnSpc>
                <a:spcPct val="89000"/>
              </a:lnSpc>
              <a:spcBef>
                <a:spcPts val="0"/>
              </a:spcBef>
              <a:spcAft>
                <a:spcPts val="0"/>
              </a:spcAft>
              <a:buClr>
                <a:schemeClr val="dk1"/>
              </a:buClr>
              <a:buSzPts val="990"/>
              <a:buFont typeface="Arial"/>
              <a:buNone/>
            </a:pPr>
            <a:endParaRPr/>
          </a:p>
          <a:p>
            <a:pPr marL="0" lvl="0" indent="0" algn="l" rtl="0">
              <a:lnSpc>
                <a:spcPct val="89000"/>
              </a:lnSpc>
              <a:spcBef>
                <a:spcPts val="0"/>
              </a:spcBef>
              <a:spcAft>
                <a:spcPts val="0"/>
              </a:spcAft>
              <a:buClr>
                <a:schemeClr val="dk2"/>
              </a:buClr>
              <a:buSzPct val="100000"/>
              <a:buFont typeface="Libre Franklin"/>
              <a:buNone/>
            </a:pPr>
            <a:endParaRPr/>
          </a:p>
        </p:txBody>
      </p:sp>
      <p:sp>
        <p:nvSpPr>
          <p:cNvPr id="105" name="Google Shape;105;p2"/>
          <p:cNvSpPr txBox="1">
            <a:spLocks noGrp="1"/>
          </p:cNvSpPr>
          <p:nvPr>
            <p:ph idx="1"/>
          </p:nvPr>
        </p:nvSpPr>
        <p:spPr>
          <a:xfrm>
            <a:off x="1371600" y="1752600"/>
            <a:ext cx="6967200" cy="35814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SzPts val="1800"/>
              <a:buNone/>
            </a:pPr>
            <a:endParaRPr sz="2050">
              <a:solidFill>
                <a:schemeClr val="dk1"/>
              </a:solidFill>
              <a:latin typeface="Arial"/>
              <a:ea typeface="Arial"/>
              <a:cs typeface="Arial"/>
              <a:sym typeface="Arial"/>
            </a:endParaRPr>
          </a:p>
          <a:p>
            <a:pPr marL="457200" lvl="0" indent="-358775" algn="l" rtl="0">
              <a:lnSpc>
                <a:spcPct val="9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Interaction with others</a:t>
            </a: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457200" lvl="0" indent="-358775" algn="l" rtl="0">
              <a:lnSpc>
                <a:spcPct val="9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communication by using digital technologies</a:t>
            </a: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457200" lvl="0" indent="-358775" algn="l" rtl="0">
              <a:lnSpc>
                <a:spcPct val="9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awareness of cultural and generational diversity</a:t>
            </a: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457200" lvl="0" indent="-358775" algn="l" rtl="0">
              <a:lnSpc>
                <a:spcPct val="9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participation in society through public and private digital services and participatory citizenship.</a:t>
            </a: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Clr>
                <a:schemeClr val="dk1"/>
              </a:buClr>
              <a:buSzPts val="1100"/>
              <a:buFont typeface="Arial"/>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pic>
        <p:nvPicPr>
          <p:cNvPr id="106" name="Google Shape;106;p2"/>
          <p:cNvPicPr preferRelativeResize="0"/>
          <p:nvPr/>
        </p:nvPicPr>
        <p:blipFill rotWithShape="1">
          <a:blip r:embed="rId3">
            <a:alphaModFix/>
          </a:blip>
          <a:srcRect/>
          <a:stretch/>
        </p:blipFill>
        <p:spPr>
          <a:xfrm>
            <a:off x="7947925" y="2684150"/>
            <a:ext cx="3937326" cy="2060550"/>
          </a:xfrm>
          <a:prstGeom prst="rect">
            <a:avLst/>
          </a:prstGeom>
          <a:noFill/>
          <a:ln>
            <a:noFill/>
          </a:ln>
        </p:spPr>
      </p:pic>
    </p:spTree>
    <p:extLst>
      <p:ext uri="{BB962C8B-B14F-4D97-AF65-F5344CB8AC3E}">
        <p14:creationId xmlns:p14="http://schemas.microsoft.com/office/powerpoint/2010/main" val="23533446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8ccb96ae3c_0_1"/>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What does participatory citizenship mean ?</a:t>
            </a:r>
            <a:endParaRPr/>
          </a:p>
        </p:txBody>
      </p:sp>
      <p:sp>
        <p:nvSpPr>
          <p:cNvPr id="112" name="Google Shape;112;g18ccb96ae3c_0_1"/>
          <p:cNvSpPr txBox="1">
            <a:spLocks noGrp="1"/>
          </p:cNvSpPr>
          <p:nvPr>
            <p:ph idx="1"/>
          </p:nvPr>
        </p:nvSpPr>
        <p:spPr>
          <a:xfrm>
            <a:off x="1371600" y="1710050"/>
            <a:ext cx="70320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It means that a citizen is active at different levels (local, national) in addressing social issues that are relevant to the community e.g. learning how governments work or being aware of current affairs.</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25954965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8cea1f1dc3_0_7"/>
          <p:cNvSpPr txBox="1">
            <a:spLocks noGrp="1"/>
          </p:cNvSpPr>
          <p:nvPr>
            <p:ph idx="1"/>
          </p:nvPr>
        </p:nvSpPr>
        <p:spPr>
          <a:xfrm>
            <a:off x="1371600" y="1633850"/>
            <a:ext cx="68205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Interacting through digital technologies</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Sharing through digital technologies</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Engaging in citizenship through digital technologies</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Collaborating through digital technologies</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Netiquette</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Managing digital identity</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
        <p:nvSpPr>
          <p:cNvPr id="118" name="Google Shape;118;g18cea1f1dc3_0_7"/>
          <p:cNvSpPr/>
          <p:nvPr/>
        </p:nvSpPr>
        <p:spPr>
          <a:xfrm>
            <a:off x="3503200" y="156775"/>
            <a:ext cx="7328400" cy="1529400"/>
          </a:xfrm>
          <a:prstGeom prst="horizontalScroll">
            <a:avLst>
              <a:gd name="adj" fmla="val 12500"/>
            </a:avLst>
          </a:prstGeom>
          <a:no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sz="4100" b="1">
                <a:solidFill>
                  <a:srgbClr val="000000"/>
                </a:solidFill>
              </a:rPr>
              <a:t>Competences</a:t>
            </a:r>
            <a:endParaRPr sz="4100" b="1">
              <a:solidFill>
                <a:srgbClr val="000000"/>
              </a:solidFill>
            </a:endParaRPr>
          </a:p>
        </p:txBody>
      </p:sp>
    </p:spTree>
    <p:extLst>
      <p:ext uri="{BB962C8B-B14F-4D97-AF65-F5344CB8AC3E}">
        <p14:creationId xmlns:p14="http://schemas.microsoft.com/office/powerpoint/2010/main" val="9993758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8ceeaefae4_0_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457200" lvl="0" indent="0" algn="l" rtl="0">
              <a:lnSpc>
                <a:spcPct val="89000"/>
              </a:lnSpc>
              <a:spcBef>
                <a:spcPts val="0"/>
              </a:spcBef>
              <a:spcAft>
                <a:spcPts val="0"/>
              </a:spcAft>
              <a:buNone/>
            </a:pPr>
            <a:r>
              <a:rPr lang="pl-PL"/>
              <a:t>1. Interacting through digital technologies (What is it for?)</a:t>
            </a:r>
            <a:endParaRPr/>
          </a:p>
        </p:txBody>
      </p:sp>
      <p:sp>
        <p:nvSpPr>
          <p:cNvPr id="124" name="Google Shape;124;g18ceeaefae4_0_9"/>
          <p:cNvSpPr txBox="1">
            <a:spLocks noGrp="1"/>
          </p:cNvSpPr>
          <p:nvPr>
            <p:ph idx="1"/>
          </p:nvPr>
        </p:nvSpPr>
        <p:spPr>
          <a:xfrm>
            <a:off x="1371600" y="2167250"/>
            <a:ext cx="69165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To interact through a variety of digital technologies</a:t>
            </a:r>
            <a:endParaRPr sz="205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 To understand appropriate digital communication means for a given context.</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11894959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8d034a52ba_0_11"/>
          <p:cNvSpPr txBox="1">
            <a:spLocks noGrp="1"/>
          </p:cNvSpPr>
          <p:nvPr>
            <p:ph idx="1"/>
          </p:nvPr>
        </p:nvSpPr>
        <p:spPr>
          <a:xfrm>
            <a:off x="1371600" y="1633850"/>
            <a:ext cx="101475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Understanding the pros and cons of the internet's possibilities for political debates and sharing political messages. For example, viral media.</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For example, I know professional or social networks such as Meetup, Pinterest, Flickr, LinkedIn, Blogster, Youtube and Twitter.</a:t>
            </a:r>
            <a:endParaRPr sz="205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For example, I often comment on newspaper articles, write on a blog, share posts on social media or participate actively in a professional network.</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
        <p:nvSpPr>
          <p:cNvPr id="130" name="Google Shape;130;g18d034a52ba_0_11"/>
          <p:cNvSpPr/>
          <p:nvPr/>
        </p:nvSpPr>
        <p:spPr>
          <a:xfrm>
            <a:off x="3503200" y="156775"/>
            <a:ext cx="7328400" cy="1529400"/>
          </a:xfrm>
          <a:prstGeom prst="horizontalScroll">
            <a:avLst>
              <a:gd name="adj" fmla="val 12500"/>
            </a:avLst>
          </a:prstGeom>
          <a:no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sz="4100" b="1"/>
              <a:t>Examples</a:t>
            </a:r>
            <a:endParaRPr sz="4100" b="1">
              <a:solidFill>
                <a:srgbClr val="000000"/>
              </a:solidFill>
            </a:endParaRPr>
          </a:p>
        </p:txBody>
      </p:sp>
    </p:spTree>
    <p:extLst>
      <p:ext uri="{BB962C8B-B14F-4D97-AF65-F5344CB8AC3E}">
        <p14:creationId xmlns:p14="http://schemas.microsoft.com/office/powerpoint/2010/main" val="27308136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18ccb96ae3c_0_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Activity: Organising Information</a:t>
            </a:r>
            <a:endParaRPr/>
          </a:p>
        </p:txBody>
      </p:sp>
      <p:sp>
        <p:nvSpPr>
          <p:cNvPr id="135" name="Google Shape;135;g18ccb96ae3c_0_9"/>
          <p:cNvSpPr txBox="1">
            <a:spLocks noGrp="1"/>
          </p:cNvSpPr>
          <p:nvPr>
            <p:ph idx="1"/>
          </p:nvPr>
        </p:nvSpPr>
        <p:spPr>
          <a:xfrm>
            <a:off x="1371600" y="1633800"/>
            <a:ext cx="7243500" cy="45993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800"/>
              </a:spcBef>
              <a:spcAft>
                <a:spcPts val="0"/>
              </a:spcAft>
              <a:buNone/>
            </a:pPr>
            <a:r>
              <a:rPr lang="pl-PL" sz="2050">
                <a:solidFill>
                  <a:srgbClr val="22304B"/>
                </a:solidFill>
                <a:latin typeface="Arial"/>
                <a:ea typeface="Arial"/>
                <a:cs typeface="Arial"/>
                <a:sym typeface="Arial"/>
              </a:rPr>
              <a:t>The goal of this activity is to learn to organise the information we know about people, places and news online. By reading a phrase, a headline, an article, etc., they will have to be able to make categories associated with keywords. For this, divide participants into groups of three:</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The first person says one phrase from the list below</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The second responds as quick as possible with the first word that comes to mind </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The third writes the new word</a:t>
            </a: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37" name="Google Shape;137;g18ccb96ae3c_0_9"/>
          <p:cNvPicPr preferRelativeResize="0"/>
          <p:nvPr/>
        </p:nvPicPr>
        <p:blipFill rotWithShape="1">
          <a:blip r:embed="rId3">
            <a:alphaModFix/>
          </a:blip>
          <a:srcRect/>
          <a:stretch/>
        </p:blipFill>
        <p:spPr>
          <a:xfrm>
            <a:off x="7768825" y="2400300"/>
            <a:ext cx="4653925" cy="3257750"/>
          </a:xfrm>
          <a:prstGeom prst="rect">
            <a:avLst/>
          </a:prstGeom>
          <a:noFill/>
          <a:ln>
            <a:noFill/>
          </a:ln>
        </p:spPr>
      </p:pic>
    </p:spTree>
    <p:extLst>
      <p:ext uri="{BB962C8B-B14F-4D97-AF65-F5344CB8AC3E}">
        <p14:creationId xmlns:p14="http://schemas.microsoft.com/office/powerpoint/2010/main" val="35388631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8ccb96ae3c_0_16"/>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2"/>
              </a:buClr>
              <a:buSzPts val="4400"/>
              <a:buFont typeface="Libre Franklin"/>
              <a:buNone/>
            </a:pPr>
            <a:r>
              <a:rPr lang="pl-PL"/>
              <a:t>Activity: Organising Information</a:t>
            </a:r>
            <a:endParaRPr/>
          </a:p>
          <a:p>
            <a:pPr marL="0" lvl="0" indent="0" algn="l" rtl="0">
              <a:lnSpc>
                <a:spcPct val="89000"/>
              </a:lnSpc>
              <a:spcBef>
                <a:spcPts val="0"/>
              </a:spcBef>
              <a:spcAft>
                <a:spcPts val="0"/>
              </a:spcAft>
              <a:buClr>
                <a:schemeClr val="dk2"/>
              </a:buClr>
              <a:buSzPts val="4400"/>
              <a:buFont typeface="Libre Franklin"/>
              <a:buNone/>
            </a:pPr>
            <a:endParaRPr/>
          </a:p>
        </p:txBody>
      </p:sp>
      <p:sp>
        <p:nvSpPr>
          <p:cNvPr id="143" name="Google Shape;143;g18ccb96ae3c_0_16"/>
          <p:cNvSpPr txBox="1"/>
          <p:nvPr/>
        </p:nvSpPr>
        <p:spPr>
          <a:xfrm>
            <a:off x="1554775" y="1633975"/>
            <a:ext cx="3000000" cy="270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2050"/>
              <a:t>LIST 1</a:t>
            </a:r>
            <a:endParaRPr sz="2050"/>
          </a:p>
          <a:p>
            <a:pPr marL="0" lvl="0" indent="0" algn="l" rtl="0">
              <a:spcBef>
                <a:spcPts val="0"/>
              </a:spcBef>
              <a:spcAft>
                <a:spcPts val="0"/>
              </a:spcAft>
              <a:buNone/>
            </a:pPr>
            <a:endParaRPr sz="2050"/>
          </a:p>
          <a:p>
            <a:pPr marL="457200" lvl="0" indent="-358775" algn="l" rtl="0">
              <a:spcBef>
                <a:spcPts val="0"/>
              </a:spcBef>
              <a:spcAft>
                <a:spcPts val="0"/>
              </a:spcAft>
              <a:buSzPts val="2050"/>
              <a:buChar char="●"/>
            </a:pPr>
            <a:r>
              <a:rPr lang="pl-PL" sz="2050"/>
              <a:t>Shawn Mendes</a:t>
            </a:r>
            <a:endParaRPr sz="2050"/>
          </a:p>
          <a:p>
            <a:pPr marL="457200" lvl="0" indent="-358775" algn="l" rtl="0">
              <a:spcBef>
                <a:spcPts val="0"/>
              </a:spcBef>
              <a:spcAft>
                <a:spcPts val="0"/>
              </a:spcAft>
              <a:buSzPts val="2050"/>
              <a:buChar char="●"/>
            </a:pPr>
            <a:r>
              <a:rPr lang="pl-PL" sz="2050"/>
              <a:t>Global warming</a:t>
            </a:r>
            <a:endParaRPr sz="2050"/>
          </a:p>
          <a:p>
            <a:pPr marL="457200" lvl="0" indent="-358775" algn="l" rtl="0">
              <a:spcBef>
                <a:spcPts val="0"/>
              </a:spcBef>
              <a:spcAft>
                <a:spcPts val="0"/>
              </a:spcAft>
              <a:buSzPts val="2050"/>
              <a:buChar char="●"/>
            </a:pPr>
            <a:r>
              <a:rPr lang="pl-PL" sz="2050"/>
              <a:t>Hitler</a:t>
            </a:r>
            <a:endParaRPr sz="2050"/>
          </a:p>
          <a:p>
            <a:pPr marL="457200" lvl="0" indent="-358775" algn="l" rtl="0">
              <a:spcBef>
                <a:spcPts val="0"/>
              </a:spcBef>
              <a:spcAft>
                <a:spcPts val="0"/>
              </a:spcAft>
              <a:buSzPts val="2050"/>
              <a:buChar char="●"/>
            </a:pPr>
            <a:r>
              <a:rPr lang="pl-PL" sz="2050"/>
              <a:t>Donald Trump</a:t>
            </a:r>
            <a:endParaRPr sz="2050"/>
          </a:p>
          <a:p>
            <a:pPr marL="457200" lvl="0" indent="-358775" algn="l" rtl="0">
              <a:spcBef>
                <a:spcPts val="0"/>
              </a:spcBef>
              <a:spcAft>
                <a:spcPts val="0"/>
              </a:spcAft>
              <a:buSzPts val="2050"/>
              <a:buChar char="●"/>
            </a:pPr>
            <a:r>
              <a:rPr lang="pl-PL" sz="2050"/>
              <a:t>Paris</a:t>
            </a:r>
            <a:endParaRPr sz="2050"/>
          </a:p>
          <a:p>
            <a:pPr marL="0" lvl="0" indent="0" algn="l" rtl="0">
              <a:spcBef>
                <a:spcPts val="0"/>
              </a:spcBef>
              <a:spcAft>
                <a:spcPts val="0"/>
              </a:spcAft>
              <a:buNone/>
            </a:pPr>
            <a:endParaRPr sz="2050"/>
          </a:p>
        </p:txBody>
      </p:sp>
      <p:sp>
        <p:nvSpPr>
          <p:cNvPr id="144" name="Google Shape;144;g18ccb96ae3c_0_16"/>
          <p:cNvSpPr txBox="1"/>
          <p:nvPr/>
        </p:nvSpPr>
        <p:spPr>
          <a:xfrm>
            <a:off x="5093700" y="1557775"/>
            <a:ext cx="4290600" cy="304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l-PL" sz="2050">
                <a:solidFill>
                  <a:srgbClr val="222222"/>
                </a:solidFill>
              </a:rPr>
              <a:t>LIST 2</a:t>
            </a:r>
            <a:endParaRPr sz="2050">
              <a:solidFill>
                <a:srgbClr val="222222"/>
              </a:solidFill>
            </a:endParaRPr>
          </a:p>
          <a:p>
            <a:pPr marL="0" lvl="0" indent="0" algn="l" rtl="0">
              <a:lnSpc>
                <a:spcPct val="115000"/>
              </a:lnSpc>
              <a:spcBef>
                <a:spcPts val="0"/>
              </a:spcBef>
              <a:spcAft>
                <a:spcPts val="0"/>
              </a:spcAft>
              <a:buNone/>
            </a:pPr>
            <a:endParaRPr sz="2050">
              <a:solidFill>
                <a:srgbClr val="222222"/>
              </a:solidFill>
            </a:endParaRPr>
          </a:p>
          <a:p>
            <a:pPr marL="673100" lvl="0" indent="-358775" algn="l" rtl="0">
              <a:lnSpc>
                <a:spcPct val="115000"/>
              </a:lnSpc>
              <a:spcBef>
                <a:spcPts val="0"/>
              </a:spcBef>
              <a:spcAft>
                <a:spcPts val="0"/>
              </a:spcAft>
              <a:buClr>
                <a:srgbClr val="222222"/>
              </a:buClr>
              <a:buSzPts val="2050"/>
              <a:buChar char="●"/>
            </a:pPr>
            <a:r>
              <a:rPr lang="pl-PL" sz="2050">
                <a:solidFill>
                  <a:srgbClr val="222222"/>
                </a:solidFill>
              </a:rPr>
              <a:t>Sleeping beauty</a:t>
            </a:r>
            <a:endParaRPr sz="2050">
              <a:solidFill>
                <a:srgbClr val="222222"/>
              </a:solidFill>
            </a:endParaRPr>
          </a:p>
          <a:p>
            <a:pPr marL="673100" lvl="0" indent="-358775" algn="l" rtl="0">
              <a:lnSpc>
                <a:spcPct val="115000"/>
              </a:lnSpc>
              <a:spcBef>
                <a:spcPts val="0"/>
              </a:spcBef>
              <a:spcAft>
                <a:spcPts val="0"/>
              </a:spcAft>
              <a:buClr>
                <a:srgbClr val="222222"/>
              </a:buClr>
              <a:buSzPts val="2050"/>
              <a:buChar char="●"/>
            </a:pPr>
            <a:r>
              <a:rPr lang="pl-PL" sz="2050">
                <a:solidFill>
                  <a:srgbClr val="222222"/>
                </a:solidFill>
              </a:rPr>
              <a:t>Minister of Justice</a:t>
            </a:r>
            <a:endParaRPr sz="2050">
              <a:solidFill>
                <a:srgbClr val="222222"/>
              </a:solidFill>
            </a:endParaRPr>
          </a:p>
          <a:p>
            <a:pPr marL="673100" lvl="0" indent="-358775" algn="l" rtl="0">
              <a:lnSpc>
                <a:spcPct val="115000"/>
              </a:lnSpc>
              <a:spcBef>
                <a:spcPts val="0"/>
              </a:spcBef>
              <a:spcAft>
                <a:spcPts val="0"/>
              </a:spcAft>
              <a:buClr>
                <a:srgbClr val="222222"/>
              </a:buClr>
              <a:buSzPts val="2050"/>
              <a:buChar char="●"/>
            </a:pPr>
            <a:r>
              <a:rPr lang="pl-PL" sz="2050">
                <a:solidFill>
                  <a:srgbClr val="222222"/>
                </a:solidFill>
              </a:rPr>
              <a:t>Assisted reproductive technology</a:t>
            </a:r>
            <a:endParaRPr sz="2050">
              <a:solidFill>
                <a:srgbClr val="222222"/>
              </a:solidFill>
            </a:endParaRPr>
          </a:p>
          <a:p>
            <a:pPr marL="673100" lvl="0" indent="-358775" algn="l" rtl="0">
              <a:lnSpc>
                <a:spcPct val="115000"/>
              </a:lnSpc>
              <a:spcBef>
                <a:spcPts val="0"/>
              </a:spcBef>
              <a:spcAft>
                <a:spcPts val="0"/>
              </a:spcAft>
              <a:buClr>
                <a:srgbClr val="222222"/>
              </a:buClr>
              <a:buSzPts val="2050"/>
              <a:buChar char="●"/>
            </a:pPr>
            <a:r>
              <a:rPr lang="pl-PL" sz="2050">
                <a:solidFill>
                  <a:srgbClr val="222222"/>
                </a:solidFill>
              </a:rPr>
              <a:t>Endangered species</a:t>
            </a:r>
            <a:endParaRPr sz="2050">
              <a:solidFill>
                <a:srgbClr val="222222"/>
              </a:solidFill>
            </a:endParaRPr>
          </a:p>
          <a:p>
            <a:pPr marL="673100" lvl="0" indent="-358775" algn="l" rtl="0">
              <a:lnSpc>
                <a:spcPct val="115000"/>
              </a:lnSpc>
              <a:spcBef>
                <a:spcPts val="0"/>
              </a:spcBef>
              <a:spcAft>
                <a:spcPts val="0"/>
              </a:spcAft>
              <a:buClr>
                <a:srgbClr val="222222"/>
              </a:buClr>
              <a:buSzPts val="2050"/>
              <a:buChar char="●"/>
            </a:pPr>
            <a:r>
              <a:rPr lang="pl-PL" sz="2050">
                <a:solidFill>
                  <a:srgbClr val="222222"/>
                </a:solidFill>
              </a:rPr>
              <a:t>Bird flu</a:t>
            </a:r>
            <a:endParaRPr sz="2050">
              <a:solidFill>
                <a:srgbClr val="222222"/>
              </a:solidFill>
            </a:endParaRPr>
          </a:p>
        </p:txBody>
      </p:sp>
      <p:sp>
        <p:nvSpPr>
          <p:cNvPr id="145" name="Google Shape;145;g18ccb96ae3c_0_16"/>
          <p:cNvSpPr txBox="1"/>
          <p:nvPr/>
        </p:nvSpPr>
        <p:spPr>
          <a:xfrm>
            <a:off x="8658600" y="1553700"/>
            <a:ext cx="3000000" cy="30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2050"/>
              <a:t>LIST 3</a:t>
            </a:r>
            <a:endParaRPr sz="2050"/>
          </a:p>
          <a:p>
            <a:pPr marL="0" lvl="0" indent="0" algn="l" rtl="0">
              <a:spcBef>
                <a:spcPts val="0"/>
              </a:spcBef>
              <a:spcAft>
                <a:spcPts val="0"/>
              </a:spcAft>
              <a:buNone/>
            </a:pPr>
            <a:endParaRPr sz="2050"/>
          </a:p>
          <a:p>
            <a:pPr marL="457200" lvl="0" indent="-358775" algn="l" rtl="0">
              <a:spcBef>
                <a:spcPts val="0"/>
              </a:spcBef>
              <a:spcAft>
                <a:spcPts val="0"/>
              </a:spcAft>
              <a:buSzPts val="2050"/>
              <a:buChar char="●"/>
            </a:pPr>
            <a:r>
              <a:rPr lang="pl-PL" sz="2050"/>
              <a:t>First World War</a:t>
            </a:r>
            <a:endParaRPr sz="2050"/>
          </a:p>
          <a:p>
            <a:pPr marL="457200" lvl="0" indent="-358775" algn="l" rtl="0">
              <a:spcBef>
                <a:spcPts val="0"/>
              </a:spcBef>
              <a:spcAft>
                <a:spcPts val="0"/>
              </a:spcAft>
              <a:buSzPts val="2050"/>
              <a:buChar char="●"/>
            </a:pPr>
            <a:r>
              <a:rPr lang="pl-PL" sz="2050"/>
              <a:t>South Africa</a:t>
            </a:r>
            <a:endParaRPr sz="2050"/>
          </a:p>
          <a:p>
            <a:pPr marL="457200" lvl="0" indent="-358775" algn="l" rtl="0">
              <a:spcBef>
                <a:spcPts val="0"/>
              </a:spcBef>
              <a:spcAft>
                <a:spcPts val="0"/>
              </a:spcAft>
              <a:buSzPts val="2050"/>
              <a:buChar char="●"/>
            </a:pPr>
            <a:r>
              <a:rPr lang="pl-PL" sz="2050"/>
              <a:t>Bizum</a:t>
            </a:r>
            <a:endParaRPr sz="2050"/>
          </a:p>
          <a:p>
            <a:pPr marL="457200" lvl="0" indent="-358775" algn="l" rtl="0">
              <a:spcBef>
                <a:spcPts val="0"/>
              </a:spcBef>
              <a:spcAft>
                <a:spcPts val="0"/>
              </a:spcAft>
              <a:buSzPts val="2050"/>
              <a:buChar char="●"/>
            </a:pPr>
            <a:r>
              <a:rPr lang="pl-PL" sz="2050"/>
              <a:t>Ryanair fired 900 pilots last week</a:t>
            </a:r>
            <a:endParaRPr sz="2050"/>
          </a:p>
          <a:p>
            <a:pPr marL="457200" lvl="0" indent="-358775" algn="l" rtl="0">
              <a:spcBef>
                <a:spcPts val="0"/>
              </a:spcBef>
              <a:spcAft>
                <a:spcPts val="0"/>
              </a:spcAft>
              <a:buSzPts val="2050"/>
              <a:buChar char="●"/>
            </a:pPr>
            <a:r>
              <a:rPr lang="pl-PL" sz="2050"/>
              <a:t>Instagram</a:t>
            </a:r>
            <a:endParaRPr sz="2050"/>
          </a:p>
          <a:p>
            <a:pPr marL="0" lvl="0" indent="0" algn="l" rtl="0">
              <a:spcBef>
                <a:spcPts val="0"/>
              </a:spcBef>
              <a:spcAft>
                <a:spcPts val="0"/>
              </a:spcAft>
              <a:buNone/>
            </a:pPr>
            <a:endParaRPr sz="2050"/>
          </a:p>
        </p:txBody>
      </p:sp>
    </p:spTree>
    <p:extLst>
      <p:ext uri="{BB962C8B-B14F-4D97-AF65-F5344CB8AC3E}">
        <p14:creationId xmlns:p14="http://schemas.microsoft.com/office/powerpoint/2010/main" val="299295362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59d6c44c6c_0_28"/>
          <p:cNvSpPr txBox="1">
            <a:spLocks noGrp="1"/>
          </p:cNvSpPr>
          <p:nvPr>
            <p:ph type="title"/>
          </p:nvPr>
        </p:nvSpPr>
        <p:spPr>
          <a:xfrm>
            <a:off x="1371600" y="533400"/>
            <a:ext cx="105321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2. Sharing through digital technologies (What is it for?)</a:t>
            </a:r>
            <a:endParaRPr/>
          </a:p>
        </p:txBody>
      </p:sp>
      <p:sp>
        <p:nvSpPr>
          <p:cNvPr id="151" name="Google Shape;151;g159d6c44c6c_0_28"/>
          <p:cNvSpPr txBox="1">
            <a:spLocks noGrp="1"/>
          </p:cNvSpPr>
          <p:nvPr>
            <p:ph idx="1"/>
          </p:nvPr>
        </p:nvSpPr>
        <p:spPr>
          <a:xfrm>
            <a:off x="1275450" y="2019300"/>
            <a:ext cx="7724400" cy="4309800"/>
          </a:xfrm>
          <a:prstGeom prst="rect">
            <a:avLst/>
          </a:prstGeom>
          <a:noFill/>
          <a:ln>
            <a:noFill/>
          </a:ln>
        </p:spPr>
        <p:txBody>
          <a:bodyPr spcFirstLastPara="1" wrap="square" lIns="91425" tIns="45700" rIns="91425" bIns="45700" anchor="t" anchorCtr="0">
            <a:noAutofit/>
          </a:bodyPr>
          <a:lstStyle/>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To share data, information and digital content with others through appropriate digital technologies, </a:t>
            </a:r>
            <a:endParaRPr sz="2050">
              <a:solidFill>
                <a:schemeClr val="dk1"/>
              </a:solidFill>
              <a:latin typeface="Arial"/>
              <a:ea typeface="Arial"/>
              <a:cs typeface="Arial"/>
              <a:sym typeface="Arial"/>
            </a:endParaRPr>
          </a:p>
          <a:p>
            <a:pPr marL="45720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To act as an intermediary, </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To know about referencing and attribution practices.</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379285743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8d034a52ba_0_31"/>
          <p:cNvSpPr txBox="1">
            <a:spLocks noGrp="1"/>
          </p:cNvSpPr>
          <p:nvPr>
            <p:ph idx="1"/>
          </p:nvPr>
        </p:nvSpPr>
        <p:spPr>
          <a:xfrm>
            <a:off x="1371600" y="1633850"/>
            <a:ext cx="101475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0"/>
              </a:spcBef>
              <a:spcAft>
                <a:spcPts val="0"/>
              </a:spcAft>
              <a:buSzPts val="1800"/>
              <a:buNone/>
            </a:pPr>
            <a:endParaRPr sz="2050" dirty="0">
              <a:solidFill>
                <a:schemeClr val="dk1"/>
              </a:solidFill>
              <a:latin typeface="Arial"/>
              <a:ea typeface="Arial"/>
              <a:cs typeface="Arial"/>
              <a:sym typeface="Arial"/>
            </a:endParaRPr>
          </a:p>
          <a:p>
            <a:pPr marL="457200" indent="-358775">
              <a:lnSpc>
                <a:spcPct val="105000"/>
              </a:lnSpc>
              <a:spcBef>
                <a:spcPts val="0"/>
              </a:spcBef>
              <a:spcAft>
                <a:spcPts val="0"/>
              </a:spcAft>
              <a:buClr>
                <a:schemeClr val="dk1"/>
              </a:buClr>
              <a:buSzPts val="2050"/>
            </a:pPr>
            <a:r>
              <a:rPr lang="pl-PL" sz="2050" dirty="0" err="1">
                <a:solidFill>
                  <a:schemeClr val="dk1"/>
                </a:solidFill>
                <a:latin typeface="Arial"/>
                <a:ea typeface="Arial"/>
                <a:cs typeface="Arial"/>
                <a:sym typeface="Arial"/>
              </a:rPr>
              <a:t>You</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have</a:t>
            </a:r>
            <a:r>
              <a:rPr lang="pl-PL" sz="2050" dirty="0">
                <a:solidFill>
                  <a:schemeClr val="dk1"/>
                </a:solidFill>
                <a:latin typeface="Arial"/>
                <a:ea typeface="Arial"/>
                <a:cs typeface="Arial"/>
                <a:sym typeface="Arial"/>
              </a:rPr>
              <a:t> the </a:t>
            </a:r>
            <a:r>
              <a:rPr lang="pl-PL" sz="2050" dirty="0" err="1">
                <a:solidFill>
                  <a:schemeClr val="dk1"/>
                </a:solidFill>
                <a:latin typeface="Arial"/>
                <a:ea typeface="Arial"/>
                <a:cs typeface="Arial"/>
                <a:sym typeface="Arial"/>
              </a:rPr>
              <a:t>ability</a:t>
            </a:r>
            <a:r>
              <a:rPr lang="pl-PL" sz="2050" dirty="0">
                <a:solidFill>
                  <a:schemeClr val="dk1"/>
                </a:solidFill>
                <a:latin typeface="Arial"/>
                <a:ea typeface="Arial"/>
                <a:cs typeface="Arial"/>
                <a:sym typeface="Arial"/>
              </a:rPr>
              <a:t> to express </a:t>
            </a:r>
            <a:r>
              <a:rPr lang="pl-PL" sz="2050" dirty="0" err="1">
                <a:solidFill>
                  <a:schemeClr val="dk1"/>
                </a:solidFill>
                <a:latin typeface="Arial"/>
                <a:ea typeface="Arial"/>
                <a:cs typeface="Arial"/>
                <a:sym typeface="Arial"/>
              </a:rPr>
              <a:t>an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opinion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or</a:t>
            </a:r>
            <a:r>
              <a:rPr lang="pl-PL" sz="2050" dirty="0">
                <a:solidFill>
                  <a:schemeClr val="dk1"/>
                </a:solidFill>
                <a:latin typeface="Arial"/>
                <a:ea typeface="Arial"/>
                <a:cs typeface="Arial"/>
                <a:sym typeface="Arial"/>
              </a:rPr>
              <a:t> a </a:t>
            </a:r>
            <a:r>
              <a:rPr lang="pl-PL" sz="2050" dirty="0" err="1">
                <a:solidFill>
                  <a:schemeClr val="dk1"/>
                </a:solidFill>
                <a:latin typeface="Arial"/>
                <a:ea typeface="Arial"/>
                <a:cs typeface="Arial"/>
                <a:sym typeface="Arial"/>
              </a:rPr>
              <a:t>feeling</a:t>
            </a:r>
            <a:r>
              <a:rPr lang="pl-PL" sz="2050" dirty="0">
                <a:solidFill>
                  <a:schemeClr val="dk1"/>
                </a:solidFill>
                <a:latin typeface="Arial"/>
                <a:ea typeface="Arial"/>
                <a:cs typeface="Arial"/>
                <a:sym typeface="Arial"/>
              </a:rPr>
              <a:t> by </a:t>
            </a:r>
            <a:r>
              <a:rPr lang="pl-PL" sz="2050" dirty="0" err="1">
                <a:solidFill>
                  <a:schemeClr val="dk1"/>
                </a:solidFill>
                <a:latin typeface="Arial"/>
                <a:ea typeface="Arial"/>
                <a:cs typeface="Arial"/>
                <a:sym typeface="Arial"/>
              </a:rPr>
              <a:t>using</a:t>
            </a:r>
            <a:r>
              <a:rPr lang="pl-PL" sz="2050" dirty="0">
                <a:solidFill>
                  <a:schemeClr val="dk1"/>
                </a:solidFill>
                <a:latin typeface="Arial"/>
                <a:ea typeface="Arial"/>
                <a:cs typeface="Arial"/>
                <a:sym typeface="Arial"/>
              </a:rPr>
              <a:t> a </a:t>
            </a:r>
            <a:r>
              <a:rPr lang="pl-PL" sz="2050" dirty="0" err="1">
                <a:solidFill>
                  <a:schemeClr val="dk1"/>
                </a:solidFill>
                <a:latin typeface="Arial"/>
                <a:ea typeface="Arial"/>
                <a:cs typeface="Arial"/>
                <a:sym typeface="Arial"/>
              </a:rPr>
              <a:t>certain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tone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when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writing</a:t>
            </a:r>
            <a:r>
              <a:rPr lang="pl-PL" sz="2050" dirty="0">
                <a:solidFill>
                  <a:schemeClr val="dk1"/>
                </a:solidFill>
                <a:latin typeface="Arial"/>
                <a:ea typeface="Arial"/>
                <a:cs typeface="Arial"/>
                <a:sym typeface="Arial"/>
              </a:rPr>
              <a:t> a </a:t>
            </a:r>
            <a:r>
              <a:rPr lang="pl-PL" sz="2050" dirty="0" err="1">
                <a:solidFill>
                  <a:schemeClr val="dk1"/>
                </a:solidFill>
                <a:latin typeface="Arial"/>
                <a:ea typeface="Arial"/>
                <a:cs typeface="Arial"/>
                <a:sym typeface="Arial"/>
              </a:rPr>
              <a:t>text</a:t>
            </a:r>
            <a:r>
              <a:rPr lang="pl-PL" sz="2050" dirty="0">
                <a:solidFill>
                  <a:schemeClr val="dk1"/>
                </a:solidFill>
                <a:latin typeface="Arial"/>
                <a:ea typeface="Arial"/>
                <a:cs typeface="Arial"/>
                <a:sym typeface="Arial"/>
              </a:rPr>
              <a:t>.</a:t>
            </a:r>
            <a:endParaRPr sz="2050" dirty="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dirty="0">
              <a:solidFill>
                <a:schemeClr val="dk1"/>
              </a:solidFill>
              <a:latin typeface="Arial"/>
              <a:ea typeface="Arial"/>
              <a:cs typeface="Arial"/>
              <a:sym typeface="Arial"/>
            </a:endParaRPr>
          </a:p>
          <a:p>
            <a:pPr marL="457200" indent="-358775">
              <a:lnSpc>
                <a:spcPct val="105000"/>
              </a:lnSpc>
              <a:spcBef>
                <a:spcPts val="0"/>
              </a:spcBef>
              <a:spcAft>
                <a:spcPts val="0"/>
              </a:spcAft>
              <a:buClr>
                <a:schemeClr val="dk1"/>
              </a:buClr>
              <a:buSzPts val="2050"/>
            </a:pPr>
            <a:r>
              <a:rPr lang="pl-PL" sz="2050" dirty="0" err="1">
                <a:solidFill>
                  <a:schemeClr val="dk1"/>
                </a:solidFill>
                <a:latin typeface="Arial"/>
                <a:ea typeface="Arial"/>
                <a:cs typeface="Arial"/>
                <a:sym typeface="Arial"/>
              </a:rPr>
              <a:t>Writing</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an</a:t>
            </a:r>
            <a:r>
              <a:rPr lang="pl-PL" sz="2050" dirty="0">
                <a:solidFill>
                  <a:schemeClr val="dk1"/>
                </a:solidFill>
                <a:latin typeface="Arial"/>
                <a:ea typeface="Arial"/>
                <a:cs typeface="Arial"/>
                <a:sym typeface="Arial"/>
              </a:rPr>
              <a:t> email </a:t>
            </a:r>
            <a:r>
              <a:rPr lang="pl-PL" sz="2050" dirty="0" err="1">
                <a:solidFill>
                  <a:schemeClr val="dk1"/>
                </a:solidFill>
                <a:latin typeface="Arial"/>
                <a:ea typeface="Arial"/>
                <a:cs typeface="Arial"/>
                <a:sym typeface="Arial"/>
              </a:rPr>
              <a:t>quickly</a:t>
            </a:r>
            <a:r>
              <a:rPr lang="pl-PL" sz="2050" dirty="0">
                <a:solidFill>
                  <a:schemeClr val="dk1"/>
                </a:solidFill>
                <a:latin typeface="Arial"/>
                <a:ea typeface="Arial"/>
                <a:cs typeface="Arial"/>
                <a:sym typeface="Arial"/>
              </a:rPr>
              <a:t> and </a:t>
            </a:r>
            <a:r>
              <a:rPr lang="pl-PL" sz="2050" dirty="0" err="1">
                <a:solidFill>
                  <a:schemeClr val="dk1"/>
                </a:solidFill>
                <a:latin typeface="Arial"/>
                <a:ea typeface="Arial"/>
                <a:cs typeface="Arial"/>
                <a:sym typeface="Arial"/>
              </a:rPr>
              <a:t>that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conveys</a:t>
            </a:r>
            <a:r>
              <a:rPr lang="pl-PL" sz="2050" dirty="0">
                <a:solidFill>
                  <a:schemeClr val="dk1"/>
                </a:solidFill>
                <a:latin typeface="Arial"/>
                <a:ea typeface="Arial"/>
                <a:cs typeface="Arial"/>
                <a:sym typeface="Arial"/>
              </a:rPr>
              <a:t> the </a:t>
            </a:r>
            <a:r>
              <a:rPr lang="pl-PL" sz="2050" dirty="0" err="1">
                <a:solidFill>
                  <a:schemeClr val="dk1"/>
                </a:solidFill>
                <a:latin typeface="Arial"/>
                <a:ea typeface="Arial"/>
                <a:cs typeface="Arial"/>
                <a:sym typeface="Arial"/>
              </a:rPr>
              <a:t>meaning</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clearly</a:t>
            </a:r>
            <a:r>
              <a:rPr lang="pl-PL" sz="2050" dirty="0">
                <a:solidFill>
                  <a:schemeClr val="dk1"/>
                </a:solidFill>
                <a:latin typeface="Arial"/>
                <a:ea typeface="Arial"/>
                <a:cs typeface="Arial"/>
                <a:sym typeface="Arial"/>
              </a:rPr>
              <a:t> and </a:t>
            </a:r>
            <a:r>
              <a:rPr lang="pl-PL" sz="2050" dirty="0" err="1">
                <a:solidFill>
                  <a:schemeClr val="dk1"/>
                </a:solidFill>
                <a:latin typeface="Arial"/>
                <a:ea typeface="Arial"/>
                <a:cs typeface="Arial"/>
                <a:sym typeface="Arial"/>
              </a:rPr>
              <a:t>without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misunderstandings</a:t>
            </a:r>
            <a:r>
              <a:rPr lang="pl-PL" sz="2050" dirty="0">
                <a:solidFill>
                  <a:schemeClr val="dk1"/>
                </a:solidFill>
                <a:latin typeface="Arial"/>
                <a:ea typeface="Arial"/>
                <a:cs typeface="Arial"/>
                <a:sym typeface="Arial"/>
              </a:rPr>
              <a:t>.</a:t>
            </a:r>
            <a:endParaRPr sz="2050" dirty="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dirty="0">
              <a:solidFill>
                <a:schemeClr val="dk1"/>
              </a:solidFill>
              <a:latin typeface="Arial"/>
              <a:ea typeface="Arial"/>
              <a:cs typeface="Arial"/>
              <a:sym typeface="Arial"/>
            </a:endParaRPr>
          </a:p>
          <a:p>
            <a:pPr marL="457200" indent="-358775">
              <a:lnSpc>
                <a:spcPct val="105000"/>
              </a:lnSpc>
              <a:spcBef>
                <a:spcPts val="0"/>
              </a:spcBef>
              <a:spcAft>
                <a:spcPts val="0"/>
              </a:spcAft>
              <a:buClr>
                <a:schemeClr val="dk1"/>
              </a:buClr>
              <a:buSzPts val="2050"/>
            </a:pPr>
            <a:r>
              <a:rPr lang="pl-PL" sz="2050" dirty="0" err="1">
                <a:solidFill>
                  <a:schemeClr val="dk1"/>
                </a:solidFill>
                <a:latin typeface="Arial"/>
                <a:ea typeface="Arial"/>
                <a:cs typeface="Arial"/>
                <a:sym typeface="Arial"/>
              </a:rPr>
              <a:t>Know</a:t>
            </a:r>
            <a:r>
              <a:rPr lang="pl-PL" sz="2050" dirty="0">
                <a:solidFill>
                  <a:schemeClr val="dk1"/>
                </a:solidFill>
                <a:latin typeface="Arial"/>
                <a:ea typeface="Arial"/>
                <a:cs typeface="Arial"/>
                <a:sym typeface="Arial"/>
              </a:rPr>
              <a:t> the </a:t>
            </a:r>
            <a:r>
              <a:rPr lang="pl-PL" sz="2050" dirty="0" err="1">
                <a:solidFill>
                  <a:schemeClr val="dk1"/>
                </a:solidFill>
                <a:latin typeface="Arial"/>
                <a:ea typeface="Arial"/>
                <a:cs typeface="Arial"/>
                <a:sym typeface="Arial"/>
              </a:rPr>
              <a:t>principles</a:t>
            </a:r>
            <a:r>
              <a:rPr lang="pl-PL" sz="2050" dirty="0">
                <a:solidFill>
                  <a:schemeClr val="dk1"/>
                </a:solidFill>
                <a:latin typeface="Arial"/>
                <a:ea typeface="Arial"/>
                <a:cs typeface="Arial"/>
                <a:sym typeface="Arial"/>
              </a:rPr>
              <a:t> of </a:t>
            </a:r>
            <a:r>
              <a:rPr lang="pl-PL" sz="2050" dirty="0" err="1">
                <a:solidFill>
                  <a:schemeClr val="dk1"/>
                </a:solidFill>
                <a:latin typeface="Arial"/>
                <a:ea typeface="Arial"/>
                <a:cs typeface="Arial"/>
                <a:sym typeface="Arial"/>
              </a:rPr>
              <a:t>digital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collaborations</a:t>
            </a:r>
            <a:r>
              <a:rPr lang="pl-PL" sz="2050" dirty="0">
                <a:solidFill>
                  <a:schemeClr val="dk1"/>
                </a:solidFill>
                <a:latin typeface="Arial"/>
                <a:ea typeface="Arial"/>
                <a:cs typeface="Arial"/>
                <a:sym typeface="Arial"/>
              </a:rPr>
              <a:t> and </a:t>
            </a:r>
            <a:r>
              <a:rPr lang="pl-PL" sz="2050" dirty="0" err="1">
                <a:solidFill>
                  <a:schemeClr val="dk1"/>
                </a:solidFill>
                <a:latin typeface="Arial"/>
                <a:ea typeface="Arial"/>
                <a:cs typeface="Arial"/>
                <a:sym typeface="Arial"/>
              </a:rPr>
              <a:t>understand</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how</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coordinate</a:t>
            </a:r>
            <a:r>
              <a:rPr lang="pl-PL" sz="2050" dirty="0">
                <a:solidFill>
                  <a:schemeClr val="dk1"/>
                </a:solidFill>
                <a:latin typeface="Arial"/>
                <a:ea typeface="Arial"/>
                <a:cs typeface="Arial"/>
                <a:sym typeface="Arial"/>
              </a:rPr>
              <a:t> a </a:t>
            </a:r>
            <a:r>
              <a:rPr lang="pl-PL" sz="2050" dirty="0" err="1">
                <a:solidFill>
                  <a:schemeClr val="dk1"/>
                </a:solidFill>
                <a:latin typeface="Arial"/>
                <a:ea typeface="Arial"/>
                <a:cs typeface="Arial"/>
                <a:sym typeface="Arial"/>
              </a:rPr>
              <a:t>project</a:t>
            </a:r>
            <a:r>
              <a:rPr lang="pl-PL" sz="2050" dirty="0">
                <a:solidFill>
                  <a:schemeClr val="dk1"/>
                </a:solidFill>
                <a:latin typeface="Arial"/>
                <a:ea typeface="Arial"/>
                <a:cs typeface="Arial"/>
                <a:sym typeface="Arial"/>
              </a:rPr>
              <a:t> with a team.</a:t>
            </a:r>
            <a:endParaRPr sz="2050" dirty="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dirty="0">
              <a:solidFill>
                <a:schemeClr val="dk1"/>
              </a:solidFill>
              <a:latin typeface="Arial"/>
              <a:ea typeface="Arial"/>
              <a:cs typeface="Arial"/>
              <a:sym typeface="Arial"/>
            </a:endParaRPr>
          </a:p>
          <a:p>
            <a:pPr marL="457200" indent="-358775">
              <a:lnSpc>
                <a:spcPct val="105000"/>
              </a:lnSpc>
              <a:spcBef>
                <a:spcPts val="0"/>
              </a:spcBef>
              <a:spcAft>
                <a:spcPts val="0"/>
              </a:spcAft>
              <a:buClr>
                <a:schemeClr val="dk1"/>
              </a:buClr>
              <a:buSzPts val="2050"/>
            </a:pPr>
            <a:r>
              <a:rPr lang="pl-PL" sz="2050" dirty="0" err="1">
                <a:solidFill>
                  <a:schemeClr val="dk1"/>
                </a:solidFill>
                <a:latin typeface="Arial"/>
                <a:ea typeface="Arial"/>
                <a:cs typeface="Arial"/>
                <a:sym typeface="Arial"/>
              </a:rPr>
              <a:t>You</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are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familiar</a:t>
            </a:r>
            <a:r>
              <a:rPr lang="pl-PL" sz="2050" dirty="0">
                <a:solidFill>
                  <a:schemeClr val="dk1"/>
                </a:solidFill>
                <a:latin typeface="Arial"/>
                <a:ea typeface="Arial"/>
                <a:cs typeface="Arial"/>
                <a:sym typeface="Arial"/>
              </a:rPr>
              <a:t> with and </a:t>
            </a:r>
            <a:r>
              <a:rPr lang="pl-PL" sz="2050" dirty="0" err="1">
                <a:solidFill>
                  <a:schemeClr val="dk1"/>
                </a:solidFill>
                <a:latin typeface="Arial"/>
                <a:ea typeface="Arial"/>
                <a:cs typeface="Arial"/>
                <a:sym typeface="Arial"/>
              </a:rPr>
              <a:t>can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use</a:t>
            </a:r>
            <a:r>
              <a:rPr lang="pl-PL" sz="2050" dirty="0">
                <a:solidFill>
                  <a:schemeClr val="dk1"/>
                </a:solidFill>
                <a:latin typeface="Arial"/>
                <a:ea typeface="Arial"/>
                <a:cs typeface="Arial"/>
                <a:sym typeface="Arial"/>
              </a:rPr>
              <a:t> a </a:t>
            </a:r>
            <a:r>
              <a:rPr lang="pl-PL" sz="2050" dirty="0" err="1">
                <a:solidFill>
                  <a:schemeClr val="dk1"/>
                </a:solidFill>
                <a:latin typeface="Arial"/>
                <a:ea typeface="Arial"/>
                <a:cs typeface="Arial"/>
                <a:sym typeface="Arial"/>
              </a:rPr>
              <a:t>variety</a:t>
            </a:r>
            <a:r>
              <a:rPr lang="pl-PL" sz="2050" dirty="0">
                <a:solidFill>
                  <a:schemeClr val="dk1"/>
                </a:solidFill>
                <a:latin typeface="Arial"/>
                <a:ea typeface="Arial"/>
                <a:cs typeface="Arial"/>
                <a:sym typeface="Arial"/>
              </a:rPr>
              <a:t> of </a:t>
            </a:r>
            <a:r>
              <a:rPr lang="pl-PL" sz="2050" dirty="0" err="1">
                <a:solidFill>
                  <a:schemeClr val="dk1"/>
                </a:solidFill>
                <a:latin typeface="Arial"/>
                <a:ea typeface="Arial"/>
                <a:cs typeface="Arial"/>
                <a:sym typeface="Arial"/>
              </a:rPr>
              <a:t>digital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collaboration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tools</a:t>
            </a:r>
            <a:r>
              <a:rPr lang="pl-PL" sz="2050" dirty="0">
                <a:solidFill>
                  <a:schemeClr val="dk1"/>
                </a:solidFill>
                <a:latin typeface="Arial"/>
                <a:ea typeface="Arial"/>
                <a:cs typeface="Arial"/>
                <a:sym typeface="Arial"/>
              </a:rPr>
              <a:t> for </a:t>
            </a:r>
            <a:r>
              <a:rPr lang="pl-PL" sz="2050" dirty="0" err="1">
                <a:solidFill>
                  <a:schemeClr val="dk1"/>
                </a:solidFill>
                <a:latin typeface="Arial"/>
                <a:ea typeface="Arial"/>
                <a:cs typeface="Arial"/>
                <a:sym typeface="Arial"/>
              </a:rPr>
              <a:t>working</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together</a:t>
            </a:r>
            <a:r>
              <a:rPr lang="pl-PL" sz="2050" dirty="0">
                <a:solidFill>
                  <a:schemeClr val="dk1"/>
                </a:solidFill>
                <a:latin typeface="Arial"/>
                <a:ea typeface="Arial"/>
                <a:cs typeface="Arial"/>
                <a:sym typeface="Arial"/>
              </a:rPr>
              <a:t> in a </a:t>
            </a:r>
            <a:r>
              <a:rPr lang="pl-PL" sz="2050" dirty="0" err="1">
                <a:solidFill>
                  <a:schemeClr val="dk1"/>
                </a:solidFill>
                <a:latin typeface="Arial"/>
                <a:ea typeface="Arial"/>
                <a:cs typeface="Arial"/>
                <a:sym typeface="Arial"/>
              </a:rPr>
              <a:t>group</a:t>
            </a:r>
            <a:r>
              <a:rPr lang="pl-PL" sz="2050" dirty="0">
                <a:solidFill>
                  <a:schemeClr val="dk1"/>
                </a:solidFill>
                <a:latin typeface="Arial"/>
                <a:ea typeface="Arial"/>
                <a:cs typeface="Arial"/>
                <a:sym typeface="Arial"/>
              </a:rPr>
              <a:t>.</a:t>
            </a:r>
            <a:endParaRPr sz="2050" dirty="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dirty="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dirty="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dirty="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dirty="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dirty="0">
              <a:solidFill>
                <a:schemeClr val="dk1"/>
              </a:solidFill>
              <a:latin typeface="Arial"/>
              <a:ea typeface="Arial"/>
              <a:cs typeface="Arial"/>
              <a:sym typeface="Arial"/>
            </a:endParaRPr>
          </a:p>
        </p:txBody>
      </p:sp>
      <p:sp>
        <p:nvSpPr>
          <p:cNvPr id="157" name="Google Shape;157;g18d034a52ba_0_31"/>
          <p:cNvSpPr/>
          <p:nvPr/>
        </p:nvSpPr>
        <p:spPr>
          <a:xfrm>
            <a:off x="3503200" y="156775"/>
            <a:ext cx="7328400" cy="1529400"/>
          </a:xfrm>
          <a:prstGeom prst="horizontalScroll">
            <a:avLst>
              <a:gd name="adj" fmla="val 12500"/>
            </a:avLst>
          </a:prstGeom>
          <a:no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sz="4100" b="1"/>
              <a:t>Examples</a:t>
            </a:r>
            <a:endParaRPr sz="4100" b="1">
              <a:solidFill>
                <a:srgbClr val="000000"/>
              </a:solidFill>
            </a:endParaRPr>
          </a:p>
        </p:txBody>
      </p:sp>
    </p:spTree>
    <p:extLst>
      <p:ext uri="{BB962C8B-B14F-4D97-AF65-F5344CB8AC3E}">
        <p14:creationId xmlns:p14="http://schemas.microsoft.com/office/powerpoint/2010/main" val="3086760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8d8f2438e4_0_43"/>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Font typeface="Arial"/>
              <a:buNone/>
            </a:pPr>
            <a:r>
              <a:rPr lang="pl-PL">
                <a:solidFill>
                  <a:schemeClr val="dk1"/>
                </a:solidFill>
              </a:rPr>
              <a:t>What is a Digital Footprint?</a:t>
            </a:r>
            <a:endParaRPr>
              <a:solidFill>
                <a:schemeClr val="dk1"/>
              </a:solidFill>
            </a:endParaRPr>
          </a:p>
          <a:p>
            <a:pPr marL="0" lvl="0" indent="0" algn="ctr" rtl="0">
              <a:lnSpc>
                <a:spcPct val="89000"/>
              </a:lnSpc>
              <a:spcBef>
                <a:spcPts val="0"/>
              </a:spcBef>
              <a:spcAft>
                <a:spcPts val="0"/>
              </a:spcAft>
              <a:buClr>
                <a:schemeClr val="dk2"/>
              </a:buClr>
              <a:buSzPts val="4400"/>
              <a:buFont typeface="Libre Franklin"/>
              <a:buNone/>
            </a:pPr>
            <a:endParaRPr b="1">
              <a:solidFill>
                <a:schemeClr val="dk1"/>
              </a:solidFill>
            </a:endParaRPr>
          </a:p>
        </p:txBody>
      </p:sp>
      <p:sp>
        <p:nvSpPr>
          <p:cNvPr id="204" name="Google Shape;204;g18d8f2438e4_0_43"/>
          <p:cNvSpPr txBox="1"/>
          <p:nvPr/>
        </p:nvSpPr>
        <p:spPr>
          <a:xfrm>
            <a:off x="1602125" y="1692300"/>
            <a:ext cx="9486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p>
        </p:txBody>
      </p:sp>
      <p:sp>
        <p:nvSpPr>
          <p:cNvPr id="205" name="Google Shape;205;g18d8f2438e4_0_43"/>
          <p:cNvSpPr txBox="1"/>
          <p:nvPr/>
        </p:nvSpPr>
        <p:spPr>
          <a:xfrm>
            <a:off x="1602125" y="1692300"/>
            <a:ext cx="9486900" cy="1605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pl-PL" sz="2100">
                <a:solidFill>
                  <a:srgbClr val="0F0F0F"/>
                </a:solidFill>
              </a:rPr>
              <a:t>Every search or action you do on the internet leaves some trace. This is called Digital Footprint.</a:t>
            </a:r>
            <a:endParaRPr sz="2100">
              <a:solidFill>
                <a:srgbClr val="0F0F0F"/>
              </a:solidFill>
            </a:endParaRPr>
          </a:p>
          <a:p>
            <a:pPr marL="0" lvl="0" indent="0" algn="just" rtl="0">
              <a:spcBef>
                <a:spcPts val="1200"/>
              </a:spcBef>
              <a:spcAft>
                <a:spcPts val="0"/>
              </a:spcAft>
              <a:buNone/>
            </a:pPr>
            <a:endParaRPr sz="1800"/>
          </a:p>
          <a:p>
            <a:pPr marL="0" lvl="0" indent="0" algn="l" rtl="0">
              <a:spcBef>
                <a:spcPts val="0"/>
              </a:spcBef>
              <a:spcAft>
                <a:spcPts val="0"/>
              </a:spcAft>
              <a:buNone/>
            </a:pPr>
            <a:endParaRPr sz="1600"/>
          </a:p>
        </p:txBody>
      </p:sp>
      <p:pic>
        <p:nvPicPr>
          <p:cNvPr id="206" name="Google Shape;206;g18d8f2438e4_0_43"/>
          <p:cNvPicPr preferRelativeResize="0"/>
          <p:nvPr/>
        </p:nvPicPr>
        <p:blipFill rotWithShape="1">
          <a:blip r:embed="rId3">
            <a:alphaModFix/>
          </a:blip>
          <a:srcRect b="10634"/>
          <a:stretch/>
        </p:blipFill>
        <p:spPr>
          <a:xfrm>
            <a:off x="2702575" y="2400300"/>
            <a:ext cx="5961750" cy="3995975"/>
          </a:xfrm>
          <a:prstGeom prst="rect">
            <a:avLst/>
          </a:prstGeom>
          <a:noFill/>
          <a:ln>
            <a:noFill/>
          </a:ln>
        </p:spPr>
      </p:pic>
      <p:sp>
        <p:nvSpPr>
          <p:cNvPr id="207" name="Google Shape;207;g18d8f2438e4_0_43"/>
          <p:cNvSpPr txBox="1"/>
          <p:nvPr/>
        </p:nvSpPr>
        <p:spPr>
          <a:xfrm>
            <a:off x="5474100" y="2745550"/>
            <a:ext cx="2575200" cy="2366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pl-PL" sz="1700">
                <a:solidFill>
                  <a:srgbClr val="0F0F0F"/>
                </a:solidFill>
              </a:rPr>
              <a:t>Everything on the internet about you, including videos, photos, mentions, and much more.</a:t>
            </a:r>
            <a:endParaRPr sz="1700">
              <a:solidFill>
                <a:srgbClr val="0F0F0F"/>
              </a:solidFill>
            </a:endParaRPr>
          </a:p>
          <a:p>
            <a:pPr marL="0" lvl="0" indent="0" algn="just" rtl="0">
              <a:spcBef>
                <a:spcPts val="1200"/>
              </a:spcBef>
              <a:spcAft>
                <a:spcPts val="0"/>
              </a:spcAft>
              <a:buNone/>
            </a:pPr>
            <a:endParaRPr sz="1800"/>
          </a:p>
          <a:p>
            <a:pPr marL="0" lvl="0" indent="0" algn="l" rtl="0">
              <a:spcBef>
                <a:spcPts val="0"/>
              </a:spcBef>
              <a:spcAft>
                <a:spcPts val="0"/>
              </a:spcAft>
              <a:buNone/>
            </a:pPr>
            <a:endParaRPr sz="1600"/>
          </a:p>
        </p:txBody>
      </p:sp>
    </p:spTree>
    <p:extLst>
      <p:ext uri="{BB962C8B-B14F-4D97-AF65-F5344CB8AC3E}">
        <p14:creationId xmlns:p14="http://schemas.microsoft.com/office/powerpoint/2010/main" val="10975268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8ceeaefae4_0_33"/>
          <p:cNvSpPr txBox="1">
            <a:spLocks noGrp="1"/>
          </p:cNvSpPr>
          <p:nvPr>
            <p:ph type="title"/>
          </p:nvPr>
        </p:nvSpPr>
        <p:spPr>
          <a:xfrm>
            <a:off x="1371599" y="533400"/>
            <a:ext cx="10127411"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dirty="0"/>
              <a:t>3. </a:t>
            </a:r>
            <a:r>
              <a:rPr lang="pl-PL" dirty="0" err="1"/>
              <a:t>Engaging</a:t>
            </a:r>
            <a:r>
              <a:rPr lang="pl-PL" dirty="0"/>
              <a:t> in </a:t>
            </a:r>
            <a:r>
              <a:rPr lang="pl-PL" dirty="0" err="1"/>
              <a:t>citizenship</a:t>
            </a:r>
            <a:r>
              <a:rPr lang="pl-PL" dirty="0"/>
              <a:t> </a:t>
            </a:r>
            <a:r>
              <a:rPr lang="pl-PL" dirty="0" err="1"/>
              <a:t>through</a:t>
            </a:r>
            <a:r>
              <a:rPr lang="pl-PL" dirty="0"/>
              <a:t> </a:t>
            </a:r>
            <a:r>
              <a:rPr lang="pl-PL" dirty="0" err="1"/>
              <a:t>digital</a:t>
            </a:r>
            <a:r>
              <a:rPr lang="pl-PL" dirty="0"/>
              <a:t> </a:t>
            </a:r>
            <a:r>
              <a:rPr lang="pl-PL" dirty="0" err="1"/>
              <a:t>technologies</a:t>
            </a:r>
            <a:r>
              <a:rPr lang="pl-PL" dirty="0"/>
              <a:t> (</a:t>
            </a:r>
            <a:r>
              <a:rPr lang="pl-PL" dirty="0" err="1"/>
              <a:t>What</a:t>
            </a:r>
            <a:r>
              <a:rPr lang="pl-PL" dirty="0"/>
              <a:t> </a:t>
            </a:r>
            <a:r>
              <a:rPr lang="pl-PL" dirty="0" err="1"/>
              <a:t>is</a:t>
            </a:r>
            <a:r>
              <a:rPr lang="pl-PL" dirty="0"/>
              <a:t> </a:t>
            </a:r>
            <a:r>
              <a:rPr lang="pl-PL" dirty="0" err="1"/>
              <a:t>it</a:t>
            </a:r>
            <a:r>
              <a:rPr lang="pl-PL" dirty="0"/>
              <a:t> for?)</a:t>
            </a:r>
            <a:endParaRPr dirty="0"/>
          </a:p>
        </p:txBody>
      </p:sp>
      <p:sp>
        <p:nvSpPr>
          <p:cNvPr id="163" name="Google Shape;163;g18ceeaefae4_0_33"/>
          <p:cNvSpPr txBox="1">
            <a:spLocks noGrp="1"/>
          </p:cNvSpPr>
          <p:nvPr>
            <p:ph idx="1"/>
          </p:nvPr>
        </p:nvSpPr>
        <p:spPr>
          <a:xfrm>
            <a:off x="1371600" y="2014850"/>
            <a:ext cx="6397500" cy="4309800"/>
          </a:xfrm>
          <a:prstGeom prst="rect">
            <a:avLst/>
          </a:prstGeom>
          <a:noFill/>
          <a:ln>
            <a:noFill/>
          </a:ln>
        </p:spPr>
        <p:txBody>
          <a:bodyPr spcFirstLastPara="1" wrap="square" lIns="91425" tIns="45700" rIns="91425" bIns="45700" anchor="t" anchorCtr="0">
            <a:noAutofit/>
          </a:bodyPr>
          <a:lstStyle/>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To participate in society through the use of public and private digital services. </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To seek opportunities for self-empowerment and for participatory citizenship through appropriate digital technologies.</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3690391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8d034a52ba_0_39"/>
          <p:cNvSpPr txBox="1">
            <a:spLocks noGrp="1"/>
          </p:cNvSpPr>
          <p:nvPr>
            <p:ph idx="1"/>
          </p:nvPr>
        </p:nvSpPr>
        <p:spPr>
          <a:xfrm>
            <a:off x="1371600" y="1862450"/>
            <a:ext cx="5993700" cy="4309800"/>
          </a:xfrm>
          <a:prstGeom prst="rect">
            <a:avLst/>
          </a:prstGeom>
          <a:noFill/>
          <a:ln>
            <a:noFill/>
          </a:ln>
        </p:spPr>
        <p:txBody>
          <a:bodyPr spcFirstLastPara="1" wrap="square" lIns="91425" tIns="45700" rIns="91425" bIns="45700" anchor="t" anchorCtr="0">
            <a:noAutofit/>
          </a:bodyPr>
          <a:lstStyle/>
          <a:p>
            <a:pPr marL="457200" indent="-358775">
              <a:lnSpc>
                <a:spcPct val="105000"/>
              </a:lnSpc>
              <a:spcBef>
                <a:spcPts val="0"/>
              </a:spcBef>
              <a:spcAft>
                <a:spcPts val="0"/>
              </a:spcAft>
              <a:buClr>
                <a:schemeClr val="dk1"/>
              </a:buClr>
              <a:buSzPts val="2050"/>
            </a:pPr>
            <a:r>
              <a:rPr lang="pl-PL" sz="2050" dirty="0" err="1">
                <a:solidFill>
                  <a:schemeClr val="dk1"/>
                </a:solidFill>
                <a:latin typeface="Arial"/>
                <a:ea typeface="Arial"/>
                <a:cs typeface="Arial"/>
                <a:sym typeface="Arial"/>
              </a:rPr>
              <a:t>Doing</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paperwork</a:t>
            </a:r>
            <a:r>
              <a:rPr lang="pl-PL" sz="2050" dirty="0">
                <a:solidFill>
                  <a:schemeClr val="dk1"/>
                </a:solidFill>
                <a:latin typeface="Arial"/>
                <a:ea typeface="Arial"/>
                <a:cs typeface="Arial"/>
                <a:sym typeface="Arial"/>
              </a:rPr>
              <a:t> online </a:t>
            </a:r>
            <a:r>
              <a:rPr lang="pl-PL" sz="2050" dirty="0" err="1">
                <a:solidFill>
                  <a:schemeClr val="dk1"/>
                </a:solidFill>
                <a:latin typeface="Arial"/>
                <a:ea typeface="Arial"/>
                <a:cs typeface="Arial"/>
                <a:sym typeface="Arial"/>
              </a:rPr>
              <a:t>like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submitting</a:t>
            </a:r>
            <a:r>
              <a:rPr lang="pl-PL" sz="2050" dirty="0">
                <a:solidFill>
                  <a:schemeClr val="dk1"/>
                </a:solidFill>
                <a:latin typeface="Arial"/>
                <a:ea typeface="Arial"/>
                <a:cs typeface="Arial"/>
                <a:sym typeface="Arial"/>
              </a:rPr>
              <a:t> the </a:t>
            </a:r>
            <a:r>
              <a:rPr lang="pl-PL" sz="2050" dirty="0" err="1">
                <a:solidFill>
                  <a:schemeClr val="dk1"/>
                </a:solidFill>
                <a:latin typeface="Arial"/>
                <a:ea typeface="Arial"/>
                <a:cs typeface="Arial"/>
                <a:sym typeface="Arial"/>
              </a:rPr>
              <a:t>personal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income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tax</a:t>
            </a:r>
            <a:r>
              <a:rPr lang="pl-PL" sz="2050" dirty="0">
                <a:solidFill>
                  <a:schemeClr val="dk1"/>
                </a:solidFill>
                <a:latin typeface="Arial"/>
                <a:ea typeface="Arial"/>
                <a:cs typeface="Arial"/>
                <a:sym typeface="Arial"/>
              </a:rPr>
              <a:t> return, </a:t>
            </a:r>
            <a:r>
              <a:rPr lang="pl-PL" sz="2050" dirty="0" err="1">
                <a:solidFill>
                  <a:schemeClr val="dk1"/>
                </a:solidFill>
                <a:latin typeface="Arial"/>
                <a:ea typeface="Arial"/>
                <a:cs typeface="Arial"/>
                <a:sym typeface="Arial"/>
              </a:rPr>
              <a:t>paying</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fines</a:t>
            </a:r>
            <a:r>
              <a:rPr lang="pl-PL" sz="2050" dirty="0">
                <a:solidFill>
                  <a:schemeClr val="dk1"/>
                </a:solidFill>
                <a:latin typeface="Arial"/>
                <a:ea typeface="Arial"/>
                <a:cs typeface="Arial"/>
                <a:sym typeface="Arial"/>
              </a:rPr>
              <a:t>, </a:t>
            </a:r>
            <a:endParaRPr sz="2050" dirty="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dirty="0">
              <a:solidFill>
                <a:schemeClr val="dk1"/>
              </a:solidFill>
              <a:latin typeface="Arial"/>
              <a:ea typeface="Arial"/>
              <a:cs typeface="Arial"/>
              <a:sym typeface="Arial"/>
            </a:endParaRPr>
          </a:p>
          <a:p>
            <a:pPr marL="457200" indent="-358775">
              <a:lnSpc>
                <a:spcPct val="105000"/>
              </a:lnSpc>
              <a:spcBef>
                <a:spcPts val="0"/>
              </a:spcBef>
              <a:spcAft>
                <a:spcPts val="0"/>
              </a:spcAft>
              <a:buClr>
                <a:schemeClr val="dk1"/>
              </a:buClr>
              <a:buSzPts val="2050"/>
            </a:pPr>
            <a:r>
              <a:rPr lang="pl-PL" sz="2050" dirty="0" err="1">
                <a:solidFill>
                  <a:schemeClr val="dk1"/>
                </a:solidFill>
                <a:latin typeface="Arial"/>
                <a:ea typeface="Arial"/>
                <a:cs typeface="Arial"/>
                <a:sym typeface="Arial"/>
              </a:rPr>
              <a:t>doing</a:t>
            </a:r>
            <a:r>
              <a:rPr lang="pl-PL" sz="2050" dirty="0">
                <a:solidFill>
                  <a:schemeClr val="dk1"/>
                </a:solidFill>
                <a:latin typeface="Arial"/>
                <a:ea typeface="Arial"/>
                <a:cs typeface="Arial"/>
                <a:sym typeface="Arial"/>
              </a:rPr>
              <a:t> business with the bank, </a:t>
            </a:r>
            <a:endParaRPr sz="2050" dirty="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dirty="0">
              <a:solidFill>
                <a:schemeClr val="dk1"/>
              </a:solidFill>
              <a:latin typeface="Arial"/>
              <a:ea typeface="Arial"/>
              <a:cs typeface="Arial"/>
              <a:sym typeface="Arial"/>
            </a:endParaRPr>
          </a:p>
          <a:p>
            <a:pPr marL="457200" indent="-358775">
              <a:lnSpc>
                <a:spcPct val="105000"/>
              </a:lnSpc>
              <a:spcBef>
                <a:spcPts val="0"/>
              </a:spcBef>
              <a:spcAft>
                <a:spcPts val="0"/>
              </a:spcAft>
              <a:buClr>
                <a:schemeClr val="dk1"/>
              </a:buClr>
              <a:buSzPts val="2050"/>
            </a:pPr>
            <a:r>
              <a:rPr lang="pl-PL" sz="2050" dirty="0" err="1">
                <a:solidFill>
                  <a:schemeClr val="dk1"/>
                </a:solidFill>
                <a:latin typeface="Arial"/>
                <a:ea typeface="Arial"/>
                <a:cs typeface="Arial"/>
                <a:sym typeface="Arial"/>
              </a:rPr>
              <a:t>buying</a:t>
            </a:r>
            <a:r>
              <a:rPr lang="pl-PL" sz="2050" dirty="0">
                <a:solidFill>
                  <a:schemeClr val="dk1"/>
                </a:solidFill>
                <a:latin typeface="Arial"/>
                <a:ea typeface="Arial"/>
                <a:cs typeface="Arial"/>
                <a:sym typeface="Arial"/>
              </a:rPr>
              <a:t> online,</a:t>
            </a:r>
            <a:endParaRPr sz="2050" dirty="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dirty="0">
              <a:solidFill>
                <a:schemeClr val="dk1"/>
              </a:solidFill>
              <a:latin typeface="Arial"/>
              <a:ea typeface="Arial"/>
              <a:cs typeface="Arial"/>
              <a:sym typeface="Arial"/>
            </a:endParaRPr>
          </a:p>
          <a:p>
            <a:pPr marL="457200" indent="-358775">
              <a:lnSpc>
                <a:spcPct val="105000"/>
              </a:lnSpc>
              <a:spcBef>
                <a:spcPts val="0"/>
              </a:spcBef>
              <a:spcAft>
                <a:spcPts val="0"/>
              </a:spcAft>
              <a:buClr>
                <a:schemeClr val="dk1"/>
              </a:buClr>
              <a:buSzPts val="2050"/>
            </a:pPr>
            <a:r>
              <a:rPr lang="pl-PL" sz="2050" dirty="0" err="1">
                <a:solidFill>
                  <a:schemeClr val="dk1"/>
                </a:solidFill>
                <a:latin typeface="Arial"/>
                <a:ea typeface="Arial"/>
                <a:cs typeface="Arial"/>
                <a:sym typeface="Arial"/>
              </a:rPr>
              <a:t>use</a:t>
            </a:r>
            <a:r>
              <a:rPr lang="pl-PL" sz="2050" dirty="0">
                <a:solidFill>
                  <a:schemeClr val="dk1"/>
                </a:solidFill>
                <a:latin typeface="Arial"/>
                <a:ea typeface="Arial"/>
                <a:cs typeface="Arial"/>
                <a:sym typeface="Arial"/>
              </a:rPr>
              <a:t> of </a:t>
            </a:r>
            <a:r>
              <a:rPr lang="pl-PL" sz="2050" dirty="0" err="1">
                <a:solidFill>
                  <a:schemeClr val="dk1"/>
                </a:solidFill>
                <a:latin typeface="Arial"/>
                <a:ea typeface="Arial"/>
                <a:cs typeface="Arial"/>
                <a:sym typeface="Arial"/>
              </a:rPr>
              <a:t>Paypal</a:t>
            </a:r>
            <a:r>
              <a:rPr lang="pl-PL" sz="2050" dirty="0">
                <a:solidFill>
                  <a:schemeClr val="dk1"/>
                </a:solidFill>
                <a:latin typeface="Arial"/>
                <a:ea typeface="Arial"/>
                <a:cs typeface="Arial"/>
                <a:sym typeface="Arial"/>
              </a:rPr>
              <a:t>,</a:t>
            </a:r>
            <a:endParaRPr sz="2050" dirty="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dirty="0">
              <a:solidFill>
                <a:schemeClr val="dk1"/>
              </a:solidFill>
              <a:latin typeface="Arial"/>
              <a:ea typeface="Arial"/>
              <a:cs typeface="Arial"/>
              <a:sym typeface="Arial"/>
            </a:endParaRPr>
          </a:p>
          <a:p>
            <a:pPr marL="457200" indent="-358775">
              <a:lnSpc>
                <a:spcPct val="105000"/>
              </a:lnSpc>
              <a:spcBef>
                <a:spcPts val="0"/>
              </a:spcBef>
              <a:spcAft>
                <a:spcPts val="0"/>
              </a:spcAft>
              <a:buClr>
                <a:schemeClr val="dk1"/>
              </a:buClr>
              <a:buSzPts val="2050"/>
            </a:pPr>
            <a:r>
              <a:rPr lang="pl-PL" sz="2050" dirty="0" err="1">
                <a:solidFill>
                  <a:schemeClr val="dk1"/>
                </a:solidFill>
                <a:latin typeface="Arial"/>
                <a:ea typeface="Arial"/>
                <a:cs typeface="Arial"/>
                <a:sym typeface="Arial"/>
              </a:rPr>
              <a:t>use</a:t>
            </a:r>
            <a:r>
              <a:rPr lang="pl-PL" sz="2050" dirty="0">
                <a:solidFill>
                  <a:schemeClr val="dk1"/>
                </a:solidFill>
                <a:latin typeface="Arial"/>
                <a:ea typeface="Arial"/>
                <a:cs typeface="Arial"/>
                <a:sym typeface="Arial"/>
              </a:rPr>
              <a:t> of a </a:t>
            </a:r>
            <a:r>
              <a:rPr lang="pl-PL" sz="2050" dirty="0" err="1">
                <a:solidFill>
                  <a:schemeClr val="dk1"/>
                </a:solidFill>
                <a:latin typeface="Arial"/>
                <a:ea typeface="Arial"/>
                <a:cs typeface="Arial"/>
                <a:sym typeface="Arial"/>
              </a:rPr>
              <a:t>digital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certificate</a:t>
            </a:r>
            <a:r>
              <a:rPr lang="pl-PL" sz="2050" dirty="0">
                <a:solidFill>
                  <a:schemeClr val="dk1"/>
                </a:solidFill>
                <a:latin typeface="Arial"/>
                <a:ea typeface="Arial"/>
                <a:cs typeface="Arial"/>
                <a:sym typeface="Arial"/>
              </a:rPr>
              <a:t>.</a:t>
            </a:r>
            <a:endParaRPr sz="2050" dirty="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dirty="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dirty="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dirty="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dirty="0">
              <a:solidFill>
                <a:schemeClr val="dk1"/>
              </a:solidFill>
              <a:latin typeface="Arial"/>
              <a:ea typeface="Arial"/>
              <a:cs typeface="Arial"/>
              <a:sym typeface="Arial"/>
            </a:endParaRPr>
          </a:p>
        </p:txBody>
      </p:sp>
      <p:sp>
        <p:nvSpPr>
          <p:cNvPr id="169" name="Google Shape;169;g18d034a52ba_0_39"/>
          <p:cNvSpPr/>
          <p:nvPr/>
        </p:nvSpPr>
        <p:spPr>
          <a:xfrm>
            <a:off x="3503200" y="156775"/>
            <a:ext cx="7328400" cy="1529400"/>
          </a:xfrm>
          <a:prstGeom prst="horizontalScroll">
            <a:avLst>
              <a:gd name="adj" fmla="val 12500"/>
            </a:avLst>
          </a:prstGeom>
          <a:no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sz="4100" b="1"/>
              <a:t>Examples</a:t>
            </a:r>
            <a:endParaRPr sz="4100" b="1">
              <a:solidFill>
                <a:srgbClr val="000000"/>
              </a:solidFill>
            </a:endParaRPr>
          </a:p>
        </p:txBody>
      </p:sp>
    </p:spTree>
    <p:extLst>
      <p:ext uri="{BB962C8B-B14F-4D97-AF65-F5344CB8AC3E}">
        <p14:creationId xmlns:p14="http://schemas.microsoft.com/office/powerpoint/2010/main" val="279245682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8ceeaefae4_0_40"/>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1"/>
              </a:buClr>
              <a:buSzPts val="990"/>
              <a:buFont typeface="Arial"/>
              <a:buNone/>
            </a:pPr>
            <a:r>
              <a:rPr lang="pl-PL"/>
              <a:t>Activity: Persuasive Ads</a:t>
            </a:r>
            <a:endParaRPr/>
          </a:p>
          <a:p>
            <a:pPr marL="0" lvl="0" indent="0" algn="l" rtl="0">
              <a:lnSpc>
                <a:spcPct val="89000"/>
              </a:lnSpc>
              <a:spcBef>
                <a:spcPts val="0"/>
              </a:spcBef>
              <a:spcAft>
                <a:spcPts val="0"/>
              </a:spcAft>
              <a:buClr>
                <a:schemeClr val="dk1"/>
              </a:buClr>
              <a:buSzPts val="990"/>
              <a:buFont typeface="Arial"/>
              <a:buNone/>
            </a:pPr>
            <a:endParaRPr/>
          </a:p>
          <a:p>
            <a:pPr marL="0" lvl="0" indent="0" algn="l" rtl="0">
              <a:lnSpc>
                <a:spcPct val="89000"/>
              </a:lnSpc>
              <a:spcBef>
                <a:spcPts val="0"/>
              </a:spcBef>
              <a:spcAft>
                <a:spcPts val="0"/>
              </a:spcAft>
              <a:buClr>
                <a:schemeClr val="dk2"/>
              </a:buClr>
              <a:buSzPct val="100000"/>
              <a:buFont typeface="Libre Franklin"/>
              <a:buNone/>
            </a:pPr>
            <a:endParaRPr/>
          </a:p>
        </p:txBody>
      </p:sp>
      <p:sp>
        <p:nvSpPr>
          <p:cNvPr id="175" name="Google Shape;175;g18ceeaefae4_0_40"/>
          <p:cNvSpPr txBox="1">
            <a:spLocks noGrp="1"/>
          </p:cNvSpPr>
          <p:nvPr>
            <p:ph idx="1"/>
          </p:nvPr>
        </p:nvSpPr>
        <p:spPr>
          <a:xfrm>
            <a:off x="1371600" y="1405250"/>
            <a:ext cx="57435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SzPts val="1800"/>
              <a:buNone/>
            </a:pPr>
            <a:endParaRPr sz="16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Create a flyer/poster or t-shirt with the call-to-action being to stand up against cyberbullying. </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You can use applications like Canva or Google Drawings, and create paper-based posters. </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Show the result with the rest of the class.</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146687631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8cea1f1dc3_0_53"/>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Who do you chat with?</a:t>
            </a:r>
            <a:endParaRPr/>
          </a:p>
        </p:txBody>
      </p:sp>
      <p:sp>
        <p:nvSpPr>
          <p:cNvPr id="181" name="Google Shape;181;g18cea1f1dc3_0_53"/>
          <p:cNvSpPr txBox="1">
            <a:spLocks noGrp="1"/>
          </p:cNvSpPr>
          <p:nvPr>
            <p:ph idx="1"/>
          </p:nvPr>
        </p:nvSpPr>
        <p:spPr>
          <a:xfrm>
            <a:off x="1371600" y="1405250"/>
            <a:ext cx="51654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Clr>
                <a:schemeClr val="dk1"/>
              </a:buClr>
              <a:buSzPts val="1100"/>
              <a:buFont typeface="Arial"/>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Have you ever chatted with someone online? Who do you chat with? How often? </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What risks can there be? Make a list and share it with your partner.</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900">
              <a:solidFill>
                <a:schemeClr val="dk1"/>
              </a:solidFill>
              <a:latin typeface="Arial"/>
              <a:ea typeface="Arial"/>
              <a:cs typeface="Arial"/>
              <a:sym typeface="Arial"/>
            </a:endParaRPr>
          </a:p>
        </p:txBody>
      </p:sp>
      <p:pic>
        <p:nvPicPr>
          <p:cNvPr id="182" name="Google Shape;182;g18cea1f1dc3_0_53"/>
          <p:cNvPicPr preferRelativeResize="0"/>
          <p:nvPr/>
        </p:nvPicPr>
        <p:blipFill rotWithShape="1">
          <a:blip r:embed="rId3">
            <a:alphaModFix/>
          </a:blip>
          <a:srcRect/>
          <a:stretch/>
        </p:blipFill>
        <p:spPr>
          <a:xfrm>
            <a:off x="6747875" y="1970125"/>
            <a:ext cx="5165400" cy="3744916"/>
          </a:xfrm>
          <a:prstGeom prst="rect">
            <a:avLst/>
          </a:prstGeom>
          <a:noFill/>
          <a:ln>
            <a:noFill/>
          </a:ln>
        </p:spPr>
      </p:pic>
    </p:spTree>
    <p:extLst>
      <p:ext uri="{BB962C8B-B14F-4D97-AF65-F5344CB8AC3E}">
        <p14:creationId xmlns:p14="http://schemas.microsoft.com/office/powerpoint/2010/main" val="62173522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9722ea3d49_0_0"/>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4. Digital Identity (What is it for?)</a:t>
            </a:r>
            <a:endParaRPr/>
          </a:p>
        </p:txBody>
      </p:sp>
      <p:sp>
        <p:nvSpPr>
          <p:cNvPr id="188" name="Google Shape;188;g19722ea3d49_0_0"/>
          <p:cNvSpPr txBox="1">
            <a:spLocks noGrp="1"/>
          </p:cNvSpPr>
          <p:nvPr>
            <p:ph idx="1"/>
          </p:nvPr>
        </p:nvSpPr>
        <p:spPr>
          <a:xfrm>
            <a:off x="1371600" y="1786250"/>
            <a:ext cx="63975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None/>
            </a:pPr>
            <a:r>
              <a:rPr lang="pl-PL" sz="2050">
                <a:solidFill>
                  <a:schemeClr val="dk1"/>
                </a:solidFill>
                <a:latin typeface="Arial"/>
                <a:ea typeface="Arial"/>
                <a:cs typeface="Arial"/>
                <a:sym typeface="Arial"/>
              </a:rPr>
              <a:t>A digital identity is all the information that a person or an organisation has online. This information can be:</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Date of Birth</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ID Numbers</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Photos, likes, comments on Social Media</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Search Queries</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pic>
        <p:nvPicPr>
          <p:cNvPr id="189" name="Google Shape;189;g19722ea3d49_0_0"/>
          <p:cNvPicPr preferRelativeResize="0"/>
          <p:nvPr/>
        </p:nvPicPr>
        <p:blipFill>
          <a:blip r:embed="rId3">
            <a:alphaModFix/>
          </a:blip>
          <a:stretch>
            <a:fillRect/>
          </a:stretch>
        </p:blipFill>
        <p:spPr>
          <a:xfrm>
            <a:off x="7926750" y="1842299"/>
            <a:ext cx="3890950" cy="2592325"/>
          </a:xfrm>
          <a:prstGeom prst="rect">
            <a:avLst/>
          </a:prstGeom>
          <a:noFill/>
          <a:ln>
            <a:noFill/>
          </a:ln>
        </p:spPr>
      </p:pic>
    </p:spTree>
    <p:extLst>
      <p:ext uri="{BB962C8B-B14F-4D97-AF65-F5344CB8AC3E}">
        <p14:creationId xmlns:p14="http://schemas.microsoft.com/office/powerpoint/2010/main" val="58940374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9722ea3d49_0_7"/>
          <p:cNvSpPr txBox="1">
            <a:spLocks noGrp="1"/>
          </p:cNvSpPr>
          <p:nvPr>
            <p:ph type="title"/>
          </p:nvPr>
        </p:nvSpPr>
        <p:spPr>
          <a:xfrm>
            <a:off x="1371600" y="533400"/>
            <a:ext cx="102069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4. Digital Identity (Why is it important?)</a:t>
            </a:r>
            <a:endParaRPr/>
          </a:p>
        </p:txBody>
      </p:sp>
      <p:sp>
        <p:nvSpPr>
          <p:cNvPr id="195" name="Google Shape;195;g19722ea3d49_0_7"/>
          <p:cNvSpPr txBox="1">
            <a:spLocks noGrp="1"/>
          </p:cNvSpPr>
          <p:nvPr>
            <p:ph idx="1"/>
          </p:nvPr>
        </p:nvSpPr>
        <p:spPr>
          <a:xfrm>
            <a:off x="1371600" y="1786250"/>
            <a:ext cx="6397500" cy="4309800"/>
          </a:xfrm>
          <a:prstGeom prst="rect">
            <a:avLst/>
          </a:prstGeom>
          <a:noFill/>
          <a:ln>
            <a:noFill/>
          </a:ln>
        </p:spPr>
        <p:txBody>
          <a:bodyPr spcFirstLastPara="1" wrap="square" lIns="91425" tIns="45700" rIns="91425" bIns="45700" anchor="t" anchorCtr="0">
            <a:noAutofit/>
          </a:bodyPr>
          <a:lstStyle/>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Your digital identity is what you show to the rest of the world and what distinguishes you from other people</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A professional profile could help you to find a job</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You can share your opinions or ideas on social media</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Fosters communication between young people</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pic>
        <p:nvPicPr>
          <p:cNvPr id="196" name="Google Shape;196;g19722ea3d49_0_7"/>
          <p:cNvPicPr preferRelativeResize="0"/>
          <p:nvPr/>
        </p:nvPicPr>
        <p:blipFill>
          <a:blip r:embed="rId3">
            <a:alphaModFix/>
          </a:blip>
          <a:stretch>
            <a:fillRect/>
          </a:stretch>
        </p:blipFill>
        <p:spPr>
          <a:xfrm>
            <a:off x="8698375" y="5200500"/>
            <a:ext cx="2381775" cy="1333800"/>
          </a:xfrm>
          <a:prstGeom prst="rect">
            <a:avLst/>
          </a:prstGeom>
          <a:noFill/>
          <a:ln>
            <a:noFill/>
          </a:ln>
        </p:spPr>
      </p:pic>
      <p:pic>
        <p:nvPicPr>
          <p:cNvPr id="197" name="Google Shape;197;g19722ea3d49_0_7"/>
          <p:cNvPicPr preferRelativeResize="0"/>
          <p:nvPr/>
        </p:nvPicPr>
        <p:blipFill>
          <a:blip r:embed="rId4">
            <a:alphaModFix/>
          </a:blip>
          <a:stretch>
            <a:fillRect/>
          </a:stretch>
        </p:blipFill>
        <p:spPr>
          <a:xfrm>
            <a:off x="8024610" y="1442288"/>
            <a:ext cx="1687379" cy="1687425"/>
          </a:xfrm>
          <a:prstGeom prst="rect">
            <a:avLst/>
          </a:prstGeom>
          <a:noFill/>
          <a:ln>
            <a:noFill/>
          </a:ln>
        </p:spPr>
      </p:pic>
      <p:pic>
        <p:nvPicPr>
          <p:cNvPr id="198" name="Google Shape;198;g19722ea3d49_0_7"/>
          <p:cNvPicPr preferRelativeResize="0"/>
          <p:nvPr/>
        </p:nvPicPr>
        <p:blipFill>
          <a:blip r:embed="rId5">
            <a:alphaModFix/>
          </a:blip>
          <a:stretch>
            <a:fillRect/>
          </a:stretch>
        </p:blipFill>
        <p:spPr>
          <a:xfrm>
            <a:off x="9891100" y="3315800"/>
            <a:ext cx="1687400" cy="1687400"/>
          </a:xfrm>
          <a:prstGeom prst="rect">
            <a:avLst/>
          </a:prstGeom>
          <a:noFill/>
          <a:ln>
            <a:noFill/>
          </a:ln>
        </p:spPr>
      </p:pic>
    </p:spTree>
    <p:extLst>
      <p:ext uri="{BB962C8B-B14F-4D97-AF65-F5344CB8AC3E}">
        <p14:creationId xmlns:p14="http://schemas.microsoft.com/office/powerpoint/2010/main" val="25340607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9722ea3d49_0_18"/>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1"/>
              </a:buClr>
              <a:buSzPts val="990"/>
              <a:buFont typeface="Arial"/>
              <a:buNone/>
            </a:pPr>
            <a:r>
              <a:rPr lang="pl-PL"/>
              <a:t>Activity 1: Online &amp; Offline</a:t>
            </a:r>
            <a:endParaRPr/>
          </a:p>
          <a:p>
            <a:pPr marL="0" lvl="0" indent="0" algn="l" rtl="0">
              <a:lnSpc>
                <a:spcPct val="89000"/>
              </a:lnSpc>
              <a:spcBef>
                <a:spcPts val="0"/>
              </a:spcBef>
              <a:spcAft>
                <a:spcPts val="0"/>
              </a:spcAft>
              <a:buClr>
                <a:schemeClr val="dk1"/>
              </a:buClr>
              <a:buSzPts val="990"/>
              <a:buFont typeface="Arial"/>
              <a:buNone/>
            </a:pPr>
            <a:endParaRPr/>
          </a:p>
          <a:p>
            <a:pPr marL="0" lvl="0" indent="0" algn="l" rtl="0">
              <a:lnSpc>
                <a:spcPct val="89000"/>
              </a:lnSpc>
              <a:spcBef>
                <a:spcPts val="0"/>
              </a:spcBef>
              <a:spcAft>
                <a:spcPts val="0"/>
              </a:spcAft>
              <a:buClr>
                <a:schemeClr val="dk2"/>
              </a:buClr>
              <a:buSzPct val="100000"/>
              <a:buFont typeface="Libre Franklin"/>
              <a:buNone/>
            </a:pPr>
            <a:endParaRPr/>
          </a:p>
        </p:txBody>
      </p:sp>
      <p:sp>
        <p:nvSpPr>
          <p:cNvPr id="204" name="Google Shape;204;g19722ea3d49_0_18"/>
          <p:cNvSpPr txBox="1">
            <a:spLocks noGrp="1"/>
          </p:cNvSpPr>
          <p:nvPr>
            <p:ph idx="1"/>
          </p:nvPr>
        </p:nvSpPr>
        <p:spPr>
          <a:xfrm>
            <a:off x="1371600" y="1405250"/>
            <a:ext cx="57435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SzPts val="1800"/>
              <a:buNone/>
            </a:pPr>
            <a:endParaRPr sz="1650">
              <a:solidFill>
                <a:schemeClr val="dk1"/>
              </a:solidFill>
              <a:latin typeface="Arial"/>
              <a:ea typeface="Arial"/>
              <a:cs typeface="Arial"/>
              <a:sym typeface="Arial"/>
            </a:endParaRPr>
          </a:p>
          <a:p>
            <a:pPr marL="0" lvl="0" indent="0" algn="l" rtl="0">
              <a:lnSpc>
                <a:spcPct val="105000"/>
              </a:lnSpc>
              <a:spcBef>
                <a:spcPts val="1200"/>
              </a:spcBef>
              <a:spcAft>
                <a:spcPts val="0"/>
              </a:spcAft>
              <a:buNone/>
            </a:pPr>
            <a:r>
              <a:rPr lang="pl-PL" sz="2050">
                <a:solidFill>
                  <a:schemeClr val="dk1"/>
                </a:solidFill>
                <a:latin typeface="Arial"/>
                <a:ea typeface="Arial"/>
                <a:cs typeface="Arial"/>
                <a:sym typeface="Arial"/>
              </a:rPr>
              <a:t>Form groups of 3 or 5 and discuss:</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Is there a difference between how you portray yourself online and how you present yourself in real life?</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Make a list of the things you do online that you wouldn’t do face-to-face.</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Share your list with your group and see what you have in common.</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pic>
        <p:nvPicPr>
          <p:cNvPr id="205" name="Google Shape;205;g19722ea3d49_0_18"/>
          <p:cNvPicPr preferRelativeResize="0"/>
          <p:nvPr/>
        </p:nvPicPr>
        <p:blipFill>
          <a:blip r:embed="rId3">
            <a:alphaModFix/>
          </a:blip>
          <a:stretch>
            <a:fillRect/>
          </a:stretch>
        </p:blipFill>
        <p:spPr>
          <a:xfrm>
            <a:off x="7362125" y="1926300"/>
            <a:ext cx="4331449" cy="2598875"/>
          </a:xfrm>
          <a:prstGeom prst="rect">
            <a:avLst/>
          </a:prstGeom>
          <a:noFill/>
          <a:ln>
            <a:noFill/>
          </a:ln>
        </p:spPr>
      </p:pic>
    </p:spTree>
    <p:extLst>
      <p:ext uri="{BB962C8B-B14F-4D97-AF65-F5344CB8AC3E}">
        <p14:creationId xmlns:p14="http://schemas.microsoft.com/office/powerpoint/2010/main" val="13641920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9722ea3d49_0_26"/>
          <p:cNvSpPr txBox="1">
            <a:spLocks noGrp="1"/>
          </p:cNvSpPr>
          <p:nvPr>
            <p:ph type="title"/>
          </p:nvPr>
        </p:nvSpPr>
        <p:spPr>
          <a:xfrm>
            <a:off x="1371600" y="533400"/>
            <a:ext cx="102069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How to Improve your Digital Identity</a:t>
            </a:r>
            <a:endParaRPr/>
          </a:p>
        </p:txBody>
      </p:sp>
      <p:sp>
        <p:nvSpPr>
          <p:cNvPr id="211" name="Google Shape;211;g19722ea3d49_0_26"/>
          <p:cNvSpPr txBox="1">
            <a:spLocks noGrp="1"/>
          </p:cNvSpPr>
          <p:nvPr>
            <p:ph idx="1"/>
          </p:nvPr>
        </p:nvSpPr>
        <p:spPr>
          <a:xfrm>
            <a:off x="1371600" y="1786250"/>
            <a:ext cx="6397500" cy="4309800"/>
          </a:xfrm>
          <a:prstGeom prst="rect">
            <a:avLst/>
          </a:prstGeom>
          <a:noFill/>
          <a:ln>
            <a:noFill/>
          </a:ln>
        </p:spPr>
        <p:txBody>
          <a:bodyPr spcFirstLastPara="1" wrap="square" lIns="91425" tIns="45700" rIns="91425" bIns="45700" anchor="t" anchorCtr="0">
            <a:noAutofit/>
          </a:bodyPr>
          <a:lstStyle/>
          <a:p>
            <a:pPr marL="457200" lvl="0" indent="-358775" algn="l" rtl="0">
              <a:lnSpc>
                <a:spcPct val="105000"/>
              </a:lnSpc>
              <a:spcBef>
                <a:spcPts val="12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Think</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about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what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you</a:t>
            </a:r>
            <a:r>
              <a:rPr lang="pl-PL" sz="2050" dirty="0">
                <a:solidFill>
                  <a:schemeClr val="dk1"/>
                </a:solidFill>
                <a:latin typeface="Arial"/>
                <a:ea typeface="Arial"/>
                <a:cs typeface="Arial"/>
                <a:sym typeface="Arial"/>
              </a:rPr>
              <a:t> want to </a:t>
            </a:r>
            <a:r>
              <a:rPr lang="pl-PL" sz="2050" dirty="0" err="1">
                <a:solidFill>
                  <a:schemeClr val="dk1"/>
                </a:solidFill>
                <a:latin typeface="Arial"/>
                <a:ea typeface="Arial"/>
                <a:cs typeface="Arial"/>
                <a:sym typeface="Arial"/>
              </a:rPr>
              <a:t>share</a:t>
            </a:r>
            <a:r>
              <a:rPr lang="pl-PL" sz="2050" dirty="0">
                <a:solidFill>
                  <a:schemeClr val="dk1"/>
                </a:solidFill>
                <a:latin typeface="Arial"/>
                <a:ea typeface="Arial"/>
                <a:cs typeface="Arial"/>
                <a:sym typeface="Arial"/>
              </a:rPr>
              <a:t> online</a:t>
            </a:r>
            <a:endParaRPr sz="2050" dirty="0">
              <a:solidFill>
                <a:schemeClr val="dk1"/>
              </a:solidFill>
              <a:latin typeface="Arial"/>
              <a:ea typeface="Arial"/>
              <a:cs typeface="Arial"/>
              <a:sym typeface="Arial"/>
            </a:endParaRPr>
          </a:p>
          <a:p>
            <a:pPr marL="457200" lvl="0" indent="0" algn="l" rtl="0">
              <a:lnSpc>
                <a:spcPct val="105000"/>
              </a:lnSpc>
              <a:spcBef>
                <a:spcPts val="1200"/>
              </a:spcBef>
              <a:spcAft>
                <a:spcPts val="0"/>
              </a:spcAft>
              <a:buNone/>
            </a:pPr>
            <a:endParaRPr sz="2050" dirty="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Remove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everything</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that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makes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you</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uncomfortable</a:t>
            </a: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None/>
            </a:pPr>
            <a:r>
              <a:rPr lang="pl-PL" sz="2050" dirty="0" err="1">
                <a:solidFill>
                  <a:schemeClr val="dk1"/>
                </a:solidFill>
                <a:latin typeface="Arial"/>
                <a:ea typeface="Arial"/>
                <a:cs typeface="Arial"/>
                <a:sym typeface="Arial"/>
              </a:rPr>
              <a:t>Distinguish</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between</a:t>
            </a:r>
            <a:r>
              <a:rPr lang="pl-PL" sz="2050" dirty="0">
                <a:solidFill>
                  <a:schemeClr val="dk1"/>
                </a:solidFill>
                <a:latin typeface="Arial"/>
                <a:ea typeface="Arial"/>
                <a:cs typeface="Arial"/>
                <a:sym typeface="Arial"/>
              </a:rPr>
              <a:t>:</a:t>
            </a:r>
            <a:endParaRPr sz="2050" dirty="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dirty="0" smtClean="0">
                <a:solidFill>
                  <a:schemeClr val="dk1"/>
                </a:solidFill>
                <a:latin typeface="Arial"/>
                <a:ea typeface="Arial"/>
                <a:cs typeface="Arial"/>
                <a:sym typeface="Arial"/>
              </a:rPr>
              <a:t>Professional </a:t>
            </a:r>
            <a:r>
              <a:rPr lang="pl-PL" sz="2050" dirty="0">
                <a:solidFill>
                  <a:schemeClr val="dk1"/>
                </a:solidFill>
                <a:latin typeface="Arial"/>
                <a:ea typeface="Arial"/>
                <a:cs typeface="Arial"/>
                <a:sym typeface="Arial"/>
              </a:rPr>
              <a:t>and </a:t>
            </a:r>
            <a:r>
              <a:rPr lang="pl-PL" sz="2050" dirty="0" err="1">
                <a:solidFill>
                  <a:schemeClr val="dk1"/>
                </a:solidFill>
                <a:latin typeface="Arial"/>
                <a:ea typeface="Arial"/>
                <a:cs typeface="Arial"/>
                <a:sym typeface="Arial"/>
              </a:rPr>
              <a:t>personal</a:t>
            </a:r>
            <a:endParaRPr sz="2050" dirty="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dirty="0" smtClean="0">
                <a:solidFill>
                  <a:schemeClr val="dk1"/>
                </a:solidFill>
                <a:latin typeface="Arial"/>
                <a:ea typeface="Arial"/>
                <a:cs typeface="Arial"/>
                <a:sym typeface="Arial"/>
              </a:rPr>
              <a:t>Public </a:t>
            </a:r>
            <a:r>
              <a:rPr lang="pl-PL" sz="2050" dirty="0">
                <a:solidFill>
                  <a:schemeClr val="dk1"/>
                </a:solidFill>
                <a:latin typeface="Arial"/>
                <a:ea typeface="Arial"/>
                <a:cs typeface="Arial"/>
                <a:sym typeface="Arial"/>
              </a:rPr>
              <a:t>and </a:t>
            </a:r>
            <a:r>
              <a:rPr lang="pl-PL" sz="2050" dirty="0" err="1">
                <a:solidFill>
                  <a:schemeClr val="dk1"/>
                </a:solidFill>
                <a:latin typeface="Arial"/>
                <a:ea typeface="Arial"/>
                <a:cs typeface="Arial"/>
                <a:sym typeface="Arial"/>
              </a:rPr>
              <a:t>private</a:t>
            </a: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50"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b="1"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dirty="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dirty="0">
              <a:solidFill>
                <a:schemeClr val="dk1"/>
              </a:solidFill>
              <a:latin typeface="Arial"/>
              <a:ea typeface="Arial"/>
              <a:cs typeface="Arial"/>
              <a:sym typeface="Arial"/>
            </a:endParaRPr>
          </a:p>
        </p:txBody>
      </p:sp>
      <p:pic>
        <p:nvPicPr>
          <p:cNvPr id="212" name="Google Shape;212;g19722ea3d49_0_26"/>
          <p:cNvPicPr preferRelativeResize="0"/>
          <p:nvPr/>
        </p:nvPicPr>
        <p:blipFill>
          <a:blip r:embed="rId3">
            <a:alphaModFix/>
          </a:blip>
          <a:stretch>
            <a:fillRect/>
          </a:stretch>
        </p:blipFill>
        <p:spPr>
          <a:xfrm>
            <a:off x="7769100" y="1881300"/>
            <a:ext cx="4127200" cy="3095400"/>
          </a:xfrm>
          <a:prstGeom prst="rect">
            <a:avLst/>
          </a:prstGeom>
          <a:noFill/>
          <a:ln>
            <a:noFill/>
          </a:ln>
        </p:spPr>
      </p:pic>
    </p:spTree>
    <p:extLst>
      <p:ext uri="{BB962C8B-B14F-4D97-AF65-F5344CB8AC3E}">
        <p14:creationId xmlns:p14="http://schemas.microsoft.com/office/powerpoint/2010/main" val="378323466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19722ea3d49_1_0"/>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1"/>
              </a:buClr>
              <a:buSzPts val="990"/>
              <a:buFont typeface="Arial"/>
              <a:buNone/>
            </a:pPr>
            <a:r>
              <a:rPr lang="pl-PL"/>
              <a:t>Activity 2: A Good Profile</a:t>
            </a:r>
            <a:endParaRPr/>
          </a:p>
          <a:p>
            <a:pPr marL="0" lvl="0" indent="0" algn="l" rtl="0">
              <a:lnSpc>
                <a:spcPct val="89000"/>
              </a:lnSpc>
              <a:spcBef>
                <a:spcPts val="0"/>
              </a:spcBef>
              <a:spcAft>
                <a:spcPts val="0"/>
              </a:spcAft>
              <a:buClr>
                <a:schemeClr val="dk1"/>
              </a:buClr>
              <a:buSzPts val="990"/>
              <a:buFont typeface="Arial"/>
              <a:buNone/>
            </a:pPr>
            <a:endParaRPr/>
          </a:p>
          <a:p>
            <a:pPr marL="0" lvl="0" indent="0" algn="l" rtl="0">
              <a:lnSpc>
                <a:spcPct val="89000"/>
              </a:lnSpc>
              <a:spcBef>
                <a:spcPts val="0"/>
              </a:spcBef>
              <a:spcAft>
                <a:spcPts val="0"/>
              </a:spcAft>
              <a:buClr>
                <a:schemeClr val="dk2"/>
              </a:buClr>
              <a:buSzPct val="100000"/>
              <a:buFont typeface="Libre Franklin"/>
              <a:buNone/>
            </a:pPr>
            <a:endParaRPr/>
          </a:p>
        </p:txBody>
      </p:sp>
      <p:sp>
        <p:nvSpPr>
          <p:cNvPr id="218" name="Google Shape;218;g19722ea3d49_1_0"/>
          <p:cNvSpPr txBox="1">
            <a:spLocks noGrp="1"/>
          </p:cNvSpPr>
          <p:nvPr>
            <p:ph idx="1"/>
          </p:nvPr>
        </p:nvSpPr>
        <p:spPr>
          <a:xfrm>
            <a:off x="1371600" y="1405250"/>
            <a:ext cx="57435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SzPts val="1800"/>
              <a:buNone/>
            </a:pPr>
            <a:endParaRPr sz="16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On a piece of paper, create your own profile that is focused on be leader in the session.</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You can put your personal information, your skills, if you have any work experience…</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Don’t include anything that is not ‘’professional’’</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Then, in groups share your profiles and decide which one you like the most.</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The most voted will be presented to the rest of the class.</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pic>
        <p:nvPicPr>
          <p:cNvPr id="219" name="Google Shape;219;g19722ea3d49_1_0"/>
          <p:cNvPicPr preferRelativeResize="0"/>
          <p:nvPr/>
        </p:nvPicPr>
        <p:blipFill>
          <a:blip r:embed="rId3">
            <a:alphaModFix/>
          </a:blip>
          <a:stretch>
            <a:fillRect/>
          </a:stretch>
        </p:blipFill>
        <p:spPr>
          <a:xfrm>
            <a:off x="7362125" y="1926300"/>
            <a:ext cx="4331449" cy="2598875"/>
          </a:xfrm>
          <a:prstGeom prst="rect">
            <a:avLst/>
          </a:prstGeom>
          <a:noFill/>
          <a:ln>
            <a:noFill/>
          </a:ln>
        </p:spPr>
      </p:pic>
    </p:spTree>
    <p:extLst>
      <p:ext uri="{BB962C8B-B14F-4D97-AF65-F5344CB8AC3E}">
        <p14:creationId xmlns:p14="http://schemas.microsoft.com/office/powerpoint/2010/main" val="403658643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title"/>
          </p:nvPr>
        </p:nvSpPr>
        <p:spPr>
          <a:xfrm>
            <a:off x="1488831" y="1031631"/>
            <a:ext cx="9601200" cy="96129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9000"/>
              </a:lnSpc>
              <a:spcBef>
                <a:spcPts val="0"/>
              </a:spcBef>
              <a:spcAft>
                <a:spcPts val="0"/>
              </a:spcAft>
              <a:buClr>
                <a:srgbClr val="365F91"/>
              </a:buClr>
              <a:buSzPct val="100000"/>
              <a:buFont typeface="Times New Roman"/>
              <a:buNone/>
            </a:pPr>
            <a:r>
              <a:rPr lang="pl-PL" dirty="0" err="1">
                <a:solidFill>
                  <a:srgbClr val="365F91"/>
                </a:solidFill>
                <a:latin typeface="Times New Roman"/>
                <a:ea typeface="Times New Roman"/>
                <a:cs typeface="Times New Roman"/>
                <a:sym typeface="Times New Roman"/>
              </a:rPr>
              <a:t>Disclaimer</a:t>
            </a:r>
            <a:r>
              <a:rPr lang="pl-PL" dirty="0">
                <a:solidFill>
                  <a:srgbClr val="365F91"/>
                </a:solidFill>
                <a:latin typeface="Times New Roman"/>
                <a:ea typeface="Times New Roman"/>
                <a:cs typeface="Times New Roman"/>
                <a:sym typeface="Times New Roman"/>
              </a:rPr>
              <a:t>: </a:t>
            </a:r>
            <a:br>
              <a:rPr lang="pl-PL" dirty="0">
                <a:solidFill>
                  <a:srgbClr val="365F91"/>
                </a:solidFill>
                <a:latin typeface="Times New Roman"/>
                <a:ea typeface="Times New Roman"/>
                <a:cs typeface="Times New Roman"/>
                <a:sym typeface="Times New Roman"/>
              </a:rPr>
            </a:br>
            <a:endParaRPr dirty="0">
              <a:latin typeface="Times New Roman"/>
              <a:ea typeface="Times New Roman"/>
              <a:cs typeface="Times New Roman"/>
              <a:sym typeface="Times New Roman"/>
            </a:endParaRPr>
          </a:p>
        </p:txBody>
      </p:sp>
      <p:sp>
        <p:nvSpPr>
          <p:cNvPr id="244" name="Google Shape;244;p4"/>
          <p:cNvSpPr txBox="1">
            <a:spLocks noGrp="1"/>
          </p:cNvSpPr>
          <p:nvPr>
            <p:ph idx="1"/>
          </p:nvPr>
        </p:nvSpPr>
        <p:spPr>
          <a:xfrm>
            <a:off x="1488831" y="2171700"/>
            <a:ext cx="9601200" cy="4191000"/>
          </a:xfrm>
          <a:prstGeom prst="rect">
            <a:avLst/>
          </a:prstGeom>
          <a:noFill/>
          <a:ln>
            <a:noFill/>
          </a:ln>
        </p:spPr>
        <p:txBody>
          <a:bodyPr spcFirstLastPara="1" wrap="square" lIns="91425" tIns="45700" rIns="91425" bIns="45700" anchor="t" anchorCtr="0">
            <a:normAutofit/>
          </a:bodyPr>
          <a:lstStyle/>
          <a:p>
            <a:pPr marL="0" lvl="0" indent="0" algn="just">
              <a:spcBef>
                <a:spcPts val="0"/>
              </a:spcBef>
              <a:spcAft>
                <a:spcPts val="0"/>
              </a:spcAft>
              <a:buClr>
                <a:srgbClr val="365F91"/>
              </a:buClr>
              <a:buSzPts val="4000"/>
              <a:buNone/>
            </a:pPr>
            <a:r>
              <a:rPr lang="en-US" sz="4000" dirty="0">
                <a:solidFill>
                  <a:srgbClr val="365F91"/>
                </a:solidFill>
                <a:latin typeface="Times New Roman"/>
                <a:ea typeface="Times New Roman"/>
                <a:cs typeface="Times New Roman"/>
              </a:rPr>
              <a:t>Funded</a:t>
            </a:r>
            <a:r>
              <a:rPr lang="en-US" sz="4000" dirty="0"/>
              <a:t> </a:t>
            </a:r>
            <a:r>
              <a:rPr lang="en-US" sz="4000" dirty="0">
                <a:solidFill>
                  <a:srgbClr val="365F91"/>
                </a:solidFill>
                <a:latin typeface="Times New Roman"/>
                <a:ea typeface="Times New Roman"/>
                <a:cs typeface="Times New Roman"/>
              </a:rPr>
              <a:t>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0" dirty="0">
              <a:solidFill>
                <a:srgbClr val="365F91"/>
              </a:solidFill>
              <a:latin typeface="Times New Roman"/>
              <a:ea typeface="Times New Roman"/>
              <a:cs typeface="Times New Roman"/>
              <a:sym typeface="Times New Roman"/>
            </a:endParaRPr>
          </a:p>
        </p:txBody>
      </p:sp>
      <p:pic>
        <p:nvPicPr>
          <p:cNvPr id="245" name="Google Shape;245;p4" descr="C:\Users\FFI\Desktop\nowe projekty 2021\DEINDE\Erasmus+ 2021\co-funded_en\Horizontal\JPEG\EN Co-funded by the EU_POS.jpg"/>
          <p:cNvPicPr preferRelativeResize="0"/>
          <p:nvPr/>
        </p:nvPicPr>
        <p:blipFill rotWithShape="1">
          <a:blip r:embed="rId3">
            <a:alphaModFix/>
          </a:blip>
          <a:srcRect/>
          <a:stretch/>
        </p:blipFill>
        <p:spPr>
          <a:xfrm>
            <a:off x="7073655" y="533449"/>
            <a:ext cx="4375150" cy="915035"/>
          </a:xfrm>
          <a:prstGeom prst="rect">
            <a:avLst/>
          </a:prstGeom>
          <a:noFill/>
          <a:ln>
            <a:noFill/>
          </a:ln>
        </p:spPr>
      </p:pic>
    </p:spTree>
    <p:extLst>
      <p:ext uri="{BB962C8B-B14F-4D97-AF65-F5344CB8AC3E}">
        <p14:creationId xmlns:p14="http://schemas.microsoft.com/office/powerpoint/2010/main" val="3115657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8daa5009fb_0_0"/>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Font typeface="Arial"/>
              <a:buNone/>
            </a:pPr>
            <a:r>
              <a:rPr lang="pl-PL">
                <a:solidFill>
                  <a:schemeClr val="dk1"/>
                </a:solidFill>
              </a:rPr>
              <a:t>What is a Digital Footprint?</a:t>
            </a:r>
            <a:endParaRPr>
              <a:solidFill>
                <a:schemeClr val="dk1"/>
              </a:solidFill>
            </a:endParaRPr>
          </a:p>
          <a:p>
            <a:pPr marL="0" lvl="0" indent="0" algn="ctr" rtl="0">
              <a:lnSpc>
                <a:spcPct val="89000"/>
              </a:lnSpc>
              <a:spcBef>
                <a:spcPts val="0"/>
              </a:spcBef>
              <a:spcAft>
                <a:spcPts val="0"/>
              </a:spcAft>
              <a:buClr>
                <a:schemeClr val="dk2"/>
              </a:buClr>
              <a:buSzPts val="4400"/>
              <a:buFont typeface="Libre Franklin"/>
              <a:buNone/>
            </a:pPr>
            <a:endParaRPr b="1">
              <a:solidFill>
                <a:schemeClr val="dk1"/>
              </a:solidFill>
            </a:endParaRPr>
          </a:p>
        </p:txBody>
      </p:sp>
      <p:sp>
        <p:nvSpPr>
          <p:cNvPr id="213" name="Google Shape;213;g18daa5009fb_0_0"/>
          <p:cNvSpPr txBox="1"/>
          <p:nvPr/>
        </p:nvSpPr>
        <p:spPr>
          <a:xfrm>
            <a:off x="1602125" y="1692300"/>
            <a:ext cx="9486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p>
        </p:txBody>
      </p:sp>
      <p:sp>
        <p:nvSpPr>
          <p:cNvPr id="214" name="Google Shape;214;g18daa5009fb_0_0"/>
          <p:cNvSpPr txBox="1"/>
          <p:nvPr/>
        </p:nvSpPr>
        <p:spPr>
          <a:xfrm>
            <a:off x="1602125" y="2019300"/>
            <a:ext cx="5067000" cy="3593700"/>
          </a:xfrm>
          <a:prstGeom prst="rect">
            <a:avLst/>
          </a:prstGeom>
          <a:noFill/>
          <a:ln>
            <a:noFill/>
          </a:ln>
        </p:spPr>
        <p:txBody>
          <a:bodyPr spcFirstLastPara="1" wrap="square" lIns="91425" tIns="91425" rIns="91425" bIns="91425" anchor="t" anchorCtr="0">
            <a:normAutofit/>
          </a:bodyPr>
          <a:lstStyle/>
          <a:p>
            <a:pPr marL="0" lvl="0" indent="0" algn="just" rtl="0">
              <a:lnSpc>
                <a:spcPct val="115000"/>
              </a:lnSpc>
              <a:spcBef>
                <a:spcPts val="0"/>
              </a:spcBef>
              <a:spcAft>
                <a:spcPts val="1200"/>
              </a:spcAft>
              <a:buNone/>
            </a:pPr>
            <a:r>
              <a:rPr lang="pl-PL" sz="2100">
                <a:solidFill>
                  <a:srgbClr val="0F0F0F"/>
                </a:solidFill>
              </a:rPr>
              <a:t>Example: Imagine you are walking on the beach and while you walk, you are leaving footprints on the sand. That is what happens with your digital footprint. Every time you use the internet, you leave a trace. The only difference is that these traces cannot be dissolved by the sea.</a:t>
            </a:r>
            <a:endParaRPr sz="2100">
              <a:solidFill>
                <a:srgbClr val="0F0F0F"/>
              </a:solidFill>
            </a:endParaRPr>
          </a:p>
        </p:txBody>
      </p:sp>
      <p:pic>
        <p:nvPicPr>
          <p:cNvPr id="215" name="Google Shape;215;g18daa5009fb_0_0"/>
          <p:cNvPicPr preferRelativeResize="0"/>
          <p:nvPr/>
        </p:nvPicPr>
        <p:blipFill rotWithShape="1">
          <a:blip r:embed="rId3">
            <a:alphaModFix/>
          </a:blip>
          <a:srcRect r="3437" b="13941"/>
          <a:stretch/>
        </p:blipFill>
        <p:spPr>
          <a:xfrm>
            <a:off x="7195025" y="2019300"/>
            <a:ext cx="3208201" cy="3812126"/>
          </a:xfrm>
          <a:prstGeom prst="rect">
            <a:avLst/>
          </a:prstGeom>
          <a:noFill/>
          <a:ln>
            <a:noFill/>
          </a:ln>
        </p:spPr>
      </p:pic>
    </p:spTree>
    <p:extLst>
      <p:ext uri="{BB962C8B-B14F-4D97-AF65-F5344CB8AC3E}">
        <p14:creationId xmlns:p14="http://schemas.microsoft.com/office/powerpoint/2010/main" val="126029695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subTitle" idx="1"/>
          </p:nvPr>
        </p:nvSpPr>
        <p:spPr>
          <a:xfrm>
            <a:off x="1770185" y="2543908"/>
            <a:ext cx="8217877" cy="2883877"/>
          </a:xfrm>
          <a:prstGeom prst="rect">
            <a:avLst/>
          </a:prstGeom>
          <a:noFill/>
          <a:ln>
            <a:noFill/>
          </a:ln>
        </p:spPr>
        <p:txBody>
          <a:bodyPr spcFirstLastPara="1" wrap="square" lIns="91425" tIns="45700" rIns="91425" bIns="45700" anchor="t" anchorCtr="0">
            <a:normAutofit/>
          </a:bodyPr>
          <a:lstStyle/>
          <a:p>
            <a:pPr marL="0" lvl="0" indent="0" algn="ctr" rtl="0">
              <a:lnSpc>
                <a:spcPct val="112000"/>
              </a:lnSpc>
              <a:spcBef>
                <a:spcPts val="0"/>
              </a:spcBef>
              <a:spcAft>
                <a:spcPts val="0"/>
              </a:spcAft>
              <a:buClr>
                <a:schemeClr val="dk2"/>
              </a:buClr>
              <a:buSzPts val="2300"/>
              <a:buNone/>
            </a:pPr>
            <a:r>
              <a:rPr lang="pl-PL" b="1">
                <a:latin typeface="Times New Roman"/>
                <a:ea typeface="Times New Roman"/>
                <a:cs typeface="Times New Roman"/>
                <a:sym typeface="Times New Roman"/>
              </a:rPr>
              <a:t>Key competences for people 50+</a:t>
            </a:r>
            <a:endParaRPr/>
          </a:p>
          <a:p>
            <a:pPr marL="0" lvl="0" indent="0" algn="ctr" rtl="0">
              <a:lnSpc>
                <a:spcPct val="112000"/>
              </a:lnSpc>
              <a:spcBef>
                <a:spcPts val="0"/>
              </a:spcBef>
              <a:spcAft>
                <a:spcPts val="0"/>
              </a:spcAft>
              <a:buClr>
                <a:schemeClr val="dk2"/>
              </a:buClr>
              <a:buSzPts val="2300"/>
              <a:buNone/>
            </a:pPr>
            <a:endParaRPr b="1">
              <a:latin typeface="Times New Roman"/>
              <a:ea typeface="Times New Roman"/>
              <a:cs typeface="Times New Roman"/>
              <a:sym typeface="Times New Roman"/>
            </a:endParaRPr>
          </a:p>
          <a:p>
            <a:pPr marL="0" lvl="0" indent="0" algn="ctr" rtl="0">
              <a:lnSpc>
                <a:spcPct val="112000"/>
              </a:lnSpc>
              <a:spcBef>
                <a:spcPts val="0"/>
              </a:spcBef>
              <a:spcAft>
                <a:spcPts val="0"/>
              </a:spcAft>
              <a:buClr>
                <a:schemeClr val="dk2"/>
              </a:buClr>
              <a:buSzPts val="4000"/>
              <a:buNone/>
            </a:pPr>
            <a:r>
              <a:rPr lang="pl-PL" sz="4000" b="1">
                <a:latin typeface="Times New Roman"/>
                <a:ea typeface="Times New Roman"/>
                <a:cs typeface="Times New Roman"/>
                <a:sym typeface="Times New Roman"/>
              </a:rPr>
              <a:t>Course: Digital Competences</a:t>
            </a:r>
            <a:endParaRPr sz="4000" b="1">
              <a:latin typeface="Times New Roman"/>
              <a:ea typeface="Times New Roman"/>
              <a:cs typeface="Times New Roman"/>
              <a:sym typeface="Times New Roman"/>
            </a:endParaRPr>
          </a:p>
        </p:txBody>
      </p:sp>
      <p:pic>
        <p:nvPicPr>
          <p:cNvPr id="98" name="Google Shape;98;p1" descr="C:\Users\FFI\Desktop\nowe projekty 2021\DEINDE\Erasmus+ 2021\co-funded_en\Horizontal\JPEG\EN Co-funded by the EU_POS.jpg"/>
          <p:cNvPicPr preferRelativeResize="0"/>
          <p:nvPr/>
        </p:nvPicPr>
        <p:blipFill rotWithShape="1">
          <a:blip r:embed="rId3">
            <a:alphaModFix/>
          </a:blip>
          <a:srcRect/>
          <a:stretch/>
        </p:blipFill>
        <p:spPr>
          <a:xfrm>
            <a:off x="1399686" y="1330936"/>
            <a:ext cx="4375150" cy="915035"/>
          </a:xfrm>
          <a:prstGeom prst="rect">
            <a:avLst/>
          </a:prstGeom>
          <a:noFill/>
          <a:ln>
            <a:noFill/>
          </a:ln>
        </p:spPr>
      </p:pic>
      <p:pic>
        <p:nvPicPr>
          <p:cNvPr id="99" name="Google Shape;99;p1"/>
          <p:cNvPicPr preferRelativeResize="0"/>
          <p:nvPr/>
        </p:nvPicPr>
        <p:blipFill rotWithShape="1">
          <a:blip r:embed="rId4">
            <a:alphaModFix/>
          </a:blip>
          <a:srcRect/>
          <a:stretch/>
        </p:blipFill>
        <p:spPr>
          <a:xfrm>
            <a:off x="9615122" y="4208585"/>
            <a:ext cx="1238250" cy="1219200"/>
          </a:xfrm>
          <a:prstGeom prst="rect">
            <a:avLst/>
          </a:prstGeom>
          <a:noFill/>
          <a:ln>
            <a:noFill/>
          </a:ln>
        </p:spPr>
      </p:pic>
    </p:spTree>
    <p:extLst>
      <p:ext uri="{BB962C8B-B14F-4D97-AF65-F5344CB8AC3E}">
        <p14:creationId xmlns:p14="http://schemas.microsoft.com/office/powerpoint/2010/main" val="49387954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ct val="100000"/>
              <a:buFont typeface="Libre Franklin"/>
              <a:buNone/>
            </a:pPr>
            <a:r>
              <a:rPr lang="pl-PL"/>
              <a:t>5. Collaborating through digital technologies</a:t>
            </a:r>
            <a:endParaRPr/>
          </a:p>
          <a:p>
            <a:pPr marL="0" lvl="0" indent="0" algn="l" rtl="0">
              <a:lnSpc>
                <a:spcPct val="89000"/>
              </a:lnSpc>
              <a:spcBef>
                <a:spcPts val="0"/>
              </a:spcBef>
              <a:spcAft>
                <a:spcPts val="0"/>
              </a:spcAft>
              <a:buClr>
                <a:schemeClr val="dk1"/>
              </a:buClr>
              <a:buSzPts val="990"/>
              <a:buFont typeface="Arial"/>
              <a:buNone/>
            </a:pPr>
            <a:endParaRPr/>
          </a:p>
          <a:p>
            <a:pPr marL="0" lvl="0" indent="0" algn="l" rtl="0">
              <a:lnSpc>
                <a:spcPct val="89000"/>
              </a:lnSpc>
              <a:spcBef>
                <a:spcPts val="0"/>
              </a:spcBef>
              <a:spcAft>
                <a:spcPts val="0"/>
              </a:spcAft>
              <a:buClr>
                <a:schemeClr val="dk2"/>
              </a:buClr>
              <a:buSzPct val="100000"/>
              <a:buFont typeface="Libre Franklin"/>
              <a:buNone/>
            </a:pPr>
            <a:endParaRPr/>
          </a:p>
        </p:txBody>
      </p:sp>
      <p:sp>
        <p:nvSpPr>
          <p:cNvPr id="105" name="Google Shape;105;p2"/>
          <p:cNvSpPr txBox="1">
            <a:spLocks noGrp="1"/>
          </p:cNvSpPr>
          <p:nvPr>
            <p:ph idx="1"/>
          </p:nvPr>
        </p:nvSpPr>
        <p:spPr>
          <a:xfrm>
            <a:off x="1371600" y="1752600"/>
            <a:ext cx="10571100" cy="35814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SzPts val="1800"/>
              <a:buNone/>
            </a:pPr>
            <a:endParaRPr sz="2050">
              <a:solidFill>
                <a:schemeClr val="dk1"/>
              </a:solidFill>
              <a:latin typeface="Arial"/>
              <a:ea typeface="Arial"/>
              <a:cs typeface="Arial"/>
              <a:sym typeface="Arial"/>
            </a:endParaRPr>
          </a:p>
          <a:p>
            <a:pPr marL="457200" lvl="0" indent="-358775" algn="l" rtl="0">
              <a:lnSpc>
                <a:spcPct val="9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To use digital tools and technologies for collaborative processes, and for co-construction and co-creation of resources and knowledge.</a:t>
            </a: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Clr>
                <a:schemeClr val="dk1"/>
              </a:buClr>
              <a:buSzPts val="1100"/>
              <a:buFont typeface="Arial"/>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pic>
        <p:nvPicPr>
          <p:cNvPr id="106" name="Google Shape;106;p2"/>
          <p:cNvPicPr preferRelativeResize="0"/>
          <p:nvPr/>
        </p:nvPicPr>
        <p:blipFill rotWithShape="1">
          <a:blip r:embed="rId3">
            <a:alphaModFix/>
          </a:blip>
          <a:srcRect/>
          <a:stretch/>
        </p:blipFill>
        <p:spPr>
          <a:xfrm>
            <a:off x="3517688" y="3147900"/>
            <a:ext cx="6624978" cy="3467100"/>
          </a:xfrm>
          <a:prstGeom prst="rect">
            <a:avLst/>
          </a:prstGeom>
          <a:noFill/>
          <a:ln>
            <a:noFill/>
          </a:ln>
        </p:spPr>
      </p:pic>
    </p:spTree>
    <p:extLst>
      <p:ext uri="{BB962C8B-B14F-4D97-AF65-F5344CB8AC3E}">
        <p14:creationId xmlns:p14="http://schemas.microsoft.com/office/powerpoint/2010/main" val="365502955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8ccb96ae3c_0_1"/>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Components</a:t>
            </a:r>
            <a:endParaRPr/>
          </a:p>
        </p:txBody>
      </p:sp>
      <p:sp>
        <p:nvSpPr>
          <p:cNvPr id="112" name="Google Shape;112;g18ccb96ae3c_0_1"/>
          <p:cNvSpPr txBox="1">
            <a:spLocks noGrp="1"/>
          </p:cNvSpPr>
          <p:nvPr>
            <p:ph idx="1"/>
          </p:nvPr>
        </p:nvSpPr>
        <p:spPr>
          <a:xfrm>
            <a:off x="1371600" y="1710050"/>
            <a:ext cx="70320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People :You must develop workflows and establish practices that ensure everyone is communicating appropriately about different assignments so they’re not producing unnecessary work or duplicating their efforts. </a:t>
            </a:r>
            <a:endParaRPr sz="205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Collaborative tools: Your choice of technology along with how well-trained employees are in using it will determine whether you can effectively and efficiently collaborate digitally.</a:t>
            </a:r>
            <a:endParaRPr sz="205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Devices : are also important components of digital collaboration. </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108319381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8ceeaefae4_0_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457200" lvl="0" indent="0" algn="l" rtl="0">
              <a:lnSpc>
                <a:spcPct val="89000"/>
              </a:lnSpc>
              <a:spcBef>
                <a:spcPts val="0"/>
              </a:spcBef>
              <a:spcAft>
                <a:spcPts val="0"/>
              </a:spcAft>
              <a:buSzPts val="1800"/>
              <a:buNone/>
            </a:pPr>
            <a:r>
              <a:rPr lang="pl-PL"/>
              <a:t>Activity 1: Discover</a:t>
            </a:r>
            <a:endParaRPr/>
          </a:p>
        </p:txBody>
      </p:sp>
      <p:sp>
        <p:nvSpPr>
          <p:cNvPr id="118" name="Google Shape;118;g18ceeaefae4_0_9"/>
          <p:cNvSpPr txBox="1">
            <a:spLocks noGrp="1"/>
          </p:cNvSpPr>
          <p:nvPr>
            <p:ph idx="1"/>
          </p:nvPr>
        </p:nvSpPr>
        <p:spPr>
          <a:xfrm>
            <a:off x="1371600" y="1481450"/>
            <a:ext cx="102819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0"/>
              </a:spcBef>
              <a:spcAft>
                <a:spcPts val="0"/>
              </a:spcAft>
              <a:buNone/>
            </a:pPr>
            <a:r>
              <a:rPr lang="pl-PL" sz="2050">
                <a:solidFill>
                  <a:schemeClr val="dk1"/>
                </a:solidFill>
                <a:latin typeface="Arial"/>
                <a:ea typeface="Arial"/>
                <a:cs typeface="Arial"/>
                <a:sym typeface="Arial"/>
              </a:rPr>
              <a:t>Head to the official site: openstreetmap.org.</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If it’s your first time using the service:</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Create an account. You can follow this activity without an account, but you will not be able to publish your changes online.</a:t>
            </a:r>
            <a:endParaRPr sz="205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If you are using a device on which OsmAnd hasn’t been used before:</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Install the OsmAnd app on the phones and/or devices you will use for this workshop</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Download the maps (see below)</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Activate the OpenStreetMap Editing plugin (see below)</a:t>
            </a:r>
            <a:endParaRPr sz="205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If you are using a device on which OsmAnd has been used before:</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Open the app and check that the maps are up to date</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121733160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g18ccb96ae3c_0_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 Explore OSM</a:t>
            </a:r>
            <a:endParaRPr/>
          </a:p>
        </p:txBody>
      </p:sp>
      <p:sp>
        <p:nvSpPr>
          <p:cNvPr id="123" name="Google Shape;123;g18ccb96ae3c_0_9"/>
          <p:cNvSpPr txBox="1">
            <a:spLocks noGrp="1"/>
          </p:cNvSpPr>
          <p:nvPr>
            <p:ph idx="1"/>
          </p:nvPr>
        </p:nvSpPr>
        <p:spPr>
          <a:xfrm>
            <a:off x="1371600" y="1633800"/>
            <a:ext cx="10455000" cy="37779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800"/>
              </a:spcBef>
              <a:spcAft>
                <a:spcPts val="0"/>
              </a:spcAft>
              <a:buNone/>
            </a:pPr>
            <a:r>
              <a:rPr lang="pl-PL" sz="2050">
                <a:solidFill>
                  <a:srgbClr val="22304B"/>
                </a:solidFill>
                <a:latin typeface="Arial"/>
                <a:ea typeface="Arial"/>
                <a:cs typeface="Arial"/>
                <a:sym typeface="Arial"/>
              </a:rPr>
              <a:t>Once on the homepage, use the search bar to find your city. Use the + and – buttons on the right to change the zoom level and show different scales:</a:t>
            </a: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r>
              <a:rPr lang="pl-PL" sz="2050">
                <a:solidFill>
                  <a:srgbClr val="22304B"/>
                </a:solidFill>
                <a:latin typeface="Arial"/>
                <a:ea typeface="Arial"/>
                <a:cs typeface="Arial"/>
                <a:sym typeface="Arial"/>
              </a:rPr>
              <a:t>All information visible on the map, each street traced, each building contour, was added by volunteer users. It is these people that form the OSM’s community. It is also possible to contribute to the database without weekend excursions for example by adding simple information on a place simply using your smartphone, tablet or computer. This is what we will do during this workshop. This sheet will show you how to add information to OSM that everyone can then consult and edit. As the internet has no borders, information added can be viewed by anyone, regardless of where they are.</a:t>
            </a: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215411208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8ccb96ae3c_0_16"/>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Activity 2: Contribute to wikipedia</a:t>
            </a:r>
            <a:endParaRPr/>
          </a:p>
        </p:txBody>
      </p:sp>
      <p:sp>
        <p:nvSpPr>
          <p:cNvPr id="130" name="Google Shape;130;g18ccb96ae3c_0_16"/>
          <p:cNvSpPr txBox="1">
            <a:spLocks noGrp="1"/>
          </p:cNvSpPr>
          <p:nvPr>
            <p:ph idx="1"/>
          </p:nvPr>
        </p:nvSpPr>
        <p:spPr>
          <a:xfrm>
            <a:off x="1371600" y="1633800"/>
            <a:ext cx="10455000" cy="37779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800"/>
              </a:spcBef>
              <a:spcAft>
                <a:spcPts val="0"/>
              </a:spcAft>
              <a:buClr>
                <a:schemeClr val="dk1"/>
              </a:buClr>
              <a:buSzPts val="1100"/>
              <a:buFont typeface="Arial"/>
              <a:buNone/>
            </a:pPr>
            <a:r>
              <a:rPr lang="pl-PL" sz="2050">
                <a:solidFill>
                  <a:srgbClr val="22304B"/>
                </a:solidFill>
                <a:latin typeface="Arial"/>
                <a:ea typeface="Arial"/>
                <a:cs typeface="Arial"/>
                <a:sym typeface="Arial"/>
              </a:rPr>
              <a:t>You can contribute to wikipedia with:</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proofread articles</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illustrate articles</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improve layouts</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review introductions</a:t>
            </a: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r>
              <a:rPr lang="pl-PL" sz="2050">
                <a:solidFill>
                  <a:srgbClr val="22304B"/>
                </a:solidFill>
                <a:latin typeface="Arial"/>
                <a:ea typeface="Arial"/>
                <a:cs typeface="Arial"/>
                <a:sym typeface="Arial"/>
              </a:rPr>
              <a:t>To do this activity you have to:</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 Do some research about a topic you like</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Make sure the information is trustful</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Ask partners for opinion</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Contribute to wikipedia!</a:t>
            </a: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31" name="Google Shape;131;g18ccb96ae3c_0_16"/>
          <p:cNvPicPr preferRelativeResize="0"/>
          <p:nvPr/>
        </p:nvPicPr>
        <p:blipFill>
          <a:blip r:embed="rId3">
            <a:alphaModFix/>
          </a:blip>
          <a:stretch>
            <a:fillRect/>
          </a:stretch>
        </p:blipFill>
        <p:spPr>
          <a:xfrm>
            <a:off x="7228474" y="1405200"/>
            <a:ext cx="4598126" cy="4195799"/>
          </a:xfrm>
          <a:prstGeom prst="rect">
            <a:avLst/>
          </a:prstGeom>
          <a:noFill/>
          <a:ln>
            <a:noFill/>
          </a:ln>
        </p:spPr>
      </p:pic>
    </p:spTree>
    <p:extLst>
      <p:ext uri="{BB962C8B-B14F-4D97-AF65-F5344CB8AC3E}">
        <p14:creationId xmlns:p14="http://schemas.microsoft.com/office/powerpoint/2010/main" val="41364631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159d6c44c6c_0_28"/>
          <p:cNvSpPr txBox="1">
            <a:spLocks noGrp="1"/>
          </p:cNvSpPr>
          <p:nvPr>
            <p:ph type="title"/>
          </p:nvPr>
        </p:nvSpPr>
        <p:spPr>
          <a:xfrm>
            <a:off x="1371600" y="533400"/>
            <a:ext cx="105321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Netiquette</a:t>
            </a:r>
            <a:endParaRPr/>
          </a:p>
        </p:txBody>
      </p:sp>
      <p:sp>
        <p:nvSpPr>
          <p:cNvPr id="137" name="Google Shape;137;g159d6c44c6c_0_28"/>
          <p:cNvSpPr txBox="1">
            <a:spLocks noGrp="1"/>
          </p:cNvSpPr>
          <p:nvPr>
            <p:ph idx="1"/>
          </p:nvPr>
        </p:nvSpPr>
        <p:spPr>
          <a:xfrm>
            <a:off x="1275450" y="1485900"/>
            <a:ext cx="10532100" cy="4309800"/>
          </a:xfrm>
          <a:prstGeom prst="rect">
            <a:avLst/>
          </a:prstGeom>
          <a:noFill/>
          <a:ln>
            <a:noFill/>
          </a:ln>
        </p:spPr>
        <p:txBody>
          <a:bodyPr spcFirstLastPara="1" wrap="square" lIns="91425" tIns="45700" rIns="91425" bIns="45700" anchor="t" anchorCtr="0">
            <a:noAutofit/>
          </a:bodyPr>
          <a:lstStyle/>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To be aware of behavioral norms and know-how while using digital technologies and interacting in digital environments.</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 To adapt communication strategies to the specific audience and be aware of cultural and generational diversity in digital environments.</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pic>
        <p:nvPicPr>
          <p:cNvPr id="138" name="Google Shape;138;g159d6c44c6c_0_28"/>
          <p:cNvPicPr preferRelativeResize="0"/>
          <p:nvPr/>
        </p:nvPicPr>
        <p:blipFill>
          <a:blip r:embed="rId3">
            <a:alphaModFix/>
          </a:blip>
          <a:stretch>
            <a:fillRect/>
          </a:stretch>
        </p:blipFill>
        <p:spPr>
          <a:xfrm>
            <a:off x="4269125" y="3245451"/>
            <a:ext cx="5770526" cy="3247000"/>
          </a:xfrm>
          <a:prstGeom prst="rect">
            <a:avLst/>
          </a:prstGeom>
          <a:noFill/>
          <a:ln>
            <a:noFill/>
          </a:ln>
        </p:spPr>
      </p:pic>
    </p:spTree>
    <p:extLst>
      <p:ext uri="{BB962C8B-B14F-4D97-AF65-F5344CB8AC3E}">
        <p14:creationId xmlns:p14="http://schemas.microsoft.com/office/powerpoint/2010/main" val="391233471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8d034a52ba_0_31"/>
          <p:cNvSpPr txBox="1">
            <a:spLocks noGrp="1"/>
          </p:cNvSpPr>
          <p:nvPr>
            <p:ph idx="1"/>
          </p:nvPr>
        </p:nvSpPr>
        <p:spPr>
          <a:xfrm>
            <a:off x="1371600" y="1633850"/>
            <a:ext cx="74742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Avoid posting inflammatory or offensive comments online.</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Respect others' privacy by not sharing personal information, photos, or videos that another person may not want published online.</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Never spam others by sending large amounts of unsolicited email.</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Show good sportsmanship when playing online games, whether you win or lose..</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Don't swear or use offensive language.</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Avoid replying to negative comments with more negative comments. Instead, break the cycle with a positive post.</a:t>
            </a: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Thank others who help you online.</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
        <p:nvSpPr>
          <p:cNvPr id="144" name="Google Shape;144;g18d034a52ba_0_31"/>
          <p:cNvSpPr/>
          <p:nvPr/>
        </p:nvSpPr>
        <p:spPr>
          <a:xfrm>
            <a:off x="3503200" y="156775"/>
            <a:ext cx="7328400" cy="1529400"/>
          </a:xfrm>
          <a:prstGeom prst="horizontalScroll">
            <a:avLst>
              <a:gd name="adj" fmla="val 12500"/>
            </a:avLst>
          </a:prstGeom>
          <a:no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100"/>
              <a:buFont typeface="Arial"/>
              <a:buNone/>
            </a:pPr>
            <a:r>
              <a:rPr lang="pl-PL" sz="4100" b="1" i="0" u="none" strike="noStrike" cap="none">
                <a:solidFill>
                  <a:srgbClr val="000000"/>
                </a:solidFill>
                <a:latin typeface="Arial"/>
                <a:ea typeface="Arial"/>
                <a:cs typeface="Arial"/>
                <a:sym typeface="Arial"/>
              </a:rPr>
              <a:t>Examples</a:t>
            </a:r>
            <a:endParaRPr sz="4100" b="1" i="0" u="none" strike="noStrike" cap="none">
              <a:solidFill>
                <a:srgbClr val="000000"/>
              </a:solidFill>
              <a:latin typeface="Arial"/>
              <a:ea typeface="Arial"/>
              <a:cs typeface="Arial"/>
              <a:sym typeface="Arial"/>
            </a:endParaRPr>
          </a:p>
        </p:txBody>
      </p:sp>
      <p:pic>
        <p:nvPicPr>
          <p:cNvPr id="145" name="Google Shape;145;g18d034a52ba_0_31"/>
          <p:cNvPicPr preferRelativeResize="0"/>
          <p:nvPr/>
        </p:nvPicPr>
        <p:blipFill>
          <a:blip r:embed="rId3">
            <a:alphaModFix/>
          </a:blip>
          <a:stretch>
            <a:fillRect/>
          </a:stretch>
        </p:blipFill>
        <p:spPr>
          <a:xfrm>
            <a:off x="8942075" y="2074025"/>
            <a:ext cx="2964100" cy="4196950"/>
          </a:xfrm>
          <a:prstGeom prst="rect">
            <a:avLst/>
          </a:prstGeom>
          <a:noFill/>
          <a:ln>
            <a:noFill/>
          </a:ln>
        </p:spPr>
      </p:pic>
    </p:spTree>
    <p:extLst>
      <p:ext uri="{BB962C8B-B14F-4D97-AF65-F5344CB8AC3E}">
        <p14:creationId xmlns:p14="http://schemas.microsoft.com/office/powerpoint/2010/main" val="36040820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8ceeaefae4_0_33"/>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Activity: Online behaviour</a:t>
            </a:r>
            <a:endParaRPr/>
          </a:p>
        </p:txBody>
      </p:sp>
      <p:sp>
        <p:nvSpPr>
          <p:cNvPr id="151" name="Google Shape;151;g18ceeaefae4_0_33"/>
          <p:cNvSpPr txBox="1">
            <a:spLocks noGrp="1"/>
          </p:cNvSpPr>
          <p:nvPr>
            <p:ph idx="1"/>
          </p:nvPr>
        </p:nvSpPr>
        <p:spPr>
          <a:xfrm>
            <a:off x="1371600" y="2014850"/>
            <a:ext cx="63975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None/>
            </a:pPr>
            <a:r>
              <a:rPr lang="pl-PL" sz="2050">
                <a:solidFill>
                  <a:schemeClr val="dk1"/>
                </a:solidFill>
                <a:latin typeface="Arial"/>
                <a:ea typeface="Arial"/>
                <a:cs typeface="Arial"/>
                <a:sym typeface="Arial"/>
              </a:rPr>
              <a:t>We are exposed to all kinds of online content, some of it with negative messages that promote bad behavior.</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Have you (or anyone you know) seen someone be negative on the web? How did that make you feel?</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Have you (or anyone you know) ever experienced a random act of  kindness on the web? How did it make you feel?</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What simple actions can we take to turn negative interactions into positive ones?</a:t>
            </a:r>
            <a:endParaRPr sz="2050">
              <a:solidFill>
                <a:schemeClr val="dk1"/>
              </a:solidFill>
              <a:latin typeface="Arial"/>
              <a:ea typeface="Arial"/>
              <a:cs typeface="Arial"/>
              <a:sym typeface="Arial"/>
            </a:endParaRPr>
          </a:p>
          <a:p>
            <a:pPr marL="45720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pic>
        <p:nvPicPr>
          <p:cNvPr id="152" name="Google Shape;152;g18ceeaefae4_0_33"/>
          <p:cNvPicPr preferRelativeResize="0"/>
          <p:nvPr/>
        </p:nvPicPr>
        <p:blipFill>
          <a:blip r:embed="rId3">
            <a:alphaModFix/>
          </a:blip>
          <a:stretch>
            <a:fillRect/>
          </a:stretch>
        </p:blipFill>
        <p:spPr>
          <a:xfrm>
            <a:off x="7913630" y="2576975"/>
            <a:ext cx="4163000" cy="2891000"/>
          </a:xfrm>
          <a:prstGeom prst="rect">
            <a:avLst/>
          </a:prstGeom>
          <a:noFill/>
          <a:ln>
            <a:noFill/>
          </a:ln>
        </p:spPr>
      </p:pic>
    </p:spTree>
    <p:extLst>
      <p:ext uri="{BB962C8B-B14F-4D97-AF65-F5344CB8AC3E}">
        <p14:creationId xmlns:p14="http://schemas.microsoft.com/office/powerpoint/2010/main" val="123325310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8ceeaefae4_0_40"/>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1"/>
              </a:buClr>
              <a:buSzPts val="990"/>
              <a:buFont typeface="Arial"/>
              <a:buNone/>
            </a:pPr>
            <a:r>
              <a:rPr lang="pl-PL"/>
              <a:t>Card game</a:t>
            </a:r>
            <a:endParaRPr/>
          </a:p>
          <a:p>
            <a:pPr marL="0" lvl="0" indent="0" algn="l" rtl="0">
              <a:lnSpc>
                <a:spcPct val="89000"/>
              </a:lnSpc>
              <a:spcBef>
                <a:spcPts val="0"/>
              </a:spcBef>
              <a:spcAft>
                <a:spcPts val="0"/>
              </a:spcAft>
              <a:buClr>
                <a:schemeClr val="dk1"/>
              </a:buClr>
              <a:buSzPts val="990"/>
              <a:buFont typeface="Arial"/>
              <a:buNone/>
            </a:pPr>
            <a:endParaRPr/>
          </a:p>
          <a:p>
            <a:pPr marL="0" lvl="0" indent="0" algn="l" rtl="0">
              <a:lnSpc>
                <a:spcPct val="89000"/>
              </a:lnSpc>
              <a:spcBef>
                <a:spcPts val="0"/>
              </a:spcBef>
              <a:spcAft>
                <a:spcPts val="0"/>
              </a:spcAft>
              <a:buClr>
                <a:schemeClr val="dk2"/>
              </a:buClr>
              <a:buSzPct val="100000"/>
              <a:buFont typeface="Libre Franklin"/>
              <a:buNone/>
            </a:pPr>
            <a:endParaRPr/>
          </a:p>
        </p:txBody>
      </p:sp>
      <p:sp>
        <p:nvSpPr>
          <p:cNvPr id="158" name="Google Shape;158;g18ceeaefae4_0_40"/>
          <p:cNvSpPr txBox="1">
            <a:spLocks noGrp="1"/>
          </p:cNvSpPr>
          <p:nvPr>
            <p:ph idx="1"/>
          </p:nvPr>
        </p:nvSpPr>
        <p:spPr>
          <a:xfrm>
            <a:off x="1371600" y="1116800"/>
            <a:ext cx="99357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SzPts val="1800"/>
              <a:buNone/>
            </a:pPr>
            <a:endParaRPr sz="1650">
              <a:solidFill>
                <a:schemeClr val="dk1"/>
              </a:solidFill>
              <a:latin typeface="Arial"/>
              <a:ea typeface="Arial"/>
              <a:cs typeface="Arial"/>
              <a:sym typeface="Arial"/>
            </a:endParaRPr>
          </a:p>
          <a:p>
            <a:pPr marL="0" lvl="0" indent="0" algn="l" rtl="0">
              <a:lnSpc>
                <a:spcPct val="105000"/>
              </a:lnSpc>
              <a:spcBef>
                <a:spcPts val="1200"/>
              </a:spcBef>
              <a:spcAft>
                <a:spcPts val="0"/>
              </a:spcAft>
              <a:buNone/>
            </a:pPr>
            <a:r>
              <a:rPr lang="pl-PL" sz="2050">
                <a:solidFill>
                  <a:schemeClr val="dk1"/>
                </a:solidFill>
                <a:latin typeface="Arial"/>
                <a:ea typeface="Arial"/>
                <a:cs typeface="Arial"/>
                <a:sym typeface="Arial"/>
              </a:rPr>
              <a:t>We will have different cards with comments and students have to classify the cards into three categories:</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Comments with a positive tone</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Comments with a negative tone</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Comments with a context-dependent ambiguous tone</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r>
              <a:rPr lang="pl-PL" sz="2050">
                <a:solidFill>
                  <a:schemeClr val="dk1"/>
                </a:solidFill>
                <a:latin typeface="Arial"/>
                <a:ea typeface="Arial"/>
                <a:cs typeface="Arial"/>
                <a:sym typeface="Arial"/>
              </a:rPr>
              <a:t>Then, once the comments are sorted, they will give their thoughts on the following:</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which of the three comments that have the broadest number of different interpretations</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which of the three comments that are most susceptible to cause conflict if they are misinterpreted</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Finally, ask them to think of different possible interpretations for each comment. </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3335590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8daa5009fb_0_1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990"/>
              <a:buFont typeface="Arial"/>
              <a:buNone/>
            </a:pPr>
            <a:r>
              <a:rPr lang="pl-PL" sz="4911">
                <a:solidFill>
                  <a:srgbClr val="0F0F0F"/>
                </a:solidFill>
              </a:rPr>
              <a:t>Ways to leave a Digital Footprint</a:t>
            </a:r>
            <a:endParaRPr sz="4911">
              <a:solidFill>
                <a:srgbClr val="0F0F0F"/>
              </a:solidFill>
            </a:endParaRPr>
          </a:p>
          <a:p>
            <a:pPr marL="0" lvl="0" indent="0" algn="ctr" rtl="0">
              <a:lnSpc>
                <a:spcPct val="100000"/>
              </a:lnSpc>
              <a:spcBef>
                <a:spcPts val="0"/>
              </a:spcBef>
              <a:spcAft>
                <a:spcPts val="0"/>
              </a:spcAft>
              <a:buClr>
                <a:schemeClr val="dk1"/>
              </a:buClr>
              <a:buSzPts val="990"/>
              <a:buFont typeface="Arial"/>
              <a:buNone/>
            </a:pPr>
            <a:endParaRPr>
              <a:solidFill>
                <a:schemeClr val="dk1"/>
              </a:solidFill>
            </a:endParaRPr>
          </a:p>
          <a:p>
            <a:pPr marL="0" lvl="0" indent="0" algn="ctr" rtl="0">
              <a:lnSpc>
                <a:spcPct val="89000"/>
              </a:lnSpc>
              <a:spcBef>
                <a:spcPts val="0"/>
              </a:spcBef>
              <a:spcAft>
                <a:spcPts val="0"/>
              </a:spcAft>
              <a:buClr>
                <a:schemeClr val="dk2"/>
              </a:buClr>
              <a:buSzPct val="100000"/>
              <a:buFont typeface="Libre Franklin"/>
              <a:buNone/>
            </a:pPr>
            <a:endParaRPr b="1">
              <a:solidFill>
                <a:schemeClr val="dk1"/>
              </a:solidFill>
            </a:endParaRPr>
          </a:p>
        </p:txBody>
      </p:sp>
      <p:sp>
        <p:nvSpPr>
          <p:cNvPr id="221" name="Google Shape;221;g18daa5009fb_0_19"/>
          <p:cNvSpPr txBox="1"/>
          <p:nvPr/>
        </p:nvSpPr>
        <p:spPr>
          <a:xfrm>
            <a:off x="1602125" y="1692300"/>
            <a:ext cx="9486900" cy="515400"/>
          </a:xfrm>
          <a:prstGeom prst="rect">
            <a:avLst/>
          </a:prstGeom>
          <a:noFill/>
          <a:ln>
            <a:noFill/>
          </a:ln>
        </p:spPr>
        <p:txBody>
          <a:bodyPr spcFirstLastPara="1" wrap="square" lIns="91425" tIns="91425" rIns="91425" bIns="91425" anchor="t" anchorCtr="0">
            <a:spAutoFit/>
          </a:bodyPr>
          <a:lstStyle/>
          <a:p>
            <a:pPr marL="0" lvl="0" indent="0" algn="l" rtl="0">
              <a:lnSpc>
                <a:spcPct val="105000"/>
              </a:lnSpc>
              <a:spcBef>
                <a:spcPts val="0"/>
              </a:spcBef>
              <a:spcAft>
                <a:spcPts val="1200"/>
              </a:spcAft>
              <a:buClr>
                <a:schemeClr val="dk1"/>
              </a:buClr>
              <a:buSzPts val="1100"/>
              <a:buFont typeface="Arial"/>
              <a:buNone/>
            </a:pPr>
            <a:r>
              <a:rPr lang="pl-PL" sz="2148">
                <a:solidFill>
                  <a:srgbClr val="0F0F0F"/>
                </a:solidFill>
              </a:rPr>
              <a:t>You can leave a digital footprint actively or passively:</a:t>
            </a:r>
            <a:endParaRPr sz="2148">
              <a:solidFill>
                <a:srgbClr val="0F0F0F"/>
              </a:solidFill>
            </a:endParaRPr>
          </a:p>
        </p:txBody>
      </p:sp>
      <p:sp>
        <p:nvSpPr>
          <p:cNvPr id="222" name="Google Shape;222;g18daa5009fb_0_19"/>
          <p:cNvSpPr txBox="1"/>
          <p:nvPr/>
        </p:nvSpPr>
        <p:spPr>
          <a:xfrm>
            <a:off x="1602125" y="2769825"/>
            <a:ext cx="4529400" cy="2867700"/>
          </a:xfrm>
          <a:prstGeom prst="rect">
            <a:avLst/>
          </a:prstGeom>
          <a:noFill/>
          <a:ln>
            <a:noFill/>
          </a:ln>
        </p:spPr>
        <p:txBody>
          <a:bodyPr spcFirstLastPara="1" wrap="square" lIns="91425" tIns="91425" rIns="91425" bIns="91425" anchor="t" anchorCtr="0">
            <a:normAutofit/>
          </a:bodyPr>
          <a:lstStyle/>
          <a:p>
            <a:pPr marL="0" lvl="0" indent="0" algn="l" rtl="0">
              <a:lnSpc>
                <a:spcPct val="105000"/>
              </a:lnSpc>
              <a:spcBef>
                <a:spcPts val="0"/>
              </a:spcBef>
              <a:spcAft>
                <a:spcPts val="0"/>
              </a:spcAft>
              <a:buClr>
                <a:schemeClr val="dk1"/>
              </a:buClr>
              <a:buSzPts val="1100"/>
              <a:buFont typeface="Arial"/>
              <a:buNone/>
            </a:pPr>
            <a:r>
              <a:rPr lang="pl-PL" sz="2148" b="1">
                <a:solidFill>
                  <a:srgbClr val="0F0F0F"/>
                </a:solidFill>
              </a:rPr>
              <a:t>Actively</a:t>
            </a:r>
            <a:endParaRPr sz="2148" b="1">
              <a:solidFill>
                <a:srgbClr val="0F0F0F"/>
              </a:solidFill>
            </a:endParaRPr>
          </a:p>
          <a:p>
            <a:pPr marL="457200" lvl="0" indent="-365029" algn="l" rtl="0">
              <a:lnSpc>
                <a:spcPct val="140000"/>
              </a:lnSpc>
              <a:spcBef>
                <a:spcPts val="1200"/>
              </a:spcBef>
              <a:spcAft>
                <a:spcPts val="0"/>
              </a:spcAft>
              <a:buClr>
                <a:srgbClr val="0F0F0F"/>
              </a:buClr>
              <a:buSzPts val="2148"/>
              <a:buFont typeface="Arial"/>
              <a:buChar char="➢"/>
            </a:pPr>
            <a:r>
              <a:rPr lang="pl-PL" sz="2148">
                <a:solidFill>
                  <a:srgbClr val="0F0F0F"/>
                </a:solidFill>
              </a:rPr>
              <a:t>Posts on Social Media</a:t>
            </a:r>
            <a:endParaRPr sz="2148">
              <a:solidFill>
                <a:srgbClr val="0F0F0F"/>
              </a:solidFill>
            </a:endParaRPr>
          </a:p>
          <a:p>
            <a:pPr marL="457200" lvl="0" indent="-365029" algn="l" rtl="0">
              <a:lnSpc>
                <a:spcPct val="140000"/>
              </a:lnSpc>
              <a:spcBef>
                <a:spcPts val="0"/>
              </a:spcBef>
              <a:spcAft>
                <a:spcPts val="0"/>
              </a:spcAft>
              <a:buClr>
                <a:srgbClr val="0F0F0F"/>
              </a:buClr>
              <a:buSzPts val="2148"/>
              <a:buFont typeface="Arial"/>
              <a:buChar char="➢"/>
            </a:pPr>
            <a:r>
              <a:rPr lang="pl-PL" sz="2148">
                <a:solidFill>
                  <a:srgbClr val="0F0F0F"/>
                </a:solidFill>
              </a:rPr>
              <a:t>Participating in online forums or blogs</a:t>
            </a:r>
            <a:endParaRPr sz="2148">
              <a:solidFill>
                <a:srgbClr val="0F0F0F"/>
              </a:solidFill>
            </a:endParaRPr>
          </a:p>
          <a:p>
            <a:pPr marL="457200" lvl="0" indent="-365029" algn="l" rtl="0">
              <a:lnSpc>
                <a:spcPct val="140000"/>
              </a:lnSpc>
              <a:spcBef>
                <a:spcPts val="0"/>
              </a:spcBef>
              <a:spcAft>
                <a:spcPts val="0"/>
              </a:spcAft>
              <a:buClr>
                <a:srgbClr val="0F0F0F"/>
              </a:buClr>
              <a:buSzPts val="2148"/>
              <a:buFont typeface="Arial"/>
              <a:buChar char="➢"/>
            </a:pPr>
            <a:r>
              <a:rPr lang="pl-PL" sz="2148">
                <a:solidFill>
                  <a:srgbClr val="0F0F0F"/>
                </a:solidFill>
              </a:rPr>
              <a:t>Accepting cookies</a:t>
            </a:r>
            <a:endParaRPr sz="1900">
              <a:solidFill>
                <a:srgbClr val="0F0F0F"/>
              </a:solidFill>
            </a:endParaRPr>
          </a:p>
        </p:txBody>
      </p:sp>
      <p:sp>
        <p:nvSpPr>
          <p:cNvPr id="223" name="Google Shape;223;g18daa5009fb_0_19"/>
          <p:cNvSpPr txBox="1"/>
          <p:nvPr/>
        </p:nvSpPr>
        <p:spPr>
          <a:xfrm>
            <a:off x="6436650" y="2740725"/>
            <a:ext cx="4896600" cy="292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pl-PL" sz="2100" b="1">
                <a:solidFill>
                  <a:srgbClr val="0F0F0F"/>
                </a:solidFill>
              </a:rPr>
              <a:t>Passively</a:t>
            </a:r>
            <a:endParaRPr sz="2100" b="1">
              <a:solidFill>
                <a:srgbClr val="0F0F0F"/>
              </a:solidFill>
            </a:endParaRPr>
          </a:p>
          <a:p>
            <a:pPr marL="457200" lvl="0" indent="-361950" algn="l" rtl="0">
              <a:lnSpc>
                <a:spcPct val="150000"/>
              </a:lnSpc>
              <a:spcBef>
                <a:spcPts val="1200"/>
              </a:spcBef>
              <a:spcAft>
                <a:spcPts val="0"/>
              </a:spcAft>
              <a:buClr>
                <a:srgbClr val="0F0F0F"/>
              </a:buClr>
              <a:buSzPts val="2100"/>
              <a:buFont typeface="Arial"/>
              <a:buChar char="➢"/>
            </a:pPr>
            <a:r>
              <a:rPr lang="pl-PL" sz="2100">
                <a:solidFill>
                  <a:srgbClr val="0F0F0F"/>
                </a:solidFill>
              </a:rPr>
              <a:t>Use of websites</a:t>
            </a:r>
            <a:endParaRPr sz="2100">
              <a:solidFill>
                <a:srgbClr val="0F0F0F"/>
              </a:solidFill>
            </a:endParaRPr>
          </a:p>
          <a:p>
            <a:pPr marL="457200" lvl="0" indent="-361950" algn="l" rtl="0">
              <a:lnSpc>
                <a:spcPct val="150000"/>
              </a:lnSpc>
              <a:spcBef>
                <a:spcPts val="0"/>
              </a:spcBef>
              <a:spcAft>
                <a:spcPts val="0"/>
              </a:spcAft>
              <a:buClr>
                <a:srgbClr val="0F0F0F"/>
              </a:buClr>
              <a:buSzPts val="2100"/>
              <a:buFont typeface="Arial"/>
              <a:buChar char="➢"/>
            </a:pPr>
            <a:r>
              <a:rPr lang="pl-PL" sz="2100">
                <a:solidFill>
                  <a:srgbClr val="0F0F0F"/>
                </a:solidFill>
              </a:rPr>
              <a:t>Shopping online</a:t>
            </a:r>
            <a:endParaRPr sz="2100">
              <a:solidFill>
                <a:srgbClr val="0F0F0F"/>
              </a:solidFill>
            </a:endParaRPr>
          </a:p>
          <a:p>
            <a:pPr marL="457200" lvl="0" indent="-361950" algn="l" rtl="0">
              <a:lnSpc>
                <a:spcPct val="150000"/>
              </a:lnSpc>
              <a:spcBef>
                <a:spcPts val="0"/>
              </a:spcBef>
              <a:spcAft>
                <a:spcPts val="0"/>
              </a:spcAft>
              <a:buClr>
                <a:srgbClr val="0F0F0F"/>
              </a:buClr>
              <a:buSzPts val="2100"/>
              <a:buFont typeface="Arial"/>
              <a:buChar char="➢"/>
            </a:pPr>
            <a:r>
              <a:rPr lang="pl-PL" sz="2100">
                <a:solidFill>
                  <a:srgbClr val="0F0F0F"/>
                </a:solidFill>
              </a:rPr>
              <a:t>Things your search on Google</a:t>
            </a:r>
            <a:endParaRPr sz="2100">
              <a:solidFill>
                <a:srgbClr val="0F0F0F"/>
              </a:solidFill>
            </a:endParaRPr>
          </a:p>
          <a:p>
            <a:pPr marL="457200" lvl="0" indent="-361950" algn="l" rtl="0">
              <a:lnSpc>
                <a:spcPct val="150000"/>
              </a:lnSpc>
              <a:spcBef>
                <a:spcPts val="0"/>
              </a:spcBef>
              <a:spcAft>
                <a:spcPts val="0"/>
              </a:spcAft>
              <a:buClr>
                <a:srgbClr val="0F0F0F"/>
              </a:buClr>
              <a:buSzPts val="2100"/>
              <a:buFont typeface="Arial"/>
              <a:buChar char="➢"/>
            </a:pPr>
            <a:r>
              <a:rPr lang="pl-PL" sz="2100">
                <a:solidFill>
                  <a:srgbClr val="0F0F0F"/>
                </a:solidFill>
              </a:rPr>
              <a:t>Your likes on social media (Instagram, Facebook)</a:t>
            </a:r>
            <a:endParaRPr sz="2100">
              <a:solidFill>
                <a:srgbClr val="0F0F0F"/>
              </a:solidFill>
            </a:endParaRPr>
          </a:p>
          <a:p>
            <a:pPr marL="457200" lvl="0" indent="0" algn="l" rtl="0">
              <a:lnSpc>
                <a:spcPct val="150000"/>
              </a:lnSpc>
              <a:spcBef>
                <a:spcPts val="1200"/>
              </a:spcBef>
              <a:spcAft>
                <a:spcPts val="1200"/>
              </a:spcAft>
              <a:buNone/>
            </a:pPr>
            <a:endParaRPr sz="1800">
              <a:solidFill>
                <a:srgbClr val="424242"/>
              </a:solidFill>
              <a:latin typeface="Nunito"/>
              <a:ea typeface="Nunito"/>
              <a:cs typeface="Nunito"/>
              <a:sym typeface="Nunito"/>
            </a:endParaRPr>
          </a:p>
        </p:txBody>
      </p:sp>
    </p:spTree>
    <p:extLst>
      <p:ext uri="{BB962C8B-B14F-4D97-AF65-F5344CB8AC3E}">
        <p14:creationId xmlns:p14="http://schemas.microsoft.com/office/powerpoint/2010/main" val="336384840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8d0a1de534_0_21"/>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1"/>
              </a:buClr>
              <a:buSzPts val="990"/>
              <a:buFont typeface="Arial"/>
              <a:buNone/>
            </a:pPr>
            <a:r>
              <a:rPr lang="pl-PL"/>
              <a:t>Card game</a:t>
            </a:r>
            <a:endParaRPr/>
          </a:p>
          <a:p>
            <a:pPr marL="0" lvl="0" indent="0" algn="l" rtl="0">
              <a:lnSpc>
                <a:spcPct val="89000"/>
              </a:lnSpc>
              <a:spcBef>
                <a:spcPts val="0"/>
              </a:spcBef>
              <a:spcAft>
                <a:spcPts val="0"/>
              </a:spcAft>
              <a:buClr>
                <a:schemeClr val="dk1"/>
              </a:buClr>
              <a:buSzPts val="990"/>
              <a:buFont typeface="Arial"/>
              <a:buNone/>
            </a:pPr>
            <a:endParaRPr/>
          </a:p>
          <a:p>
            <a:pPr marL="0" lvl="0" indent="0" algn="l" rtl="0">
              <a:lnSpc>
                <a:spcPct val="89000"/>
              </a:lnSpc>
              <a:spcBef>
                <a:spcPts val="0"/>
              </a:spcBef>
              <a:spcAft>
                <a:spcPts val="0"/>
              </a:spcAft>
              <a:buClr>
                <a:schemeClr val="dk2"/>
              </a:buClr>
              <a:buSzPct val="100000"/>
              <a:buFont typeface="Libre Franklin"/>
              <a:buNone/>
            </a:pPr>
            <a:endParaRPr/>
          </a:p>
        </p:txBody>
      </p:sp>
      <p:sp>
        <p:nvSpPr>
          <p:cNvPr id="164" name="Google Shape;164;g18d0a1de534_0_21"/>
          <p:cNvSpPr txBox="1">
            <a:spLocks noGrp="1"/>
          </p:cNvSpPr>
          <p:nvPr>
            <p:ph idx="1"/>
          </p:nvPr>
        </p:nvSpPr>
        <p:spPr>
          <a:xfrm>
            <a:off x="1371600" y="1116800"/>
            <a:ext cx="32628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SzPts val="1800"/>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Did you see his clothes?</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I can’t believe this!</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She is weird.</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What were you thinking?</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Today has been amazing:)</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AutoNum type="arabicPeriod"/>
            </a:pPr>
            <a:r>
              <a:rPr lang="pl-PL" sz="2050">
                <a:solidFill>
                  <a:schemeClr val="dk1"/>
                </a:solidFill>
                <a:latin typeface="Arial"/>
                <a:ea typeface="Arial"/>
                <a:cs typeface="Arial"/>
                <a:sym typeface="Arial"/>
              </a:rPr>
              <a:t>Hmm…</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1550">
              <a:solidFill>
                <a:schemeClr val="dk1"/>
              </a:solidFill>
              <a:latin typeface="Arial"/>
              <a:ea typeface="Arial"/>
              <a:cs typeface="Arial"/>
              <a:sym typeface="Arial"/>
            </a:endParaRPr>
          </a:p>
          <a:p>
            <a:pPr marL="457200" lvl="0" indent="0" algn="l" rtl="0">
              <a:lnSpc>
                <a:spcPct val="105000"/>
              </a:lnSpc>
              <a:spcBef>
                <a:spcPts val="1200"/>
              </a:spcBef>
              <a:spcAft>
                <a:spcPts val="0"/>
              </a:spcAft>
              <a:buNone/>
            </a:pPr>
            <a:r>
              <a:rPr lang="pl-PL" sz="1550">
                <a:solidFill>
                  <a:schemeClr val="dk1"/>
                </a:solidFill>
                <a:latin typeface="Arial"/>
                <a:ea typeface="Arial"/>
                <a:cs typeface="Arial"/>
                <a:sym typeface="Arial"/>
              </a:rPr>
              <a:t> </a:t>
            </a:r>
            <a:endParaRPr sz="15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5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5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5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5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5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55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950">
              <a:solidFill>
                <a:schemeClr val="dk1"/>
              </a:solidFill>
              <a:latin typeface="Arial"/>
              <a:ea typeface="Arial"/>
              <a:cs typeface="Arial"/>
              <a:sym typeface="Arial"/>
            </a:endParaRPr>
          </a:p>
        </p:txBody>
      </p:sp>
      <p:sp>
        <p:nvSpPr>
          <p:cNvPr id="165" name="Google Shape;165;g18d0a1de534_0_21"/>
          <p:cNvSpPr txBox="1">
            <a:spLocks noGrp="1"/>
          </p:cNvSpPr>
          <p:nvPr>
            <p:ph type="body" idx="4294967295"/>
          </p:nvPr>
        </p:nvSpPr>
        <p:spPr>
          <a:xfrm>
            <a:off x="8929688" y="1116013"/>
            <a:ext cx="3262312" cy="4310062"/>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r>
              <a:rPr lang="pl-PL" sz="2050">
                <a:solidFill>
                  <a:schemeClr val="dk1"/>
                </a:solidFill>
                <a:latin typeface="Arial"/>
                <a:ea typeface="Arial"/>
                <a:cs typeface="Arial"/>
                <a:sym typeface="Arial"/>
              </a:rPr>
              <a:t>7.	I am not sure</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r>
              <a:rPr lang="pl-PL" sz="2050">
                <a:solidFill>
                  <a:schemeClr val="dk1"/>
                </a:solidFill>
                <a:latin typeface="Arial"/>
                <a:ea typeface="Arial"/>
                <a:cs typeface="Arial"/>
                <a:sym typeface="Arial"/>
              </a:rPr>
              <a:t>8.	That is crazy!</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r>
              <a:rPr lang="pl-PL" sz="2050">
                <a:solidFill>
                  <a:schemeClr val="dk1"/>
                </a:solidFill>
                <a:latin typeface="Arial"/>
                <a:ea typeface="Arial"/>
                <a:cs typeface="Arial"/>
                <a:sym typeface="Arial"/>
              </a:rPr>
              <a:t>9.	I don’t like him.</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r>
              <a:rPr lang="pl-PL" sz="2050">
                <a:solidFill>
                  <a:schemeClr val="dk1"/>
                </a:solidFill>
                <a:latin typeface="Arial"/>
                <a:ea typeface="Arial"/>
                <a:cs typeface="Arial"/>
                <a:sym typeface="Arial"/>
              </a:rPr>
              <a:t>10.	What a nerd.</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r>
              <a:rPr lang="pl-PL" sz="2050">
                <a:solidFill>
                  <a:schemeClr val="dk1"/>
                </a:solidFill>
                <a:latin typeface="Arial"/>
                <a:ea typeface="Arial"/>
                <a:cs typeface="Arial"/>
                <a:sym typeface="Arial"/>
              </a:rPr>
              <a:t>11.	She is a great friend.</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r>
              <a:rPr lang="pl-PL" sz="2050">
                <a:solidFill>
                  <a:schemeClr val="dk1"/>
                </a:solidFill>
                <a:latin typeface="Arial"/>
                <a:ea typeface="Arial"/>
                <a:cs typeface="Arial"/>
                <a:sym typeface="Arial"/>
              </a:rPr>
              <a:t>12.	I am disappointed</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r>
              <a:rPr lang="pl-PL" sz="2050">
                <a:solidFill>
                  <a:schemeClr val="dk1"/>
                </a:solidFill>
                <a:latin typeface="Arial"/>
                <a:ea typeface="Arial"/>
                <a:cs typeface="Arial"/>
                <a:sym typeface="Arial"/>
              </a:rPr>
              <a:t>13.	This is not like him…</a:t>
            </a:r>
            <a:endParaRPr sz="2050">
              <a:solidFill>
                <a:schemeClr val="dk1"/>
              </a:solidFill>
              <a:latin typeface="Arial"/>
              <a:ea typeface="Arial"/>
              <a:cs typeface="Arial"/>
              <a:sym typeface="Arial"/>
            </a:endParaRPr>
          </a:p>
          <a:p>
            <a:pPr marL="457200" lvl="0" indent="0" algn="l" rtl="0">
              <a:lnSpc>
                <a:spcPct val="105000"/>
              </a:lnSpc>
              <a:spcBef>
                <a:spcPts val="1200"/>
              </a:spcBef>
              <a:spcAft>
                <a:spcPts val="0"/>
              </a:spcAft>
              <a:buNone/>
            </a:pPr>
            <a:r>
              <a:rPr lang="pl-PL" sz="2050">
                <a:solidFill>
                  <a:schemeClr val="dk1"/>
                </a:solidFill>
                <a:latin typeface="Arial"/>
                <a:ea typeface="Arial"/>
                <a:cs typeface="Arial"/>
                <a:sym typeface="Arial"/>
              </a:rPr>
              <a:t> </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2050">
              <a:solidFill>
                <a:schemeClr val="dk1"/>
              </a:solidFill>
              <a:latin typeface="Arial"/>
              <a:ea typeface="Arial"/>
              <a:cs typeface="Arial"/>
              <a:sym typeface="Arial"/>
            </a:endParaRPr>
          </a:p>
        </p:txBody>
      </p:sp>
      <p:pic>
        <p:nvPicPr>
          <p:cNvPr id="166" name="Google Shape;166;g18d0a1de534_0_21"/>
          <p:cNvPicPr preferRelativeResize="0"/>
          <p:nvPr/>
        </p:nvPicPr>
        <p:blipFill>
          <a:blip r:embed="rId3">
            <a:alphaModFix/>
          </a:blip>
          <a:stretch>
            <a:fillRect/>
          </a:stretch>
        </p:blipFill>
        <p:spPr>
          <a:xfrm>
            <a:off x="4484876" y="3490318"/>
            <a:ext cx="3647125" cy="2279450"/>
          </a:xfrm>
          <a:prstGeom prst="rect">
            <a:avLst/>
          </a:prstGeom>
          <a:noFill/>
          <a:ln>
            <a:noFill/>
          </a:ln>
        </p:spPr>
      </p:pic>
    </p:spTree>
    <p:extLst>
      <p:ext uri="{BB962C8B-B14F-4D97-AF65-F5344CB8AC3E}">
        <p14:creationId xmlns:p14="http://schemas.microsoft.com/office/powerpoint/2010/main" val="357701687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8cea1f1dc3_0_53"/>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Managing Digital Identity</a:t>
            </a:r>
            <a:endParaRPr/>
          </a:p>
        </p:txBody>
      </p:sp>
      <p:sp>
        <p:nvSpPr>
          <p:cNvPr id="172" name="Google Shape;172;g18cea1f1dc3_0_53"/>
          <p:cNvSpPr txBox="1">
            <a:spLocks noGrp="1"/>
          </p:cNvSpPr>
          <p:nvPr>
            <p:ph idx="1"/>
          </p:nvPr>
        </p:nvSpPr>
        <p:spPr>
          <a:xfrm>
            <a:off x="1371600" y="1405250"/>
            <a:ext cx="51654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Clr>
                <a:schemeClr val="dk1"/>
              </a:buClr>
              <a:buSzPts val="1100"/>
              <a:buFont typeface="Arial"/>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To create, and manage one or multiple digital identities. </a:t>
            </a:r>
            <a:endParaRPr sz="2050">
              <a:solidFill>
                <a:schemeClr val="dk1"/>
              </a:solidFill>
              <a:latin typeface="Arial"/>
              <a:ea typeface="Arial"/>
              <a:cs typeface="Arial"/>
              <a:sym typeface="Arial"/>
            </a:endParaRPr>
          </a:p>
          <a:p>
            <a:pPr marL="45720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To be able to protect one’s own reputation and to deal with the data that one produces through digital tools, environments and services.</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900">
              <a:solidFill>
                <a:schemeClr val="dk1"/>
              </a:solidFill>
              <a:latin typeface="Arial"/>
              <a:ea typeface="Arial"/>
              <a:cs typeface="Arial"/>
              <a:sym typeface="Arial"/>
            </a:endParaRPr>
          </a:p>
        </p:txBody>
      </p:sp>
      <p:pic>
        <p:nvPicPr>
          <p:cNvPr id="173" name="Google Shape;173;g18cea1f1dc3_0_53"/>
          <p:cNvPicPr preferRelativeResize="0"/>
          <p:nvPr/>
        </p:nvPicPr>
        <p:blipFill rotWithShape="1">
          <a:blip r:embed="rId3">
            <a:alphaModFix/>
          </a:blip>
          <a:srcRect/>
          <a:stretch/>
        </p:blipFill>
        <p:spPr>
          <a:xfrm>
            <a:off x="6747875" y="1970125"/>
            <a:ext cx="5165400" cy="3744916"/>
          </a:xfrm>
          <a:prstGeom prst="rect">
            <a:avLst/>
          </a:prstGeom>
          <a:noFill/>
          <a:ln>
            <a:noFill/>
          </a:ln>
        </p:spPr>
      </p:pic>
    </p:spTree>
    <p:extLst>
      <p:ext uri="{BB962C8B-B14F-4D97-AF65-F5344CB8AC3E}">
        <p14:creationId xmlns:p14="http://schemas.microsoft.com/office/powerpoint/2010/main" val="343171961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8d0a1de534_0_32"/>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How Can You Help Protect Your Digital Identity?</a:t>
            </a:r>
            <a:endParaRPr/>
          </a:p>
        </p:txBody>
      </p:sp>
      <p:sp>
        <p:nvSpPr>
          <p:cNvPr id="179" name="Google Shape;179;g18d0a1de534_0_32"/>
          <p:cNvSpPr txBox="1">
            <a:spLocks noGrp="1"/>
          </p:cNvSpPr>
          <p:nvPr>
            <p:ph idx="1"/>
          </p:nvPr>
        </p:nvSpPr>
        <p:spPr>
          <a:xfrm>
            <a:off x="1371600" y="1468510"/>
            <a:ext cx="80319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Clr>
                <a:schemeClr val="dk1"/>
              </a:buClr>
              <a:buSzPts val="1100"/>
              <a:buFont typeface="Arial"/>
              <a:buNone/>
            </a:pPr>
            <a:endParaRPr sz="2050" dirty="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dirty="0">
                <a:solidFill>
                  <a:schemeClr val="dk1"/>
                </a:solidFill>
                <a:latin typeface="Arial"/>
                <a:ea typeface="Arial"/>
                <a:cs typeface="Arial"/>
                <a:sym typeface="Arial"/>
              </a:rPr>
              <a:t>Limit </a:t>
            </a:r>
            <a:r>
              <a:rPr lang="pl-PL" sz="2050" dirty="0" err="1">
                <a:solidFill>
                  <a:schemeClr val="dk1"/>
                </a:solidFill>
                <a:latin typeface="Arial"/>
                <a:ea typeface="Arial"/>
                <a:cs typeface="Arial"/>
                <a:sym typeface="Arial"/>
              </a:rPr>
              <a:t>sharing</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your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Social</a:t>
            </a:r>
            <a:r>
              <a:rPr lang="pl-PL" sz="2050" dirty="0">
                <a:solidFill>
                  <a:schemeClr val="dk1"/>
                </a:solidFill>
                <a:latin typeface="Arial"/>
                <a:ea typeface="Arial"/>
                <a:cs typeface="Arial"/>
                <a:sym typeface="Arial"/>
              </a:rPr>
              <a:t> Security </a:t>
            </a:r>
            <a:r>
              <a:rPr lang="pl-PL" sz="2050" dirty="0" err="1">
                <a:solidFill>
                  <a:schemeClr val="dk1"/>
                </a:solidFill>
                <a:latin typeface="Arial"/>
                <a:ea typeface="Arial"/>
                <a:cs typeface="Arial"/>
                <a:sym typeface="Arial"/>
              </a:rPr>
              <a:t>number</a:t>
            </a:r>
            <a:endParaRPr sz="2050" dirty="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Use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strong</a:t>
            </a:r>
            <a:r>
              <a:rPr lang="pl-PL" sz="2050" dirty="0">
                <a:solidFill>
                  <a:schemeClr val="dk1"/>
                </a:solidFill>
                <a:latin typeface="Arial"/>
                <a:ea typeface="Arial"/>
                <a:cs typeface="Arial"/>
                <a:sym typeface="Arial"/>
              </a:rPr>
              <a:t> and </a:t>
            </a:r>
            <a:r>
              <a:rPr lang="pl-PL" sz="2050" dirty="0" err="1">
                <a:solidFill>
                  <a:schemeClr val="dk1"/>
                </a:solidFill>
                <a:latin typeface="Arial"/>
                <a:ea typeface="Arial"/>
                <a:cs typeface="Arial"/>
                <a:sym typeface="Arial"/>
              </a:rPr>
              <a:t>unique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passwords</a:t>
            </a:r>
            <a:r>
              <a:rPr lang="pl-PL" sz="2050" dirty="0">
                <a:solidFill>
                  <a:schemeClr val="dk1"/>
                </a:solidFill>
                <a:latin typeface="Arial"/>
                <a:ea typeface="Arial"/>
                <a:cs typeface="Arial"/>
                <a:sym typeface="Arial"/>
              </a:rPr>
              <a:t> on </a:t>
            </a:r>
            <a:r>
              <a:rPr lang="pl-PL" sz="2050" dirty="0" err="1">
                <a:solidFill>
                  <a:schemeClr val="dk1"/>
                </a:solidFill>
                <a:latin typeface="Arial"/>
                <a:ea typeface="Arial"/>
                <a:cs typeface="Arial"/>
                <a:sym typeface="Arial"/>
              </a:rPr>
              <a:t>each</a:t>
            </a:r>
            <a:r>
              <a:rPr lang="pl-PL" sz="2050" dirty="0">
                <a:solidFill>
                  <a:schemeClr val="dk1"/>
                </a:solidFill>
                <a:latin typeface="Arial"/>
                <a:ea typeface="Arial"/>
                <a:cs typeface="Arial"/>
                <a:sym typeface="Arial"/>
              </a:rPr>
              <a:t> of </a:t>
            </a:r>
            <a:r>
              <a:rPr lang="pl-PL" sz="2050" dirty="0" err="1">
                <a:solidFill>
                  <a:schemeClr val="dk1"/>
                </a:solidFill>
                <a:latin typeface="Arial"/>
                <a:ea typeface="Arial"/>
                <a:cs typeface="Arial"/>
                <a:sym typeface="Arial"/>
              </a:rPr>
              <a:t>your</a:t>
            </a:r>
            <a:r>
              <a:rPr lang="pl-PL" sz="2050" dirty="0">
                <a:solidFill>
                  <a:schemeClr val="dk1"/>
                </a:solidFill>
                <a:latin typeface="Arial"/>
                <a:ea typeface="Arial"/>
                <a:cs typeface="Arial"/>
                <a:sym typeface="Arial"/>
              </a:rPr>
              <a:t> online </a:t>
            </a:r>
            <a:r>
              <a:rPr lang="pl-PL" sz="2050" dirty="0" err="1">
                <a:solidFill>
                  <a:schemeClr val="dk1"/>
                </a:solidFill>
                <a:latin typeface="Arial"/>
                <a:ea typeface="Arial"/>
                <a:cs typeface="Arial"/>
                <a:sym typeface="Arial"/>
              </a:rPr>
              <a:t>accounts</a:t>
            </a:r>
            <a:endParaRPr sz="2050" dirty="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Don’t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use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unprotected</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webpage</a:t>
            </a:r>
            <a:endParaRPr sz="2050" dirty="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Don’t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share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your</a:t>
            </a:r>
            <a:r>
              <a:rPr lang="pl-PL" sz="2050" dirty="0">
                <a:solidFill>
                  <a:schemeClr val="dk1"/>
                </a:solidFill>
                <a:latin typeface="Arial"/>
                <a:ea typeface="Arial"/>
                <a:cs typeface="Arial"/>
                <a:sym typeface="Arial"/>
              </a:rPr>
              <a:t> login </a:t>
            </a:r>
            <a:r>
              <a:rPr lang="pl-PL" sz="2050" dirty="0" err="1">
                <a:solidFill>
                  <a:schemeClr val="dk1"/>
                </a:solidFill>
                <a:latin typeface="Arial"/>
                <a:ea typeface="Arial"/>
                <a:cs typeface="Arial"/>
                <a:sym typeface="Arial"/>
              </a:rPr>
              <a:t>credentials</a:t>
            </a:r>
            <a:r>
              <a:rPr lang="pl-PL" sz="2050" dirty="0">
                <a:solidFill>
                  <a:schemeClr val="dk1"/>
                </a:solidFill>
                <a:latin typeface="Arial"/>
                <a:ea typeface="Arial"/>
                <a:cs typeface="Arial"/>
                <a:sym typeface="Arial"/>
              </a:rPr>
              <a:t> with </a:t>
            </a:r>
            <a:r>
              <a:rPr lang="pl-PL" sz="2050" dirty="0" err="1">
                <a:solidFill>
                  <a:schemeClr val="dk1"/>
                </a:solidFill>
                <a:latin typeface="Arial"/>
                <a:ea typeface="Arial"/>
                <a:cs typeface="Arial"/>
                <a:sym typeface="Arial"/>
              </a:rPr>
              <a:t>others</a:t>
            </a:r>
            <a:endParaRPr sz="2050" dirty="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Shred</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documents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containing</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personal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information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before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discarding</a:t>
            </a:r>
            <a:endParaRPr sz="2050" dirty="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Don’t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use</a:t>
            </a:r>
            <a:r>
              <a:rPr lang="pl-PL" sz="2050" dirty="0">
                <a:solidFill>
                  <a:schemeClr val="dk1"/>
                </a:solidFill>
                <a:latin typeface="Arial"/>
                <a:ea typeface="Arial"/>
                <a:cs typeface="Arial"/>
                <a:sym typeface="Arial"/>
              </a:rPr>
              <a:t> public </a:t>
            </a:r>
            <a:r>
              <a:rPr lang="pl-PL" sz="2050" dirty="0" err="1">
                <a:solidFill>
                  <a:schemeClr val="dk1"/>
                </a:solidFill>
                <a:latin typeface="Arial"/>
                <a:ea typeface="Arial"/>
                <a:cs typeface="Arial"/>
                <a:sym typeface="Arial"/>
              </a:rPr>
              <a:t>or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unprotected</a:t>
            </a:r>
            <a:r>
              <a:rPr lang="pl-PL" sz="2050" dirty="0">
                <a:solidFill>
                  <a:schemeClr val="dk1"/>
                </a:solidFill>
                <a:latin typeface="Arial"/>
                <a:ea typeface="Arial"/>
                <a:cs typeface="Arial"/>
                <a:sym typeface="Arial"/>
              </a:rPr>
              <a:t> WIFI networks</a:t>
            </a:r>
            <a:endParaRPr sz="2050" dirty="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Review</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permissions</a:t>
            </a:r>
            <a:r>
              <a:rPr lang="pl-PL" sz="2050" dirty="0">
                <a:solidFill>
                  <a:schemeClr val="dk1"/>
                </a:solidFill>
                <a:latin typeface="Arial"/>
                <a:ea typeface="Arial"/>
                <a:cs typeface="Arial"/>
                <a:sym typeface="Arial"/>
              </a:rPr>
              <a:t> and </a:t>
            </a:r>
            <a:r>
              <a:rPr lang="pl-PL" sz="2050" dirty="0" err="1">
                <a:solidFill>
                  <a:schemeClr val="dk1"/>
                </a:solidFill>
                <a:latin typeface="Arial"/>
                <a:ea typeface="Arial"/>
                <a:cs typeface="Arial"/>
                <a:sym typeface="Arial"/>
              </a:rPr>
              <a:t>privacy</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policies</a:t>
            </a:r>
            <a:endParaRPr sz="2050" dirty="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dirty="0">
                <a:solidFill>
                  <a:schemeClr val="dk1"/>
                </a:solidFill>
                <a:latin typeface="Arial"/>
                <a:ea typeface="Arial"/>
                <a:cs typeface="Arial"/>
                <a:sym typeface="Arial"/>
              </a:rPr>
              <a:t>Update </a:t>
            </a:r>
            <a:r>
              <a:rPr lang="pl-PL" sz="2050" dirty="0" err="1">
                <a:solidFill>
                  <a:schemeClr val="dk1"/>
                </a:solidFill>
                <a:latin typeface="Arial"/>
                <a:ea typeface="Arial"/>
                <a:cs typeface="Arial"/>
                <a:sym typeface="Arial"/>
              </a:rPr>
              <a:t>your</a:t>
            </a:r>
            <a:r>
              <a:rPr lang="pl-PL" sz="2050" dirty="0">
                <a:solidFill>
                  <a:schemeClr val="dk1"/>
                </a:solidFill>
                <a:latin typeface="Arial"/>
                <a:ea typeface="Arial"/>
                <a:cs typeface="Arial"/>
                <a:sym typeface="Arial"/>
              </a:rPr>
              <a:t> software </a:t>
            </a:r>
            <a:r>
              <a:rPr lang="pl-PL" sz="2050" dirty="0" err="1">
                <a:solidFill>
                  <a:schemeClr val="dk1"/>
                </a:solidFill>
                <a:latin typeface="Arial"/>
                <a:ea typeface="Arial"/>
                <a:cs typeface="Arial"/>
                <a:sym typeface="Arial"/>
              </a:rPr>
              <a:t>regularly</a:t>
            </a: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00"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dirty="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9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5983903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8d0a1de534_0_40"/>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Activity: Create a digital identity</a:t>
            </a:r>
            <a:endParaRPr/>
          </a:p>
        </p:txBody>
      </p:sp>
      <p:sp>
        <p:nvSpPr>
          <p:cNvPr id="185" name="Google Shape;185;g18d0a1de534_0_40"/>
          <p:cNvSpPr txBox="1">
            <a:spLocks noGrp="1"/>
          </p:cNvSpPr>
          <p:nvPr>
            <p:ph idx="1"/>
          </p:nvPr>
        </p:nvSpPr>
        <p:spPr>
          <a:xfrm>
            <a:off x="1371600" y="797088"/>
            <a:ext cx="107244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Clr>
                <a:schemeClr val="dk1"/>
              </a:buClr>
              <a:buSzPts val="1100"/>
              <a:buFont typeface="Arial"/>
              <a:buNone/>
            </a:pPr>
            <a:endParaRPr sz="2050" dirty="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Each</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group</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member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will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have</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create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their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own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digital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identity</a:t>
            </a:r>
            <a:r>
              <a:rPr lang="pl-PL" sz="2050" dirty="0">
                <a:solidFill>
                  <a:schemeClr val="dk1"/>
                </a:solidFill>
                <a:latin typeface="Arial"/>
                <a:ea typeface="Arial"/>
                <a:cs typeface="Arial"/>
                <a:sym typeface="Arial"/>
              </a:rPr>
              <a:t>. To do </a:t>
            </a:r>
            <a:r>
              <a:rPr lang="pl-PL" sz="2050" dirty="0" err="1">
                <a:solidFill>
                  <a:schemeClr val="dk1"/>
                </a:solidFill>
                <a:latin typeface="Arial"/>
                <a:ea typeface="Arial"/>
                <a:cs typeface="Arial"/>
                <a:sym typeface="Arial"/>
              </a:rPr>
              <a:t>this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they</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fill</a:t>
            </a:r>
            <a:r>
              <a:rPr lang="pl-PL" sz="2050" dirty="0">
                <a:solidFill>
                  <a:schemeClr val="dk1"/>
                </a:solidFill>
                <a:latin typeface="Arial"/>
                <a:ea typeface="Arial"/>
                <a:cs typeface="Arial"/>
                <a:sym typeface="Arial"/>
              </a:rPr>
              <a:t> in the blank </a:t>
            </a:r>
            <a:r>
              <a:rPr lang="pl-PL" sz="2050" dirty="0" err="1">
                <a:solidFill>
                  <a:schemeClr val="dk1"/>
                </a:solidFill>
                <a:latin typeface="Arial"/>
                <a:ea typeface="Arial"/>
                <a:cs typeface="Arial"/>
                <a:sym typeface="Arial"/>
              </a:rPr>
              <a:t>fields</a:t>
            </a:r>
            <a:r>
              <a:rPr lang="pl-PL" sz="2050" dirty="0">
                <a:solidFill>
                  <a:schemeClr val="dk1"/>
                </a:solidFill>
                <a:latin typeface="Arial"/>
                <a:ea typeface="Arial"/>
                <a:cs typeface="Arial"/>
                <a:sym typeface="Arial"/>
              </a:rPr>
              <a:t> of the </a:t>
            </a:r>
            <a:r>
              <a:rPr lang="pl-PL" sz="2050" dirty="0" err="1">
                <a:solidFill>
                  <a:schemeClr val="dk1"/>
                </a:solidFill>
                <a:latin typeface="Arial"/>
                <a:ea typeface="Arial"/>
                <a:cs typeface="Arial"/>
                <a:sym typeface="Arial"/>
              </a:rPr>
              <a:t>document</a:t>
            </a:r>
            <a:r>
              <a:rPr lang="pl-PL" sz="2050" dirty="0">
                <a:solidFill>
                  <a:schemeClr val="dk1"/>
                </a:solidFill>
                <a:latin typeface="Arial"/>
                <a:ea typeface="Arial"/>
                <a:cs typeface="Arial"/>
                <a:sym typeface="Arial"/>
              </a:rPr>
              <a:t> in </a:t>
            </a:r>
            <a:r>
              <a:rPr lang="pl-PL" sz="2050" dirty="0" err="1">
                <a:solidFill>
                  <a:schemeClr val="dk1"/>
                </a:solidFill>
                <a:latin typeface="Arial"/>
                <a:ea typeface="Arial"/>
                <a:cs typeface="Arial"/>
                <a:sym typeface="Arial"/>
              </a:rPr>
              <a:t>annex.Give</a:t>
            </a:r>
            <a:r>
              <a:rPr lang="pl-PL" sz="2050" dirty="0">
                <a:solidFill>
                  <a:schemeClr val="dk1"/>
                </a:solidFill>
                <a:latin typeface="Arial"/>
                <a:ea typeface="Arial"/>
                <a:cs typeface="Arial"/>
                <a:sym typeface="Arial"/>
              </a:rPr>
              <a:t> out a blank </a:t>
            </a:r>
            <a:r>
              <a:rPr lang="pl-PL" sz="2050" dirty="0" err="1">
                <a:solidFill>
                  <a:schemeClr val="dk1"/>
                </a:solidFill>
                <a:latin typeface="Arial"/>
                <a:ea typeface="Arial"/>
                <a:cs typeface="Arial"/>
                <a:sym typeface="Arial"/>
              </a:rPr>
              <a:t>digital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identity</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sheet</a:t>
            </a:r>
            <a:r>
              <a:rPr lang="pl-PL" sz="2050" dirty="0">
                <a:solidFill>
                  <a:schemeClr val="dk1"/>
                </a:solidFill>
                <a:latin typeface="Arial"/>
                <a:ea typeface="Arial"/>
                <a:cs typeface="Arial"/>
                <a:sym typeface="Arial"/>
              </a:rPr>
              <a:t> (in </a:t>
            </a:r>
            <a:r>
              <a:rPr lang="pl-PL" sz="2050" dirty="0" err="1">
                <a:solidFill>
                  <a:schemeClr val="dk1"/>
                </a:solidFill>
                <a:latin typeface="Arial"/>
                <a:ea typeface="Arial"/>
                <a:cs typeface="Arial"/>
                <a:sym typeface="Arial"/>
              </a:rPr>
              <a:t>annex</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each</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participant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If</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you</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have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enough</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time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participants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will</a:t>
            </a:r>
            <a:r>
              <a:rPr lang="pl-PL" sz="2050" dirty="0">
                <a:solidFill>
                  <a:schemeClr val="dk1"/>
                </a:solidFill>
                <a:latin typeface="Arial"/>
                <a:ea typeface="Arial"/>
                <a:cs typeface="Arial"/>
                <a:sym typeface="Arial"/>
              </a:rPr>
              <a:t> be </a:t>
            </a:r>
            <a:r>
              <a:rPr lang="pl-PL" sz="2050" dirty="0" err="1">
                <a:solidFill>
                  <a:schemeClr val="dk1"/>
                </a:solidFill>
                <a:latin typeface="Arial"/>
                <a:ea typeface="Arial"/>
                <a:cs typeface="Arial"/>
                <a:sym typeface="Arial"/>
              </a:rPr>
              <a:t>able</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include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more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photos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draw</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pictures</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explain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which</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images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they</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might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share</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add</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their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digital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identity</a:t>
            </a:r>
            <a:r>
              <a:rPr lang="pl-PL" sz="2050" dirty="0">
                <a:solidFill>
                  <a:schemeClr val="dk1"/>
                </a:solidFill>
                <a:latin typeface="Arial"/>
                <a:ea typeface="Arial"/>
                <a:cs typeface="Arial"/>
                <a:sym typeface="Arial"/>
              </a:rPr>
              <a:t>. </a:t>
            </a:r>
            <a:endParaRPr sz="2050" dirty="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Remember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that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you</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don’t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need</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put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true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information</a:t>
            </a:r>
            <a:r>
              <a:rPr lang="pl-PL" sz="2050" dirty="0">
                <a:solidFill>
                  <a:schemeClr val="dk1"/>
                </a:solidFill>
                <a:latin typeface="Arial"/>
                <a:ea typeface="Arial"/>
                <a:cs typeface="Arial"/>
                <a:sym typeface="Arial"/>
              </a:rPr>
              <a:t>, the </a:t>
            </a:r>
            <a:r>
              <a:rPr lang="pl-PL" sz="2050" dirty="0" err="1">
                <a:solidFill>
                  <a:schemeClr val="dk1"/>
                </a:solidFill>
                <a:latin typeface="Arial"/>
                <a:ea typeface="Arial"/>
                <a:cs typeface="Arial"/>
                <a:sym typeface="Arial"/>
              </a:rPr>
              <a:t>things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they</a:t>
            </a:r>
            <a:r>
              <a:rPr lang="pl-PL" sz="2050" dirty="0">
                <a:solidFill>
                  <a:schemeClr val="dk1"/>
                </a:solidFill>
                <a:latin typeface="Arial"/>
                <a:ea typeface="Arial"/>
                <a:cs typeface="Arial"/>
                <a:sym typeface="Arial"/>
              </a:rPr>
              <a:t> do </a:t>
            </a:r>
            <a:r>
              <a:rPr lang="pl-PL" sz="2050" dirty="0" err="1">
                <a:solidFill>
                  <a:schemeClr val="dk1"/>
                </a:solidFill>
                <a:latin typeface="Arial"/>
                <a:ea typeface="Arial"/>
                <a:cs typeface="Arial"/>
                <a:sym typeface="Arial"/>
              </a:rPr>
              <a:t>include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have</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make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them</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recognisable</a:t>
            </a:r>
            <a:r>
              <a:rPr lang="pl-PL" sz="2050" dirty="0">
                <a:solidFill>
                  <a:schemeClr val="dk1"/>
                </a:solidFill>
                <a:latin typeface="Arial"/>
                <a:ea typeface="Arial"/>
                <a:cs typeface="Arial"/>
                <a:sym typeface="Arial"/>
              </a:rPr>
              <a:t> online </a:t>
            </a:r>
            <a:r>
              <a:rPr lang="pl-PL" sz="2050" dirty="0" err="1">
                <a:solidFill>
                  <a:schemeClr val="dk1"/>
                </a:solidFill>
                <a:latin typeface="Arial"/>
                <a:ea typeface="Arial"/>
                <a:cs typeface="Arial"/>
                <a:sym typeface="Arial"/>
              </a:rPr>
              <a:t>there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has</a:t>
            </a:r>
            <a:r>
              <a:rPr lang="pl-PL" sz="2050" dirty="0">
                <a:solidFill>
                  <a:schemeClr val="dk1"/>
                </a:solidFill>
                <a:latin typeface="Arial"/>
                <a:ea typeface="Arial"/>
                <a:cs typeface="Arial"/>
                <a:sym typeface="Arial"/>
              </a:rPr>
              <a:t> to be a </a:t>
            </a:r>
            <a:r>
              <a:rPr lang="pl-PL" sz="2050" dirty="0" err="1">
                <a:solidFill>
                  <a:schemeClr val="dk1"/>
                </a:solidFill>
                <a:latin typeface="Arial"/>
                <a:ea typeface="Arial"/>
                <a:cs typeface="Arial"/>
                <a:sym typeface="Arial"/>
              </a:rPr>
              <a:t>certain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logic</a:t>
            </a:r>
            <a:r>
              <a:rPr lang="pl-PL" sz="2050" dirty="0">
                <a:solidFill>
                  <a:schemeClr val="dk1"/>
                </a:solidFill>
                <a:latin typeface="Arial"/>
                <a:ea typeface="Arial"/>
                <a:cs typeface="Arial"/>
                <a:sym typeface="Arial"/>
              </a:rPr>
              <a:t> to the </a:t>
            </a:r>
            <a:r>
              <a:rPr lang="pl-PL" sz="2050" dirty="0" err="1">
                <a:solidFill>
                  <a:schemeClr val="dk1"/>
                </a:solidFill>
                <a:latin typeface="Arial"/>
                <a:ea typeface="Arial"/>
                <a:cs typeface="Arial"/>
                <a:sym typeface="Arial"/>
              </a:rPr>
              <a:t>information</a:t>
            </a:r>
            <a:r>
              <a:rPr lang="pl-PL" sz="2050" dirty="0">
                <a:solidFill>
                  <a:schemeClr val="dk1"/>
                </a:solidFill>
                <a:latin typeface="Arial"/>
                <a:ea typeface="Arial"/>
                <a:cs typeface="Arial"/>
                <a:sym typeface="Arial"/>
              </a:rPr>
              <a:t>.</a:t>
            </a:r>
            <a:endParaRPr sz="2050" dirty="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Emphasise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that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what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counts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is</a:t>
            </a:r>
            <a:r>
              <a:rPr lang="pl-PL" sz="2050" dirty="0">
                <a:solidFill>
                  <a:schemeClr val="dk1"/>
                </a:solidFill>
                <a:latin typeface="Arial"/>
                <a:ea typeface="Arial"/>
                <a:cs typeface="Arial"/>
                <a:sym typeface="Arial"/>
              </a:rPr>
              <a:t> to be </a:t>
            </a:r>
            <a:r>
              <a:rPr lang="pl-PL" sz="2050" dirty="0" err="1">
                <a:solidFill>
                  <a:schemeClr val="dk1"/>
                </a:solidFill>
                <a:latin typeface="Arial"/>
                <a:ea typeface="Arial"/>
                <a:cs typeface="Arial"/>
                <a:sym typeface="Arial"/>
              </a:rPr>
              <a:t>recognisable</a:t>
            </a:r>
            <a:r>
              <a:rPr lang="pl-PL" sz="2050" dirty="0">
                <a:solidFill>
                  <a:schemeClr val="dk1"/>
                </a:solidFill>
                <a:latin typeface="Arial"/>
                <a:ea typeface="Arial"/>
                <a:cs typeface="Arial"/>
                <a:sym typeface="Arial"/>
              </a:rPr>
              <a:t> and </a:t>
            </a:r>
            <a:r>
              <a:rPr lang="pl-PL" sz="2050" dirty="0" err="1">
                <a:solidFill>
                  <a:schemeClr val="dk1"/>
                </a:solidFill>
                <a:latin typeface="Arial"/>
                <a:ea typeface="Arial"/>
                <a:cs typeface="Arial"/>
                <a:sym typeface="Arial"/>
              </a:rPr>
              <a:t>that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giving</a:t>
            </a:r>
            <a:r>
              <a:rPr lang="pl-PL" sz="2050" dirty="0">
                <a:solidFill>
                  <a:schemeClr val="dk1"/>
                </a:solidFill>
                <a:latin typeface="Arial"/>
                <a:ea typeface="Arial"/>
                <a:cs typeface="Arial"/>
                <a:sym typeface="Arial"/>
              </a:rPr>
              <a:t> out </a:t>
            </a:r>
            <a:r>
              <a:rPr lang="pl-PL" sz="2050" dirty="0" err="1">
                <a:solidFill>
                  <a:schemeClr val="dk1"/>
                </a:solidFill>
                <a:latin typeface="Arial"/>
                <a:ea typeface="Arial"/>
                <a:cs typeface="Arial"/>
                <a:sym typeface="Arial"/>
              </a:rPr>
              <a:t>true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information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carries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risks</a:t>
            </a:r>
            <a:r>
              <a:rPr lang="pl-PL" sz="2050" dirty="0">
                <a:solidFill>
                  <a:schemeClr val="dk1"/>
                </a:solidFill>
                <a:latin typeface="Arial"/>
                <a:ea typeface="Arial"/>
                <a:cs typeface="Arial"/>
                <a:sym typeface="Arial"/>
              </a:rPr>
              <a:t>. People online </a:t>
            </a:r>
            <a:r>
              <a:rPr lang="pl-PL" sz="2050" dirty="0" err="1">
                <a:solidFill>
                  <a:schemeClr val="dk1"/>
                </a:solidFill>
                <a:latin typeface="Arial"/>
                <a:ea typeface="Arial"/>
                <a:cs typeface="Arial"/>
                <a:sym typeface="Arial"/>
              </a:rPr>
              <a:t>might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use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your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personal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information</a:t>
            </a:r>
            <a:r>
              <a:rPr lang="pl-PL" sz="2050" dirty="0">
                <a:solidFill>
                  <a:schemeClr val="dk1"/>
                </a:solidFill>
                <a:latin typeface="Arial"/>
                <a:ea typeface="Arial"/>
                <a:cs typeface="Arial"/>
                <a:sym typeface="Arial"/>
              </a:rPr>
              <a:t> in order to pass </a:t>
            </a:r>
            <a:r>
              <a:rPr lang="pl-PL" sz="2050" dirty="0" err="1">
                <a:solidFill>
                  <a:schemeClr val="dk1"/>
                </a:solidFill>
                <a:latin typeface="Arial"/>
                <a:ea typeface="Arial"/>
                <a:cs typeface="Arial"/>
                <a:sym typeface="Arial"/>
              </a:rPr>
              <a:t>themselves</a:t>
            </a:r>
            <a:r>
              <a:rPr lang="pl-PL" sz="2050" dirty="0">
                <a:solidFill>
                  <a:schemeClr val="dk1"/>
                </a:solidFill>
                <a:latin typeface="Arial"/>
                <a:ea typeface="Arial"/>
                <a:cs typeface="Arial"/>
                <a:sym typeface="Arial"/>
              </a:rPr>
              <a:t> off as </a:t>
            </a:r>
            <a:r>
              <a:rPr lang="pl-PL" sz="2050" dirty="0" err="1">
                <a:solidFill>
                  <a:schemeClr val="dk1"/>
                </a:solidFill>
                <a:latin typeface="Arial"/>
                <a:ea typeface="Arial"/>
                <a:cs typeface="Arial"/>
                <a:sym typeface="Arial"/>
              </a:rPr>
              <a:t>you</a:t>
            </a:r>
            <a:r>
              <a:rPr lang="pl-PL" sz="2050" dirty="0">
                <a:solidFill>
                  <a:schemeClr val="dk1"/>
                </a:solidFill>
                <a:latin typeface="Arial"/>
                <a:ea typeface="Arial"/>
                <a:cs typeface="Arial"/>
                <a:sym typeface="Arial"/>
              </a:rPr>
              <a:t>. We </a:t>
            </a:r>
            <a:r>
              <a:rPr lang="pl-PL" sz="2050" dirty="0" err="1">
                <a:solidFill>
                  <a:schemeClr val="dk1"/>
                </a:solidFill>
                <a:latin typeface="Arial"/>
                <a:ea typeface="Arial"/>
                <a:cs typeface="Arial"/>
                <a:sym typeface="Arial"/>
              </a:rPr>
              <a:t>call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this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identity</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theft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Brands</a:t>
            </a:r>
            <a:r>
              <a:rPr lang="pl-PL" sz="2050" dirty="0">
                <a:solidFill>
                  <a:schemeClr val="dk1"/>
                </a:solidFill>
                <a:latin typeface="Arial"/>
                <a:ea typeface="Arial"/>
                <a:cs typeface="Arial"/>
                <a:sym typeface="Arial"/>
              </a:rPr>
              <a:t> and </a:t>
            </a:r>
            <a:r>
              <a:rPr lang="pl-PL" sz="2050" dirty="0" err="1">
                <a:solidFill>
                  <a:schemeClr val="dk1"/>
                </a:solidFill>
                <a:latin typeface="Arial"/>
                <a:ea typeface="Arial"/>
                <a:cs typeface="Arial"/>
                <a:sym typeface="Arial"/>
              </a:rPr>
              <a:t>companies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can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also</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harvest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information</a:t>
            </a:r>
            <a:r>
              <a:rPr lang="pl-PL" sz="2050" dirty="0">
                <a:solidFill>
                  <a:schemeClr val="dk1"/>
                </a:solidFill>
                <a:latin typeface="Arial"/>
                <a:ea typeface="Arial"/>
                <a:cs typeface="Arial"/>
                <a:sym typeface="Arial"/>
              </a:rPr>
              <a:t> on </a:t>
            </a:r>
            <a:r>
              <a:rPr lang="pl-PL" sz="2050" dirty="0" err="1">
                <a:solidFill>
                  <a:schemeClr val="dk1"/>
                </a:solidFill>
                <a:latin typeface="Arial"/>
                <a:ea typeface="Arial"/>
                <a:cs typeface="Arial"/>
                <a:sym typeface="Arial"/>
              </a:rPr>
              <a:t>you</a:t>
            </a:r>
            <a:r>
              <a:rPr lang="pl-PL" sz="2050" dirty="0">
                <a:solidFill>
                  <a:schemeClr val="dk1"/>
                </a:solidFill>
                <a:latin typeface="Arial"/>
                <a:ea typeface="Arial"/>
                <a:cs typeface="Arial"/>
                <a:sym typeface="Arial"/>
              </a:rPr>
              <a:t> in order to target </a:t>
            </a:r>
            <a:r>
              <a:rPr lang="pl-PL" sz="2050" dirty="0" err="1">
                <a:solidFill>
                  <a:schemeClr val="dk1"/>
                </a:solidFill>
                <a:latin typeface="Arial"/>
                <a:ea typeface="Arial"/>
                <a:cs typeface="Arial"/>
                <a:sym typeface="Arial"/>
              </a:rPr>
              <a:t>ads</a:t>
            </a:r>
            <a:r>
              <a:rPr lang="pl-PL" sz="2050" dirty="0">
                <a:solidFill>
                  <a:schemeClr val="dk1"/>
                </a:solidFill>
                <a:latin typeface="Arial"/>
                <a:ea typeface="Arial"/>
                <a:cs typeface="Arial"/>
                <a:sym typeface="Arial"/>
              </a:rPr>
              <a:t> and products </a:t>
            </a:r>
            <a:r>
              <a:rPr lang="pl-PL" sz="2050" dirty="0" err="1">
                <a:solidFill>
                  <a:schemeClr val="dk1"/>
                </a:solidFill>
                <a:latin typeface="Arial"/>
                <a:ea typeface="Arial"/>
                <a:cs typeface="Arial"/>
                <a:sym typeface="Arial"/>
              </a:rPr>
              <a:t>that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you</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may</a:t>
            </a:r>
            <a:r>
              <a:rPr lang="pl-PL" sz="2050" dirty="0">
                <a:solidFill>
                  <a:schemeClr val="dk1"/>
                </a:solidFill>
                <a:latin typeface="Arial"/>
                <a:ea typeface="Arial"/>
                <a:cs typeface="Arial"/>
                <a:sym typeface="Arial"/>
              </a:rPr>
              <a:t> be </a:t>
            </a:r>
            <a:r>
              <a:rPr lang="pl-PL" sz="2050" dirty="0" err="1">
                <a:solidFill>
                  <a:schemeClr val="dk1"/>
                </a:solidFill>
                <a:latin typeface="Arial"/>
                <a:ea typeface="Arial"/>
                <a:cs typeface="Arial"/>
                <a:sym typeface="Arial"/>
              </a:rPr>
              <a:t>more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susceptible</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buy</a:t>
            </a:r>
            <a:r>
              <a:rPr lang="pl-PL" sz="2050" dirty="0">
                <a:solidFill>
                  <a:schemeClr val="dk1"/>
                </a:solidFill>
                <a:latin typeface="Arial"/>
                <a:ea typeface="Arial"/>
                <a:cs typeface="Arial"/>
                <a:sym typeface="Arial"/>
              </a:rPr>
              <a:t>! </a:t>
            </a:r>
            <a:endParaRPr sz="2050" dirty="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When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they</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are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finished</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allow</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them</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present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their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virtual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identities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Question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them</a:t>
            </a:r>
            <a:r>
              <a:rPr lang="pl-PL" sz="2050" dirty="0">
                <a:solidFill>
                  <a:schemeClr val="dk1"/>
                </a:solidFill>
                <a:latin typeface="Arial"/>
                <a:ea typeface="Arial"/>
                <a:cs typeface="Arial"/>
                <a:sym typeface="Arial"/>
              </a:rPr>
              <a:t> on the choice to </a:t>
            </a:r>
            <a:r>
              <a:rPr lang="pl-PL" sz="2050" dirty="0" err="1">
                <a:solidFill>
                  <a:schemeClr val="dk1"/>
                </a:solidFill>
                <a:latin typeface="Arial"/>
                <a:ea typeface="Arial"/>
                <a:cs typeface="Arial"/>
                <a:sym typeface="Arial"/>
              </a:rPr>
              <a:t>include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omit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true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information</a:t>
            </a:r>
            <a:r>
              <a:rPr lang="pl-PL" sz="2050" dirty="0">
                <a:solidFill>
                  <a:schemeClr val="dk1"/>
                </a:solidFill>
                <a:latin typeface="Arial"/>
                <a:ea typeface="Arial"/>
                <a:cs typeface="Arial"/>
                <a:sym typeface="Arial"/>
              </a:rPr>
              <a:t>. </a:t>
            </a: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dirty="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205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4468673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8d0a1de534_0_47"/>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Example</a:t>
            </a:r>
            <a:endParaRPr/>
          </a:p>
        </p:txBody>
      </p:sp>
      <p:sp>
        <p:nvSpPr>
          <p:cNvPr id="191" name="Google Shape;191;g18d0a1de534_0_47"/>
          <p:cNvSpPr txBox="1">
            <a:spLocks noGrp="1"/>
          </p:cNvSpPr>
          <p:nvPr>
            <p:ph idx="1"/>
          </p:nvPr>
        </p:nvSpPr>
        <p:spPr>
          <a:xfrm>
            <a:off x="1371600" y="1176650"/>
            <a:ext cx="51666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Clr>
                <a:schemeClr val="dk1"/>
              </a:buClr>
              <a:buSzPts val="1100"/>
              <a:buFont typeface="Arial"/>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This is an example of a simple sheet, but you would have to add more things like:</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Physical descriptions</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Hobbies</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Favourite subjects at school</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Personality traits</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2050">
              <a:solidFill>
                <a:schemeClr val="dk1"/>
              </a:solidFill>
              <a:latin typeface="Arial"/>
              <a:ea typeface="Arial"/>
              <a:cs typeface="Arial"/>
              <a:sym typeface="Arial"/>
            </a:endParaRPr>
          </a:p>
        </p:txBody>
      </p:sp>
      <p:pic>
        <p:nvPicPr>
          <p:cNvPr id="192" name="Google Shape;192;g18d0a1de534_0_47"/>
          <p:cNvPicPr preferRelativeResize="0"/>
          <p:nvPr/>
        </p:nvPicPr>
        <p:blipFill rotWithShape="1">
          <a:blip r:embed="rId3">
            <a:alphaModFix/>
          </a:blip>
          <a:srcRect l="50353" t="6454" r="3745"/>
          <a:stretch/>
        </p:blipFill>
        <p:spPr>
          <a:xfrm>
            <a:off x="7236250" y="591924"/>
            <a:ext cx="3936549" cy="5674150"/>
          </a:xfrm>
          <a:prstGeom prst="rect">
            <a:avLst/>
          </a:prstGeom>
          <a:noFill/>
          <a:ln>
            <a:noFill/>
          </a:ln>
        </p:spPr>
      </p:pic>
    </p:spTree>
    <p:extLst>
      <p:ext uri="{BB962C8B-B14F-4D97-AF65-F5344CB8AC3E}">
        <p14:creationId xmlns:p14="http://schemas.microsoft.com/office/powerpoint/2010/main" val="296130049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title"/>
          </p:nvPr>
        </p:nvSpPr>
        <p:spPr>
          <a:xfrm>
            <a:off x="1488831" y="1031631"/>
            <a:ext cx="9601200" cy="96129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9000"/>
              </a:lnSpc>
              <a:spcBef>
                <a:spcPts val="0"/>
              </a:spcBef>
              <a:spcAft>
                <a:spcPts val="0"/>
              </a:spcAft>
              <a:buClr>
                <a:srgbClr val="365F91"/>
              </a:buClr>
              <a:buSzPct val="100000"/>
              <a:buFont typeface="Times New Roman"/>
              <a:buNone/>
            </a:pPr>
            <a:r>
              <a:rPr lang="pl-PL" dirty="0" err="1">
                <a:solidFill>
                  <a:srgbClr val="365F91"/>
                </a:solidFill>
                <a:latin typeface="Times New Roman"/>
                <a:ea typeface="Times New Roman"/>
                <a:cs typeface="Times New Roman"/>
                <a:sym typeface="Times New Roman"/>
              </a:rPr>
              <a:t>Disclaimer</a:t>
            </a:r>
            <a:r>
              <a:rPr lang="pl-PL" dirty="0">
                <a:solidFill>
                  <a:srgbClr val="365F91"/>
                </a:solidFill>
                <a:latin typeface="Times New Roman"/>
                <a:ea typeface="Times New Roman"/>
                <a:cs typeface="Times New Roman"/>
                <a:sym typeface="Times New Roman"/>
              </a:rPr>
              <a:t>: </a:t>
            </a:r>
            <a:br>
              <a:rPr lang="pl-PL" dirty="0">
                <a:solidFill>
                  <a:srgbClr val="365F91"/>
                </a:solidFill>
                <a:latin typeface="Times New Roman"/>
                <a:ea typeface="Times New Roman"/>
                <a:cs typeface="Times New Roman"/>
                <a:sym typeface="Times New Roman"/>
              </a:rPr>
            </a:br>
            <a:endParaRPr dirty="0">
              <a:latin typeface="Times New Roman"/>
              <a:ea typeface="Times New Roman"/>
              <a:cs typeface="Times New Roman"/>
              <a:sym typeface="Times New Roman"/>
            </a:endParaRPr>
          </a:p>
        </p:txBody>
      </p:sp>
      <p:sp>
        <p:nvSpPr>
          <p:cNvPr id="244" name="Google Shape;244;p4"/>
          <p:cNvSpPr txBox="1">
            <a:spLocks noGrp="1"/>
          </p:cNvSpPr>
          <p:nvPr>
            <p:ph idx="1"/>
          </p:nvPr>
        </p:nvSpPr>
        <p:spPr>
          <a:xfrm>
            <a:off x="1488831" y="2171700"/>
            <a:ext cx="9601200" cy="4191000"/>
          </a:xfrm>
          <a:prstGeom prst="rect">
            <a:avLst/>
          </a:prstGeom>
          <a:noFill/>
          <a:ln>
            <a:noFill/>
          </a:ln>
        </p:spPr>
        <p:txBody>
          <a:bodyPr spcFirstLastPara="1" wrap="square" lIns="91425" tIns="45700" rIns="91425" bIns="45700" anchor="t" anchorCtr="0">
            <a:normAutofit/>
          </a:bodyPr>
          <a:lstStyle/>
          <a:p>
            <a:pPr marL="0" lvl="0" indent="0" algn="just">
              <a:spcBef>
                <a:spcPts val="0"/>
              </a:spcBef>
              <a:spcAft>
                <a:spcPts val="0"/>
              </a:spcAft>
              <a:buClr>
                <a:srgbClr val="365F91"/>
              </a:buClr>
              <a:buSzPts val="4000"/>
              <a:buNone/>
            </a:pPr>
            <a:r>
              <a:rPr lang="en-US" sz="4000" dirty="0">
                <a:solidFill>
                  <a:srgbClr val="365F91"/>
                </a:solidFill>
                <a:latin typeface="Times New Roman"/>
                <a:ea typeface="Times New Roman"/>
                <a:cs typeface="Times New Roman"/>
              </a:rPr>
              <a:t>Funded</a:t>
            </a:r>
            <a:r>
              <a:rPr lang="en-US" sz="4000" dirty="0"/>
              <a:t> </a:t>
            </a:r>
            <a:r>
              <a:rPr lang="en-US" sz="4000" dirty="0">
                <a:solidFill>
                  <a:srgbClr val="365F91"/>
                </a:solidFill>
                <a:latin typeface="Times New Roman"/>
                <a:ea typeface="Times New Roman"/>
                <a:cs typeface="Times New Roman"/>
              </a:rPr>
              <a:t>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0" dirty="0">
              <a:solidFill>
                <a:srgbClr val="365F91"/>
              </a:solidFill>
              <a:latin typeface="Times New Roman"/>
              <a:ea typeface="Times New Roman"/>
              <a:cs typeface="Times New Roman"/>
              <a:sym typeface="Times New Roman"/>
            </a:endParaRPr>
          </a:p>
        </p:txBody>
      </p:sp>
      <p:pic>
        <p:nvPicPr>
          <p:cNvPr id="245" name="Google Shape;245;p4" descr="C:\Users\FFI\Desktop\nowe projekty 2021\DEINDE\Erasmus+ 2021\co-funded_en\Horizontal\JPEG\EN Co-funded by the EU_POS.jpg"/>
          <p:cNvPicPr preferRelativeResize="0"/>
          <p:nvPr/>
        </p:nvPicPr>
        <p:blipFill rotWithShape="1">
          <a:blip r:embed="rId3">
            <a:alphaModFix/>
          </a:blip>
          <a:srcRect/>
          <a:stretch/>
        </p:blipFill>
        <p:spPr>
          <a:xfrm>
            <a:off x="7073655" y="533449"/>
            <a:ext cx="4375150" cy="915035"/>
          </a:xfrm>
          <a:prstGeom prst="rect">
            <a:avLst/>
          </a:prstGeom>
          <a:noFill/>
          <a:ln>
            <a:noFill/>
          </a:ln>
        </p:spPr>
      </p:pic>
    </p:spTree>
    <p:extLst>
      <p:ext uri="{BB962C8B-B14F-4D97-AF65-F5344CB8AC3E}">
        <p14:creationId xmlns:p14="http://schemas.microsoft.com/office/powerpoint/2010/main" val="901986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8daa5009fb_0_34"/>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chemeClr val="dk1"/>
              </a:buClr>
              <a:buSzPts val="990"/>
              <a:buFont typeface="Arial"/>
              <a:buNone/>
            </a:pPr>
            <a:r>
              <a:rPr lang="pl-PL" sz="4888">
                <a:solidFill>
                  <a:srgbClr val="0F0F0F"/>
                </a:solidFill>
              </a:rPr>
              <a:t>Why Are Digital Footprints Important?</a:t>
            </a:r>
            <a:endParaRPr sz="4888">
              <a:solidFill>
                <a:srgbClr val="0F0F0F"/>
              </a:solidFill>
            </a:endParaRPr>
          </a:p>
          <a:p>
            <a:pPr marL="0" lvl="0" indent="0" algn="ctr" rtl="0">
              <a:lnSpc>
                <a:spcPct val="100000"/>
              </a:lnSpc>
              <a:spcBef>
                <a:spcPts val="0"/>
              </a:spcBef>
              <a:spcAft>
                <a:spcPts val="0"/>
              </a:spcAft>
              <a:buClr>
                <a:schemeClr val="dk1"/>
              </a:buClr>
              <a:buSzPts val="990"/>
              <a:buFont typeface="Arial"/>
              <a:buNone/>
            </a:pPr>
            <a:endParaRPr sz="4911">
              <a:solidFill>
                <a:srgbClr val="0F0F0F"/>
              </a:solidFill>
            </a:endParaRPr>
          </a:p>
          <a:p>
            <a:pPr marL="0" lvl="0" indent="0" algn="ctr" rtl="0">
              <a:lnSpc>
                <a:spcPct val="100000"/>
              </a:lnSpc>
              <a:spcBef>
                <a:spcPts val="0"/>
              </a:spcBef>
              <a:spcAft>
                <a:spcPts val="0"/>
              </a:spcAft>
              <a:buClr>
                <a:schemeClr val="dk1"/>
              </a:buClr>
              <a:buSzPts val="990"/>
              <a:buFont typeface="Arial"/>
              <a:buNone/>
            </a:pPr>
            <a:endParaRPr>
              <a:solidFill>
                <a:schemeClr val="dk1"/>
              </a:solidFill>
            </a:endParaRPr>
          </a:p>
          <a:p>
            <a:pPr marL="0" lvl="0" indent="0" algn="ctr" rtl="0">
              <a:lnSpc>
                <a:spcPct val="89000"/>
              </a:lnSpc>
              <a:spcBef>
                <a:spcPts val="0"/>
              </a:spcBef>
              <a:spcAft>
                <a:spcPts val="0"/>
              </a:spcAft>
              <a:buClr>
                <a:schemeClr val="dk2"/>
              </a:buClr>
              <a:buSzPct val="100000"/>
              <a:buFont typeface="Libre Franklin"/>
              <a:buNone/>
            </a:pPr>
            <a:endParaRPr b="1">
              <a:solidFill>
                <a:schemeClr val="dk1"/>
              </a:solidFill>
            </a:endParaRPr>
          </a:p>
        </p:txBody>
      </p:sp>
      <p:sp>
        <p:nvSpPr>
          <p:cNvPr id="229" name="Google Shape;229;g18daa5009fb_0_34"/>
          <p:cNvSpPr txBox="1"/>
          <p:nvPr/>
        </p:nvSpPr>
        <p:spPr>
          <a:xfrm>
            <a:off x="5259725" y="2400300"/>
            <a:ext cx="5913600" cy="4212600"/>
          </a:xfrm>
          <a:prstGeom prst="rect">
            <a:avLst/>
          </a:prstGeom>
          <a:noFill/>
          <a:ln>
            <a:noFill/>
          </a:ln>
        </p:spPr>
        <p:txBody>
          <a:bodyPr spcFirstLastPara="1" wrap="square" lIns="91425" tIns="91425" rIns="91425" bIns="91425" anchor="t" anchorCtr="0">
            <a:noAutofit/>
          </a:bodyPr>
          <a:lstStyle/>
          <a:p>
            <a:pPr marL="457200" lvl="0" indent="-355600" algn="just" rtl="0">
              <a:lnSpc>
                <a:spcPct val="95000"/>
              </a:lnSpc>
              <a:spcBef>
                <a:spcPts val="0"/>
              </a:spcBef>
              <a:spcAft>
                <a:spcPts val="0"/>
              </a:spcAft>
              <a:buClr>
                <a:srgbClr val="000000"/>
              </a:buClr>
              <a:buSzPts val="2000"/>
              <a:buFont typeface="Arial"/>
              <a:buChar char="➢"/>
            </a:pPr>
            <a:r>
              <a:rPr lang="pl-PL" sz="2000"/>
              <a:t>They are permanent.</a:t>
            </a:r>
            <a:endParaRPr sz="2000"/>
          </a:p>
          <a:p>
            <a:pPr marL="457200" lvl="0" indent="-355600" algn="just" rtl="0">
              <a:lnSpc>
                <a:spcPct val="95000"/>
              </a:lnSpc>
              <a:spcBef>
                <a:spcPts val="0"/>
              </a:spcBef>
              <a:spcAft>
                <a:spcPts val="0"/>
              </a:spcAft>
              <a:buClr>
                <a:srgbClr val="000000"/>
              </a:buClr>
              <a:buSzPts val="2000"/>
              <a:buFont typeface="Arial"/>
              <a:buChar char="➢"/>
            </a:pPr>
            <a:r>
              <a:rPr lang="pl-PL" sz="2000"/>
              <a:t>They can determine the reputation of a person.</a:t>
            </a:r>
            <a:endParaRPr sz="2000"/>
          </a:p>
          <a:p>
            <a:pPr marL="457200" lvl="0" indent="-355600" algn="just" rtl="0">
              <a:lnSpc>
                <a:spcPct val="95000"/>
              </a:lnSpc>
              <a:spcBef>
                <a:spcPts val="0"/>
              </a:spcBef>
              <a:spcAft>
                <a:spcPts val="0"/>
              </a:spcAft>
              <a:buClr>
                <a:srgbClr val="000000"/>
              </a:buClr>
              <a:buSzPts val="2000"/>
              <a:buFont typeface="Arial"/>
              <a:buChar char="➢"/>
            </a:pPr>
            <a:r>
              <a:rPr lang="pl-PL" sz="2000"/>
              <a:t>Employers can check the fingerprints of their potential employees, especially their social networks, before making hiring decisions.</a:t>
            </a:r>
            <a:endParaRPr sz="2000"/>
          </a:p>
          <a:p>
            <a:pPr marL="457200" lvl="0" indent="-355600" algn="just" rtl="0">
              <a:lnSpc>
                <a:spcPct val="95000"/>
              </a:lnSpc>
              <a:spcBef>
                <a:spcPts val="0"/>
              </a:spcBef>
              <a:spcAft>
                <a:spcPts val="0"/>
              </a:spcAft>
              <a:buClr>
                <a:srgbClr val="000000"/>
              </a:buClr>
              <a:buSzPts val="2000"/>
              <a:buFont typeface="Arial"/>
              <a:buChar char="➢"/>
            </a:pPr>
            <a:r>
              <a:rPr lang="pl-PL" sz="2000"/>
              <a:t>The words and photos you post online can be misunderstood.</a:t>
            </a:r>
            <a:endParaRPr sz="2000"/>
          </a:p>
          <a:p>
            <a:pPr marL="457200" lvl="0" indent="-355600" algn="just" rtl="0">
              <a:lnSpc>
                <a:spcPct val="95000"/>
              </a:lnSpc>
              <a:spcBef>
                <a:spcPts val="0"/>
              </a:spcBef>
              <a:spcAft>
                <a:spcPts val="0"/>
              </a:spcAft>
              <a:buClr>
                <a:srgbClr val="000000"/>
              </a:buClr>
              <a:buSzPts val="2000"/>
              <a:buFont typeface="Arial"/>
              <a:buChar char="➢"/>
            </a:pPr>
            <a:r>
              <a:rPr lang="pl-PL" sz="2000"/>
              <a:t>Content intended for a private group can spread to a wider circle, damaging relationships and friendships.</a:t>
            </a:r>
            <a:endParaRPr sz="2000"/>
          </a:p>
          <a:p>
            <a:pPr marL="457200" lvl="0" indent="-355600" algn="just" rtl="0">
              <a:lnSpc>
                <a:spcPct val="95000"/>
              </a:lnSpc>
              <a:spcBef>
                <a:spcPts val="0"/>
              </a:spcBef>
              <a:spcAft>
                <a:spcPts val="0"/>
              </a:spcAft>
              <a:buClr>
                <a:srgbClr val="000000"/>
              </a:buClr>
              <a:buSzPts val="2000"/>
              <a:buFont typeface="Arial"/>
              <a:buChar char="➢"/>
            </a:pPr>
            <a:r>
              <a:rPr lang="pl-PL" sz="2000"/>
              <a:t>Cybercriminals can take advantage of your digital footprint.</a:t>
            </a:r>
            <a:endParaRPr sz="2103"/>
          </a:p>
        </p:txBody>
      </p:sp>
      <p:pic>
        <p:nvPicPr>
          <p:cNvPr id="230" name="Google Shape;230;g18daa5009fb_0_34"/>
          <p:cNvPicPr preferRelativeResize="0"/>
          <p:nvPr/>
        </p:nvPicPr>
        <p:blipFill>
          <a:blip r:embed="rId3">
            <a:alphaModFix/>
          </a:blip>
          <a:stretch>
            <a:fillRect/>
          </a:stretch>
        </p:blipFill>
        <p:spPr>
          <a:xfrm>
            <a:off x="1910475" y="2469275"/>
            <a:ext cx="2884325" cy="3424675"/>
          </a:xfrm>
          <a:prstGeom prst="rect">
            <a:avLst/>
          </a:prstGeom>
          <a:noFill/>
          <a:ln>
            <a:noFill/>
          </a:ln>
        </p:spPr>
      </p:pic>
    </p:spTree>
    <p:extLst>
      <p:ext uri="{BB962C8B-B14F-4D97-AF65-F5344CB8AC3E}">
        <p14:creationId xmlns:p14="http://schemas.microsoft.com/office/powerpoint/2010/main" val="389422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8d8f2438e4_0_54"/>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990"/>
              <a:buFont typeface="Arial"/>
              <a:buNone/>
            </a:pPr>
            <a:r>
              <a:rPr lang="pl-PL" sz="4888" i="1">
                <a:solidFill>
                  <a:schemeClr val="dk1"/>
                </a:solidFill>
              </a:rPr>
              <a:t>Quiz: True or False?</a:t>
            </a:r>
            <a:endParaRPr sz="4888" i="1">
              <a:solidFill>
                <a:schemeClr val="dk1"/>
              </a:solidFill>
            </a:endParaRPr>
          </a:p>
          <a:p>
            <a:pPr marL="0" lvl="0" indent="0" algn="ctr" rtl="0">
              <a:lnSpc>
                <a:spcPct val="100000"/>
              </a:lnSpc>
              <a:spcBef>
                <a:spcPts val="0"/>
              </a:spcBef>
              <a:spcAft>
                <a:spcPts val="0"/>
              </a:spcAft>
              <a:buClr>
                <a:schemeClr val="dk1"/>
              </a:buClr>
              <a:buSzPts val="990"/>
              <a:buFont typeface="Arial"/>
              <a:buNone/>
            </a:pPr>
            <a:endParaRPr>
              <a:solidFill>
                <a:schemeClr val="dk1"/>
              </a:solidFill>
            </a:endParaRPr>
          </a:p>
          <a:p>
            <a:pPr marL="0" lvl="0" indent="0" algn="ctr" rtl="0">
              <a:lnSpc>
                <a:spcPct val="89000"/>
              </a:lnSpc>
              <a:spcBef>
                <a:spcPts val="0"/>
              </a:spcBef>
              <a:spcAft>
                <a:spcPts val="0"/>
              </a:spcAft>
              <a:buClr>
                <a:schemeClr val="dk2"/>
              </a:buClr>
              <a:buSzPct val="100000"/>
              <a:buFont typeface="Libre Franklin"/>
              <a:buNone/>
            </a:pPr>
            <a:endParaRPr b="1">
              <a:solidFill>
                <a:schemeClr val="dk1"/>
              </a:solidFill>
            </a:endParaRPr>
          </a:p>
        </p:txBody>
      </p:sp>
      <p:sp>
        <p:nvSpPr>
          <p:cNvPr id="236" name="Google Shape;236;g18d8f2438e4_0_54"/>
          <p:cNvSpPr txBox="1"/>
          <p:nvPr/>
        </p:nvSpPr>
        <p:spPr>
          <a:xfrm>
            <a:off x="1602125" y="1692300"/>
            <a:ext cx="9486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p>
        </p:txBody>
      </p:sp>
      <p:sp>
        <p:nvSpPr>
          <p:cNvPr id="237" name="Google Shape;237;g18d8f2438e4_0_54"/>
          <p:cNvSpPr txBox="1"/>
          <p:nvPr/>
        </p:nvSpPr>
        <p:spPr>
          <a:xfrm>
            <a:off x="1602125" y="1692300"/>
            <a:ext cx="9486900" cy="4261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endParaRPr sz="1900" b="1">
              <a:solidFill>
                <a:schemeClr val="dk1"/>
              </a:solidFill>
            </a:endParaRPr>
          </a:p>
          <a:p>
            <a:pPr marL="457200" lvl="0" indent="-361950" algn="just" rtl="0">
              <a:lnSpc>
                <a:spcPct val="150000"/>
              </a:lnSpc>
              <a:spcBef>
                <a:spcPts val="1200"/>
              </a:spcBef>
              <a:spcAft>
                <a:spcPts val="0"/>
              </a:spcAft>
              <a:buClr>
                <a:schemeClr val="dk1"/>
              </a:buClr>
              <a:buSzPts val="2100"/>
              <a:buFont typeface="Arial"/>
              <a:buChar char="❖"/>
            </a:pPr>
            <a:r>
              <a:rPr lang="pl-PL" sz="2100">
                <a:solidFill>
                  <a:schemeClr val="dk1"/>
                </a:solidFill>
              </a:rPr>
              <a:t>Your digital footprint is not permanent </a:t>
            </a:r>
            <a:endParaRPr sz="2100">
              <a:solidFill>
                <a:schemeClr val="dk1"/>
              </a:solidFill>
            </a:endParaRPr>
          </a:p>
          <a:p>
            <a:pPr marL="457200" lvl="0" indent="-361950" algn="just" rtl="0">
              <a:lnSpc>
                <a:spcPct val="150000"/>
              </a:lnSpc>
              <a:spcBef>
                <a:spcPts val="0"/>
              </a:spcBef>
              <a:spcAft>
                <a:spcPts val="0"/>
              </a:spcAft>
              <a:buClr>
                <a:schemeClr val="dk1"/>
              </a:buClr>
              <a:buSzPts val="2100"/>
              <a:buFont typeface="Arial"/>
              <a:buChar char="❖"/>
            </a:pPr>
            <a:r>
              <a:rPr lang="pl-PL" sz="2100">
                <a:solidFill>
                  <a:schemeClr val="dk1"/>
                </a:solidFill>
              </a:rPr>
              <a:t>You can’t control everything that is shared about you</a:t>
            </a:r>
            <a:endParaRPr sz="2100">
              <a:solidFill>
                <a:schemeClr val="dk1"/>
              </a:solidFill>
            </a:endParaRPr>
          </a:p>
          <a:p>
            <a:pPr marL="457200" lvl="0" indent="-361950" algn="just" rtl="0">
              <a:lnSpc>
                <a:spcPct val="150000"/>
              </a:lnSpc>
              <a:spcBef>
                <a:spcPts val="0"/>
              </a:spcBef>
              <a:spcAft>
                <a:spcPts val="0"/>
              </a:spcAft>
              <a:buClr>
                <a:schemeClr val="dk1"/>
              </a:buClr>
              <a:buSzPts val="2100"/>
              <a:buFont typeface="Arial"/>
              <a:buChar char="❖"/>
            </a:pPr>
            <a:r>
              <a:rPr lang="pl-PL" sz="2100">
                <a:solidFill>
                  <a:schemeClr val="dk1"/>
                </a:solidFill>
              </a:rPr>
              <a:t>Searching on the internet does not leave a footprint</a:t>
            </a:r>
            <a:endParaRPr sz="2100">
              <a:solidFill>
                <a:schemeClr val="dk1"/>
              </a:solidFill>
            </a:endParaRPr>
          </a:p>
          <a:p>
            <a:pPr marL="457200" lvl="0" indent="-361950" algn="just" rtl="0">
              <a:lnSpc>
                <a:spcPct val="150000"/>
              </a:lnSpc>
              <a:spcBef>
                <a:spcPts val="0"/>
              </a:spcBef>
              <a:spcAft>
                <a:spcPts val="0"/>
              </a:spcAft>
              <a:buClr>
                <a:schemeClr val="dk1"/>
              </a:buClr>
              <a:buSzPts val="2100"/>
              <a:buFont typeface="Arial"/>
              <a:buChar char="❖"/>
            </a:pPr>
            <a:r>
              <a:rPr lang="pl-PL" sz="2100">
                <a:solidFill>
                  <a:schemeClr val="dk1"/>
                </a:solidFill>
              </a:rPr>
              <a:t>You decide who see your posts</a:t>
            </a:r>
            <a:endParaRPr sz="2100">
              <a:solidFill>
                <a:schemeClr val="dk1"/>
              </a:solidFill>
            </a:endParaRPr>
          </a:p>
          <a:p>
            <a:pPr marL="457200" lvl="0" indent="-361950" algn="just" rtl="0">
              <a:lnSpc>
                <a:spcPct val="150000"/>
              </a:lnSpc>
              <a:spcBef>
                <a:spcPts val="0"/>
              </a:spcBef>
              <a:spcAft>
                <a:spcPts val="0"/>
              </a:spcAft>
              <a:buClr>
                <a:schemeClr val="dk1"/>
              </a:buClr>
              <a:buSzPts val="2100"/>
              <a:buFont typeface="Arial"/>
              <a:buChar char="❖"/>
            </a:pPr>
            <a:r>
              <a:rPr lang="pl-PL" sz="2100">
                <a:solidFill>
                  <a:schemeClr val="dk1"/>
                </a:solidFill>
              </a:rPr>
              <a:t>You can damage the reputation of others</a:t>
            </a:r>
            <a:endParaRPr sz="2100">
              <a:solidFill>
                <a:schemeClr val="dk1"/>
              </a:solidFill>
            </a:endParaRPr>
          </a:p>
          <a:p>
            <a:pPr marL="457200" lvl="0" indent="-361950" algn="just" rtl="0">
              <a:lnSpc>
                <a:spcPct val="150000"/>
              </a:lnSpc>
              <a:spcBef>
                <a:spcPts val="0"/>
              </a:spcBef>
              <a:spcAft>
                <a:spcPts val="0"/>
              </a:spcAft>
              <a:buClr>
                <a:schemeClr val="dk1"/>
              </a:buClr>
              <a:buSzPts val="2100"/>
              <a:buFont typeface="Arial"/>
              <a:buChar char="❖"/>
            </a:pPr>
            <a:r>
              <a:rPr lang="pl-PL" sz="2100">
                <a:solidFill>
                  <a:schemeClr val="dk1"/>
                </a:solidFill>
              </a:rPr>
              <a:t>A bad reputation can make it hard to find a job</a:t>
            </a:r>
            <a:endParaRPr sz="2300">
              <a:solidFill>
                <a:schemeClr val="dk1"/>
              </a:solidFill>
            </a:endParaRPr>
          </a:p>
          <a:p>
            <a:pPr marL="0" lvl="0" indent="0" algn="just" rtl="0">
              <a:spcBef>
                <a:spcPts val="1200"/>
              </a:spcBef>
              <a:spcAft>
                <a:spcPts val="0"/>
              </a:spcAft>
              <a:buNone/>
            </a:pPr>
            <a:endParaRPr sz="1800"/>
          </a:p>
          <a:p>
            <a:pPr marL="0" lvl="0" indent="0" algn="l" rtl="0">
              <a:spcBef>
                <a:spcPts val="0"/>
              </a:spcBef>
              <a:spcAft>
                <a:spcPts val="0"/>
              </a:spcAft>
              <a:buNone/>
            </a:pPr>
            <a:endParaRPr sz="1600"/>
          </a:p>
        </p:txBody>
      </p:sp>
      <p:pic>
        <p:nvPicPr>
          <p:cNvPr id="238" name="Google Shape;238;g18d8f2438e4_0_54"/>
          <p:cNvPicPr preferRelativeResize="0"/>
          <p:nvPr/>
        </p:nvPicPr>
        <p:blipFill>
          <a:blip r:embed="rId3">
            <a:alphaModFix/>
          </a:blip>
          <a:stretch>
            <a:fillRect/>
          </a:stretch>
        </p:blipFill>
        <p:spPr>
          <a:xfrm>
            <a:off x="8668174" y="1405213"/>
            <a:ext cx="2202925" cy="2259425"/>
          </a:xfrm>
          <a:prstGeom prst="rect">
            <a:avLst/>
          </a:prstGeom>
          <a:noFill/>
          <a:ln>
            <a:noFill/>
          </a:ln>
        </p:spPr>
      </p:pic>
    </p:spTree>
    <p:extLst>
      <p:ext uri="{BB962C8B-B14F-4D97-AF65-F5344CB8AC3E}">
        <p14:creationId xmlns:p14="http://schemas.microsoft.com/office/powerpoint/2010/main" val="389830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b="1"/>
              <a:t>What is Internet Safety?</a:t>
            </a:r>
            <a:endParaRPr b="1"/>
          </a:p>
        </p:txBody>
      </p:sp>
      <p:sp>
        <p:nvSpPr>
          <p:cNvPr id="105" name="Google Shape;105;p2"/>
          <p:cNvSpPr txBox="1">
            <a:spLocks noGrp="1"/>
          </p:cNvSpPr>
          <p:nvPr>
            <p:ph idx="1"/>
          </p:nvPr>
        </p:nvSpPr>
        <p:spPr>
          <a:xfrm>
            <a:off x="1582550" y="1924950"/>
            <a:ext cx="3152400" cy="40344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688"/>
              <a:buNone/>
            </a:pPr>
            <a:r>
              <a:rPr lang="pl-PL" sz="2112">
                <a:solidFill>
                  <a:schemeClr val="dk1"/>
                </a:solidFill>
                <a:latin typeface="Arial"/>
                <a:ea typeface="Arial"/>
                <a:cs typeface="Arial"/>
                <a:sym typeface="Arial"/>
              </a:rPr>
              <a:t>Internet safety is all those measures that are taken to protect all the elements that are part of the network, such as infrastructure and information, which is usually the most affected by cybercriminals.</a:t>
            </a:r>
            <a:endParaRPr sz="2112">
              <a:solidFill>
                <a:schemeClr val="dk1"/>
              </a:solidFill>
              <a:latin typeface="Arial"/>
              <a:ea typeface="Arial"/>
              <a:cs typeface="Arial"/>
              <a:sym typeface="Arial"/>
            </a:endParaRPr>
          </a:p>
          <a:p>
            <a:pPr marL="0" lvl="0" indent="0" algn="l" rtl="0">
              <a:lnSpc>
                <a:spcPct val="95000"/>
              </a:lnSpc>
              <a:spcBef>
                <a:spcPts val="1200"/>
              </a:spcBef>
              <a:spcAft>
                <a:spcPts val="1200"/>
              </a:spcAft>
              <a:buSzPts val="688"/>
              <a:buNone/>
            </a:pPr>
            <a:endParaRPr sz="1500"/>
          </a:p>
        </p:txBody>
      </p:sp>
      <p:pic>
        <p:nvPicPr>
          <p:cNvPr id="106" name="Google Shape;106;p2"/>
          <p:cNvPicPr preferRelativeResize="0"/>
          <p:nvPr/>
        </p:nvPicPr>
        <p:blipFill>
          <a:blip r:embed="rId3">
            <a:alphaModFix/>
          </a:blip>
          <a:stretch>
            <a:fillRect/>
          </a:stretch>
        </p:blipFill>
        <p:spPr>
          <a:xfrm>
            <a:off x="4024714" y="1924950"/>
            <a:ext cx="4782360" cy="3188275"/>
          </a:xfrm>
          <a:prstGeom prst="rect">
            <a:avLst/>
          </a:prstGeom>
          <a:noFill/>
          <a:ln>
            <a:noFill/>
          </a:ln>
        </p:spPr>
      </p:pic>
      <p:sp>
        <p:nvSpPr>
          <p:cNvPr id="107" name="Google Shape;107;p2"/>
          <p:cNvSpPr/>
          <p:nvPr/>
        </p:nvSpPr>
        <p:spPr>
          <a:xfrm>
            <a:off x="7839700" y="4921325"/>
            <a:ext cx="3379200" cy="12621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108" name="Google Shape;108;p2"/>
          <p:cNvSpPr txBox="1"/>
          <p:nvPr/>
        </p:nvSpPr>
        <p:spPr>
          <a:xfrm>
            <a:off x="8413225" y="5029025"/>
            <a:ext cx="2427000" cy="1046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pl-PL">
                <a:solidFill>
                  <a:schemeClr val="dk1"/>
                </a:solidFill>
              </a:rPr>
              <a:t>3. To be aware of the environmental impact of digital technologies and their use</a:t>
            </a:r>
            <a:endParaRPr>
              <a:solidFill>
                <a:schemeClr val="dk1"/>
              </a:solidFill>
            </a:endParaRPr>
          </a:p>
        </p:txBody>
      </p:sp>
      <p:sp>
        <p:nvSpPr>
          <p:cNvPr id="109" name="Google Shape;109;p2"/>
          <p:cNvSpPr/>
          <p:nvPr/>
        </p:nvSpPr>
        <p:spPr>
          <a:xfrm>
            <a:off x="7878400" y="3120150"/>
            <a:ext cx="3379200" cy="15978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
        <p:nvSpPr>
          <p:cNvPr id="110" name="Google Shape;110;p2"/>
          <p:cNvSpPr txBox="1"/>
          <p:nvPr/>
        </p:nvSpPr>
        <p:spPr>
          <a:xfrm>
            <a:off x="8452525" y="3015106"/>
            <a:ext cx="2348400" cy="1477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pl-PL" dirty="0"/>
              <a:t>2. To </a:t>
            </a:r>
            <a:r>
              <a:rPr lang="pl-PL" dirty="0" err="1"/>
              <a:t>protect</a:t>
            </a:r>
            <a:r>
              <a:rPr lang="pl-PL" dirty="0"/>
              <a:t> </a:t>
            </a:r>
            <a:r>
              <a:rPr lang="pl-PL" dirty="0" err="1"/>
              <a:t>physical</a:t>
            </a:r>
            <a:r>
              <a:rPr lang="pl-PL" dirty="0"/>
              <a:t> and</a:t>
            </a:r>
            <a:endParaRPr dirty="0"/>
          </a:p>
          <a:p>
            <a:pPr marL="0" lvl="0" indent="0" algn="just" rtl="0">
              <a:spcBef>
                <a:spcPts val="0"/>
              </a:spcBef>
              <a:spcAft>
                <a:spcPts val="0"/>
              </a:spcAft>
              <a:buNone/>
            </a:pPr>
            <a:r>
              <a:rPr lang="pl-PL" dirty="0" err="1"/>
              <a:t>psychological</a:t>
            </a:r>
            <a:r>
              <a:rPr lang="pl-PL" dirty="0"/>
              <a:t> </a:t>
            </a:r>
            <a:r>
              <a:rPr lang="pl-PL" dirty="0" err="1"/>
              <a:t>health</a:t>
            </a:r>
            <a:r>
              <a:rPr lang="pl-PL" dirty="0"/>
              <a:t>, and to be </a:t>
            </a:r>
            <a:r>
              <a:rPr lang="pl-PL" dirty="0" err="1"/>
              <a:t>aware</a:t>
            </a:r>
            <a:r>
              <a:rPr lang="pl-PL" dirty="0"/>
              <a:t> of </a:t>
            </a:r>
            <a:r>
              <a:rPr lang="pl-PL" dirty="0" err="1"/>
              <a:t>digital</a:t>
            </a:r>
            <a:r>
              <a:rPr lang="pl-PL" dirty="0"/>
              <a:t> </a:t>
            </a:r>
            <a:r>
              <a:rPr lang="pl-PL" dirty="0" err="1"/>
              <a:t>technologies</a:t>
            </a:r>
            <a:r>
              <a:rPr lang="pl-PL" dirty="0"/>
              <a:t> for </a:t>
            </a:r>
            <a:r>
              <a:rPr lang="pl-PL" dirty="0" err="1"/>
              <a:t>social</a:t>
            </a:r>
            <a:r>
              <a:rPr lang="pl-PL" dirty="0"/>
              <a:t> </a:t>
            </a:r>
            <a:r>
              <a:rPr lang="pl-PL" dirty="0" err="1"/>
              <a:t>well-being</a:t>
            </a:r>
            <a:r>
              <a:rPr lang="pl-PL" dirty="0"/>
              <a:t> and </a:t>
            </a:r>
            <a:r>
              <a:rPr lang="pl-PL" dirty="0" err="1"/>
              <a:t>social</a:t>
            </a:r>
            <a:r>
              <a:rPr lang="pl-PL" dirty="0"/>
              <a:t> </a:t>
            </a:r>
            <a:r>
              <a:rPr lang="pl-PL" dirty="0" err="1"/>
              <a:t>inclusion</a:t>
            </a:r>
            <a:endParaRPr dirty="0"/>
          </a:p>
        </p:txBody>
      </p:sp>
      <p:sp>
        <p:nvSpPr>
          <p:cNvPr id="111" name="Google Shape;111;p2"/>
          <p:cNvSpPr/>
          <p:nvPr/>
        </p:nvSpPr>
        <p:spPr>
          <a:xfrm>
            <a:off x="7878400" y="1654675"/>
            <a:ext cx="3152400" cy="12621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endParaRPr>
              <a:solidFill>
                <a:schemeClr val="dk1"/>
              </a:solidFill>
            </a:endParaRPr>
          </a:p>
          <a:p>
            <a:pPr marL="0" lvl="0" indent="0" algn="just" rtl="0">
              <a:lnSpc>
                <a:spcPct val="115000"/>
              </a:lnSpc>
              <a:spcBef>
                <a:spcPts val="1200"/>
              </a:spcBef>
              <a:spcAft>
                <a:spcPts val="0"/>
              </a:spcAft>
              <a:buNone/>
            </a:pPr>
            <a:endParaRPr>
              <a:solidFill>
                <a:schemeClr val="dk1"/>
              </a:solidFill>
            </a:endParaRPr>
          </a:p>
          <a:p>
            <a:pPr marL="0" lvl="0" indent="0" algn="just" rtl="0">
              <a:lnSpc>
                <a:spcPct val="115000"/>
              </a:lnSpc>
              <a:spcBef>
                <a:spcPts val="1200"/>
              </a:spcBef>
              <a:spcAft>
                <a:spcPts val="0"/>
              </a:spcAft>
              <a:buNone/>
            </a:pPr>
            <a:endParaRPr>
              <a:solidFill>
                <a:schemeClr val="dk1"/>
              </a:solidFill>
            </a:endParaRPr>
          </a:p>
          <a:p>
            <a:pPr marL="0" lvl="0" indent="0" algn="l" rtl="0">
              <a:spcBef>
                <a:spcPts val="1200"/>
              </a:spcBef>
              <a:spcAft>
                <a:spcPts val="0"/>
              </a:spcAft>
              <a:buNone/>
            </a:pPr>
            <a:endParaRPr/>
          </a:p>
        </p:txBody>
      </p:sp>
      <p:sp>
        <p:nvSpPr>
          <p:cNvPr id="112" name="Google Shape;112;p2"/>
          <p:cNvSpPr txBox="1"/>
          <p:nvPr/>
        </p:nvSpPr>
        <p:spPr>
          <a:xfrm>
            <a:off x="8357950" y="1602463"/>
            <a:ext cx="2193300" cy="14160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0"/>
              </a:spcBef>
              <a:spcAft>
                <a:spcPts val="0"/>
              </a:spcAft>
              <a:buNone/>
            </a:pPr>
            <a:r>
              <a:rPr lang="pl-PL" dirty="0">
                <a:solidFill>
                  <a:schemeClr val="dk1"/>
                </a:solidFill>
              </a:rPr>
              <a:t>1. To </a:t>
            </a:r>
            <a:r>
              <a:rPr lang="pl-PL" dirty="0" err="1">
                <a:solidFill>
                  <a:schemeClr val="dk1"/>
                </a:solidFill>
              </a:rPr>
              <a:t>protect</a:t>
            </a:r>
            <a:r>
              <a:rPr lang="pl-PL" dirty="0">
                <a:solidFill>
                  <a:schemeClr val="dk1"/>
                </a:solidFill>
              </a:rPr>
              <a:t> devices, </a:t>
            </a:r>
            <a:r>
              <a:rPr lang="pl-PL" dirty="0" err="1">
                <a:solidFill>
                  <a:schemeClr val="dk1"/>
                </a:solidFill>
              </a:rPr>
              <a:t>content</a:t>
            </a:r>
            <a:r>
              <a:rPr lang="pl-PL" dirty="0">
                <a:solidFill>
                  <a:schemeClr val="dk1"/>
                </a:solidFill>
              </a:rPr>
              <a:t>, </a:t>
            </a:r>
            <a:r>
              <a:rPr lang="pl-PL" dirty="0" err="1">
                <a:solidFill>
                  <a:schemeClr val="dk1"/>
                </a:solidFill>
              </a:rPr>
              <a:t>personal</a:t>
            </a:r>
            <a:r>
              <a:rPr lang="pl-PL" dirty="0">
                <a:solidFill>
                  <a:schemeClr val="dk1"/>
                </a:solidFill>
              </a:rPr>
              <a:t> data and </a:t>
            </a:r>
            <a:r>
              <a:rPr lang="pl-PL" dirty="0" err="1">
                <a:solidFill>
                  <a:schemeClr val="dk1"/>
                </a:solidFill>
              </a:rPr>
              <a:t>privacy</a:t>
            </a:r>
            <a:r>
              <a:rPr lang="pl-PL" dirty="0">
                <a:solidFill>
                  <a:schemeClr val="dk1"/>
                </a:solidFill>
              </a:rPr>
              <a:t> in </a:t>
            </a:r>
            <a:r>
              <a:rPr lang="pl-PL" dirty="0" err="1">
                <a:solidFill>
                  <a:schemeClr val="dk1"/>
                </a:solidFill>
              </a:rPr>
              <a:t>digital</a:t>
            </a:r>
            <a:r>
              <a:rPr lang="pl-PL" dirty="0">
                <a:solidFill>
                  <a:schemeClr val="dk1"/>
                </a:solidFill>
              </a:rPr>
              <a:t> </a:t>
            </a:r>
            <a:r>
              <a:rPr lang="pl-PL" dirty="0" err="1">
                <a:solidFill>
                  <a:schemeClr val="dk1"/>
                </a:solidFill>
              </a:rPr>
              <a:t>environments</a:t>
            </a:r>
            <a:r>
              <a:rPr lang="pl-PL" dirty="0">
                <a:solidFill>
                  <a:schemeClr val="dk1"/>
                </a:solidFill>
              </a:rPr>
              <a:t> </a:t>
            </a:r>
            <a:endParaRPr dirty="0">
              <a:solidFill>
                <a:schemeClr val="dk1"/>
              </a:solidFill>
            </a:endParaRPr>
          </a:p>
          <a:p>
            <a:pPr marL="0" lvl="0" indent="0" algn="ctr" rtl="0">
              <a:spcBef>
                <a:spcPts val="1200"/>
              </a:spcBef>
              <a:spcAft>
                <a:spcPts val="0"/>
              </a:spcAft>
              <a:buNone/>
            </a:pPr>
            <a:endParaRPr dirty="0"/>
          </a:p>
        </p:txBody>
      </p:sp>
    </p:spTree>
    <p:extLst>
      <p:ext uri="{BB962C8B-B14F-4D97-AF65-F5344CB8AC3E}">
        <p14:creationId xmlns:p14="http://schemas.microsoft.com/office/powerpoint/2010/main" val="76595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title"/>
          </p:nvPr>
        </p:nvSpPr>
        <p:spPr>
          <a:xfrm>
            <a:off x="1488831" y="1031631"/>
            <a:ext cx="9601200" cy="96129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9000"/>
              </a:lnSpc>
              <a:spcBef>
                <a:spcPts val="0"/>
              </a:spcBef>
              <a:spcAft>
                <a:spcPts val="0"/>
              </a:spcAft>
              <a:buClr>
                <a:srgbClr val="365F91"/>
              </a:buClr>
              <a:buSzPct val="100000"/>
              <a:buFont typeface="Times New Roman"/>
              <a:buNone/>
            </a:pPr>
            <a:r>
              <a:rPr lang="pl-PL" dirty="0" err="1">
                <a:solidFill>
                  <a:srgbClr val="365F91"/>
                </a:solidFill>
                <a:latin typeface="Times New Roman"/>
                <a:ea typeface="Times New Roman"/>
                <a:cs typeface="Times New Roman"/>
                <a:sym typeface="Times New Roman"/>
              </a:rPr>
              <a:t>Disclaimer</a:t>
            </a:r>
            <a:r>
              <a:rPr lang="pl-PL" dirty="0">
                <a:solidFill>
                  <a:srgbClr val="365F91"/>
                </a:solidFill>
                <a:latin typeface="Times New Roman"/>
                <a:ea typeface="Times New Roman"/>
                <a:cs typeface="Times New Roman"/>
                <a:sym typeface="Times New Roman"/>
              </a:rPr>
              <a:t>: </a:t>
            </a:r>
            <a:br>
              <a:rPr lang="pl-PL" dirty="0">
                <a:solidFill>
                  <a:srgbClr val="365F91"/>
                </a:solidFill>
                <a:latin typeface="Times New Roman"/>
                <a:ea typeface="Times New Roman"/>
                <a:cs typeface="Times New Roman"/>
                <a:sym typeface="Times New Roman"/>
              </a:rPr>
            </a:br>
            <a:endParaRPr dirty="0">
              <a:latin typeface="Times New Roman"/>
              <a:ea typeface="Times New Roman"/>
              <a:cs typeface="Times New Roman"/>
              <a:sym typeface="Times New Roman"/>
            </a:endParaRPr>
          </a:p>
        </p:txBody>
      </p:sp>
      <p:sp>
        <p:nvSpPr>
          <p:cNvPr id="244" name="Google Shape;244;p4"/>
          <p:cNvSpPr txBox="1">
            <a:spLocks noGrp="1"/>
          </p:cNvSpPr>
          <p:nvPr>
            <p:ph idx="1"/>
          </p:nvPr>
        </p:nvSpPr>
        <p:spPr>
          <a:xfrm>
            <a:off x="1488831" y="2171700"/>
            <a:ext cx="9601200" cy="4191000"/>
          </a:xfrm>
          <a:prstGeom prst="rect">
            <a:avLst/>
          </a:prstGeom>
          <a:noFill/>
          <a:ln>
            <a:noFill/>
          </a:ln>
        </p:spPr>
        <p:txBody>
          <a:bodyPr spcFirstLastPara="1" wrap="square" lIns="91425" tIns="45700" rIns="91425" bIns="45700" anchor="t" anchorCtr="0">
            <a:normAutofit/>
          </a:bodyPr>
          <a:lstStyle/>
          <a:p>
            <a:pPr marL="0" lvl="0" indent="0" algn="just">
              <a:spcBef>
                <a:spcPts val="0"/>
              </a:spcBef>
              <a:spcAft>
                <a:spcPts val="0"/>
              </a:spcAft>
              <a:buClr>
                <a:srgbClr val="365F91"/>
              </a:buClr>
              <a:buSzPts val="4000"/>
              <a:buNone/>
            </a:pPr>
            <a:r>
              <a:rPr lang="en-US" sz="4000" dirty="0">
                <a:solidFill>
                  <a:srgbClr val="365F91"/>
                </a:solidFill>
                <a:latin typeface="Times New Roman"/>
                <a:ea typeface="Times New Roman"/>
                <a:cs typeface="Times New Roman"/>
              </a:rPr>
              <a:t>Funded</a:t>
            </a:r>
            <a:r>
              <a:rPr lang="en-US" sz="4000" dirty="0"/>
              <a:t> </a:t>
            </a:r>
            <a:r>
              <a:rPr lang="en-US" sz="4000" dirty="0">
                <a:solidFill>
                  <a:srgbClr val="365F91"/>
                </a:solidFill>
                <a:latin typeface="Times New Roman"/>
                <a:ea typeface="Times New Roman"/>
                <a:cs typeface="Times New Roman"/>
              </a:rPr>
              <a:t>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0" dirty="0">
              <a:solidFill>
                <a:srgbClr val="365F91"/>
              </a:solidFill>
              <a:latin typeface="Times New Roman"/>
              <a:ea typeface="Times New Roman"/>
              <a:cs typeface="Times New Roman"/>
              <a:sym typeface="Times New Roman"/>
            </a:endParaRPr>
          </a:p>
        </p:txBody>
      </p:sp>
      <p:pic>
        <p:nvPicPr>
          <p:cNvPr id="245" name="Google Shape;245;p4" descr="C:\Users\FFI\Desktop\nowe projekty 2021\DEINDE\Erasmus+ 2021\co-funded_en\Horizontal\JPEG\EN Co-funded by the EU_POS.jpg"/>
          <p:cNvPicPr preferRelativeResize="0"/>
          <p:nvPr/>
        </p:nvPicPr>
        <p:blipFill rotWithShape="1">
          <a:blip r:embed="rId3">
            <a:alphaModFix/>
          </a:blip>
          <a:srcRect/>
          <a:stretch/>
        </p:blipFill>
        <p:spPr>
          <a:xfrm>
            <a:off x="7073655" y="533449"/>
            <a:ext cx="4375150" cy="915035"/>
          </a:xfrm>
          <a:prstGeom prst="rect">
            <a:avLst/>
          </a:prstGeom>
          <a:noFill/>
          <a:ln>
            <a:noFill/>
          </a:ln>
        </p:spPr>
      </p:pic>
    </p:spTree>
    <p:extLst>
      <p:ext uri="{BB962C8B-B14F-4D97-AF65-F5344CB8AC3E}">
        <p14:creationId xmlns:p14="http://schemas.microsoft.com/office/powerpoint/2010/main" val="427127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subTitle" idx="1"/>
          </p:nvPr>
        </p:nvSpPr>
        <p:spPr>
          <a:xfrm>
            <a:off x="1770185" y="2543908"/>
            <a:ext cx="8217877" cy="2883877"/>
          </a:xfrm>
          <a:prstGeom prst="rect">
            <a:avLst/>
          </a:prstGeom>
          <a:noFill/>
          <a:ln>
            <a:noFill/>
          </a:ln>
        </p:spPr>
        <p:txBody>
          <a:bodyPr spcFirstLastPara="1" wrap="square" lIns="91425" tIns="45700" rIns="91425" bIns="45700" anchor="t" anchorCtr="0">
            <a:normAutofit/>
          </a:bodyPr>
          <a:lstStyle/>
          <a:p>
            <a:pPr marL="0" lvl="0" indent="0" algn="ctr" rtl="0">
              <a:lnSpc>
                <a:spcPct val="112000"/>
              </a:lnSpc>
              <a:spcBef>
                <a:spcPts val="0"/>
              </a:spcBef>
              <a:spcAft>
                <a:spcPts val="0"/>
              </a:spcAft>
              <a:buClr>
                <a:schemeClr val="dk2"/>
              </a:buClr>
              <a:buSzPts val="2300"/>
              <a:buNone/>
            </a:pPr>
            <a:r>
              <a:rPr lang="pl-PL" b="1">
                <a:latin typeface="Times New Roman"/>
                <a:ea typeface="Times New Roman"/>
                <a:cs typeface="Times New Roman"/>
                <a:sym typeface="Times New Roman"/>
              </a:rPr>
              <a:t>Key competences for people 50+</a:t>
            </a:r>
            <a:endParaRPr/>
          </a:p>
          <a:p>
            <a:pPr marL="0" lvl="0" indent="0" algn="ctr" rtl="0">
              <a:lnSpc>
                <a:spcPct val="112000"/>
              </a:lnSpc>
              <a:spcBef>
                <a:spcPts val="0"/>
              </a:spcBef>
              <a:spcAft>
                <a:spcPts val="0"/>
              </a:spcAft>
              <a:buClr>
                <a:schemeClr val="dk2"/>
              </a:buClr>
              <a:buSzPts val="2300"/>
              <a:buNone/>
            </a:pPr>
            <a:endParaRPr b="1">
              <a:latin typeface="Times New Roman"/>
              <a:ea typeface="Times New Roman"/>
              <a:cs typeface="Times New Roman"/>
              <a:sym typeface="Times New Roman"/>
            </a:endParaRPr>
          </a:p>
          <a:p>
            <a:pPr marL="0" lvl="0" indent="0" algn="ctr" rtl="0">
              <a:lnSpc>
                <a:spcPct val="112000"/>
              </a:lnSpc>
              <a:spcBef>
                <a:spcPts val="0"/>
              </a:spcBef>
              <a:spcAft>
                <a:spcPts val="0"/>
              </a:spcAft>
              <a:buClr>
                <a:schemeClr val="dk2"/>
              </a:buClr>
              <a:buSzPts val="4000"/>
              <a:buNone/>
            </a:pPr>
            <a:r>
              <a:rPr lang="pl-PL" sz="4000" b="1">
                <a:latin typeface="Times New Roman"/>
                <a:ea typeface="Times New Roman"/>
                <a:cs typeface="Times New Roman"/>
                <a:sym typeface="Times New Roman"/>
              </a:rPr>
              <a:t>Course: Digital Competences</a:t>
            </a:r>
            <a:endParaRPr sz="4000" b="1">
              <a:latin typeface="Times New Roman"/>
              <a:ea typeface="Times New Roman"/>
              <a:cs typeface="Times New Roman"/>
              <a:sym typeface="Times New Roman"/>
            </a:endParaRPr>
          </a:p>
        </p:txBody>
      </p:sp>
      <p:pic>
        <p:nvPicPr>
          <p:cNvPr id="98" name="Google Shape;98;p1" descr="C:\Users\FFI\Desktop\nowe projekty 2021\DEINDE\Erasmus+ 2021\co-funded_en\Horizontal\JPEG\EN Co-funded by the EU_POS.jpg"/>
          <p:cNvPicPr preferRelativeResize="0"/>
          <p:nvPr/>
        </p:nvPicPr>
        <p:blipFill rotWithShape="1">
          <a:blip r:embed="rId3">
            <a:alphaModFix/>
          </a:blip>
          <a:srcRect/>
          <a:stretch/>
        </p:blipFill>
        <p:spPr>
          <a:xfrm>
            <a:off x="1399686" y="1330936"/>
            <a:ext cx="4375150" cy="915035"/>
          </a:xfrm>
          <a:prstGeom prst="rect">
            <a:avLst/>
          </a:prstGeom>
          <a:noFill/>
          <a:ln>
            <a:noFill/>
          </a:ln>
        </p:spPr>
      </p:pic>
      <p:pic>
        <p:nvPicPr>
          <p:cNvPr id="99" name="Google Shape;99;p1"/>
          <p:cNvPicPr preferRelativeResize="0"/>
          <p:nvPr/>
        </p:nvPicPr>
        <p:blipFill rotWithShape="1">
          <a:blip r:embed="rId4">
            <a:alphaModFix/>
          </a:blip>
          <a:srcRect/>
          <a:stretch/>
        </p:blipFill>
        <p:spPr>
          <a:xfrm>
            <a:off x="9615122" y="4208585"/>
            <a:ext cx="1238250" cy="1219200"/>
          </a:xfrm>
          <a:prstGeom prst="rect">
            <a:avLst/>
          </a:prstGeom>
          <a:noFill/>
          <a:ln>
            <a:noFill/>
          </a:ln>
        </p:spPr>
      </p:pic>
    </p:spTree>
    <p:extLst>
      <p:ext uri="{BB962C8B-B14F-4D97-AF65-F5344CB8AC3E}">
        <p14:creationId xmlns:p14="http://schemas.microsoft.com/office/powerpoint/2010/main" val="3949713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8d8e8929e2_0_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b="1">
                <a:solidFill>
                  <a:schemeClr val="dk1"/>
                </a:solidFill>
              </a:rPr>
              <a:t>Protecting health and well-being</a:t>
            </a:r>
            <a:endParaRPr b="1"/>
          </a:p>
        </p:txBody>
      </p:sp>
      <p:sp>
        <p:nvSpPr>
          <p:cNvPr id="105" name="Google Shape;105;g18d8e8929e2_0_9"/>
          <p:cNvSpPr txBox="1">
            <a:spLocks noGrp="1"/>
          </p:cNvSpPr>
          <p:nvPr>
            <p:ph idx="1"/>
          </p:nvPr>
        </p:nvSpPr>
        <p:spPr>
          <a:xfrm>
            <a:off x="1574650" y="2019300"/>
            <a:ext cx="5739900" cy="4309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800"/>
              </a:spcBef>
              <a:spcAft>
                <a:spcPts val="0"/>
              </a:spcAft>
              <a:buNone/>
            </a:pPr>
            <a:r>
              <a:rPr lang="pl-PL" sz="2050">
                <a:solidFill>
                  <a:srgbClr val="22304B"/>
                </a:solidFill>
                <a:latin typeface="Arial"/>
                <a:ea typeface="Arial"/>
                <a:cs typeface="Arial"/>
                <a:sym typeface="Arial"/>
              </a:rPr>
              <a:t>It is important to:</a:t>
            </a:r>
            <a:endParaRPr sz="2050">
              <a:solidFill>
                <a:srgbClr val="22304B"/>
              </a:solidFill>
              <a:latin typeface="Arial"/>
              <a:ea typeface="Arial"/>
              <a:cs typeface="Arial"/>
              <a:sym typeface="Arial"/>
            </a:endParaRPr>
          </a:p>
          <a:p>
            <a:pPr marL="457200" lvl="0" indent="-358775" algn="just" rtl="0">
              <a:lnSpc>
                <a:spcPct val="115000"/>
              </a:lnSpc>
              <a:spcBef>
                <a:spcPts val="1800"/>
              </a:spcBef>
              <a:spcAft>
                <a:spcPts val="0"/>
              </a:spcAft>
              <a:buClr>
                <a:srgbClr val="22304B"/>
              </a:buClr>
              <a:buSzPts val="2050"/>
              <a:buFont typeface="Arial"/>
              <a:buAutoNum type="arabicPeriod"/>
            </a:pPr>
            <a:r>
              <a:rPr lang="pl-PL" sz="2050">
                <a:solidFill>
                  <a:srgbClr val="22304B"/>
                </a:solidFill>
                <a:latin typeface="Arial"/>
                <a:ea typeface="Arial"/>
                <a:cs typeface="Arial"/>
                <a:sym typeface="Arial"/>
              </a:rPr>
              <a:t>To be able to avoid health-risks and threats to physical and psychological well-being while using digital technologies. </a:t>
            </a:r>
            <a:endParaRPr sz="2050">
              <a:solidFill>
                <a:srgbClr val="22304B"/>
              </a:solidFill>
              <a:latin typeface="Arial"/>
              <a:ea typeface="Arial"/>
              <a:cs typeface="Arial"/>
              <a:sym typeface="Arial"/>
            </a:endParaRPr>
          </a:p>
          <a:p>
            <a:pPr marL="457200" lvl="0" indent="-358775" algn="just" rtl="0">
              <a:lnSpc>
                <a:spcPct val="115000"/>
              </a:lnSpc>
              <a:spcBef>
                <a:spcPts val="1000"/>
              </a:spcBef>
              <a:spcAft>
                <a:spcPts val="0"/>
              </a:spcAft>
              <a:buClr>
                <a:srgbClr val="22304B"/>
              </a:buClr>
              <a:buSzPts val="2050"/>
              <a:buFont typeface="Arial"/>
              <a:buAutoNum type="arabicPeriod"/>
            </a:pPr>
            <a:r>
              <a:rPr lang="pl-PL" sz="2050">
                <a:solidFill>
                  <a:srgbClr val="22304B"/>
                </a:solidFill>
                <a:latin typeface="Arial"/>
                <a:ea typeface="Arial"/>
                <a:cs typeface="Arial"/>
                <a:sym typeface="Arial"/>
              </a:rPr>
              <a:t>To be able to protect oneself and others from possible dangers in digital environments (e.g. cyber bullying). </a:t>
            </a:r>
            <a:endParaRPr sz="2050">
              <a:solidFill>
                <a:srgbClr val="22304B"/>
              </a:solidFill>
              <a:latin typeface="Arial"/>
              <a:ea typeface="Arial"/>
              <a:cs typeface="Arial"/>
              <a:sym typeface="Arial"/>
            </a:endParaRPr>
          </a:p>
          <a:p>
            <a:pPr marL="457200" lvl="0" indent="-358775" algn="just" rtl="0">
              <a:lnSpc>
                <a:spcPct val="115000"/>
              </a:lnSpc>
              <a:spcBef>
                <a:spcPts val="1800"/>
              </a:spcBef>
              <a:spcAft>
                <a:spcPts val="0"/>
              </a:spcAft>
              <a:buClr>
                <a:srgbClr val="22304B"/>
              </a:buClr>
              <a:buSzPts val="2050"/>
              <a:buFont typeface="Arial"/>
              <a:buAutoNum type="arabicPeriod"/>
            </a:pPr>
            <a:r>
              <a:rPr lang="pl-PL" sz="2050">
                <a:solidFill>
                  <a:srgbClr val="22304B"/>
                </a:solidFill>
                <a:latin typeface="Arial"/>
                <a:ea typeface="Arial"/>
                <a:cs typeface="Arial"/>
                <a:sym typeface="Arial"/>
              </a:rPr>
              <a:t>To be aware of digital technologies for social well-being and social inclusion.</a:t>
            </a:r>
            <a:endParaRPr sz="2050">
              <a:solidFill>
                <a:srgbClr val="22304B"/>
              </a:solidFill>
              <a:latin typeface="Arial"/>
              <a:ea typeface="Arial"/>
              <a:cs typeface="Arial"/>
              <a:sym typeface="Arial"/>
            </a:endParaRPr>
          </a:p>
          <a:p>
            <a:pPr marL="0" lvl="0" indent="0" algn="l" rtl="0">
              <a:lnSpc>
                <a:spcPct val="105000"/>
              </a:lnSpc>
              <a:spcBef>
                <a:spcPts val="1000"/>
              </a:spcBef>
              <a:spcAft>
                <a:spcPts val="1200"/>
              </a:spcAft>
              <a:buSzPts val="605"/>
              <a:buNone/>
            </a:pPr>
            <a:endParaRPr sz="1737">
              <a:solidFill>
                <a:schemeClr val="dk1"/>
              </a:solidFill>
              <a:latin typeface="Arial"/>
              <a:ea typeface="Arial"/>
              <a:cs typeface="Arial"/>
              <a:sym typeface="Arial"/>
            </a:endParaRPr>
          </a:p>
        </p:txBody>
      </p:sp>
      <p:pic>
        <p:nvPicPr>
          <p:cNvPr id="106" name="Google Shape;106;g18d8e8929e2_0_9"/>
          <p:cNvPicPr preferRelativeResize="0"/>
          <p:nvPr/>
        </p:nvPicPr>
        <p:blipFill>
          <a:blip r:embed="rId3">
            <a:alphaModFix/>
          </a:blip>
          <a:stretch>
            <a:fillRect/>
          </a:stretch>
        </p:blipFill>
        <p:spPr>
          <a:xfrm>
            <a:off x="6655775" y="2400300"/>
            <a:ext cx="5209051" cy="2533474"/>
          </a:xfrm>
          <a:prstGeom prst="rect">
            <a:avLst/>
          </a:prstGeom>
          <a:noFill/>
          <a:ln>
            <a:noFill/>
          </a:ln>
        </p:spPr>
      </p:pic>
    </p:spTree>
    <p:extLst>
      <p:ext uri="{BB962C8B-B14F-4D97-AF65-F5344CB8AC3E}">
        <p14:creationId xmlns:p14="http://schemas.microsoft.com/office/powerpoint/2010/main" val="242940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8d8e8929e2_0_9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Cyberbullying (Definition)</a:t>
            </a:r>
            <a:endParaRPr/>
          </a:p>
        </p:txBody>
      </p:sp>
      <p:sp>
        <p:nvSpPr>
          <p:cNvPr id="112" name="Google Shape;112;g18d8e8929e2_0_99"/>
          <p:cNvSpPr txBox="1">
            <a:spLocks noGrp="1"/>
          </p:cNvSpPr>
          <p:nvPr>
            <p:ph idx="1"/>
          </p:nvPr>
        </p:nvSpPr>
        <p:spPr>
          <a:xfrm>
            <a:off x="1485900" y="1683750"/>
            <a:ext cx="9684000" cy="12045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1800"/>
              </a:spcBef>
              <a:spcAft>
                <a:spcPts val="0"/>
              </a:spcAft>
              <a:buNone/>
            </a:pPr>
            <a:r>
              <a:rPr lang="pl-PL" sz="2050">
                <a:solidFill>
                  <a:srgbClr val="22304B"/>
                </a:solidFill>
                <a:latin typeface="Arial"/>
                <a:ea typeface="Arial"/>
                <a:cs typeface="Arial"/>
                <a:sym typeface="Arial"/>
              </a:rPr>
              <a:t>It occurs when someone is harassed or bullied through social networks and other electronic media.</a:t>
            </a: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13" name="Google Shape;113;g18d8e8929e2_0_99"/>
          <p:cNvPicPr preferRelativeResize="0"/>
          <p:nvPr/>
        </p:nvPicPr>
        <p:blipFill>
          <a:blip r:embed="rId3">
            <a:alphaModFix/>
          </a:blip>
          <a:stretch>
            <a:fillRect/>
          </a:stretch>
        </p:blipFill>
        <p:spPr>
          <a:xfrm>
            <a:off x="6688388" y="3212850"/>
            <a:ext cx="4481525" cy="2669850"/>
          </a:xfrm>
          <a:prstGeom prst="rect">
            <a:avLst/>
          </a:prstGeom>
          <a:noFill/>
          <a:ln>
            <a:noFill/>
          </a:ln>
        </p:spPr>
      </p:pic>
      <p:pic>
        <p:nvPicPr>
          <p:cNvPr id="114" name="Google Shape;114;g18d8e8929e2_0_99"/>
          <p:cNvPicPr preferRelativeResize="0"/>
          <p:nvPr/>
        </p:nvPicPr>
        <p:blipFill>
          <a:blip r:embed="rId4">
            <a:alphaModFix/>
          </a:blip>
          <a:stretch>
            <a:fillRect/>
          </a:stretch>
        </p:blipFill>
        <p:spPr>
          <a:xfrm>
            <a:off x="1485900" y="3223800"/>
            <a:ext cx="4705350" cy="2647950"/>
          </a:xfrm>
          <a:prstGeom prst="rect">
            <a:avLst/>
          </a:prstGeom>
          <a:noFill/>
          <a:ln>
            <a:noFill/>
          </a:ln>
        </p:spPr>
      </p:pic>
    </p:spTree>
    <p:extLst>
      <p:ext uri="{BB962C8B-B14F-4D97-AF65-F5344CB8AC3E}">
        <p14:creationId xmlns:p14="http://schemas.microsoft.com/office/powerpoint/2010/main" val="3439239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8d8e8929e2_0_190"/>
          <p:cNvSpPr txBox="1"/>
          <p:nvPr/>
        </p:nvSpPr>
        <p:spPr>
          <a:xfrm>
            <a:off x="1485912" y="3539724"/>
            <a:ext cx="5780400" cy="9108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pl-PL" sz="3600" b="1">
                <a:solidFill>
                  <a:schemeClr val="dk1"/>
                </a:solidFill>
                <a:latin typeface="PT Sans Narrow"/>
                <a:ea typeface="PT Sans Narrow"/>
                <a:cs typeface="PT Sans Narrow"/>
                <a:sym typeface="PT Sans Narrow"/>
              </a:rPr>
              <a:t>Reasons why this happens…</a:t>
            </a:r>
            <a:endParaRPr sz="3600" b="1">
              <a:solidFill>
                <a:schemeClr val="dk1"/>
              </a:solidFill>
              <a:latin typeface="PT Sans Narrow"/>
              <a:ea typeface="PT Sans Narrow"/>
              <a:cs typeface="PT Sans Narrow"/>
              <a:sym typeface="PT Sans Narrow"/>
            </a:endParaRPr>
          </a:p>
        </p:txBody>
      </p:sp>
      <p:sp>
        <p:nvSpPr>
          <p:cNvPr id="120" name="Google Shape;120;g18d8e8929e2_0_190"/>
          <p:cNvSpPr txBox="1"/>
          <p:nvPr/>
        </p:nvSpPr>
        <p:spPr>
          <a:xfrm>
            <a:off x="1371600" y="4450525"/>
            <a:ext cx="6183900" cy="1662300"/>
          </a:xfrm>
          <a:prstGeom prst="rect">
            <a:avLst/>
          </a:prstGeom>
          <a:noFill/>
          <a:ln>
            <a:noFill/>
          </a:ln>
        </p:spPr>
        <p:txBody>
          <a:bodyPr spcFirstLastPara="1" wrap="square" lIns="91425" tIns="91425" rIns="91425" bIns="91425" anchor="t" anchorCtr="0">
            <a:normAutofit lnSpcReduction="10000"/>
          </a:bodyPr>
          <a:lstStyle/>
          <a:p>
            <a:pPr marL="457200" lvl="0" indent="-342900" algn="just" rtl="0">
              <a:lnSpc>
                <a:spcPct val="115000"/>
              </a:lnSpc>
              <a:spcBef>
                <a:spcPts val="0"/>
              </a:spcBef>
              <a:spcAft>
                <a:spcPts val="0"/>
              </a:spcAft>
              <a:buClr>
                <a:srgbClr val="0F0F0F"/>
              </a:buClr>
              <a:buSzPts val="1800"/>
              <a:buFont typeface="Arial"/>
              <a:buChar char="●"/>
            </a:pPr>
            <a:r>
              <a:rPr lang="pl-PL" sz="1800">
                <a:solidFill>
                  <a:srgbClr val="0F0F0F"/>
                </a:solidFill>
              </a:rPr>
              <a:t>Someone acts or looks differently than others.</a:t>
            </a:r>
            <a:endParaRPr sz="1800">
              <a:solidFill>
                <a:srgbClr val="0F0F0F"/>
              </a:solidFill>
            </a:endParaRPr>
          </a:p>
          <a:p>
            <a:pPr marL="457200" lvl="0" indent="-342900" algn="just" rtl="0">
              <a:lnSpc>
                <a:spcPct val="115000"/>
              </a:lnSpc>
              <a:spcBef>
                <a:spcPts val="0"/>
              </a:spcBef>
              <a:spcAft>
                <a:spcPts val="0"/>
              </a:spcAft>
              <a:buClr>
                <a:srgbClr val="0F0F0F"/>
              </a:buClr>
              <a:buSzPts val="1800"/>
              <a:buFont typeface="Arial"/>
              <a:buChar char="●"/>
            </a:pPr>
            <a:r>
              <a:rPr lang="pl-PL" sz="1800">
                <a:solidFill>
                  <a:srgbClr val="0F0F0F"/>
                </a:solidFill>
              </a:rPr>
              <a:t>Someone is angry or resentful toward another person.</a:t>
            </a:r>
            <a:endParaRPr sz="1800">
              <a:solidFill>
                <a:srgbClr val="0F0F0F"/>
              </a:solidFill>
            </a:endParaRPr>
          </a:p>
          <a:p>
            <a:pPr marL="457200" lvl="0" indent="-342900" algn="just" rtl="0">
              <a:lnSpc>
                <a:spcPct val="115000"/>
              </a:lnSpc>
              <a:spcBef>
                <a:spcPts val="0"/>
              </a:spcBef>
              <a:spcAft>
                <a:spcPts val="0"/>
              </a:spcAft>
              <a:buClr>
                <a:srgbClr val="0F0F0F"/>
              </a:buClr>
              <a:buSzPts val="1800"/>
              <a:buFont typeface="Arial"/>
              <a:buChar char="●"/>
            </a:pPr>
            <a:r>
              <a:rPr lang="pl-PL" sz="1800">
                <a:solidFill>
                  <a:srgbClr val="0F0F0F"/>
                </a:solidFill>
              </a:rPr>
              <a:t>Someone is jealous of another person.</a:t>
            </a:r>
            <a:endParaRPr sz="1800">
              <a:solidFill>
                <a:srgbClr val="0F0F0F"/>
              </a:solidFill>
            </a:endParaRPr>
          </a:p>
          <a:p>
            <a:pPr marL="457200" lvl="0" indent="-342900" algn="just" rtl="0">
              <a:lnSpc>
                <a:spcPct val="115000"/>
              </a:lnSpc>
              <a:spcBef>
                <a:spcPts val="0"/>
              </a:spcBef>
              <a:spcAft>
                <a:spcPts val="0"/>
              </a:spcAft>
              <a:buClr>
                <a:srgbClr val="0F0F0F"/>
              </a:buClr>
              <a:buSzPts val="1800"/>
              <a:buFont typeface="Arial"/>
              <a:buChar char="●"/>
            </a:pPr>
            <a:r>
              <a:rPr lang="pl-PL" sz="1800">
                <a:solidFill>
                  <a:srgbClr val="0F0F0F"/>
                </a:solidFill>
              </a:rPr>
              <a:t>Someone feels bad because he or she has been bullied.</a:t>
            </a:r>
            <a:endParaRPr sz="1800">
              <a:solidFill>
                <a:srgbClr val="0F0F0F"/>
              </a:solidFill>
            </a:endParaRPr>
          </a:p>
        </p:txBody>
      </p:sp>
      <p:sp>
        <p:nvSpPr>
          <p:cNvPr id="121" name="Google Shape;121;g18d8e8929e2_0_190"/>
          <p:cNvSpPr txBox="1"/>
          <p:nvPr/>
        </p:nvSpPr>
        <p:spPr>
          <a:xfrm>
            <a:off x="7917392" y="2658108"/>
            <a:ext cx="42261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3100" b="1">
                <a:solidFill>
                  <a:schemeClr val="dk1"/>
                </a:solidFill>
                <a:latin typeface="PT Sans Narrow"/>
                <a:ea typeface="PT Sans Narrow"/>
                <a:cs typeface="PT Sans Narrow"/>
                <a:sym typeface="PT Sans Narrow"/>
              </a:rPr>
              <a:t>Ways to respond…</a:t>
            </a:r>
            <a:endParaRPr sz="3100" b="1">
              <a:solidFill>
                <a:schemeClr val="dk1"/>
              </a:solidFill>
              <a:latin typeface="PT Sans Narrow"/>
              <a:ea typeface="PT Sans Narrow"/>
              <a:cs typeface="PT Sans Narrow"/>
              <a:sym typeface="PT Sans Narrow"/>
            </a:endParaRPr>
          </a:p>
        </p:txBody>
      </p:sp>
      <p:sp>
        <p:nvSpPr>
          <p:cNvPr id="122" name="Google Shape;122;g18d8e8929e2_0_190"/>
          <p:cNvSpPr txBox="1"/>
          <p:nvPr/>
        </p:nvSpPr>
        <p:spPr>
          <a:xfrm>
            <a:off x="7656258" y="3319912"/>
            <a:ext cx="4748400" cy="1662300"/>
          </a:xfrm>
          <a:prstGeom prst="rect">
            <a:avLst/>
          </a:prstGeom>
          <a:noFill/>
          <a:ln>
            <a:noFill/>
          </a:ln>
        </p:spPr>
        <p:txBody>
          <a:bodyPr spcFirstLastPara="1" wrap="square" lIns="91425" tIns="91425" rIns="91425" bIns="91425" anchor="t" anchorCtr="0">
            <a:spAutoFit/>
          </a:bodyPr>
          <a:lstStyle/>
          <a:p>
            <a:pPr marL="457200" lvl="0" indent="-330200" algn="just" rtl="0">
              <a:spcBef>
                <a:spcPts val="0"/>
              </a:spcBef>
              <a:spcAft>
                <a:spcPts val="0"/>
              </a:spcAft>
              <a:buClr>
                <a:srgbClr val="0F0F0F"/>
              </a:buClr>
              <a:buSzPts val="1600"/>
              <a:buChar char="●"/>
            </a:pPr>
            <a:r>
              <a:rPr lang="pl-PL" sz="1600">
                <a:solidFill>
                  <a:srgbClr val="0F0F0F"/>
                </a:solidFill>
              </a:rPr>
              <a:t>Ignore the messages.</a:t>
            </a:r>
            <a:endParaRPr sz="1600">
              <a:solidFill>
                <a:srgbClr val="0F0F0F"/>
              </a:solidFill>
            </a:endParaRPr>
          </a:p>
          <a:p>
            <a:pPr marL="457200" lvl="0" indent="-330200" algn="just" rtl="0">
              <a:spcBef>
                <a:spcPts val="0"/>
              </a:spcBef>
              <a:spcAft>
                <a:spcPts val="0"/>
              </a:spcAft>
              <a:buClr>
                <a:srgbClr val="0F0F0F"/>
              </a:buClr>
              <a:buSzPts val="1600"/>
              <a:buChar char="●"/>
            </a:pPr>
            <a:r>
              <a:rPr lang="pl-PL" sz="1600">
                <a:solidFill>
                  <a:srgbClr val="0F0F0F"/>
                </a:solidFill>
              </a:rPr>
              <a:t>Block the bully. </a:t>
            </a:r>
            <a:endParaRPr sz="1600">
              <a:solidFill>
                <a:srgbClr val="0F0F0F"/>
              </a:solidFill>
            </a:endParaRPr>
          </a:p>
          <a:p>
            <a:pPr marL="457200" lvl="0" indent="-330200" algn="just" rtl="0">
              <a:spcBef>
                <a:spcPts val="0"/>
              </a:spcBef>
              <a:spcAft>
                <a:spcPts val="0"/>
              </a:spcAft>
              <a:buClr>
                <a:srgbClr val="0F0F0F"/>
              </a:buClr>
              <a:buSzPts val="1600"/>
              <a:buChar char="●"/>
            </a:pPr>
            <a:r>
              <a:rPr lang="pl-PL" sz="1600">
                <a:solidFill>
                  <a:srgbClr val="0F0F0F"/>
                </a:solidFill>
              </a:rPr>
              <a:t>Use reporting tools.</a:t>
            </a:r>
            <a:endParaRPr sz="1600">
              <a:solidFill>
                <a:srgbClr val="0F0F0F"/>
              </a:solidFill>
            </a:endParaRPr>
          </a:p>
          <a:p>
            <a:pPr marL="457200" lvl="0" indent="-330200" algn="just" rtl="0">
              <a:spcBef>
                <a:spcPts val="0"/>
              </a:spcBef>
              <a:spcAft>
                <a:spcPts val="0"/>
              </a:spcAft>
              <a:buClr>
                <a:srgbClr val="0F0F0F"/>
              </a:buClr>
              <a:buSzPts val="1600"/>
              <a:buChar char="●"/>
            </a:pPr>
            <a:r>
              <a:rPr lang="pl-PL" sz="1600">
                <a:solidFill>
                  <a:srgbClr val="0F0F0F"/>
                </a:solidFill>
              </a:rPr>
              <a:t>Take a screenshot of messages.</a:t>
            </a:r>
            <a:endParaRPr sz="1600">
              <a:solidFill>
                <a:srgbClr val="0F0F0F"/>
              </a:solidFill>
            </a:endParaRPr>
          </a:p>
          <a:p>
            <a:pPr marL="457200" lvl="0" indent="-330200" algn="just" rtl="0">
              <a:spcBef>
                <a:spcPts val="0"/>
              </a:spcBef>
              <a:spcAft>
                <a:spcPts val="0"/>
              </a:spcAft>
              <a:buClr>
                <a:srgbClr val="0F0F0F"/>
              </a:buClr>
              <a:buSzPts val="1600"/>
              <a:buChar char="●"/>
            </a:pPr>
            <a:r>
              <a:rPr lang="pl-PL" sz="1600">
                <a:solidFill>
                  <a:srgbClr val="0F0F0F"/>
                </a:solidFill>
              </a:rPr>
              <a:t>Talk to a friend.</a:t>
            </a:r>
            <a:endParaRPr sz="1600">
              <a:solidFill>
                <a:srgbClr val="0F0F0F"/>
              </a:solidFill>
            </a:endParaRPr>
          </a:p>
          <a:p>
            <a:pPr marL="457200" lvl="0" indent="-330200" algn="just" rtl="0">
              <a:spcBef>
                <a:spcPts val="0"/>
              </a:spcBef>
              <a:spcAft>
                <a:spcPts val="0"/>
              </a:spcAft>
              <a:buClr>
                <a:srgbClr val="0F0F0F"/>
              </a:buClr>
              <a:buSzPts val="1600"/>
              <a:buChar char="●"/>
            </a:pPr>
            <a:r>
              <a:rPr lang="pl-PL" sz="1600">
                <a:solidFill>
                  <a:srgbClr val="0F0F0F"/>
                </a:solidFill>
              </a:rPr>
              <a:t>Trust an adult.</a:t>
            </a:r>
            <a:endParaRPr sz="1600">
              <a:solidFill>
                <a:srgbClr val="0F0F0F"/>
              </a:solidFill>
            </a:endParaRPr>
          </a:p>
        </p:txBody>
      </p:sp>
      <p:sp>
        <p:nvSpPr>
          <p:cNvPr id="123" name="Google Shape;123;g18d8e8929e2_0_190"/>
          <p:cNvSpPr txBox="1"/>
          <p:nvPr/>
        </p:nvSpPr>
        <p:spPr>
          <a:xfrm>
            <a:off x="1485912" y="552125"/>
            <a:ext cx="6824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3100" b="1">
                <a:solidFill>
                  <a:schemeClr val="dk1"/>
                </a:solidFill>
                <a:latin typeface="PT Sans Narrow"/>
                <a:ea typeface="PT Sans Narrow"/>
                <a:cs typeface="PT Sans Narrow"/>
                <a:sym typeface="PT Sans Narrow"/>
              </a:rPr>
              <a:t>Where does it happen…</a:t>
            </a:r>
            <a:endParaRPr>
              <a:solidFill>
                <a:schemeClr val="dk1"/>
              </a:solidFill>
            </a:endParaRPr>
          </a:p>
        </p:txBody>
      </p:sp>
      <p:sp>
        <p:nvSpPr>
          <p:cNvPr id="124" name="Google Shape;124;g18d8e8929e2_0_190"/>
          <p:cNvSpPr txBox="1"/>
          <p:nvPr/>
        </p:nvSpPr>
        <p:spPr>
          <a:xfrm>
            <a:off x="1485900" y="1418700"/>
            <a:ext cx="5517300" cy="1816200"/>
          </a:xfrm>
          <a:prstGeom prst="rect">
            <a:avLst/>
          </a:prstGeom>
          <a:noFill/>
          <a:ln>
            <a:noFill/>
          </a:ln>
        </p:spPr>
        <p:txBody>
          <a:bodyPr spcFirstLastPara="1" wrap="square" lIns="91425" tIns="91425" rIns="91425" bIns="91425" anchor="t" anchorCtr="0">
            <a:spAutoFit/>
          </a:bodyPr>
          <a:lstStyle/>
          <a:p>
            <a:pPr marL="457200" lvl="0" indent="-342900" algn="just" rtl="0">
              <a:spcBef>
                <a:spcPts val="0"/>
              </a:spcBef>
              <a:spcAft>
                <a:spcPts val="0"/>
              </a:spcAft>
              <a:buSzPts val="1800"/>
              <a:buChar char="●"/>
            </a:pPr>
            <a:r>
              <a:rPr lang="pl-PL" sz="1800"/>
              <a:t>Virtual social networks: Facebook, Instagram, Twitter, Snapchat.</a:t>
            </a:r>
            <a:endParaRPr sz="1800"/>
          </a:p>
          <a:p>
            <a:pPr marL="457200" lvl="0" indent="-342900" algn="just" rtl="0">
              <a:spcBef>
                <a:spcPts val="0"/>
              </a:spcBef>
              <a:spcAft>
                <a:spcPts val="0"/>
              </a:spcAft>
              <a:buSzPts val="1800"/>
              <a:buChar char="●"/>
            </a:pPr>
            <a:r>
              <a:rPr lang="pl-PL" sz="1800"/>
              <a:t>Text messages (SMS).</a:t>
            </a:r>
            <a:endParaRPr sz="1800"/>
          </a:p>
          <a:p>
            <a:pPr marL="457200" lvl="0" indent="-342900" algn="just" rtl="0">
              <a:spcBef>
                <a:spcPts val="0"/>
              </a:spcBef>
              <a:spcAft>
                <a:spcPts val="0"/>
              </a:spcAft>
              <a:buSzPts val="1800"/>
              <a:buChar char="●"/>
            </a:pPr>
            <a:r>
              <a:rPr lang="pl-PL" sz="1800"/>
              <a:t>Instant messaging: WhatsApp, Facebook Messenger, email.</a:t>
            </a:r>
            <a:endParaRPr sz="1800"/>
          </a:p>
          <a:p>
            <a:pPr marL="0" lvl="0" indent="0" algn="l" rtl="0">
              <a:spcBef>
                <a:spcPts val="0"/>
              </a:spcBef>
              <a:spcAft>
                <a:spcPts val="0"/>
              </a:spcAft>
              <a:buNone/>
            </a:pPr>
            <a:endParaRPr sz="1600"/>
          </a:p>
        </p:txBody>
      </p:sp>
      <p:sp>
        <p:nvSpPr>
          <p:cNvPr id="125" name="Google Shape;125;g18d8e8929e2_0_190"/>
          <p:cNvSpPr/>
          <p:nvPr/>
        </p:nvSpPr>
        <p:spPr>
          <a:xfrm>
            <a:off x="7656239" y="5094146"/>
            <a:ext cx="1791600" cy="1078500"/>
          </a:xfrm>
          <a:prstGeom prst="bentUpArrow">
            <a:avLst>
              <a:gd name="adj1" fmla="val 25000"/>
              <a:gd name="adj2" fmla="val 25000"/>
              <a:gd name="adj3" fmla="val 25000"/>
            </a:avLst>
          </a:prstGeom>
          <a:solidFill>
            <a:srgbClr val="A1E8D9"/>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g18d8e8929e2_0_190"/>
          <p:cNvPicPr preferRelativeResize="0"/>
          <p:nvPr/>
        </p:nvPicPr>
        <p:blipFill>
          <a:blip r:embed="rId3">
            <a:alphaModFix/>
          </a:blip>
          <a:stretch>
            <a:fillRect/>
          </a:stretch>
        </p:blipFill>
        <p:spPr>
          <a:xfrm>
            <a:off x="8077225" y="685800"/>
            <a:ext cx="1662300" cy="1662300"/>
          </a:xfrm>
          <a:prstGeom prst="rect">
            <a:avLst/>
          </a:prstGeom>
          <a:noFill/>
          <a:ln>
            <a:noFill/>
          </a:ln>
        </p:spPr>
      </p:pic>
    </p:spTree>
    <p:extLst>
      <p:ext uri="{BB962C8B-B14F-4D97-AF65-F5344CB8AC3E}">
        <p14:creationId xmlns:p14="http://schemas.microsoft.com/office/powerpoint/2010/main" val="419229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8d8e8929e2_0_285"/>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Watch this video</a:t>
            </a:r>
            <a:endParaRPr/>
          </a:p>
        </p:txBody>
      </p:sp>
      <p:pic>
        <p:nvPicPr>
          <p:cNvPr id="132" name="Google Shape;132;g18d8e8929e2_0_285" descr="Looking for a lesson plan on this topic? Visit: https://www.commonsense.org/education/digital-citizenship/lesson/whats-cyberbullying&#10;&#10;It's an unfortunate truth of the internet: Some online spaces can be full of negative, rude, or downright mean behavior. But what kinds of behaviors qualify as cyberbullying? Help your students learn what is -- and what isn't -- cyberbullying, and give them important tools they'll need to combat the problem.&#10;&#10;---------&#10;&#10;Subscribe to our channel: &#10;http://bit.ly/CS_Edu_YT&#10;&#10;Follow us on Twitter: &#10;http://www.twitter.com/commonsenseed&#10;&#10;Join us on Facebook: https://www.facebook.com/CommonSenseEd&#10;&#10;Check us out on Pinterest: https://www.pinterest.com/commonsenseedu/" title="What's Cyberbullying?">
            <a:hlinkClick r:id="rId3"/>
          </p:cNvPr>
          <p:cNvPicPr preferRelativeResize="0"/>
          <p:nvPr/>
        </p:nvPicPr>
        <p:blipFill>
          <a:blip r:embed="rId4">
            <a:alphaModFix/>
          </a:blip>
          <a:stretch>
            <a:fillRect/>
          </a:stretch>
        </p:blipFill>
        <p:spPr>
          <a:xfrm>
            <a:off x="2771950" y="1360650"/>
            <a:ext cx="6800500" cy="5100375"/>
          </a:xfrm>
          <a:prstGeom prst="rect">
            <a:avLst/>
          </a:prstGeom>
          <a:noFill/>
          <a:ln>
            <a:noFill/>
          </a:ln>
        </p:spPr>
      </p:pic>
    </p:spTree>
    <p:extLst>
      <p:ext uri="{BB962C8B-B14F-4D97-AF65-F5344CB8AC3E}">
        <p14:creationId xmlns:p14="http://schemas.microsoft.com/office/powerpoint/2010/main" val="2821053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8ccb96ae3c_0_9"/>
          <p:cNvSpPr txBox="1">
            <a:spLocks noGrp="1"/>
          </p:cNvSpPr>
          <p:nvPr>
            <p:ph type="title"/>
          </p:nvPr>
        </p:nvSpPr>
        <p:spPr>
          <a:xfrm>
            <a:off x="1371600" y="533400"/>
            <a:ext cx="9601200" cy="23436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How to protect yourself?</a:t>
            </a:r>
            <a:endParaRPr/>
          </a:p>
        </p:txBody>
      </p:sp>
      <p:sp>
        <p:nvSpPr>
          <p:cNvPr id="138" name="Google Shape;138;g18ccb96ae3c_0_9"/>
          <p:cNvSpPr txBox="1">
            <a:spLocks noGrp="1"/>
          </p:cNvSpPr>
          <p:nvPr>
            <p:ph idx="1"/>
          </p:nvPr>
        </p:nvSpPr>
        <p:spPr>
          <a:xfrm>
            <a:off x="1371600" y="1557600"/>
            <a:ext cx="10129800" cy="50535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None/>
            </a:pPr>
            <a:r>
              <a:rPr lang="pl-PL">
                <a:solidFill>
                  <a:schemeClr val="dk1"/>
                </a:solidFill>
                <a:latin typeface="Arial"/>
                <a:ea typeface="Arial"/>
                <a:cs typeface="Arial"/>
                <a:sym typeface="Arial"/>
              </a:rPr>
              <a:t>Experiencing harassing calls and messages can be very difficult emotionally. It is important for you to know that you can protect yourself against such threats. Here are some tips you should take into account:</a:t>
            </a:r>
            <a:endParaRPr>
              <a:solidFill>
                <a:schemeClr val="dk1"/>
              </a:solidFill>
              <a:latin typeface="Arial"/>
              <a:ea typeface="Arial"/>
              <a:cs typeface="Arial"/>
              <a:sym typeface="Arial"/>
            </a:endParaRPr>
          </a:p>
          <a:p>
            <a:pPr marL="0" lvl="0" indent="0" algn="just" rtl="0">
              <a:lnSpc>
                <a:spcPct val="120000"/>
              </a:lnSpc>
              <a:spcBef>
                <a:spcPts val="0"/>
              </a:spcBef>
              <a:spcAft>
                <a:spcPts val="0"/>
              </a:spcAft>
              <a:buNone/>
            </a:pPr>
            <a:endParaRPr>
              <a:solidFill>
                <a:schemeClr val="dk1"/>
              </a:solidFill>
              <a:latin typeface="Arial"/>
              <a:ea typeface="Arial"/>
              <a:cs typeface="Arial"/>
              <a:sym typeface="Arial"/>
            </a:endParaRPr>
          </a:p>
          <a:p>
            <a:pPr marL="457200" lvl="0" indent="-342900" algn="just" rtl="0">
              <a:lnSpc>
                <a:spcPct val="120000"/>
              </a:lnSpc>
              <a:spcBef>
                <a:spcPts val="0"/>
              </a:spcBef>
              <a:spcAft>
                <a:spcPts val="0"/>
              </a:spcAft>
              <a:buClr>
                <a:schemeClr val="dk1"/>
              </a:buClr>
              <a:buSzPts val="1800"/>
              <a:buFont typeface="Arial"/>
              <a:buChar char="➢"/>
            </a:pPr>
            <a:r>
              <a:rPr lang="pl-PL">
                <a:solidFill>
                  <a:schemeClr val="dk1"/>
                </a:solidFill>
                <a:latin typeface="Arial"/>
                <a:ea typeface="Arial"/>
                <a:cs typeface="Arial"/>
                <a:sym typeface="Arial"/>
              </a:rPr>
              <a:t>Limit information you post on your account, especially personal details such as your address, telephone number, the name of your IDP camp/city/location, names of your relatives.</a:t>
            </a:r>
            <a:endParaRPr>
              <a:solidFill>
                <a:schemeClr val="dk1"/>
              </a:solidFill>
              <a:latin typeface="Arial"/>
              <a:ea typeface="Arial"/>
              <a:cs typeface="Arial"/>
              <a:sym typeface="Arial"/>
            </a:endParaRPr>
          </a:p>
          <a:p>
            <a:pPr marL="457200" lvl="0" indent="-342900" algn="just" rtl="0">
              <a:lnSpc>
                <a:spcPct val="120000"/>
              </a:lnSpc>
              <a:spcBef>
                <a:spcPts val="0"/>
              </a:spcBef>
              <a:spcAft>
                <a:spcPts val="0"/>
              </a:spcAft>
              <a:buClr>
                <a:schemeClr val="dk1"/>
              </a:buClr>
              <a:buSzPts val="1800"/>
              <a:buFont typeface="Arial"/>
              <a:buChar char="➢"/>
            </a:pPr>
            <a:r>
              <a:rPr lang="pl-PL">
                <a:solidFill>
                  <a:schemeClr val="dk1"/>
                </a:solidFill>
                <a:latin typeface="Arial"/>
                <a:ea typeface="Arial"/>
                <a:cs typeface="Arial"/>
                <a:sym typeface="Arial"/>
              </a:rPr>
              <a:t>Don’t post photographs of your home that might indicate its location.</a:t>
            </a:r>
            <a:endParaRPr>
              <a:solidFill>
                <a:schemeClr val="dk1"/>
              </a:solidFill>
              <a:latin typeface="Arial"/>
              <a:ea typeface="Arial"/>
              <a:cs typeface="Arial"/>
              <a:sym typeface="Arial"/>
            </a:endParaRPr>
          </a:p>
          <a:p>
            <a:pPr marL="457200" lvl="0" indent="-342900" algn="just" rtl="0">
              <a:lnSpc>
                <a:spcPct val="120000"/>
              </a:lnSpc>
              <a:spcBef>
                <a:spcPts val="0"/>
              </a:spcBef>
              <a:spcAft>
                <a:spcPts val="0"/>
              </a:spcAft>
              <a:buClr>
                <a:schemeClr val="dk1"/>
              </a:buClr>
              <a:buSzPts val="1800"/>
              <a:buFont typeface="Arial"/>
              <a:buChar char="➢"/>
            </a:pPr>
            <a:r>
              <a:rPr lang="pl-PL">
                <a:solidFill>
                  <a:schemeClr val="dk1"/>
                </a:solidFill>
                <a:latin typeface="Arial"/>
                <a:ea typeface="Arial"/>
                <a:cs typeface="Arial"/>
                <a:sym typeface="Arial"/>
              </a:rPr>
              <a:t>Learn about the privacy settings of your social media apps, including who can see your info and blocking/hiding contents options.</a:t>
            </a:r>
            <a:endParaRPr>
              <a:solidFill>
                <a:schemeClr val="dk1"/>
              </a:solidFill>
              <a:latin typeface="Arial"/>
              <a:ea typeface="Arial"/>
              <a:cs typeface="Arial"/>
              <a:sym typeface="Arial"/>
            </a:endParaRPr>
          </a:p>
          <a:p>
            <a:pPr marL="457200" lvl="0" indent="-342900" algn="just" rtl="0">
              <a:lnSpc>
                <a:spcPct val="120000"/>
              </a:lnSpc>
              <a:spcBef>
                <a:spcPts val="0"/>
              </a:spcBef>
              <a:spcAft>
                <a:spcPts val="0"/>
              </a:spcAft>
              <a:buClr>
                <a:schemeClr val="dk1"/>
              </a:buClr>
              <a:buSzPts val="1800"/>
              <a:buFont typeface="Arial"/>
              <a:buChar char="➢"/>
            </a:pPr>
            <a:r>
              <a:rPr lang="pl-PL">
                <a:solidFill>
                  <a:schemeClr val="dk1"/>
                </a:solidFill>
                <a:latin typeface="Arial"/>
                <a:ea typeface="Arial"/>
                <a:cs typeface="Arial"/>
                <a:sym typeface="Arial"/>
              </a:rPr>
              <a:t>Systematically check the background of your videos/photos before publishing them.</a:t>
            </a:r>
            <a:endParaRPr>
              <a:solidFill>
                <a:schemeClr val="dk1"/>
              </a:solidFill>
              <a:latin typeface="Arial"/>
              <a:ea typeface="Arial"/>
              <a:cs typeface="Arial"/>
              <a:sym typeface="Arial"/>
            </a:endParaRPr>
          </a:p>
          <a:p>
            <a:pPr marL="457200" lvl="0" indent="-342900" algn="just" rtl="0">
              <a:lnSpc>
                <a:spcPct val="120000"/>
              </a:lnSpc>
              <a:spcBef>
                <a:spcPts val="0"/>
              </a:spcBef>
              <a:spcAft>
                <a:spcPts val="0"/>
              </a:spcAft>
              <a:buClr>
                <a:schemeClr val="dk1"/>
              </a:buClr>
              <a:buSzPts val="1800"/>
              <a:buFont typeface="Arial"/>
              <a:buChar char="➢"/>
            </a:pPr>
            <a:r>
              <a:rPr lang="pl-PL">
                <a:solidFill>
                  <a:schemeClr val="dk1"/>
                </a:solidFill>
                <a:latin typeface="Arial"/>
                <a:ea typeface="Arial"/>
                <a:cs typeface="Arial"/>
                <a:sym typeface="Arial"/>
              </a:rPr>
              <a:t>Report suspicious or threatening accounts.</a:t>
            </a:r>
            <a:endParaRPr>
              <a:solidFill>
                <a:schemeClr val="dk1"/>
              </a:solidFill>
              <a:latin typeface="Arial"/>
              <a:ea typeface="Arial"/>
              <a:cs typeface="Arial"/>
              <a:sym typeface="Arial"/>
            </a:endParaRPr>
          </a:p>
          <a:p>
            <a:pPr marL="0" lvl="0" indent="0" algn="just" rtl="0">
              <a:lnSpc>
                <a:spcPct val="120000"/>
              </a:lnSpc>
              <a:spcBef>
                <a:spcPts val="0"/>
              </a:spcBef>
              <a:spcAft>
                <a:spcPts val="0"/>
              </a:spcAft>
              <a:buNone/>
            </a:pPr>
            <a:endParaRPr>
              <a:solidFill>
                <a:schemeClr val="dk1"/>
              </a:solidFill>
              <a:latin typeface="Arial"/>
              <a:ea typeface="Arial"/>
              <a:cs typeface="Arial"/>
              <a:sym typeface="Arial"/>
            </a:endParaRPr>
          </a:p>
          <a:p>
            <a:pPr marL="0" lvl="0" indent="0" algn="r" rtl="0">
              <a:lnSpc>
                <a:spcPct val="120000"/>
              </a:lnSpc>
              <a:spcBef>
                <a:spcPts val="0"/>
              </a:spcBef>
              <a:spcAft>
                <a:spcPts val="0"/>
              </a:spcAft>
              <a:buNone/>
            </a:pPr>
            <a:r>
              <a:rPr lang="pl-PL" sz="1400">
                <a:solidFill>
                  <a:schemeClr val="dk1"/>
                </a:solidFill>
                <a:latin typeface="Arial"/>
                <a:ea typeface="Arial"/>
                <a:cs typeface="Arial"/>
                <a:sym typeface="Arial"/>
              </a:rPr>
              <a:t>(United nations: Cyber-harassment: self-protection tips, 2022)</a:t>
            </a:r>
            <a:endParaRPr sz="1400">
              <a:solidFill>
                <a:schemeClr val="dk1"/>
              </a:solidFill>
              <a:latin typeface="Arial"/>
              <a:ea typeface="Arial"/>
              <a:cs typeface="Arial"/>
              <a:sym typeface="Arial"/>
            </a:endParaRPr>
          </a:p>
          <a:p>
            <a:pPr marL="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4184101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8ccb96ae3c_0_16"/>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Report online</a:t>
            </a:r>
            <a:endParaRPr i="1"/>
          </a:p>
        </p:txBody>
      </p:sp>
      <p:sp>
        <p:nvSpPr>
          <p:cNvPr id="144" name="Google Shape;144;g18ccb96ae3c_0_16"/>
          <p:cNvSpPr txBox="1">
            <a:spLocks noGrp="1"/>
          </p:cNvSpPr>
          <p:nvPr>
            <p:ph idx="1"/>
          </p:nvPr>
        </p:nvSpPr>
        <p:spPr>
          <a:xfrm>
            <a:off x="1260894" y="1276350"/>
            <a:ext cx="7146300" cy="4876500"/>
          </a:xfrm>
          <a:prstGeom prst="rect">
            <a:avLst/>
          </a:prstGeom>
          <a:noFill/>
          <a:ln>
            <a:noFill/>
          </a:ln>
        </p:spPr>
        <p:txBody>
          <a:bodyPr spcFirstLastPara="1" wrap="square" lIns="91425" tIns="45700" rIns="91425" bIns="45700" anchor="t" anchorCtr="0">
            <a:noAutofit/>
          </a:bodyPr>
          <a:lstStyle/>
          <a:p>
            <a:pPr marL="457200" lvl="0" indent="-358775" algn="just" rtl="0">
              <a:lnSpc>
                <a:spcPct val="120000"/>
              </a:lnSpc>
              <a:spcBef>
                <a:spcPts val="18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When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meanness</a:t>
            </a:r>
            <a:r>
              <a:rPr lang="pl-PL" sz="2050" dirty="0">
                <a:solidFill>
                  <a:schemeClr val="dk1"/>
                </a:solidFill>
                <a:latin typeface="Arial"/>
                <a:ea typeface="Arial"/>
                <a:cs typeface="Arial"/>
                <a:sym typeface="Arial"/>
              </a:rPr>
              <a:t> and </a:t>
            </a:r>
            <a:r>
              <a:rPr lang="pl-PL" sz="2050" dirty="0" err="1">
                <a:solidFill>
                  <a:schemeClr val="dk1"/>
                </a:solidFill>
                <a:latin typeface="Arial"/>
                <a:ea typeface="Arial"/>
                <a:cs typeface="Arial"/>
                <a:sym typeface="Arial"/>
              </a:rPr>
              <a:t>other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inappropriate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content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turn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up</a:t>
            </a:r>
            <a:r>
              <a:rPr lang="pl-PL" sz="2050" dirty="0">
                <a:solidFill>
                  <a:schemeClr val="dk1"/>
                </a:solidFill>
                <a:latin typeface="Arial"/>
                <a:ea typeface="Arial"/>
                <a:cs typeface="Arial"/>
                <a:sym typeface="Arial"/>
              </a:rPr>
              <a:t> online, </a:t>
            </a:r>
            <a:r>
              <a:rPr lang="pl-PL" sz="2050" dirty="0" err="1">
                <a:solidFill>
                  <a:schemeClr val="dk1"/>
                </a:solidFill>
                <a:latin typeface="Arial"/>
                <a:ea typeface="Arial"/>
                <a:cs typeface="Arial"/>
                <a:sym typeface="Arial"/>
              </a:rPr>
              <a:t>people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have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options</a:t>
            </a:r>
            <a:r>
              <a:rPr lang="pl-PL" sz="2050" dirty="0">
                <a:solidFill>
                  <a:schemeClr val="dk1"/>
                </a:solidFill>
                <a:latin typeface="Arial"/>
                <a:ea typeface="Arial"/>
                <a:cs typeface="Arial"/>
                <a:sym typeface="Arial"/>
              </a:rPr>
              <a:t> for </a:t>
            </a:r>
            <a:r>
              <a:rPr lang="pl-PL" sz="2050" dirty="0" err="1">
                <a:solidFill>
                  <a:schemeClr val="dk1"/>
                </a:solidFill>
                <a:latin typeface="Arial"/>
                <a:ea typeface="Arial"/>
                <a:cs typeface="Arial"/>
                <a:sym typeface="Arial"/>
              </a:rPr>
              <a:t>taking</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action</a:t>
            </a:r>
            <a:r>
              <a:rPr lang="pl-PL" sz="2050" dirty="0">
                <a:solidFill>
                  <a:schemeClr val="dk1"/>
                </a:solidFill>
                <a:latin typeface="Arial"/>
                <a:ea typeface="Arial"/>
                <a:cs typeface="Arial"/>
                <a:sym typeface="Arial"/>
              </a:rPr>
              <a:t>.</a:t>
            </a:r>
            <a:endParaRPr sz="2050" dirty="0">
              <a:solidFill>
                <a:schemeClr val="dk1"/>
              </a:solidFill>
              <a:latin typeface="Arial"/>
              <a:ea typeface="Arial"/>
              <a:cs typeface="Arial"/>
              <a:sym typeface="Arial"/>
            </a:endParaRPr>
          </a:p>
          <a:p>
            <a:pPr marL="457200" lvl="0" indent="-358775" algn="just" rtl="0">
              <a:lnSpc>
                <a:spcPct val="120000"/>
              </a:lnSpc>
              <a:spcBef>
                <a:spcPts val="10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It’s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important</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get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used</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using</a:t>
            </a:r>
            <a:r>
              <a:rPr lang="pl-PL" sz="2050" dirty="0">
                <a:solidFill>
                  <a:schemeClr val="dk1"/>
                </a:solidFill>
                <a:latin typeface="Arial"/>
                <a:ea typeface="Arial"/>
                <a:cs typeface="Arial"/>
                <a:sym typeface="Arial"/>
              </a:rPr>
              <a:t> online </a:t>
            </a:r>
            <a:r>
              <a:rPr lang="pl-PL" sz="2050" dirty="0" err="1">
                <a:solidFill>
                  <a:schemeClr val="dk1"/>
                </a:solidFill>
                <a:latin typeface="Arial"/>
                <a:ea typeface="Arial"/>
                <a:cs typeface="Arial"/>
                <a:sym typeface="Arial"/>
              </a:rPr>
              <a:t>reporting</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tools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Students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should</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get</a:t>
            </a:r>
            <a:r>
              <a:rPr lang="pl-PL" sz="2050" dirty="0">
                <a:solidFill>
                  <a:schemeClr val="dk1"/>
                </a:solidFill>
                <a:latin typeface="Arial"/>
                <a:ea typeface="Arial"/>
                <a:cs typeface="Arial"/>
                <a:sym typeface="Arial"/>
              </a:rPr>
              <a:t> in the habit of </a:t>
            </a:r>
            <a:r>
              <a:rPr lang="pl-PL" sz="2050" dirty="0" err="1">
                <a:solidFill>
                  <a:schemeClr val="dk1"/>
                </a:solidFill>
                <a:latin typeface="Arial"/>
                <a:ea typeface="Arial"/>
                <a:cs typeface="Arial"/>
                <a:sym typeface="Arial"/>
              </a:rPr>
              <a:t>taking</a:t>
            </a:r>
            <a:r>
              <a:rPr lang="pl-PL" sz="2050" dirty="0">
                <a:solidFill>
                  <a:schemeClr val="dk1"/>
                </a:solidFill>
                <a:latin typeface="Arial"/>
                <a:ea typeface="Arial"/>
                <a:cs typeface="Arial"/>
                <a:sym typeface="Arial"/>
              </a:rPr>
              <a:t> a </a:t>
            </a:r>
            <a:r>
              <a:rPr lang="pl-PL" sz="2050" dirty="0" err="1">
                <a:solidFill>
                  <a:schemeClr val="dk1"/>
                </a:solidFill>
                <a:latin typeface="Arial"/>
                <a:ea typeface="Arial"/>
                <a:cs typeface="Arial"/>
                <a:sym typeface="Arial"/>
              </a:rPr>
              <a:t>screenshot</a:t>
            </a:r>
            <a:r>
              <a:rPr lang="pl-PL" sz="2050" dirty="0">
                <a:solidFill>
                  <a:schemeClr val="dk1"/>
                </a:solidFill>
                <a:latin typeface="Arial"/>
                <a:ea typeface="Arial"/>
                <a:cs typeface="Arial"/>
                <a:sym typeface="Arial"/>
              </a:rPr>
              <a:t> of </a:t>
            </a:r>
            <a:r>
              <a:rPr lang="pl-PL" sz="2050" dirty="0" err="1">
                <a:solidFill>
                  <a:schemeClr val="dk1"/>
                </a:solidFill>
                <a:latin typeface="Arial"/>
                <a:ea typeface="Arial"/>
                <a:cs typeface="Arial"/>
                <a:sym typeface="Arial"/>
              </a:rPr>
              <a:t>conversations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activity</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that’s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harmful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suspicious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before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using</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blocking</a:t>
            </a:r>
            <a:r>
              <a:rPr lang="pl-PL" sz="2050" dirty="0">
                <a:solidFill>
                  <a:schemeClr val="dk1"/>
                </a:solidFill>
                <a:latin typeface="Arial"/>
                <a:ea typeface="Arial"/>
                <a:cs typeface="Arial"/>
                <a:sym typeface="Arial"/>
              </a:rPr>
              <a:t> and </a:t>
            </a:r>
            <a:r>
              <a:rPr lang="pl-PL" sz="2050" dirty="0" err="1">
                <a:solidFill>
                  <a:schemeClr val="dk1"/>
                </a:solidFill>
                <a:latin typeface="Arial"/>
                <a:ea typeface="Arial"/>
                <a:cs typeface="Arial"/>
                <a:sym typeface="Arial"/>
              </a:rPr>
              <a:t>reporting</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tools</a:t>
            </a:r>
            <a:r>
              <a:rPr lang="pl-PL" sz="2050" dirty="0">
                <a:solidFill>
                  <a:schemeClr val="dk1"/>
                </a:solidFill>
                <a:latin typeface="Arial"/>
                <a:ea typeface="Arial"/>
                <a:cs typeface="Arial"/>
                <a:sym typeface="Arial"/>
              </a:rPr>
              <a:t>. </a:t>
            </a:r>
            <a:endParaRPr sz="2050" dirty="0">
              <a:solidFill>
                <a:schemeClr val="dk1"/>
              </a:solidFill>
              <a:latin typeface="Arial"/>
              <a:ea typeface="Arial"/>
              <a:cs typeface="Arial"/>
              <a:sym typeface="Arial"/>
            </a:endParaRPr>
          </a:p>
          <a:p>
            <a:pPr marL="457200" lvl="0" indent="-358775" algn="just" rtl="0">
              <a:lnSpc>
                <a:spcPct val="120000"/>
              </a:lnSpc>
              <a:spcBef>
                <a:spcPts val="1000"/>
              </a:spcBef>
              <a:spcAft>
                <a:spcPts val="0"/>
              </a:spcAft>
              <a:buClr>
                <a:schemeClr val="dk1"/>
              </a:buClr>
              <a:buSzPts val="2050"/>
              <a:buFont typeface="Arial"/>
              <a:buChar char="❖"/>
            </a:pPr>
            <a:r>
              <a:rPr lang="pl-PL" sz="2050" dirty="0" err="1">
                <a:solidFill>
                  <a:schemeClr val="dk1"/>
                </a:solidFill>
                <a:latin typeface="Arial"/>
                <a:ea typeface="Arial"/>
                <a:cs typeface="Arial"/>
                <a:sym typeface="Arial"/>
              </a:rPr>
              <a:t>This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ensures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that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trusted</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adults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can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see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what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happened</a:t>
            </a:r>
            <a:r>
              <a:rPr lang="pl-PL" sz="2050" dirty="0">
                <a:solidFill>
                  <a:schemeClr val="dk1"/>
                </a:solidFill>
                <a:latin typeface="Arial"/>
                <a:ea typeface="Arial"/>
                <a:cs typeface="Arial"/>
                <a:sym typeface="Arial"/>
              </a:rPr>
              <a:t> and </a:t>
            </a:r>
            <a:r>
              <a:rPr lang="pl-PL" sz="2050" dirty="0" err="1">
                <a:solidFill>
                  <a:schemeClr val="dk1"/>
                </a:solidFill>
                <a:latin typeface="Arial"/>
                <a:ea typeface="Arial"/>
                <a:cs typeface="Arial"/>
                <a:sym typeface="Arial"/>
              </a:rPr>
              <a:t>help</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resolve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this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situation</a:t>
            </a:r>
            <a:r>
              <a:rPr lang="pl-PL" sz="2050" dirty="0">
                <a:solidFill>
                  <a:schemeClr val="dk1"/>
                </a:solidFill>
                <a:latin typeface="Arial"/>
                <a:ea typeface="Arial"/>
                <a:cs typeface="Arial"/>
                <a:sym typeface="Arial"/>
              </a:rPr>
              <a:t>.</a:t>
            </a:r>
            <a:endParaRPr sz="2050" dirty="0">
              <a:solidFill>
                <a:schemeClr val="dk1"/>
              </a:solidFill>
              <a:latin typeface="Arial"/>
              <a:ea typeface="Arial"/>
              <a:cs typeface="Arial"/>
              <a:sym typeface="Arial"/>
            </a:endParaRPr>
          </a:p>
          <a:p>
            <a:pPr marL="457200" lvl="0" indent="-358775" algn="just" rtl="0">
              <a:lnSpc>
                <a:spcPct val="120000"/>
              </a:lnSpc>
              <a:spcBef>
                <a:spcPts val="1800"/>
              </a:spcBef>
              <a:spcAft>
                <a:spcPts val="0"/>
              </a:spcAft>
              <a:buClr>
                <a:schemeClr val="dk1"/>
              </a:buClr>
              <a:buSzPts val="2050"/>
              <a:buFont typeface="Arial"/>
              <a:buChar char="❖"/>
            </a:pPr>
            <a:r>
              <a:rPr lang="pl-PL" sz="2050" dirty="0">
                <a:solidFill>
                  <a:schemeClr val="dk1"/>
                </a:solidFill>
                <a:latin typeface="Arial"/>
                <a:ea typeface="Arial"/>
                <a:cs typeface="Arial"/>
                <a:sym typeface="Arial"/>
              </a:rPr>
              <a:t>In </a:t>
            </a:r>
            <a:r>
              <a:rPr lang="pl-PL" sz="2050" dirty="0" err="1">
                <a:solidFill>
                  <a:schemeClr val="dk1"/>
                </a:solidFill>
                <a:latin typeface="Arial"/>
                <a:ea typeface="Arial"/>
                <a:cs typeface="Arial"/>
                <a:sym typeface="Arial"/>
              </a:rPr>
              <a:t>this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activity</a:t>
            </a:r>
            <a:r>
              <a:rPr lang="pl-PL" sz="2050" dirty="0">
                <a:solidFill>
                  <a:schemeClr val="dk1"/>
                </a:solidFill>
                <a:latin typeface="Arial"/>
                <a:ea typeface="Arial"/>
                <a:cs typeface="Arial"/>
                <a:sym typeface="Arial"/>
              </a:rPr>
              <a:t> we </a:t>
            </a:r>
            <a:r>
              <a:rPr lang="pl-PL" sz="2050" dirty="0" err="1">
                <a:solidFill>
                  <a:schemeClr val="dk1"/>
                </a:solidFill>
                <a:latin typeface="Arial"/>
                <a:ea typeface="Arial"/>
                <a:cs typeface="Arial"/>
                <a:sym typeface="Arial"/>
              </a:rPr>
              <a:t>are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going</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see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different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situation</a:t>
            </a:r>
            <a:r>
              <a:rPr lang="pl-PL" sz="2050" dirty="0">
                <a:solidFill>
                  <a:schemeClr val="dk1"/>
                </a:solidFill>
                <a:latin typeface="Arial"/>
                <a:ea typeface="Arial"/>
                <a:cs typeface="Arial"/>
                <a:sym typeface="Arial"/>
              </a:rPr>
              <a:t> and </a:t>
            </a:r>
            <a:r>
              <a:rPr lang="pl-PL" sz="2050" dirty="0" err="1">
                <a:solidFill>
                  <a:schemeClr val="dk1"/>
                </a:solidFill>
                <a:latin typeface="Arial"/>
                <a:ea typeface="Arial"/>
                <a:cs typeface="Arial"/>
                <a:sym typeface="Arial"/>
              </a:rPr>
              <a:t>students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must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decide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whether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they</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would</a:t>
            </a:r>
            <a:r>
              <a:rPr lang="pl-PL" sz="2050" dirty="0">
                <a:solidFill>
                  <a:schemeClr val="dk1"/>
                </a:solidFill>
                <a:latin typeface="Arial"/>
                <a:ea typeface="Arial"/>
                <a:cs typeface="Arial"/>
                <a:sym typeface="Arial"/>
              </a:rPr>
              <a:t> report </a:t>
            </a:r>
            <a:r>
              <a:rPr lang="pl-PL" sz="2050" dirty="0" err="1">
                <a:solidFill>
                  <a:schemeClr val="dk1"/>
                </a:solidFill>
                <a:latin typeface="Arial"/>
                <a:ea typeface="Arial"/>
                <a:cs typeface="Arial"/>
                <a:sym typeface="Arial"/>
              </a:rPr>
              <a:t>it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or</a:t>
            </a:r>
            <a:r>
              <a:rPr lang="pl-PL" sz="2050" dirty="0">
                <a:solidFill>
                  <a:schemeClr val="dk1"/>
                </a:solidFill>
                <a:latin typeface="Arial"/>
                <a:ea typeface="Arial"/>
                <a:cs typeface="Arial"/>
                <a:sym typeface="Arial"/>
              </a:rPr>
              <a:t> not. </a:t>
            </a:r>
            <a:r>
              <a:rPr lang="pl-PL" sz="2050" dirty="0" err="1">
                <a:solidFill>
                  <a:schemeClr val="dk1"/>
                </a:solidFill>
                <a:latin typeface="Arial"/>
                <a:ea typeface="Arial"/>
                <a:cs typeface="Arial"/>
                <a:sym typeface="Arial"/>
              </a:rPr>
              <a:t>This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would</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help</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them</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see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that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some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situations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should</a:t>
            </a:r>
            <a:r>
              <a:rPr lang="pl-PL" sz="2050" dirty="0">
                <a:solidFill>
                  <a:schemeClr val="dk1"/>
                </a:solidFill>
                <a:latin typeface="Arial"/>
                <a:ea typeface="Arial"/>
                <a:cs typeface="Arial"/>
                <a:sym typeface="Arial"/>
              </a:rPr>
              <a:t> not be </a:t>
            </a:r>
            <a:r>
              <a:rPr lang="pl-PL" sz="2050" dirty="0" err="1">
                <a:solidFill>
                  <a:schemeClr val="dk1"/>
                </a:solidFill>
                <a:latin typeface="Arial"/>
                <a:ea typeface="Arial"/>
                <a:cs typeface="Arial"/>
                <a:sym typeface="Arial"/>
              </a:rPr>
              <a:t>put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up</a:t>
            </a:r>
            <a:r>
              <a:rPr lang="pl-PL" sz="2050" dirty="0">
                <a:solidFill>
                  <a:schemeClr val="dk1"/>
                </a:solidFill>
                <a:latin typeface="Arial"/>
                <a:ea typeface="Arial"/>
                <a:cs typeface="Arial"/>
                <a:sym typeface="Arial"/>
              </a:rPr>
              <a:t> with. </a:t>
            </a:r>
            <a:endParaRPr sz="2050" dirty="0">
              <a:solidFill>
                <a:schemeClr val="dk1"/>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dirty="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dirty="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dirty="0">
              <a:solidFill>
                <a:schemeClr val="dk1"/>
              </a:solidFill>
              <a:latin typeface="Arial"/>
              <a:ea typeface="Arial"/>
              <a:cs typeface="Arial"/>
              <a:sym typeface="Arial"/>
            </a:endParaRPr>
          </a:p>
        </p:txBody>
      </p:sp>
      <p:sp>
        <p:nvSpPr>
          <p:cNvPr id="145" name="Google Shape;145;g18ccb96ae3c_0_16"/>
          <p:cNvSpPr/>
          <p:nvPr/>
        </p:nvSpPr>
        <p:spPr>
          <a:xfrm>
            <a:off x="8882550" y="2286000"/>
            <a:ext cx="2830200" cy="2783100"/>
          </a:xfrm>
          <a:prstGeom prst="noSmoking">
            <a:avLst>
              <a:gd name="adj" fmla="val 18750"/>
            </a:avLst>
          </a:prstGeom>
          <a:solidFill>
            <a:srgbClr val="FF0000"/>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539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8cda15836a_0_10"/>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Report online</a:t>
            </a:r>
            <a:endParaRPr i="1"/>
          </a:p>
        </p:txBody>
      </p:sp>
      <p:sp>
        <p:nvSpPr>
          <p:cNvPr id="151" name="Google Shape;151;g18cda15836a_0_10"/>
          <p:cNvSpPr txBox="1">
            <a:spLocks noGrp="1"/>
          </p:cNvSpPr>
          <p:nvPr>
            <p:ph idx="1"/>
          </p:nvPr>
        </p:nvSpPr>
        <p:spPr>
          <a:xfrm>
            <a:off x="1295400" y="1502050"/>
            <a:ext cx="10379100" cy="4309800"/>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1800"/>
              </a:spcBef>
              <a:spcAft>
                <a:spcPts val="0"/>
              </a:spcAft>
              <a:buNone/>
            </a:pPr>
            <a:r>
              <a:rPr lang="pl-PL" sz="2050" b="1">
                <a:solidFill>
                  <a:srgbClr val="22304B"/>
                </a:solidFill>
                <a:latin typeface="Arial"/>
                <a:ea typeface="Arial"/>
                <a:cs typeface="Arial"/>
                <a:sym typeface="Arial"/>
              </a:rPr>
              <a:t>SITUATIONS</a:t>
            </a:r>
            <a:endParaRPr sz="2050">
              <a:solidFill>
                <a:srgbClr val="22304B"/>
              </a:solidFill>
              <a:latin typeface="Arial"/>
              <a:ea typeface="Arial"/>
              <a:cs typeface="Arial"/>
              <a:sym typeface="Arial"/>
            </a:endParaRPr>
          </a:p>
          <a:p>
            <a:pPr marL="457200" lvl="0" indent="-358775" algn="just" rtl="0">
              <a:lnSpc>
                <a:spcPct val="115000"/>
              </a:lnSpc>
              <a:spcBef>
                <a:spcPts val="1800"/>
              </a:spcBef>
              <a:spcAft>
                <a:spcPts val="0"/>
              </a:spcAft>
              <a:buClr>
                <a:srgbClr val="000000"/>
              </a:buClr>
              <a:buSzPts val="2050"/>
              <a:buFont typeface="Arial"/>
              <a:buAutoNum type="arabicPeriod"/>
            </a:pPr>
            <a:r>
              <a:rPr lang="pl-PL" sz="2050">
                <a:solidFill>
                  <a:srgbClr val="000000"/>
                </a:solidFill>
                <a:latin typeface="Arial"/>
                <a:ea typeface="Arial"/>
                <a:cs typeface="Arial"/>
                <a:sym typeface="Arial"/>
              </a:rPr>
              <a:t>A student posts a group photo in a public account, and you hate the way you look in it.Would you report that photo or not? How can you respond?</a:t>
            </a:r>
            <a:endParaRPr sz="2050">
              <a:solidFill>
                <a:srgbClr val="000000"/>
              </a:solidFill>
              <a:latin typeface="Arial"/>
              <a:ea typeface="Arial"/>
              <a:cs typeface="Arial"/>
              <a:sym typeface="Arial"/>
            </a:endParaRPr>
          </a:p>
          <a:p>
            <a:pPr marL="457200" lvl="0" indent="-358775" algn="just" rtl="0">
              <a:lnSpc>
                <a:spcPct val="115000"/>
              </a:lnSpc>
              <a:spcBef>
                <a:spcPts val="1000"/>
              </a:spcBef>
              <a:spcAft>
                <a:spcPts val="0"/>
              </a:spcAft>
              <a:buClr>
                <a:srgbClr val="000000"/>
              </a:buClr>
              <a:buSzPts val="2050"/>
              <a:buFont typeface="Arial"/>
              <a:buAutoNum type="arabicPeriod"/>
            </a:pPr>
            <a:r>
              <a:rPr lang="pl-PL" sz="2050">
                <a:solidFill>
                  <a:srgbClr val="000000"/>
                </a:solidFill>
                <a:latin typeface="Arial"/>
                <a:ea typeface="Arial"/>
                <a:cs typeface="Arial"/>
                <a:sym typeface="Arial"/>
              </a:rPr>
              <a:t>Someone creates an account of a student you know using their name and photo.They turned the photo into a meme and drew a moustache and other weird facial features on it, turning the photo into a joke. Would you report the account or not? </a:t>
            </a:r>
            <a:endParaRPr sz="2050">
              <a:solidFill>
                <a:srgbClr val="000000"/>
              </a:solidFill>
              <a:latin typeface="Arial"/>
              <a:ea typeface="Arial"/>
              <a:cs typeface="Arial"/>
              <a:sym typeface="Arial"/>
            </a:endParaRPr>
          </a:p>
          <a:p>
            <a:pPr marL="457200" lvl="0" indent="-358775" algn="just" rtl="0">
              <a:lnSpc>
                <a:spcPct val="115000"/>
              </a:lnSpc>
              <a:spcBef>
                <a:spcPts val="1800"/>
              </a:spcBef>
              <a:spcAft>
                <a:spcPts val="0"/>
              </a:spcAft>
              <a:buClr>
                <a:srgbClr val="000000"/>
              </a:buClr>
              <a:buSzPts val="2050"/>
              <a:buFont typeface="Arial"/>
              <a:buAutoNum type="arabicPeriod"/>
            </a:pPr>
            <a:r>
              <a:rPr lang="pl-PL" sz="2050">
                <a:solidFill>
                  <a:srgbClr val="000000"/>
                </a:solidFill>
                <a:latin typeface="Arial"/>
                <a:ea typeface="Arial"/>
                <a:cs typeface="Arial"/>
                <a:sym typeface="Arial"/>
              </a:rPr>
              <a:t>Someone posts lots of mean comments about a student in your school without using their name,but you have a feeling you know who it is. Would you report those comments or not? </a:t>
            </a:r>
            <a:endParaRPr sz="2050">
              <a:solidFill>
                <a:srgbClr val="000000"/>
              </a:solidFill>
              <a:latin typeface="Arial"/>
              <a:ea typeface="Arial"/>
              <a:cs typeface="Arial"/>
              <a:sym typeface="Arial"/>
            </a:endParaRPr>
          </a:p>
          <a:p>
            <a:pPr marL="0" lvl="0" indent="0" algn="just"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1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1297960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8cda15836a_0_1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Report online</a:t>
            </a:r>
            <a:endParaRPr i="1"/>
          </a:p>
        </p:txBody>
      </p:sp>
      <p:sp>
        <p:nvSpPr>
          <p:cNvPr id="157" name="Google Shape;157;g18cda15836a_0_19"/>
          <p:cNvSpPr txBox="1">
            <a:spLocks noGrp="1"/>
          </p:cNvSpPr>
          <p:nvPr>
            <p:ph idx="1"/>
          </p:nvPr>
        </p:nvSpPr>
        <p:spPr>
          <a:xfrm>
            <a:off x="1309925" y="1865300"/>
            <a:ext cx="10379100" cy="43098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1800"/>
              </a:spcBef>
              <a:spcAft>
                <a:spcPts val="0"/>
              </a:spcAft>
              <a:buNone/>
            </a:pPr>
            <a:r>
              <a:rPr lang="pl-PL" sz="2050">
                <a:solidFill>
                  <a:srgbClr val="000000"/>
                </a:solidFill>
                <a:latin typeface="Arial"/>
                <a:ea typeface="Arial"/>
                <a:cs typeface="Arial"/>
                <a:sym typeface="Arial"/>
              </a:rPr>
              <a:t>4. A student creates an account with your school’s name in the screen name and posts students’ photos with comments that everybody hears about.Some of the comments are mean to students;some are compliments. Do you report the mean comments, the whole account, or both? </a:t>
            </a:r>
            <a:endParaRPr sz="2050">
              <a:solidFill>
                <a:srgbClr val="000000"/>
              </a:solidFill>
              <a:latin typeface="Arial"/>
              <a:ea typeface="Arial"/>
              <a:cs typeface="Arial"/>
              <a:sym typeface="Arial"/>
            </a:endParaRPr>
          </a:p>
          <a:p>
            <a:pPr marL="0" lvl="0" indent="0" algn="just" rtl="0">
              <a:lnSpc>
                <a:spcPct val="120000"/>
              </a:lnSpc>
              <a:spcBef>
                <a:spcPts val="1800"/>
              </a:spcBef>
              <a:spcAft>
                <a:spcPts val="0"/>
              </a:spcAft>
              <a:buClr>
                <a:schemeClr val="dk1"/>
              </a:buClr>
              <a:buSzPts val="1100"/>
              <a:buFont typeface="Arial"/>
              <a:buNone/>
            </a:pPr>
            <a:r>
              <a:rPr lang="pl-PL" sz="2050">
                <a:solidFill>
                  <a:srgbClr val="000000"/>
                </a:solidFill>
                <a:latin typeface="Arial"/>
                <a:ea typeface="Arial"/>
                <a:cs typeface="Arial"/>
                <a:sym typeface="Arial"/>
              </a:rPr>
              <a:t>5. You’re watching a cartoon video and all of a sudden there’s some weird content in it that’s definitely not appropriate for kids and makes you feel uncomfortable. Do you report it or not? </a:t>
            </a:r>
            <a:endParaRPr sz="2050">
              <a:solidFill>
                <a:srgbClr val="000000"/>
              </a:solidFill>
              <a:latin typeface="Arial"/>
              <a:ea typeface="Arial"/>
              <a:cs typeface="Arial"/>
              <a:sym typeface="Arial"/>
            </a:endParaRPr>
          </a:p>
          <a:p>
            <a:pPr marL="0" lvl="0" indent="0" algn="just" rtl="0">
              <a:lnSpc>
                <a:spcPct val="120000"/>
              </a:lnSpc>
              <a:spcBef>
                <a:spcPts val="1800"/>
              </a:spcBef>
              <a:spcAft>
                <a:spcPts val="0"/>
              </a:spcAft>
              <a:buClr>
                <a:schemeClr val="dk1"/>
              </a:buClr>
              <a:buSzPts val="1100"/>
              <a:buFont typeface="Arial"/>
              <a:buNone/>
            </a:pPr>
            <a:r>
              <a:rPr lang="pl-PL" sz="2050">
                <a:solidFill>
                  <a:srgbClr val="000000"/>
                </a:solidFill>
                <a:latin typeface="Arial"/>
                <a:ea typeface="Arial"/>
                <a:cs typeface="Arial"/>
                <a:sym typeface="Arial"/>
              </a:rPr>
              <a:t>6. You’re playing an online game with friends and someone (none of the players) starts chatting with you. They’re not being mean or anything,but you don’t know him. Do you ignore him or report him?</a:t>
            </a:r>
            <a:endParaRPr sz="2050">
              <a:solidFill>
                <a:srgbClr val="000000"/>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1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220458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8ccb96ae3c_0_1"/>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Current situation</a:t>
            </a:r>
            <a:endParaRPr/>
          </a:p>
        </p:txBody>
      </p:sp>
      <p:sp>
        <p:nvSpPr>
          <p:cNvPr id="118" name="Google Shape;118;g18ccb96ae3c_0_1"/>
          <p:cNvSpPr txBox="1">
            <a:spLocks noGrp="1"/>
          </p:cNvSpPr>
          <p:nvPr>
            <p:ph idx="1"/>
          </p:nvPr>
        </p:nvSpPr>
        <p:spPr>
          <a:xfrm>
            <a:off x="1371600" y="1666775"/>
            <a:ext cx="5297400" cy="4309800"/>
          </a:xfrm>
          <a:prstGeom prst="rect">
            <a:avLst/>
          </a:prstGeom>
          <a:noFill/>
          <a:ln>
            <a:noFill/>
          </a:ln>
        </p:spPr>
        <p:txBody>
          <a:bodyPr spcFirstLastPara="1" wrap="square" lIns="91425" tIns="45700" rIns="91425" bIns="45700" anchor="t" anchorCtr="0">
            <a:noAutofit/>
          </a:bodyPr>
          <a:lstStyle/>
          <a:p>
            <a:pPr marL="457200" lvl="0" indent="-357981" algn="just" rtl="0">
              <a:lnSpc>
                <a:spcPct val="100000"/>
              </a:lnSpc>
              <a:spcBef>
                <a:spcPts val="0"/>
              </a:spcBef>
              <a:spcAft>
                <a:spcPts val="0"/>
              </a:spcAft>
              <a:buClr>
                <a:schemeClr val="dk1"/>
              </a:buClr>
              <a:buSzPts val="2038"/>
              <a:buFont typeface="Arial"/>
              <a:buChar char="➢"/>
            </a:pPr>
            <a:r>
              <a:rPr lang="pl-PL" sz="2037">
                <a:solidFill>
                  <a:schemeClr val="dk1"/>
                </a:solidFill>
                <a:latin typeface="Arial"/>
                <a:ea typeface="Arial"/>
                <a:cs typeface="Arial"/>
                <a:sym typeface="Arial"/>
              </a:rPr>
              <a:t>We rely on more and more third-party cloud-based services for our daily tasks.</a:t>
            </a:r>
            <a:endParaRPr sz="2037">
              <a:solidFill>
                <a:schemeClr val="dk1"/>
              </a:solidFill>
              <a:latin typeface="Arial"/>
              <a:ea typeface="Arial"/>
              <a:cs typeface="Arial"/>
              <a:sym typeface="Arial"/>
            </a:endParaRPr>
          </a:p>
          <a:p>
            <a:pPr marL="457200" lvl="0" indent="0" algn="just" rtl="0">
              <a:lnSpc>
                <a:spcPct val="100000"/>
              </a:lnSpc>
              <a:spcBef>
                <a:spcPts val="1200"/>
              </a:spcBef>
              <a:spcAft>
                <a:spcPts val="0"/>
              </a:spcAft>
              <a:buNone/>
            </a:pPr>
            <a:endParaRPr sz="2037">
              <a:solidFill>
                <a:schemeClr val="dk1"/>
              </a:solidFill>
              <a:latin typeface="Arial"/>
              <a:ea typeface="Arial"/>
              <a:cs typeface="Arial"/>
              <a:sym typeface="Arial"/>
            </a:endParaRPr>
          </a:p>
          <a:p>
            <a:pPr marL="457200" lvl="0" indent="-357981" algn="just" rtl="0">
              <a:lnSpc>
                <a:spcPct val="100000"/>
              </a:lnSpc>
              <a:spcBef>
                <a:spcPts val="1200"/>
              </a:spcBef>
              <a:spcAft>
                <a:spcPts val="0"/>
              </a:spcAft>
              <a:buClr>
                <a:schemeClr val="dk1"/>
              </a:buClr>
              <a:buSzPts val="2038"/>
              <a:buFont typeface="Arial"/>
              <a:buChar char="➢"/>
            </a:pPr>
            <a:r>
              <a:rPr lang="pl-PL" sz="2037">
                <a:solidFill>
                  <a:schemeClr val="dk1"/>
                </a:solidFill>
                <a:latin typeface="Arial"/>
                <a:ea typeface="Arial"/>
                <a:cs typeface="Arial"/>
                <a:sym typeface="Arial"/>
              </a:rPr>
              <a:t>In the process, we part with more of our personal data (sometimes without even knowing).</a:t>
            </a:r>
            <a:endParaRPr sz="2037">
              <a:solidFill>
                <a:schemeClr val="dk1"/>
              </a:solidFill>
              <a:latin typeface="Arial"/>
              <a:ea typeface="Arial"/>
              <a:cs typeface="Arial"/>
              <a:sym typeface="Arial"/>
            </a:endParaRPr>
          </a:p>
          <a:p>
            <a:pPr marL="457200" lvl="0" indent="0" algn="just" rtl="0">
              <a:lnSpc>
                <a:spcPct val="100000"/>
              </a:lnSpc>
              <a:spcBef>
                <a:spcPts val="1200"/>
              </a:spcBef>
              <a:spcAft>
                <a:spcPts val="0"/>
              </a:spcAft>
              <a:buSzPts val="605"/>
              <a:buNone/>
            </a:pPr>
            <a:endParaRPr sz="2037">
              <a:solidFill>
                <a:schemeClr val="dk1"/>
              </a:solidFill>
              <a:latin typeface="Arial"/>
              <a:ea typeface="Arial"/>
              <a:cs typeface="Arial"/>
              <a:sym typeface="Arial"/>
            </a:endParaRPr>
          </a:p>
          <a:p>
            <a:pPr marL="457200" lvl="0" indent="-357981" algn="just" rtl="0">
              <a:lnSpc>
                <a:spcPct val="100000"/>
              </a:lnSpc>
              <a:spcBef>
                <a:spcPts val="1200"/>
              </a:spcBef>
              <a:spcAft>
                <a:spcPts val="0"/>
              </a:spcAft>
              <a:buClr>
                <a:schemeClr val="dk1"/>
              </a:buClr>
              <a:buSzPts val="2038"/>
              <a:buFont typeface="Arial"/>
              <a:buChar char="➢"/>
            </a:pPr>
            <a:r>
              <a:rPr lang="pl-PL" sz="2037">
                <a:solidFill>
                  <a:schemeClr val="dk1"/>
                </a:solidFill>
                <a:latin typeface="Arial"/>
                <a:ea typeface="Arial"/>
                <a:cs typeface="Arial"/>
                <a:sym typeface="Arial"/>
              </a:rPr>
              <a:t>We take more of our work-based devices home to work (and visa versa).</a:t>
            </a:r>
            <a:endParaRPr sz="2037">
              <a:solidFill>
                <a:schemeClr val="dk1"/>
              </a:solidFill>
              <a:latin typeface="Arial"/>
              <a:ea typeface="Arial"/>
              <a:cs typeface="Arial"/>
              <a:sym typeface="Arial"/>
            </a:endParaRPr>
          </a:p>
          <a:p>
            <a:pPr marL="457200" lvl="0" indent="0" algn="l" rtl="0">
              <a:lnSpc>
                <a:spcPct val="100000"/>
              </a:lnSpc>
              <a:spcBef>
                <a:spcPts val="1200"/>
              </a:spcBef>
              <a:spcAft>
                <a:spcPts val="0"/>
              </a:spcAft>
              <a:buSzPts val="605"/>
              <a:buNone/>
            </a:pPr>
            <a:endParaRPr sz="1837">
              <a:solidFill>
                <a:schemeClr val="dk1"/>
              </a:solidFill>
              <a:latin typeface="Arial"/>
              <a:ea typeface="Arial"/>
              <a:cs typeface="Arial"/>
              <a:sym typeface="Arial"/>
            </a:endParaRPr>
          </a:p>
          <a:p>
            <a:pPr marL="0" lvl="0" indent="0" algn="l" rtl="0">
              <a:lnSpc>
                <a:spcPct val="100000"/>
              </a:lnSpc>
              <a:spcBef>
                <a:spcPts val="1200"/>
              </a:spcBef>
              <a:spcAft>
                <a:spcPts val="0"/>
              </a:spcAft>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
        <p:nvSpPr>
          <p:cNvPr id="119" name="Google Shape;119;g18ccb96ae3c_0_1"/>
          <p:cNvSpPr txBox="1">
            <a:spLocks noGrp="1"/>
          </p:cNvSpPr>
          <p:nvPr>
            <p:ph type="body" idx="4294967295"/>
          </p:nvPr>
        </p:nvSpPr>
        <p:spPr>
          <a:xfrm>
            <a:off x="6828107" y="1666775"/>
            <a:ext cx="4949825" cy="4310063"/>
          </a:xfrm>
          <a:prstGeom prst="rect">
            <a:avLst/>
          </a:prstGeom>
          <a:noFill/>
          <a:ln>
            <a:noFill/>
          </a:ln>
        </p:spPr>
        <p:txBody>
          <a:bodyPr spcFirstLastPara="1" wrap="square" lIns="91425" tIns="45700" rIns="91425" bIns="45700" anchor="t" anchorCtr="0">
            <a:noAutofit/>
          </a:bodyPr>
          <a:lstStyle/>
          <a:p>
            <a:pPr marL="457200" lvl="0" indent="-357981" algn="just" rtl="0">
              <a:lnSpc>
                <a:spcPct val="100000"/>
              </a:lnSpc>
              <a:spcBef>
                <a:spcPts val="0"/>
              </a:spcBef>
              <a:spcAft>
                <a:spcPts val="0"/>
              </a:spcAft>
              <a:buClr>
                <a:schemeClr val="dk1"/>
              </a:buClr>
              <a:buSzPts val="2038"/>
              <a:buFont typeface="Arial"/>
              <a:buChar char="➢"/>
            </a:pPr>
            <a:r>
              <a:rPr lang="pl-PL" sz="2037" dirty="0">
                <a:solidFill>
                  <a:schemeClr val="dk1"/>
                </a:solidFill>
                <a:latin typeface="Arial"/>
                <a:ea typeface="Arial"/>
                <a:cs typeface="Arial"/>
                <a:sym typeface="Arial"/>
              </a:rPr>
              <a:t>In </a:t>
            </a:r>
            <a:r>
              <a:rPr lang="pl-PL" sz="2037" dirty="0" err="1">
                <a:solidFill>
                  <a:schemeClr val="dk1"/>
                </a:solidFill>
                <a:latin typeface="Arial"/>
                <a:ea typeface="Arial"/>
                <a:cs typeface="Arial"/>
                <a:sym typeface="Arial"/>
              </a:rPr>
              <a:t>general</a:t>
            </a:r>
            <a:r>
              <a:rPr lang="pl-PL" sz="2037" dirty="0">
                <a:solidFill>
                  <a:schemeClr val="dk1"/>
                </a:solidFill>
                <a:latin typeface="Arial"/>
                <a:ea typeface="Arial"/>
                <a:cs typeface="Arial"/>
                <a:sym typeface="Arial"/>
              </a:rPr>
              <a:t>, we </a:t>
            </a:r>
            <a:r>
              <a:rPr lang="pl-PL" sz="2037" dirty="0" err="1">
                <a:solidFill>
                  <a:schemeClr val="dk1"/>
                </a:solidFill>
                <a:latin typeface="Arial"/>
                <a:ea typeface="Arial"/>
                <a:cs typeface="Arial"/>
                <a:sym typeface="Arial"/>
              </a:rPr>
              <a:t>are</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connecting</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more</a:t>
            </a:r>
            <a:r>
              <a:rPr lang="pl-PL" sz="2037" dirty="0">
                <a:solidFill>
                  <a:schemeClr val="dk1"/>
                </a:solidFill>
                <a:latin typeface="Arial"/>
                <a:ea typeface="Arial"/>
                <a:cs typeface="Arial"/>
                <a:sym typeface="Arial"/>
              </a:rPr>
              <a:t> devices to the </a:t>
            </a:r>
            <a:r>
              <a:rPr lang="pl-PL" sz="2037" dirty="0" err="1">
                <a:solidFill>
                  <a:schemeClr val="dk1"/>
                </a:solidFill>
                <a:latin typeface="Arial"/>
                <a:ea typeface="Arial"/>
                <a:cs typeface="Arial"/>
                <a:sym typeface="Arial"/>
              </a:rPr>
              <a:t>internet</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creating</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more</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profiles</a:t>
            </a:r>
            <a:r>
              <a:rPr lang="pl-PL" sz="2037" dirty="0">
                <a:solidFill>
                  <a:schemeClr val="dk1"/>
                </a:solidFill>
                <a:latin typeface="Arial"/>
                <a:ea typeface="Arial"/>
                <a:cs typeface="Arial"/>
                <a:sym typeface="Arial"/>
              </a:rPr>
              <a:t> with </a:t>
            </a:r>
            <a:r>
              <a:rPr lang="pl-PL" sz="2037" dirty="0" err="1">
                <a:solidFill>
                  <a:schemeClr val="dk1"/>
                </a:solidFill>
                <a:latin typeface="Arial"/>
                <a:ea typeface="Arial"/>
                <a:cs typeface="Arial"/>
                <a:sym typeface="Arial"/>
              </a:rPr>
              <a:t>various</a:t>
            </a:r>
            <a:r>
              <a:rPr lang="pl-PL" sz="2037" dirty="0">
                <a:solidFill>
                  <a:schemeClr val="dk1"/>
                </a:solidFill>
                <a:latin typeface="Arial"/>
                <a:ea typeface="Arial"/>
                <a:cs typeface="Arial"/>
                <a:sym typeface="Arial"/>
              </a:rPr>
              <a:t> software and </a:t>
            </a:r>
            <a:r>
              <a:rPr lang="pl-PL" sz="2037" dirty="0" err="1">
                <a:solidFill>
                  <a:schemeClr val="dk1"/>
                </a:solidFill>
                <a:latin typeface="Arial"/>
                <a:ea typeface="Arial"/>
                <a:cs typeface="Arial"/>
                <a:sym typeface="Arial"/>
              </a:rPr>
              <a:t>apps</a:t>
            </a:r>
            <a:r>
              <a:rPr lang="pl-PL" sz="2037" dirty="0">
                <a:solidFill>
                  <a:schemeClr val="dk1"/>
                </a:solidFill>
                <a:latin typeface="Arial"/>
                <a:ea typeface="Arial"/>
                <a:cs typeface="Arial"/>
                <a:sym typeface="Arial"/>
              </a:rPr>
              <a:t>.</a:t>
            </a:r>
            <a:endParaRPr sz="2037" dirty="0">
              <a:solidFill>
                <a:schemeClr val="dk1"/>
              </a:solidFill>
              <a:latin typeface="Arial"/>
              <a:ea typeface="Arial"/>
              <a:cs typeface="Arial"/>
              <a:sym typeface="Arial"/>
            </a:endParaRPr>
          </a:p>
          <a:p>
            <a:pPr marL="457200" lvl="0" indent="0" algn="just" rtl="0">
              <a:lnSpc>
                <a:spcPct val="100000"/>
              </a:lnSpc>
              <a:spcBef>
                <a:spcPts val="1200"/>
              </a:spcBef>
              <a:spcAft>
                <a:spcPts val="0"/>
              </a:spcAft>
              <a:buSzPts val="605"/>
              <a:buNone/>
            </a:pPr>
            <a:endParaRPr sz="2037" dirty="0">
              <a:solidFill>
                <a:schemeClr val="dk1"/>
              </a:solidFill>
              <a:latin typeface="Arial"/>
              <a:ea typeface="Arial"/>
              <a:cs typeface="Arial"/>
              <a:sym typeface="Arial"/>
            </a:endParaRPr>
          </a:p>
          <a:p>
            <a:pPr marL="457200" lvl="0" indent="-357981" algn="just" rtl="0">
              <a:lnSpc>
                <a:spcPct val="100000"/>
              </a:lnSpc>
              <a:spcBef>
                <a:spcPts val="1200"/>
              </a:spcBef>
              <a:spcAft>
                <a:spcPts val="0"/>
              </a:spcAft>
              <a:buClr>
                <a:schemeClr val="dk1"/>
              </a:buClr>
              <a:buSzPts val="2038"/>
              <a:buFont typeface="Arial"/>
              <a:buChar char="➢"/>
            </a:pPr>
            <a:r>
              <a:rPr lang="pl-PL" sz="2037" dirty="0" err="1">
                <a:solidFill>
                  <a:schemeClr val="dk1"/>
                </a:solidFill>
                <a:latin typeface="Arial"/>
                <a:ea typeface="Arial"/>
                <a:cs typeface="Arial"/>
                <a:sym typeface="Arial"/>
              </a:rPr>
              <a:t>More</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hackers</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threats</a:t>
            </a:r>
            <a:r>
              <a:rPr lang="pl-PL" sz="2037" dirty="0">
                <a:solidFill>
                  <a:schemeClr val="dk1"/>
                </a:solidFill>
                <a:latin typeface="Arial"/>
                <a:ea typeface="Arial"/>
                <a:cs typeface="Arial"/>
                <a:sym typeface="Arial"/>
              </a:rPr>
              <a:t> and </a:t>
            </a:r>
            <a:r>
              <a:rPr lang="pl-PL" sz="2037" dirty="0" err="1">
                <a:solidFill>
                  <a:schemeClr val="dk1"/>
                </a:solidFill>
                <a:latin typeface="Arial"/>
                <a:ea typeface="Arial"/>
                <a:cs typeface="Arial"/>
                <a:sym typeface="Arial"/>
              </a:rPr>
              <a:t>scams</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lurk</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than</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ever</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before</a:t>
            </a:r>
            <a:r>
              <a:rPr lang="pl-PL" sz="2037" dirty="0">
                <a:solidFill>
                  <a:schemeClr val="dk1"/>
                </a:solidFill>
                <a:latin typeface="Arial"/>
                <a:ea typeface="Arial"/>
                <a:cs typeface="Arial"/>
                <a:sym typeface="Arial"/>
              </a:rPr>
              <a:t>.</a:t>
            </a:r>
            <a:endParaRPr sz="2037" dirty="0">
              <a:solidFill>
                <a:schemeClr val="dk1"/>
              </a:solidFill>
              <a:latin typeface="Arial"/>
              <a:ea typeface="Arial"/>
              <a:cs typeface="Arial"/>
              <a:sym typeface="Arial"/>
            </a:endParaRPr>
          </a:p>
          <a:p>
            <a:pPr marL="457200" lvl="0" indent="0" algn="just" rtl="0">
              <a:lnSpc>
                <a:spcPct val="100000"/>
              </a:lnSpc>
              <a:spcBef>
                <a:spcPts val="1200"/>
              </a:spcBef>
              <a:spcAft>
                <a:spcPts val="0"/>
              </a:spcAft>
              <a:buSzPts val="605"/>
              <a:buNone/>
            </a:pPr>
            <a:endParaRPr sz="2037" dirty="0">
              <a:solidFill>
                <a:schemeClr val="dk1"/>
              </a:solidFill>
              <a:latin typeface="Arial"/>
              <a:ea typeface="Arial"/>
              <a:cs typeface="Arial"/>
              <a:sym typeface="Arial"/>
            </a:endParaRPr>
          </a:p>
          <a:p>
            <a:pPr marL="457200" lvl="0" indent="-357981" algn="just" rtl="0">
              <a:lnSpc>
                <a:spcPct val="100000"/>
              </a:lnSpc>
              <a:spcBef>
                <a:spcPts val="1200"/>
              </a:spcBef>
              <a:spcAft>
                <a:spcPts val="0"/>
              </a:spcAft>
              <a:buClr>
                <a:schemeClr val="dk1"/>
              </a:buClr>
              <a:buSzPts val="2038"/>
              <a:buFont typeface="Arial"/>
              <a:buChar char="➢"/>
            </a:pPr>
            <a:r>
              <a:rPr lang="pl-PL" sz="2037" dirty="0">
                <a:solidFill>
                  <a:schemeClr val="dk1"/>
                </a:solidFill>
                <a:latin typeface="Arial"/>
                <a:ea typeface="Arial"/>
                <a:cs typeface="Arial"/>
                <a:sym typeface="Arial"/>
              </a:rPr>
              <a:t>As </a:t>
            </a:r>
            <a:r>
              <a:rPr lang="pl-PL" sz="2037" dirty="0" err="1">
                <a:solidFill>
                  <a:schemeClr val="dk1"/>
                </a:solidFill>
                <a:latin typeface="Arial"/>
                <a:ea typeface="Arial"/>
                <a:cs typeface="Arial"/>
                <a:sym typeface="Arial"/>
              </a:rPr>
              <a:t>artificial</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intelligence</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develops</a:t>
            </a:r>
            <a:r>
              <a:rPr lang="pl-PL" sz="2037" dirty="0">
                <a:solidFill>
                  <a:schemeClr val="dk1"/>
                </a:solidFill>
                <a:latin typeface="Arial"/>
                <a:ea typeface="Arial"/>
                <a:cs typeface="Arial"/>
                <a:sym typeface="Arial"/>
              </a:rPr>
              <a:t>, the </a:t>
            </a:r>
            <a:r>
              <a:rPr lang="pl-PL" sz="2037" dirty="0" err="1">
                <a:solidFill>
                  <a:schemeClr val="dk1"/>
                </a:solidFill>
                <a:latin typeface="Arial"/>
                <a:ea typeface="Arial"/>
                <a:cs typeface="Arial"/>
                <a:sym typeface="Arial"/>
              </a:rPr>
              <a:t>capability</a:t>
            </a:r>
            <a:r>
              <a:rPr lang="pl-PL" sz="2037" dirty="0">
                <a:solidFill>
                  <a:schemeClr val="dk1"/>
                </a:solidFill>
                <a:latin typeface="Arial"/>
                <a:ea typeface="Arial"/>
                <a:cs typeface="Arial"/>
                <a:sym typeface="Arial"/>
              </a:rPr>
              <a:t> of </a:t>
            </a:r>
            <a:r>
              <a:rPr lang="pl-PL" sz="2037" dirty="0" err="1">
                <a:solidFill>
                  <a:schemeClr val="dk1"/>
                </a:solidFill>
                <a:latin typeface="Arial"/>
                <a:ea typeface="Arial"/>
                <a:cs typeface="Arial"/>
                <a:sym typeface="Arial"/>
              </a:rPr>
              <a:t>cyber-hackers</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develops</a:t>
            </a:r>
            <a:r>
              <a:rPr lang="pl-PL" sz="2037" dirty="0">
                <a:solidFill>
                  <a:schemeClr val="dk1"/>
                </a:solidFill>
                <a:latin typeface="Arial"/>
                <a:ea typeface="Arial"/>
                <a:cs typeface="Arial"/>
                <a:sym typeface="Arial"/>
              </a:rPr>
              <a:t> </a:t>
            </a:r>
            <a:r>
              <a:rPr lang="pl-PL" sz="2037" dirty="0" err="1">
                <a:solidFill>
                  <a:schemeClr val="dk1"/>
                </a:solidFill>
                <a:latin typeface="Arial"/>
                <a:ea typeface="Arial"/>
                <a:cs typeface="Arial"/>
                <a:sym typeface="Arial"/>
              </a:rPr>
              <a:t>alongside</a:t>
            </a:r>
            <a:r>
              <a:rPr lang="pl-PL" sz="2037" dirty="0">
                <a:solidFill>
                  <a:schemeClr val="dk1"/>
                </a:solidFill>
                <a:latin typeface="Arial"/>
                <a:ea typeface="Arial"/>
                <a:cs typeface="Arial"/>
                <a:sym typeface="Arial"/>
              </a:rPr>
              <a:t>.</a:t>
            </a:r>
            <a:endParaRPr sz="2037" dirty="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4259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8d8e8929e2_0_381"/>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b="1"/>
              <a:t>What is Cybersecurity?</a:t>
            </a:r>
            <a:endParaRPr b="1"/>
          </a:p>
        </p:txBody>
      </p:sp>
      <p:sp>
        <p:nvSpPr>
          <p:cNvPr id="163" name="Google Shape;163;g18d8e8929e2_0_381"/>
          <p:cNvSpPr txBox="1">
            <a:spLocks noGrp="1"/>
          </p:cNvSpPr>
          <p:nvPr>
            <p:ph idx="1"/>
          </p:nvPr>
        </p:nvSpPr>
        <p:spPr>
          <a:xfrm>
            <a:off x="1254775" y="1208793"/>
            <a:ext cx="6042000" cy="48351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1800"/>
              </a:spcBef>
              <a:spcAft>
                <a:spcPts val="0"/>
              </a:spcAft>
              <a:buClr>
                <a:schemeClr val="dk1"/>
              </a:buClr>
              <a:buSzPts val="1100"/>
              <a:buFont typeface="Arial"/>
              <a:buNone/>
            </a:pPr>
            <a:r>
              <a:rPr lang="pl-PL" sz="2050" b="1" dirty="0" err="1">
                <a:solidFill>
                  <a:schemeClr val="dk1"/>
                </a:solidFill>
                <a:latin typeface="Arial"/>
                <a:ea typeface="Arial"/>
                <a:cs typeface="Arial"/>
                <a:sym typeface="Arial"/>
              </a:rPr>
              <a:t>Cybersecurity</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is</a:t>
            </a:r>
            <a:r>
              <a:rPr lang="pl-PL" sz="2050" dirty="0">
                <a:solidFill>
                  <a:schemeClr val="dk1"/>
                </a:solidFill>
                <a:latin typeface="Arial"/>
                <a:ea typeface="Arial"/>
                <a:cs typeface="Arial"/>
                <a:sym typeface="Arial"/>
              </a:rPr>
              <a:t> the </a:t>
            </a:r>
            <a:r>
              <a:rPr lang="pl-PL" sz="2050" dirty="0" err="1">
                <a:solidFill>
                  <a:schemeClr val="dk1"/>
                </a:solidFill>
                <a:latin typeface="Arial"/>
                <a:ea typeface="Arial"/>
                <a:cs typeface="Arial"/>
                <a:sym typeface="Arial"/>
              </a:rPr>
              <a:t>practice</a:t>
            </a:r>
            <a:r>
              <a:rPr lang="pl-PL" sz="2050" dirty="0">
                <a:solidFill>
                  <a:schemeClr val="dk1"/>
                </a:solidFill>
                <a:latin typeface="Arial"/>
                <a:ea typeface="Arial"/>
                <a:cs typeface="Arial"/>
                <a:sym typeface="Arial"/>
              </a:rPr>
              <a:t> of </a:t>
            </a:r>
            <a:r>
              <a:rPr lang="pl-PL" sz="2050" dirty="0" err="1">
                <a:solidFill>
                  <a:schemeClr val="dk1"/>
                </a:solidFill>
                <a:latin typeface="Arial"/>
                <a:ea typeface="Arial"/>
                <a:cs typeface="Arial"/>
                <a:sym typeface="Arial"/>
              </a:rPr>
              <a:t>protecting</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systems</a:t>
            </a:r>
            <a:r>
              <a:rPr lang="pl-PL" sz="2050" dirty="0">
                <a:solidFill>
                  <a:schemeClr val="dk1"/>
                </a:solidFill>
                <a:latin typeface="Arial"/>
                <a:ea typeface="Arial"/>
                <a:cs typeface="Arial"/>
                <a:sym typeface="Arial"/>
              </a:rPr>
              <a:t>, networks and </a:t>
            </a:r>
            <a:r>
              <a:rPr lang="pl-PL" sz="2050" dirty="0" err="1">
                <a:solidFill>
                  <a:schemeClr val="dk1"/>
                </a:solidFill>
                <a:latin typeface="Arial"/>
                <a:ea typeface="Arial"/>
                <a:cs typeface="Arial"/>
                <a:sym typeface="Arial"/>
              </a:rPr>
              <a:t>programs</a:t>
            </a:r>
            <a:r>
              <a:rPr lang="pl-PL" sz="2050" dirty="0">
                <a:solidFill>
                  <a:schemeClr val="dk1"/>
                </a:solidFill>
                <a:latin typeface="Arial"/>
                <a:ea typeface="Arial"/>
                <a:cs typeface="Arial"/>
                <a:sym typeface="Arial"/>
              </a:rPr>
              <a:t> from </a:t>
            </a:r>
            <a:r>
              <a:rPr lang="pl-PL" sz="2050" dirty="0" err="1">
                <a:solidFill>
                  <a:schemeClr val="dk1"/>
                </a:solidFill>
                <a:latin typeface="Arial"/>
                <a:ea typeface="Arial"/>
                <a:cs typeface="Arial"/>
                <a:sym typeface="Arial"/>
              </a:rPr>
              <a:t>digital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attacks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Generally</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these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cyber-attacks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aim</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access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modify</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destroy</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confidential</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information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extort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users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users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disrupt</a:t>
            </a:r>
            <a:r>
              <a:rPr lang="pl-PL" sz="2050" dirty="0">
                <a:solidFill>
                  <a:schemeClr val="dk1"/>
                </a:solidFill>
                <a:latin typeface="Arial"/>
                <a:ea typeface="Arial"/>
                <a:cs typeface="Arial"/>
                <a:sym typeface="Arial"/>
              </a:rPr>
              <a:t> business </a:t>
            </a:r>
            <a:r>
              <a:rPr lang="pl-PL" sz="2050" dirty="0" err="1">
                <a:solidFill>
                  <a:schemeClr val="dk1"/>
                </a:solidFill>
                <a:latin typeface="Arial"/>
                <a:ea typeface="Arial"/>
                <a:cs typeface="Arial"/>
                <a:sym typeface="Arial"/>
              </a:rPr>
              <a:t>continuity</a:t>
            </a:r>
            <a:r>
              <a:rPr lang="pl-PL" sz="2050" dirty="0">
                <a:solidFill>
                  <a:schemeClr val="dk1"/>
                </a:solidFill>
                <a:latin typeface="Arial"/>
                <a:ea typeface="Arial"/>
                <a:cs typeface="Arial"/>
                <a:sym typeface="Arial"/>
              </a:rPr>
              <a:t>.</a:t>
            </a:r>
            <a:endParaRPr sz="2050" dirty="0">
              <a:solidFill>
                <a:schemeClr val="dk1"/>
              </a:solidFill>
              <a:latin typeface="Arial"/>
              <a:ea typeface="Arial"/>
              <a:cs typeface="Arial"/>
              <a:sym typeface="Arial"/>
            </a:endParaRPr>
          </a:p>
          <a:p>
            <a:pPr marL="0" lvl="0" indent="0" algn="just" rtl="0">
              <a:lnSpc>
                <a:spcPct val="120000"/>
              </a:lnSpc>
              <a:spcBef>
                <a:spcPts val="1800"/>
              </a:spcBef>
              <a:spcAft>
                <a:spcPts val="0"/>
              </a:spcAft>
              <a:buClr>
                <a:schemeClr val="dk1"/>
              </a:buClr>
              <a:buSzPts val="1100"/>
              <a:buFont typeface="Arial"/>
              <a:buNone/>
            </a:pPr>
            <a:r>
              <a:rPr lang="pl-PL" sz="2050" dirty="0" err="1">
                <a:solidFill>
                  <a:schemeClr val="dk1"/>
                </a:solidFill>
                <a:latin typeface="Arial"/>
                <a:ea typeface="Arial"/>
                <a:cs typeface="Arial"/>
                <a:sym typeface="Arial"/>
              </a:rPr>
              <a:t>When</a:t>
            </a:r>
            <a:r>
              <a:rPr lang="pl-PL" sz="2050" dirty="0">
                <a:solidFill>
                  <a:schemeClr val="dk1"/>
                </a:solidFill>
                <a:latin typeface="Arial"/>
                <a:ea typeface="Arial"/>
                <a:cs typeface="Arial"/>
                <a:sym typeface="Arial"/>
              </a:rPr>
              <a:t> we surf the Internet </a:t>
            </a:r>
            <a:r>
              <a:rPr lang="pl-PL" sz="2050" dirty="0" err="1">
                <a:solidFill>
                  <a:schemeClr val="dk1"/>
                </a:solidFill>
                <a:latin typeface="Arial"/>
                <a:ea typeface="Arial"/>
                <a:cs typeface="Arial"/>
                <a:sym typeface="Arial"/>
              </a:rPr>
              <a:t>or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use</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our</a:t>
            </a:r>
            <a:r>
              <a:rPr lang="pl-PL" sz="2050" dirty="0">
                <a:solidFill>
                  <a:schemeClr val="dk1"/>
                </a:solidFill>
                <a:latin typeface="Arial"/>
                <a:ea typeface="Arial"/>
                <a:cs typeface="Arial"/>
                <a:sym typeface="Arial"/>
              </a:rPr>
              <a:t> devices to </a:t>
            </a:r>
            <a:r>
              <a:rPr lang="pl-PL" sz="2050" dirty="0" err="1">
                <a:solidFill>
                  <a:schemeClr val="dk1"/>
                </a:solidFill>
                <a:latin typeface="Arial"/>
                <a:ea typeface="Arial"/>
                <a:cs typeface="Arial"/>
                <a:sym typeface="Arial"/>
              </a:rPr>
              <a:t>access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our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social</a:t>
            </a:r>
            <a:r>
              <a:rPr lang="pl-PL" sz="2050" dirty="0">
                <a:solidFill>
                  <a:schemeClr val="dk1"/>
                </a:solidFill>
                <a:latin typeface="Arial"/>
                <a:ea typeface="Arial"/>
                <a:cs typeface="Arial"/>
                <a:sym typeface="Arial"/>
              </a:rPr>
              <a:t> networks </a:t>
            </a:r>
            <a:r>
              <a:rPr lang="pl-PL" sz="2050" dirty="0" err="1">
                <a:solidFill>
                  <a:schemeClr val="dk1"/>
                </a:solidFill>
                <a:latin typeface="Arial"/>
                <a:ea typeface="Arial"/>
                <a:cs typeface="Arial"/>
                <a:sym typeface="Arial"/>
              </a:rPr>
              <a:t>or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other</a:t>
            </a:r>
            <a:r>
              <a:rPr lang="pl-PL" sz="2050" dirty="0">
                <a:solidFill>
                  <a:schemeClr val="dk1"/>
                </a:solidFill>
                <a:latin typeface="Arial"/>
                <a:ea typeface="Arial"/>
                <a:cs typeface="Arial"/>
                <a:sym typeface="Arial"/>
              </a:rPr>
              <a:t> services, we </a:t>
            </a:r>
            <a:r>
              <a:rPr lang="pl-PL" sz="2050" dirty="0" err="1">
                <a:solidFill>
                  <a:schemeClr val="dk1"/>
                </a:solidFill>
                <a:latin typeface="Arial"/>
                <a:ea typeface="Arial"/>
                <a:cs typeface="Arial"/>
                <a:sym typeface="Arial"/>
              </a:rPr>
              <a:t>enjoy</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all</a:t>
            </a:r>
            <a:r>
              <a:rPr lang="pl-PL" sz="2050" dirty="0">
                <a:solidFill>
                  <a:schemeClr val="dk1"/>
                </a:solidFill>
                <a:latin typeface="Arial"/>
                <a:ea typeface="Arial"/>
                <a:cs typeface="Arial"/>
                <a:sym typeface="Arial"/>
              </a:rPr>
              <a:t> the </a:t>
            </a:r>
            <a:r>
              <a:rPr lang="pl-PL" sz="2050" dirty="0" err="1">
                <a:solidFill>
                  <a:schemeClr val="dk1"/>
                </a:solidFill>
                <a:latin typeface="Arial"/>
                <a:ea typeface="Arial"/>
                <a:cs typeface="Arial"/>
                <a:sym typeface="Arial"/>
              </a:rPr>
              <a:t>advantages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offered</a:t>
            </a:r>
            <a:r>
              <a:rPr lang="pl-PL" sz="2050" dirty="0">
                <a:solidFill>
                  <a:schemeClr val="dk1"/>
                </a:solidFill>
                <a:latin typeface="Arial"/>
                <a:ea typeface="Arial"/>
                <a:cs typeface="Arial"/>
                <a:sym typeface="Arial"/>
              </a:rPr>
              <a:t> by </a:t>
            </a:r>
            <a:r>
              <a:rPr lang="pl-PL" sz="2050" dirty="0" err="1">
                <a:solidFill>
                  <a:schemeClr val="dk1"/>
                </a:solidFill>
                <a:latin typeface="Arial"/>
                <a:ea typeface="Arial"/>
                <a:cs typeface="Arial"/>
                <a:sym typeface="Arial"/>
              </a:rPr>
              <a:t>technology</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However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without</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being</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aware</a:t>
            </a:r>
            <a:r>
              <a:rPr lang="pl-PL" sz="2050" dirty="0">
                <a:solidFill>
                  <a:schemeClr val="dk1"/>
                </a:solidFill>
                <a:latin typeface="Arial"/>
                <a:ea typeface="Arial"/>
                <a:cs typeface="Arial"/>
                <a:sym typeface="Arial"/>
              </a:rPr>
              <a:t> of </a:t>
            </a:r>
            <a:r>
              <a:rPr lang="pl-PL" sz="2050" dirty="0" err="1">
                <a:solidFill>
                  <a:schemeClr val="dk1"/>
                </a:solidFill>
                <a:latin typeface="Arial"/>
                <a:ea typeface="Arial"/>
                <a:cs typeface="Arial"/>
                <a:sym typeface="Arial"/>
              </a:rPr>
              <a:t>it</a:t>
            </a:r>
            <a:r>
              <a:rPr lang="pl-PL" sz="2050" dirty="0">
                <a:solidFill>
                  <a:schemeClr val="dk1"/>
                </a:solidFill>
                <a:latin typeface="Arial"/>
                <a:ea typeface="Arial"/>
                <a:cs typeface="Arial"/>
                <a:sym typeface="Arial"/>
              </a:rPr>
              <a:t>, we </a:t>
            </a:r>
            <a:r>
              <a:rPr lang="pl-PL" sz="2050" dirty="0" err="1">
                <a:solidFill>
                  <a:schemeClr val="dk1"/>
                </a:solidFill>
                <a:latin typeface="Arial"/>
                <a:ea typeface="Arial"/>
                <a:cs typeface="Arial"/>
                <a:sym typeface="Arial"/>
              </a:rPr>
              <a:t>can</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also</a:t>
            </a:r>
            <a:r>
              <a:rPr lang="pl-PL" sz="2050" dirty="0">
                <a:solidFill>
                  <a:schemeClr val="dk1"/>
                </a:solidFill>
                <a:latin typeface="Arial"/>
                <a:ea typeface="Arial"/>
                <a:cs typeface="Arial"/>
                <a:sym typeface="Arial"/>
              </a:rPr>
              <a:t> expose </a:t>
            </a:r>
            <a:r>
              <a:rPr lang="pl-PL" sz="2050" dirty="0" err="1">
                <a:solidFill>
                  <a:schemeClr val="dk1"/>
                </a:solidFill>
                <a:latin typeface="Arial"/>
                <a:ea typeface="Arial"/>
                <a:cs typeface="Arial"/>
                <a:sym typeface="Arial"/>
              </a:rPr>
              <a:t>ourselves</a:t>
            </a:r>
            <a:r>
              <a:rPr lang="pl-PL" sz="2050" dirty="0">
                <a:solidFill>
                  <a:schemeClr val="dk1"/>
                </a:solidFill>
                <a:latin typeface="Arial"/>
                <a:ea typeface="Arial"/>
                <a:cs typeface="Arial"/>
                <a:sym typeface="Arial"/>
              </a:rPr>
              <a:t> to </a:t>
            </a:r>
            <a:r>
              <a:rPr lang="pl-PL" sz="2050" dirty="0" err="1">
                <a:solidFill>
                  <a:schemeClr val="dk1"/>
                </a:solidFill>
                <a:latin typeface="Arial"/>
                <a:ea typeface="Arial"/>
                <a:cs typeface="Arial"/>
                <a:sym typeface="Arial"/>
              </a:rPr>
              <a:t>numerous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threats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risk</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situations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such</a:t>
            </a:r>
            <a:r>
              <a:rPr lang="pl-PL" sz="2050" dirty="0">
                <a:solidFill>
                  <a:schemeClr val="dk1"/>
                </a:solidFill>
                <a:latin typeface="Arial"/>
                <a:ea typeface="Arial"/>
                <a:cs typeface="Arial"/>
                <a:sym typeface="Arial"/>
              </a:rPr>
              <a:t> as </a:t>
            </a:r>
            <a:r>
              <a:rPr lang="pl-PL" sz="2050" dirty="0" err="1">
                <a:solidFill>
                  <a:schemeClr val="dk1"/>
                </a:solidFill>
                <a:latin typeface="Arial"/>
                <a:ea typeface="Arial"/>
                <a:cs typeface="Arial"/>
                <a:sym typeface="Arial"/>
              </a:rPr>
              <a:t>infection</a:t>
            </a:r>
            <a:r>
              <a:rPr lang="pl-PL" sz="2050" dirty="0">
                <a:solidFill>
                  <a:schemeClr val="dk1"/>
                </a:solidFill>
                <a:latin typeface="Arial"/>
                <a:ea typeface="Arial"/>
                <a:cs typeface="Arial"/>
                <a:sym typeface="Arial"/>
              </a:rPr>
              <a:t> by </a:t>
            </a:r>
            <a:r>
              <a:rPr lang="pl-PL" sz="2050" dirty="0" err="1">
                <a:solidFill>
                  <a:schemeClr val="dk1"/>
                </a:solidFill>
                <a:latin typeface="Arial"/>
                <a:ea typeface="Arial"/>
                <a:cs typeface="Arial"/>
                <a:sym typeface="Arial"/>
              </a:rPr>
              <a:t>viruses</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or</a:t>
            </a:r>
            <a:r>
              <a:rPr lang="pl-PL" sz="2050" dirty="0">
                <a:solidFill>
                  <a:schemeClr val="dk1"/>
                </a:solidFill>
                <a:latin typeface="Arial"/>
                <a:ea typeface="Arial"/>
                <a:cs typeface="Arial"/>
                <a:sym typeface="Arial"/>
              </a:rPr>
              <a:t> the </a:t>
            </a:r>
            <a:r>
              <a:rPr lang="pl-PL" sz="2050" dirty="0" err="1">
                <a:solidFill>
                  <a:schemeClr val="dk1"/>
                </a:solidFill>
                <a:latin typeface="Arial"/>
                <a:ea typeface="Arial"/>
                <a:cs typeface="Arial"/>
                <a:sym typeface="Arial"/>
              </a:rPr>
              <a:t>theft</a:t>
            </a:r>
            <a:r>
              <a:rPr lang="pl-PL" sz="2050" dirty="0">
                <a:solidFill>
                  <a:schemeClr val="dk1"/>
                </a:solidFill>
                <a:latin typeface="Arial"/>
                <a:ea typeface="Arial"/>
                <a:cs typeface="Arial"/>
                <a:sym typeface="Arial"/>
              </a:rPr>
              <a:t> of </a:t>
            </a:r>
            <a:r>
              <a:rPr lang="pl-PL" sz="2050" dirty="0" err="1">
                <a:solidFill>
                  <a:schemeClr val="dk1"/>
                </a:solidFill>
                <a:latin typeface="Arial"/>
                <a:ea typeface="Arial"/>
                <a:cs typeface="Arial"/>
                <a:sym typeface="Arial"/>
              </a:rPr>
              <a:t>our</a:t>
            </a:r>
            <a:r>
              <a:rPr lang="pl-PL" sz="2050" dirty="0">
                <a:solidFill>
                  <a:schemeClr val="dk1"/>
                </a:solidFill>
                <a:latin typeface="Arial"/>
                <a:ea typeface="Arial"/>
                <a:cs typeface="Arial"/>
                <a:sym typeface="Arial"/>
              </a:rPr>
              <a:t> </a:t>
            </a:r>
            <a:r>
              <a:rPr lang="pl-PL" sz="2050" dirty="0" err="1">
                <a:solidFill>
                  <a:schemeClr val="dk1"/>
                </a:solidFill>
                <a:latin typeface="Arial"/>
                <a:ea typeface="Arial"/>
                <a:cs typeface="Arial"/>
                <a:sym typeface="Arial"/>
              </a:rPr>
              <a:t>accounts</a:t>
            </a:r>
            <a:r>
              <a:rPr lang="pl-PL" sz="2050" dirty="0">
                <a:solidFill>
                  <a:schemeClr val="dk1"/>
                </a:solidFill>
                <a:latin typeface="Arial"/>
                <a:ea typeface="Arial"/>
                <a:cs typeface="Arial"/>
                <a:sym typeface="Arial"/>
              </a:rPr>
              <a:t> and </a:t>
            </a:r>
            <a:r>
              <a:rPr lang="pl-PL" sz="2050" dirty="0" err="1">
                <a:solidFill>
                  <a:schemeClr val="dk1"/>
                </a:solidFill>
                <a:latin typeface="Arial"/>
                <a:ea typeface="Arial"/>
                <a:cs typeface="Arial"/>
                <a:sym typeface="Arial"/>
              </a:rPr>
              <a:t>information</a:t>
            </a:r>
            <a:r>
              <a:rPr lang="pl-PL" sz="2050" dirty="0">
                <a:solidFill>
                  <a:schemeClr val="dk1"/>
                </a:solidFill>
                <a:latin typeface="Arial"/>
                <a:ea typeface="Arial"/>
                <a:cs typeface="Arial"/>
                <a:sym typeface="Arial"/>
              </a:rPr>
              <a:t>.</a:t>
            </a:r>
            <a:endParaRPr sz="2050" dirty="0">
              <a:solidFill>
                <a:schemeClr val="dk1"/>
              </a:solidFill>
              <a:latin typeface="Arial"/>
              <a:ea typeface="Arial"/>
              <a:cs typeface="Arial"/>
              <a:sym typeface="Arial"/>
            </a:endParaRPr>
          </a:p>
          <a:p>
            <a:pPr marL="0" lvl="0" indent="0" algn="l" rtl="0">
              <a:lnSpc>
                <a:spcPct val="120000"/>
              </a:lnSpc>
              <a:spcBef>
                <a:spcPts val="1800"/>
              </a:spcBef>
              <a:spcAft>
                <a:spcPts val="0"/>
              </a:spcAft>
              <a:buNone/>
            </a:pPr>
            <a:endParaRPr sz="2050" dirty="0">
              <a:solidFill>
                <a:srgbClr val="22304B"/>
              </a:solidFill>
              <a:latin typeface="Arial"/>
              <a:ea typeface="Arial"/>
              <a:cs typeface="Arial"/>
              <a:sym typeface="Arial"/>
            </a:endParaRPr>
          </a:p>
          <a:p>
            <a:pPr marL="0" lvl="0" indent="0" algn="l" rtl="0">
              <a:lnSpc>
                <a:spcPct val="120000"/>
              </a:lnSpc>
              <a:spcBef>
                <a:spcPts val="1800"/>
              </a:spcBef>
              <a:spcAft>
                <a:spcPts val="0"/>
              </a:spcAft>
              <a:buSzPts val="1100"/>
              <a:buNone/>
            </a:pPr>
            <a:endParaRPr sz="2050" dirty="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dirty="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dirty="0">
              <a:solidFill>
                <a:schemeClr val="dk1"/>
              </a:solidFill>
              <a:latin typeface="Arial"/>
              <a:ea typeface="Arial"/>
              <a:cs typeface="Arial"/>
              <a:sym typeface="Arial"/>
            </a:endParaRPr>
          </a:p>
        </p:txBody>
      </p:sp>
      <p:pic>
        <p:nvPicPr>
          <p:cNvPr id="164" name="Google Shape;164;g18d8e8929e2_0_381"/>
          <p:cNvPicPr preferRelativeResize="0"/>
          <p:nvPr/>
        </p:nvPicPr>
        <p:blipFill rotWithShape="1">
          <a:blip r:embed="rId3">
            <a:alphaModFix/>
          </a:blip>
          <a:srcRect l="19075" r="17632" b="-1502"/>
          <a:stretch/>
        </p:blipFill>
        <p:spPr>
          <a:xfrm>
            <a:off x="7453700" y="1835400"/>
            <a:ext cx="3676025" cy="3930300"/>
          </a:xfrm>
          <a:prstGeom prst="rect">
            <a:avLst/>
          </a:prstGeom>
          <a:noFill/>
          <a:ln>
            <a:noFill/>
          </a:ln>
        </p:spPr>
      </p:pic>
    </p:spTree>
    <p:extLst>
      <p:ext uri="{BB962C8B-B14F-4D97-AF65-F5344CB8AC3E}">
        <p14:creationId xmlns:p14="http://schemas.microsoft.com/office/powerpoint/2010/main" val="3742772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8d8e8929e2_0_391"/>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How can we identify cyber threats?</a:t>
            </a:r>
            <a:endParaRPr/>
          </a:p>
        </p:txBody>
      </p:sp>
      <p:sp>
        <p:nvSpPr>
          <p:cNvPr id="170" name="Google Shape;170;g18d8e8929e2_0_391"/>
          <p:cNvSpPr txBox="1">
            <a:spLocks noGrp="1"/>
          </p:cNvSpPr>
          <p:nvPr>
            <p:ph idx="1"/>
          </p:nvPr>
        </p:nvSpPr>
        <p:spPr>
          <a:xfrm>
            <a:off x="1309925" y="1865300"/>
            <a:ext cx="10008600" cy="44259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1800"/>
              </a:spcBef>
              <a:spcAft>
                <a:spcPts val="0"/>
              </a:spcAft>
              <a:buClr>
                <a:schemeClr val="dk1"/>
              </a:buClr>
              <a:buSzPts val="1100"/>
              <a:buFont typeface="Arial"/>
              <a:buNone/>
            </a:pPr>
            <a:r>
              <a:rPr lang="pl-PL" sz="2050">
                <a:solidFill>
                  <a:srgbClr val="000000"/>
                </a:solidFill>
                <a:latin typeface="Arial"/>
                <a:ea typeface="Arial"/>
                <a:cs typeface="Arial"/>
                <a:sym typeface="Arial"/>
              </a:rPr>
              <a:t>Most common types of cybersecurity threats:</a:t>
            </a:r>
            <a:endParaRPr sz="2050">
              <a:solidFill>
                <a:srgbClr val="000000"/>
              </a:solidFill>
              <a:latin typeface="Arial"/>
              <a:ea typeface="Arial"/>
              <a:cs typeface="Arial"/>
              <a:sym typeface="Arial"/>
            </a:endParaRPr>
          </a:p>
          <a:p>
            <a:pPr marL="457200" lvl="0" indent="-358775" algn="just" rtl="0">
              <a:lnSpc>
                <a:spcPct val="120000"/>
              </a:lnSpc>
              <a:spcBef>
                <a:spcPts val="1800"/>
              </a:spcBef>
              <a:spcAft>
                <a:spcPts val="0"/>
              </a:spcAft>
              <a:buClr>
                <a:srgbClr val="000000"/>
              </a:buClr>
              <a:buSzPts val="2050"/>
              <a:buFont typeface="Arial"/>
              <a:buChar char="➢"/>
            </a:pPr>
            <a:r>
              <a:rPr lang="pl-PL" sz="2050" b="1">
                <a:solidFill>
                  <a:srgbClr val="000000"/>
                </a:solidFill>
                <a:latin typeface="Arial"/>
                <a:ea typeface="Arial"/>
                <a:cs typeface="Arial"/>
                <a:sym typeface="Arial"/>
              </a:rPr>
              <a:t>Phishing:</a:t>
            </a:r>
            <a:r>
              <a:rPr lang="pl-PL" sz="2050">
                <a:solidFill>
                  <a:srgbClr val="000000"/>
                </a:solidFill>
                <a:latin typeface="Arial"/>
                <a:ea typeface="Arial"/>
                <a:cs typeface="Arial"/>
                <a:sym typeface="Arial"/>
              </a:rPr>
              <a:t> It is the practice of sending fraudulent emails that look like emails from reputable sources. The goal is to steal sensitive data, such as credit card numbers and login information. It is the most common type of cyberattacks.</a:t>
            </a:r>
            <a:endParaRPr sz="2050">
              <a:solidFill>
                <a:srgbClr val="000000"/>
              </a:solidFill>
              <a:latin typeface="Arial"/>
              <a:ea typeface="Arial"/>
              <a:cs typeface="Arial"/>
              <a:sym typeface="Arial"/>
            </a:endParaRPr>
          </a:p>
          <a:p>
            <a:pPr marL="457200" lvl="0" indent="-358775" algn="just" rtl="0">
              <a:lnSpc>
                <a:spcPct val="120000"/>
              </a:lnSpc>
              <a:spcBef>
                <a:spcPts val="0"/>
              </a:spcBef>
              <a:spcAft>
                <a:spcPts val="0"/>
              </a:spcAft>
              <a:buClr>
                <a:srgbClr val="000000"/>
              </a:buClr>
              <a:buSzPts val="2050"/>
              <a:buFont typeface="Arial"/>
              <a:buChar char="➢"/>
            </a:pPr>
            <a:r>
              <a:rPr lang="pl-PL" sz="2050" b="1">
                <a:solidFill>
                  <a:srgbClr val="000000"/>
                </a:solidFill>
                <a:latin typeface="Arial"/>
                <a:ea typeface="Arial"/>
                <a:cs typeface="Arial"/>
                <a:sym typeface="Arial"/>
              </a:rPr>
              <a:t>Malware</a:t>
            </a:r>
            <a:r>
              <a:rPr lang="pl-PL" sz="2050">
                <a:solidFill>
                  <a:srgbClr val="000000"/>
                </a:solidFill>
                <a:latin typeface="Arial"/>
                <a:ea typeface="Arial"/>
                <a:cs typeface="Arial"/>
                <a:sym typeface="Arial"/>
              </a:rPr>
              <a:t>: It is a term used to describe malicious software, including spyware, ransomware, viruses and worms. Malware breaches networks through a vulnerability, usually when a user clicks on a dangerous link or email attachment that then installs risky software.</a:t>
            </a:r>
            <a:endParaRPr sz="2050">
              <a:solidFill>
                <a:srgbClr val="000000"/>
              </a:solidFill>
              <a:latin typeface="Arial"/>
              <a:ea typeface="Arial"/>
              <a:cs typeface="Arial"/>
              <a:sym typeface="Arial"/>
            </a:endParaRPr>
          </a:p>
          <a:p>
            <a:pPr marL="457200" lvl="0" indent="-358775" algn="just" rtl="0">
              <a:lnSpc>
                <a:spcPct val="120000"/>
              </a:lnSpc>
              <a:spcBef>
                <a:spcPts val="0"/>
              </a:spcBef>
              <a:spcAft>
                <a:spcPts val="0"/>
              </a:spcAft>
              <a:buClr>
                <a:srgbClr val="000000"/>
              </a:buClr>
              <a:buSzPts val="2050"/>
              <a:buFont typeface="Arial"/>
              <a:buChar char="➢"/>
            </a:pPr>
            <a:r>
              <a:rPr lang="pl-PL" sz="2050" b="1">
                <a:solidFill>
                  <a:srgbClr val="000000"/>
                </a:solidFill>
                <a:latin typeface="Arial"/>
                <a:ea typeface="Arial"/>
                <a:cs typeface="Arial"/>
                <a:sym typeface="Arial"/>
              </a:rPr>
              <a:t>Spam</a:t>
            </a:r>
            <a:r>
              <a:rPr lang="pl-PL" sz="2050">
                <a:solidFill>
                  <a:srgbClr val="000000"/>
                </a:solidFill>
                <a:latin typeface="Arial"/>
                <a:ea typeface="Arial"/>
                <a:cs typeface="Arial"/>
                <a:sym typeface="Arial"/>
              </a:rPr>
              <a:t>: It is any kind of unwanted, unsolicited digital communication that gets sent out in bulk. Often spam is sent via email, but it can also be distributed via text messages, phone calls, or social media.</a:t>
            </a:r>
            <a:endParaRPr sz="2050">
              <a:solidFill>
                <a:srgbClr val="000000"/>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1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3038680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8d8e8929e2_0_386"/>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What can we do?</a:t>
            </a:r>
            <a:endParaRPr/>
          </a:p>
        </p:txBody>
      </p:sp>
      <p:sp>
        <p:nvSpPr>
          <p:cNvPr id="176" name="Google Shape;176;g18d8e8929e2_0_386"/>
          <p:cNvSpPr txBox="1">
            <a:spLocks noGrp="1"/>
          </p:cNvSpPr>
          <p:nvPr>
            <p:ph idx="1"/>
          </p:nvPr>
        </p:nvSpPr>
        <p:spPr>
          <a:xfrm flipH="1">
            <a:off x="1266325" y="1560175"/>
            <a:ext cx="10379100" cy="47601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1800"/>
              </a:spcBef>
              <a:spcAft>
                <a:spcPts val="0"/>
              </a:spcAft>
              <a:buClr>
                <a:schemeClr val="dk1"/>
              </a:buClr>
              <a:buSzPts val="1100"/>
              <a:buFont typeface="Arial"/>
              <a:buNone/>
            </a:pPr>
            <a:endParaRPr sz="180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1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
        <p:nvSpPr>
          <p:cNvPr id="177" name="Google Shape;177;g18d8e8929e2_0_386"/>
          <p:cNvSpPr/>
          <p:nvPr/>
        </p:nvSpPr>
        <p:spPr>
          <a:xfrm flipH="1">
            <a:off x="2055800" y="2171700"/>
            <a:ext cx="2942400" cy="17367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g18d8e8929e2_0_386"/>
          <p:cNvSpPr/>
          <p:nvPr/>
        </p:nvSpPr>
        <p:spPr>
          <a:xfrm>
            <a:off x="7772600" y="2171700"/>
            <a:ext cx="2888100" cy="17367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g18d8e8929e2_0_386"/>
          <p:cNvSpPr/>
          <p:nvPr/>
        </p:nvSpPr>
        <p:spPr>
          <a:xfrm rot="10800000">
            <a:off x="2025025" y="4460675"/>
            <a:ext cx="2987700" cy="17049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g18d8e8929e2_0_386"/>
          <p:cNvSpPr/>
          <p:nvPr/>
        </p:nvSpPr>
        <p:spPr>
          <a:xfrm rot="10800000" flipH="1">
            <a:off x="7809800" y="4475175"/>
            <a:ext cx="2811300" cy="16854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g18d8e8929e2_0_386"/>
          <p:cNvSpPr txBox="1"/>
          <p:nvPr/>
        </p:nvSpPr>
        <p:spPr>
          <a:xfrm>
            <a:off x="2135850" y="2206650"/>
            <a:ext cx="2850900" cy="175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PL" sz="1700" b="1">
                <a:latin typeface="Libre Franklin"/>
                <a:ea typeface="Libre Franklin"/>
                <a:cs typeface="Libre Franklin"/>
                <a:sym typeface="Libre Franklin"/>
              </a:rPr>
              <a:t>Breathe. </a:t>
            </a:r>
            <a:r>
              <a:rPr lang="pl-PL" sz="1700">
                <a:latin typeface="Libre Franklin"/>
                <a:ea typeface="Libre Franklin"/>
                <a:cs typeface="Libre Franklin"/>
                <a:sym typeface="Libre Franklin"/>
              </a:rPr>
              <a:t>Phishing messages often pressure or threaten you to respond quickly. If an email needs you to act “now”, it’s probably a danger.</a:t>
            </a:r>
            <a:endParaRPr sz="1700">
              <a:latin typeface="Libre Franklin"/>
              <a:ea typeface="Libre Franklin"/>
              <a:cs typeface="Libre Franklin"/>
              <a:sym typeface="Libre Franklin"/>
            </a:endParaRPr>
          </a:p>
        </p:txBody>
      </p:sp>
      <p:sp>
        <p:nvSpPr>
          <p:cNvPr id="182" name="Google Shape;182;g18d8e8929e2_0_386"/>
          <p:cNvSpPr txBox="1"/>
          <p:nvPr/>
        </p:nvSpPr>
        <p:spPr>
          <a:xfrm>
            <a:off x="7854500" y="2292600"/>
            <a:ext cx="2724300" cy="175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PL" sz="1700" b="1">
                <a:latin typeface="Libre Franklin"/>
                <a:ea typeface="Libre Franklin"/>
                <a:cs typeface="Libre Franklin"/>
                <a:sym typeface="Libre Franklin"/>
              </a:rPr>
              <a:t>Don’t open any link or attachments</a:t>
            </a:r>
            <a:r>
              <a:rPr lang="pl-PL" sz="1700">
                <a:latin typeface="Libre Franklin"/>
                <a:ea typeface="Libre Franklin"/>
                <a:cs typeface="Libre Franklin"/>
                <a:sym typeface="Libre Franklin"/>
              </a:rPr>
              <a:t> you are unsure of. Reach out to the sender in a different way, like by phone, to confirm.</a:t>
            </a:r>
            <a:endParaRPr sz="1700">
              <a:latin typeface="Libre Franklin"/>
              <a:ea typeface="Libre Franklin"/>
              <a:cs typeface="Libre Franklin"/>
              <a:sym typeface="Libre Franklin"/>
            </a:endParaRPr>
          </a:p>
        </p:txBody>
      </p:sp>
      <p:sp>
        <p:nvSpPr>
          <p:cNvPr id="183" name="Google Shape;183;g18d8e8929e2_0_386"/>
          <p:cNvSpPr txBox="1"/>
          <p:nvPr/>
        </p:nvSpPr>
        <p:spPr>
          <a:xfrm>
            <a:off x="1917850" y="1280400"/>
            <a:ext cx="8921400" cy="769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pl-PL" sz="1900">
                <a:latin typeface="Libre Franklin"/>
                <a:ea typeface="Libre Franklin"/>
                <a:cs typeface="Libre Franklin"/>
                <a:sym typeface="Libre Franklin"/>
              </a:rPr>
              <a:t>If you receive a suspicious email, phone call or text message ( even if it seems like from a familiar company or a friend) here’s what to do:</a:t>
            </a:r>
            <a:endParaRPr sz="1900">
              <a:latin typeface="Libre Franklin"/>
              <a:ea typeface="Libre Franklin"/>
              <a:cs typeface="Libre Franklin"/>
              <a:sym typeface="Libre Franklin"/>
            </a:endParaRPr>
          </a:p>
        </p:txBody>
      </p:sp>
      <p:sp>
        <p:nvSpPr>
          <p:cNvPr id="184" name="Google Shape;184;g18d8e8929e2_0_386"/>
          <p:cNvSpPr txBox="1"/>
          <p:nvPr/>
        </p:nvSpPr>
        <p:spPr>
          <a:xfrm>
            <a:off x="7854500" y="4603250"/>
            <a:ext cx="27243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PL" sz="1700" b="1">
                <a:latin typeface="Libre Franklin"/>
                <a:ea typeface="Libre Franklin"/>
                <a:cs typeface="Libre Franklin"/>
                <a:sym typeface="Libre Franklin"/>
              </a:rPr>
              <a:t>Delete any messages that seem to good to be true </a:t>
            </a:r>
            <a:r>
              <a:rPr lang="pl-PL" sz="1700">
                <a:latin typeface="Libre Franklin"/>
                <a:ea typeface="Libre Franklin"/>
                <a:cs typeface="Libre Franklin"/>
                <a:sym typeface="Libre Franklin"/>
              </a:rPr>
              <a:t>like winning a contest you did not enter.</a:t>
            </a:r>
            <a:endParaRPr sz="1700">
              <a:latin typeface="Libre Franklin"/>
              <a:ea typeface="Libre Franklin"/>
              <a:cs typeface="Libre Franklin"/>
              <a:sym typeface="Libre Franklin"/>
            </a:endParaRPr>
          </a:p>
        </p:txBody>
      </p:sp>
      <p:pic>
        <p:nvPicPr>
          <p:cNvPr id="185" name="Google Shape;185;g18d8e8929e2_0_386"/>
          <p:cNvPicPr preferRelativeResize="0"/>
          <p:nvPr/>
        </p:nvPicPr>
        <p:blipFill>
          <a:blip r:embed="rId3">
            <a:alphaModFix/>
          </a:blip>
          <a:stretch>
            <a:fillRect/>
          </a:stretch>
        </p:blipFill>
        <p:spPr>
          <a:xfrm>
            <a:off x="4508883" y="2206650"/>
            <a:ext cx="3525993" cy="3566300"/>
          </a:xfrm>
          <a:prstGeom prst="rect">
            <a:avLst/>
          </a:prstGeom>
          <a:noFill/>
          <a:ln>
            <a:noFill/>
          </a:ln>
        </p:spPr>
      </p:pic>
      <p:sp>
        <p:nvSpPr>
          <p:cNvPr id="186" name="Google Shape;186;g18d8e8929e2_0_386"/>
          <p:cNvSpPr txBox="1"/>
          <p:nvPr/>
        </p:nvSpPr>
        <p:spPr>
          <a:xfrm>
            <a:off x="2135850" y="4481975"/>
            <a:ext cx="2850900" cy="175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PL" sz="1700" b="1">
                <a:latin typeface="Libre Franklin"/>
                <a:ea typeface="Libre Franklin"/>
                <a:cs typeface="Libre Franklin"/>
                <a:sym typeface="Libre Franklin"/>
              </a:rPr>
              <a:t>Consider your internet history. </a:t>
            </a:r>
            <a:r>
              <a:rPr lang="pl-PL" sz="1700">
                <a:latin typeface="Libre Franklin"/>
                <a:ea typeface="Libre Franklin"/>
                <a:cs typeface="Libre Franklin"/>
                <a:sym typeface="Libre Franklin"/>
              </a:rPr>
              <a:t>Unless you requested it, any message asking you to reset your password or update your account info is likely false.</a:t>
            </a:r>
            <a:endParaRPr sz="1700">
              <a:latin typeface="Libre Franklin"/>
              <a:ea typeface="Libre Franklin"/>
              <a:cs typeface="Libre Franklin"/>
              <a:sym typeface="Libre Franklin"/>
            </a:endParaRPr>
          </a:p>
        </p:txBody>
      </p:sp>
    </p:spTree>
    <p:extLst>
      <p:ext uri="{BB962C8B-B14F-4D97-AF65-F5344CB8AC3E}">
        <p14:creationId xmlns:p14="http://schemas.microsoft.com/office/powerpoint/2010/main" val="4055332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8d8e8929e2_0_406"/>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Tips to put in practice</a:t>
            </a:r>
            <a:endParaRPr/>
          </a:p>
        </p:txBody>
      </p:sp>
      <p:sp>
        <p:nvSpPr>
          <p:cNvPr id="192" name="Google Shape;192;g18d8e8929e2_0_406"/>
          <p:cNvSpPr txBox="1">
            <a:spLocks noGrp="1"/>
          </p:cNvSpPr>
          <p:nvPr>
            <p:ph idx="1"/>
          </p:nvPr>
        </p:nvSpPr>
        <p:spPr>
          <a:xfrm>
            <a:off x="1371600" y="1574700"/>
            <a:ext cx="6242100" cy="4978200"/>
          </a:xfrm>
          <a:prstGeom prst="rect">
            <a:avLst/>
          </a:prstGeom>
          <a:noFill/>
          <a:ln>
            <a:noFill/>
          </a:ln>
        </p:spPr>
        <p:txBody>
          <a:bodyPr spcFirstLastPara="1" wrap="square" lIns="91425" tIns="45700" rIns="91425" bIns="45700" anchor="t" anchorCtr="0">
            <a:noAutofit/>
          </a:bodyPr>
          <a:lstStyle/>
          <a:p>
            <a:pPr marL="457200" lvl="0" indent="-355600" algn="just" rtl="0">
              <a:lnSpc>
                <a:spcPct val="120000"/>
              </a:lnSpc>
              <a:spcBef>
                <a:spcPts val="1800"/>
              </a:spcBef>
              <a:spcAft>
                <a:spcPts val="0"/>
              </a:spcAft>
              <a:buClr>
                <a:schemeClr val="dk1"/>
              </a:buClr>
              <a:buSzPts val="2000"/>
              <a:buFont typeface="Arial"/>
              <a:buChar char="➢"/>
            </a:pPr>
            <a:r>
              <a:rPr lang="pl-PL" b="1">
                <a:solidFill>
                  <a:schemeClr val="dk1"/>
                </a:solidFill>
                <a:latin typeface="Arial"/>
                <a:ea typeface="Arial"/>
                <a:cs typeface="Arial"/>
                <a:sym typeface="Arial"/>
              </a:rPr>
              <a:t>Tip 1: Update your device</a:t>
            </a:r>
            <a:endParaRPr b="1">
              <a:solidFill>
                <a:schemeClr val="dk1"/>
              </a:solidFill>
              <a:latin typeface="Arial"/>
              <a:ea typeface="Arial"/>
              <a:cs typeface="Arial"/>
              <a:sym typeface="Arial"/>
            </a:endParaRPr>
          </a:p>
          <a:p>
            <a:pPr marL="0" lvl="0" indent="0" algn="just" rtl="0">
              <a:lnSpc>
                <a:spcPct val="100000"/>
              </a:lnSpc>
              <a:spcBef>
                <a:spcPts val="1800"/>
              </a:spcBef>
              <a:spcAft>
                <a:spcPts val="0"/>
              </a:spcAft>
              <a:buClr>
                <a:schemeClr val="dk1"/>
              </a:buClr>
              <a:buSzPts val="1100"/>
              <a:buFont typeface="Arial"/>
              <a:buNone/>
            </a:pPr>
            <a:r>
              <a:rPr lang="pl-PL">
                <a:solidFill>
                  <a:schemeClr val="dk1"/>
                </a:solidFill>
                <a:latin typeface="Arial"/>
                <a:ea typeface="Arial"/>
                <a:cs typeface="Arial"/>
                <a:sym typeface="Arial"/>
              </a:rPr>
              <a:t>Updating your software is like getting your car serviced. It improves your device’s performance and makes it more secure. </a:t>
            </a:r>
            <a:endParaRPr>
              <a:solidFill>
                <a:schemeClr val="dk1"/>
              </a:solidFill>
              <a:latin typeface="Arial"/>
              <a:ea typeface="Arial"/>
              <a:cs typeface="Arial"/>
              <a:sym typeface="Arial"/>
            </a:endParaRPr>
          </a:p>
          <a:p>
            <a:pPr marL="457200" lvl="0" indent="-355600" algn="just" rtl="0">
              <a:lnSpc>
                <a:spcPct val="120000"/>
              </a:lnSpc>
              <a:spcBef>
                <a:spcPts val="1800"/>
              </a:spcBef>
              <a:spcAft>
                <a:spcPts val="0"/>
              </a:spcAft>
              <a:buClr>
                <a:schemeClr val="dk1"/>
              </a:buClr>
              <a:buSzPts val="2000"/>
              <a:buFont typeface="Arial"/>
              <a:buChar char="➢"/>
            </a:pPr>
            <a:r>
              <a:rPr lang="pl-PL" b="1">
                <a:solidFill>
                  <a:schemeClr val="dk1"/>
                </a:solidFill>
                <a:latin typeface="Arial"/>
                <a:ea typeface="Arial"/>
                <a:cs typeface="Arial"/>
                <a:sym typeface="Arial"/>
              </a:rPr>
              <a:t>Tip 2: Turn on multi-factor authentication</a:t>
            </a:r>
            <a:endParaRPr b="1">
              <a:solidFill>
                <a:schemeClr val="dk1"/>
              </a:solidFill>
              <a:latin typeface="Arial"/>
              <a:ea typeface="Arial"/>
              <a:cs typeface="Arial"/>
              <a:sym typeface="Arial"/>
            </a:endParaRPr>
          </a:p>
          <a:p>
            <a:pPr marL="0" lvl="0" indent="0" algn="just" rtl="0">
              <a:lnSpc>
                <a:spcPct val="100000"/>
              </a:lnSpc>
              <a:spcBef>
                <a:spcPts val="1800"/>
              </a:spcBef>
              <a:spcAft>
                <a:spcPts val="0"/>
              </a:spcAft>
              <a:buClr>
                <a:schemeClr val="dk1"/>
              </a:buClr>
              <a:buSzPts val="1100"/>
              <a:buFont typeface="Arial"/>
              <a:buNone/>
            </a:pPr>
            <a:r>
              <a:rPr lang="pl-PL">
                <a:solidFill>
                  <a:schemeClr val="dk1"/>
                </a:solidFill>
                <a:latin typeface="Arial"/>
                <a:ea typeface="Arial"/>
                <a:cs typeface="Arial"/>
                <a:sym typeface="Arial"/>
              </a:rPr>
              <a:t>Multi-factor authentication on your account is what a security screen is to your home. It protects you from criminals who are trying to break in.</a:t>
            </a:r>
            <a:endParaRPr>
              <a:solidFill>
                <a:schemeClr val="dk1"/>
              </a:solidFill>
              <a:latin typeface="Arial"/>
              <a:ea typeface="Arial"/>
              <a:cs typeface="Arial"/>
              <a:sym typeface="Arial"/>
            </a:endParaRPr>
          </a:p>
          <a:p>
            <a:pPr marL="457200" lvl="0" indent="-355600" algn="just" rtl="0">
              <a:lnSpc>
                <a:spcPct val="120000"/>
              </a:lnSpc>
              <a:spcBef>
                <a:spcPts val="1800"/>
              </a:spcBef>
              <a:spcAft>
                <a:spcPts val="0"/>
              </a:spcAft>
              <a:buClr>
                <a:schemeClr val="dk1"/>
              </a:buClr>
              <a:buSzPts val="2000"/>
              <a:buFont typeface="Arial"/>
              <a:buChar char="➢"/>
            </a:pPr>
            <a:r>
              <a:rPr lang="pl-PL" b="1">
                <a:solidFill>
                  <a:schemeClr val="dk1"/>
                </a:solidFill>
                <a:latin typeface="Arial"/>
                <a:ea typeface="Arial"/>
                <a:cs typeface="Arial"/>
                <a:sym typeface="Arial"/>
              </a:rPr>
              <a:t>Tip 3: Practice safe passwords</a:t>
            </a:r>
            <a:endParaRPr b="1">
              <a:solidFill>
                <a:schemeClr val="dk1"/>
              </a:solidFill>
              <a:latin typeface="Arial"/>
              <a:ea typeface="Arial"/>
              <a:cs typeface="Arial"/>
              <a:sym typeface="Arial"/>
            </a:endParaRPr>
          </a:p>
          <a:p>
            <a:pPr marL="0" lvl="0" indent="0" algn="just" rtl="0">
              <a:lnSpc>
                <a:spcPct val="100000"/>
              </a:lnSpc>
              <a:spcBef>
                <a:spcPts val="0"/>
              </a:spcBef>
              <a:spcAft>
                <a:spcPts val="0"/>
              </a:spcAft>
              <a:buNone/>
            </a:pPr>
            <a:r>
              <a:rPr lang="pl-PL">
                <a:solidFill>
                  <a:schemeClr val="dk1"/>
                </a:solidFill>
                <a:latin typeface="Arial"/>
                <a:ea typeface="Arial"/>
                <a:cs typeface="Arial"/>
                <a:sym typeface="Arial"/>
              </a:rPr>
              <a:t>Create long or complex passwords to make them safe. Use a different password for every account. Never ever share your passwords with anyone!</a:t>
            </a:r>
            <a:endParaRPr>
              <a:solidFill>
                <a:schemeClr val="dk1"/>
              </a:solidFill>
              <a:latin typeface="Arial"/>
              <a:ea typeface="Arial"/>
              <a:cs typeface="Arial"/>
              <a:sym typeface="Arial"/>
            </a:endParaRPr>
          </a:p>
          <a:p>
            <a:pPr marL="0" lvl="0" indent="0" algn="just" rtl="0">
              <a:lnSpc>
                <a:spcPct val="120000"/>
              </a:lnSpc>
              <a:spcBef>
                <a:spcPts val="180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1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93" name="Google Shape;193;g18d8e8929e2_0_406"/>
          <p:cNvPicPr preferRelativeResize="0"/>
          <p:nvPr/>
        </p:nvPicPr>
        <p:blipFill rotWithShape="1">
          <a:blip r:embed="rId3">
            <a:alphaModFix/>
          </a:blip>
          <a:srcRect l="13638" r="11218"/>
          <a:stretch/>
        </p:blipFill>
        <p:spPr>
          <a:xfrm>
            <a:off x="7482775" y="2019300"/>
            <a:ext cx="3603351" cy="3196849"/>
          </a:xfrm>
          <a:prstGeom prst="rect">
            <a:avLst/>
          </a:prstGeom>
          <a:noFill/>
          <a:ln>
            <a:noFill/>
          </a:ln>
        </p:spPr>
      </p:pic>
    </p:spTree>
    <p:extLst>
      <p:ext uri="{BB962C8B-B14F-4D97-AF65-F5344CB8AC3E}">
        <p14:creationId xmlns:p14="http://schemas.microsoft.com/office/powerpoint/2010/main" val="2593056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8f1db45f3f_0_17"/>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How Safe?</a:t>
            </a:r>
            <a:endParaRPr i="1"/>
          </a:p>
        </p:txBody>
      </p:sp>
      <p:sp>
        <p:nvSpPr>
          <p:cNvPr id="199" name="Google Shape;199;g18f1db45f3f_0_17"/>
          <p:cNvSpPr txBox="1">
            <a:spLocks noGrp="1"/>
          </p:cNvSpPr>
          <p:nvPr>
            <p:ph idx="1"/>
          </p:nvPr>
        </p:nvSpPr>
        <p:spPr>
          <a:xfrm>
            <a:off x="1371600" y="1574700"/>
            <a:ext cx="9601200" cy="1011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pl-PL" sz="1900" b="1" i="1" dirty="0">
                <a:solidFill>
                  <a:schemeClr val="dk1"/>
                </a:solidFill>
                <a:latin typeface="Arial"/>
                <a:ea typeface="Arial"/>
                <a:cs typeface="Arial"/>
                <a:sym typeface="Arial"/>
              </a:rPr>
              <a:t>As </a:t>
            </a:r>
            <a:r>
              <a:rPr lang="pl-PL" sz="1900" b="1" i="1" dirty="0" err="1">
                <a:solidFill>
                  <a:schemeClr val="dk1"/>
                </a:solidFill>
                <a:latin typeface="Arial"/>
                <a:ea typeface="Arial"/>
                <a:cs typeface="Arial"/>
                <a:sym typeface="Arial"/>
              </a:rPr>
              <a:t>you</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may</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know</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it</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is</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important</a:t>
            </a:r>
            <a:r>
              <a:rPr lang="pl-PL" sz="1900" b="1" i="1" dirty="0">
                <a:solidFill>
                  <a:schemeClr val="dk1"/>
                </a:solidFill>
                <a:latin typeface="Arial"/>
                <a:ea typeface="Arial"/>
                <a:cs typeface="Arial"/>
                <a:sym typeface="Arial"/>
              </a:rPr>
              <a:t> to </a:t>
            </a:r>
            <a:r>
              <a:rPr lang="pl-PL" sz="1900" b="1" i="1" dirty="0" err="1">
                <a:solidFill>
                  <a:schemeClr val="dk1"/>
                </a:solidFill>
                <a:latin typeface="Arial"/>
                <a:ea typeface="Arial"/>
                <a:cs typeface="Arial"/>
                <a:sym typeface="Arial"/>
              </a:rPr>
              <a:t>ensure</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internet</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safety</a:t>
            </a:r>
            <a:r>
              <a:rPr lang="pl-PL" sz="1900" b="1" i="1" dirty="0">
                <a:solidFill>
                  <a:schemeClr val="dk1"/>
                </a:solidFill>
                <a:latin typeface="Arial"/>
                <a:ea typeface="Arial"/>
                <a:cs typeface="Arial"/>
                <a:sym typeface="Arial"/>
              </a:rPr>
              <a:t> by </a:t>
            </a:r>
            <a:r>
              <a:rPr lang="pl-PL" sz="1900" b="1" i="1" dirty="0" err="1">
                <a:solidFill>
                  <a:schemeClr val="dk1"/>
                </a:solidFill>
                <a:latin typeface="Arial"/>
                <a:ea typeface="Arial"/>
                <a:cs typeface="Arial"/>
                <a:sym typeface="Arial"/>
              </a:rPr>
              <a:t>protecting</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our</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personal</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information</a:t>
            </a:r>
            <a:r>
              <a:rPr lang="pl-PL" sz="1900" b="1" i="1" dirty="0">
                <a:solidFill>
                  <a:schemeClr val="dk1"/>
                </a:solidFill>
                <a:latin typeface="Arial"/>
                <a:ea typeface="Arial"/>
                <a:cs typeface="Arial"/>
                <a:sym typeface="Arial"/>
              </a:rPr>
              <a:t> online. </a:t>
            </a:r>
            <a:r>
              <a:rPr lang="pl-PL" sz="1900" b="1" i="1" dirty="0" err="1">
                <a:solidFill>
                  <a:schemeClr val="dk1"/>
                </a:solidFill>
                <a:latin typeface="Arial"/>
                <a:ea typeface="Arial"/>
                <a:cs typeface="Arial"/>
                <a:sym typeface="Arial"/>
              </a:rPr>
              <a:t>Identify</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which</a:t>
            </a:r>
            <a:r>
              <a:rPr lang="pl-PL" sz="1900" b="1" i="1" dirty="0">
                <a:solidFill>
                  <a:schemeClr val="dk1"/>
                </a:solidFill>
                <a:latin typeface="Arial"/>
                <a:ea typeface="Arial"/>
                <a:cs typeface="Arial"/>
                <a:sym typeface="Arial"/>
              </a:rPr>
              <a:t> of the </a:t>
            </a:r>
            <a:r>
              <a:rPr lang="pl-PL" sz="1900" b="1" i="1" dirty="0" err="1">
                <a:solidFill>
                  <a:schemeClr val="dk1"/>
                </a:solidFill>
                <a:latin typeface="Arial"/>
                <a:ea typeface="Arial"/>
                <a:cs typeface="Arial"/>
                <a:sym typeface="Arial"/>
              </a:rPr>
              <a:t>following</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aspects</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should</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or</a:t>
            </a:r>
            <a:r>
              <a:rPr lang="pl-PL" sz="1900" b="1" i="1" dirty="0">
                <a:solidFill>
                  <a:schemeClr val="dk1"/>
                </a:solidFill>
                <a:latin typeface="Arial"/>
                <a:ea typeface="Arial"/>
                <a:cs typeface="Arial"/>
                <a:sym typeface="Arial"/>
              </a:rPr>
              <a:t> </a:t>
            </a:r>
            <a:r>
              <a:rPr lang="pl-PL" sz="1900" b="1" i="1" dirty="0" err="1">
                <a:solidFill>
                  <a:schemeClr val="dk1"/>
                </a:solidFill>
                <a:latin typeface="Arial"/>
                <a:ea typeface="Arial"/>
                <a:cs typeface="Arial"/>
                <a:sym typeface="Arial"/>
              </a:rPr>
              <a:t>should</a:t>
            </a:r>
            <a:r>
              <a:rPr lang="pl-PL" sz="1900" b="1" i="1" dirty="0">
                <a:solidFill>
                  <a:schemeClr val="dk1"/>
                </a:solidFill>
                <a:latin typeface="Arial"/>
                <a:ea typeface="Arial"/>
                <a:cs typeface="Arial"/>
                <a:sym typeface="Arial"/>
              </a:rPr>
              <a:t> not be </a:t>
            </a:r>
            <a:r>
              <a:rPr lang="pl-PL" sz="1900" b="1" i="1" dirty="0" err="1">
                <a:solidFill>
                  <a:schemeClr val="dk1"/>
                </a:solidFill>
                <a:latin typeface="Arial"/>
                <a:ea typeface="Arial"/>
                <a:cs typeface="Arial"/>
                <a:sym typeface="Arial"/>
              </a:rPr>
              <a:t>included</a:t>
            </a:r>
            <a:r>
              <a:rPr lang="pl-PL" sz="1900" b="1" i="1" dirty="0">
                <a:solidFill>
                  <a:schemeClr val="dk1"/>
                </a:solidFill>
                <a:latin typeface="Arial"/>
                <a:ea typeface="Arial"/>
                <a:cs typeface="Arial"/>
                <a:sym typeface="Arial"/>
              </a:rPr>
              <a:t> in a </a:t>
            </a:r>
            <a:r>
              <a:rPr lang="pl-PL" sz="1900" b="1" i="1" dirty="0" err="1">
                <a:solidFill>
                  <a:schemeClr val="dk1"/>
                </a:solidFill>
                <a:latin typeface="Arial"/>
                <a:ea typeface="Arial"/>
                <a:cs typeface="Arial"/>
                <a:sym typeface="Arial"/>
              </a:rPr>
              <a:t>safe</a:t>
            </a:r>
            <a:r>
              <a:rPr lang="pl-PL" sz="1900" b="1" i="1" dirty="0">
                <a:solidFill>
                  <a:schemeClr val="dk1"/>
                </a:solidFill>
                <a:latin typeface="Arial"/>
                <a:ea typeface="Arial"/>
                <a:cs typeface="Arial"/>
                <a:sym typeface="Arial"/>
              </a:rPr>
              <a:t> profile:</a:t>
            </a:r>
            <a:endParaRPr sz="1900" i="1" dirty="0">
              <a:solidFill>
                <a:schemeClr val="dk1"/>
              </a:solidFill>
              <a:latin typeface="Arial"/>
              <a:ea typeface="Arial"/>
              <a:cs typeface="Arial"/>
              <a:sym typeface="Arial"/>
            </a:endParaRPr>
          </a:p>
          <a:p>
            <a:pPr marL="0" lvl="0" indent="0" algn="l" rtl="0">
              <a:lnSpc>
                <a:spcPct val="120000"/>
              </a:lnSpc>
              <a:spcBef>
                <a:spcPts val="1800"/>
              </a:spcBef>
              <a:spcAft>
                <a:spcPts val="0"/>
              </a:spcAft>
              <a:buNone/>
            </a:pPr>
            <a:endParaRPr sz="2050" dirty="0">
              <a:solidFill>
                <a:srgbClr val="22304B"/>
              </a:solidFill>
              <a:latin typeface="Arial"/>
              <a:ea typeface="Arial"/>
              <a:cs typeface="Arial"/>
              <a:sym typeface="Arial"/>
            </a:endParaRPr>
          </a:p>
          <a:p>
            <a:pPr marL="0" lvl="0" indent="0" algn="l" rtl="0">
              <a:lnSpc>
                <a:spcPct val="120000"/>
              </a:lnSpc>
              <a:spcBef>
                <a:spcPts val="1800"/>
              </a:spcBef>
              <a:spcAft>
                <a:spcPts val="0"/>
              </a:spcAft>
              <a:buSzPts val="1100"/>
              <a:buNone/>
            </a:pPr>
            <a:endParaRPr sz="2050" dirty="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dirty="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dirty="0">
              <a:solidFill>
                <a:schemeClr val="dk1"/>
              </a:solidFill>
              <a:latin typeface="Arial"/>
              <a:ea typeface="Arial"/>
              <a:cs typeface="Arial"/>
              <a:sym typeface="Arial"/>
            </a:endParaRPr>
          </a:p>
        </p:txBody>
      </p:sp>
      <p:sp>
        <p:nvSpPr>
          <p:cNvPr id="200" name="Google Shape;200;g18f1db45f3f_0_17"/>
          <p:cNvSpPr txBox="1">
            <a:spLocks noGrp="1"/>
          </p:cNvSpPr>
          <p:nvPr>
            <p:ph type="body" idx="4294967295"/>
          </p:nvPr>
        </p:nvSpPr>
        <p:spPr>
          <a:xfrm>
            <a:off x="1078302" y="2678532"/>
            <a:ext cx="7535863" cy="3810000"/>
          </a:xfrm>
          <a:prstGeom prst="rect">
            <a:avLst/>
          </a:prstGeom>
          <a:noFill/>
          <a:ln>
            <a:noFill/>
          </a:ln>
        </p:spPr>
        <p:txBody>
          <a:bodyPr spcFirstLastPara="1" wrap="square" lIns="91425" tIns="45700" rIns="91425" bIns="45700" anchor="t" anchorCtr="0">
            <a:noAutofit/>
          </a:bodyPr>
          <a:lstStyle/>
          <a:p>
            <a:pPr marL="457200" lvl="0" indent="-355600" algn="just" rtl="0">
              <a:lnSpc>
                <a:spcPct val="120000"/>
              </a:lnSpc>
              <a:spcBef>
                <a:spcPts val="1800"/>
              </a:spcBef>
              <a:spcAft>
                <a:spcPts val="0"/>
              </a:spcAft>
              <a:buClr>
                <a:schemeClr val="dk1"/>
              </a:buClr>
              <a:buSzPts val="2000"/>
              <a:buFont typeface="Arial"/>
              <a:buChar char="❖"/>
            </a:pPr>
            <a:r>
              <a:rPr lang="pl-PL" i="1" dirty="0">
                <a:solidFill>
                  <a:schemeClr val="dk1"/>
                </a:solidFill>
                <a:latin typeface="Arial"/>
                <a:ea typeface="Arial"/>
                <a:cs typeface="Arial"/>
                <a:sym typeface="Arial"/>
              </a:rPr>
              <a:t>First </a:t>
            </a:r>
            <a:r>
              <a:rPr lang="pl-PL" i="1" dirty="0" err="1">
                <a:solidFill>
                  <a:schemeClr val="dk1"/>
                </a:solidFill>
                <a:latin typeface="Arial"/>
                <a:ea typeface="Arial"/>
                <a:cs typeface="Arial"/>
                <a:sym typeface="Arial"/>
              </a:rPr>
              <a:t>name</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nickname</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or</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pseudonym</a:t>
            </a:r>
            <a:endParaRPr i="1" dirty="0">
              <a:solidFill>
                <a:schemeClr val="dk1"/>
              </a:solidFill>
              <a:latin typeface="Arial"/>
              <a:ea typeface="Arial"/>
              <a:cs typeface="Arial"/>
              <a:sym typeface="Arial"/>
            </a:endParaRPr>
          </a:p>
          <a:p>
            <a:pPr marL="457200" lvl="0" indent="-355600" algn="just" rtl="0">
              <a:lnSpc>
                <a:spcPct val="120000"/>
              </a:lnSpc>
              <a:spcBef>
                <a:spcPts val="0"/>
              </a:spcBef>
              <a:spcAft>
                <a:spcPts val="0"/>
              </a:spcAft>
              <a:buClr>
                <a:schemeClr val="dk1"/>
              </a:buClr>
              <a:buSzPts val="2000"/>
              <a:buFont typeface="Arial"/>
              <a:buChar char="❖"/>
            </a:pPr>
            <a:r>
              <a:rPr lang="pl-PL" i="1" dirty="0" err="1">
                <a:solidFill>
                  <a:schemeClr val="dk1"/>
                </a:solidFill>
                <a:latin typeface="Arial"/>
                <a:ea typeface="Arial"/>
                <a:cs typeface="Arial"/>
                <a:sym typeface="Arial"/>
              </a:rPr>
              <a:t>Hobbies</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interests</a:t>
            </a:r>
            <a:r>
              <a:rPr lang="pl-PL" i="1" dirty="0">
                <a:solidFill>
                  <a:schemeClr val="dk1"/>
                </a:solidFill>
                <a:latin typeface="Arial"/>
                <a:ea typeface="Arial"/>
                <a:cs typeface="Arial"/>
                <a:sym typeface="Arial"/>
              </a:rPr>
              <a:t> with no </a:t>
            </a:r>
            <a:r>
              <a:rPr lang="pl-PL" i="1" dirty="0" err="1">
                <a:solidFill>
                  <a:schemeClr val="dk1"/>
                </a:solidFill>
                <a:latin typeface="Arial"/>
                <a:ea typeface="Arial"/>
                <a:cs typeface="Arial"/>
                <a:sym typeface="Arial"/>
              </a:rPr>
              <a:t>specific</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details</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such</a:t>
            </a:r>
            <a:r>
              <a:rPr lang="pl-PL" i="1" dirty="0">
                <a:solidFill>
                  <a:schemeClr val="dk1"/>
                </a:solidFill>
                <a:latin typeface="Arial"/>
                <a:ea typeface="Arial"/>
                <a:cs typeface="Arial"/>
                <a:sym typeface="Arial"/>
              </a:rPr>
              <a:t> as club </a:t>
            </a:r>
            <a:r>
              <a:rPr lang="pl-PL" i="1" dirty="0" err="1">
                <a:solidFill>
                  <a:schemeClr val="dk1"/>
                </a:solidFill>
                <a:latin typeface="Arial"/>
                <a:ea typeface="Arial"/>
                <a:cs typeface="Arial"/>
                <a:sym typeface="Arial"/>
              </a:rPr>
              <a:t>name</a:t>
            </a:r>
            <a:endParaRPr i="1" dirty="0">
              <a:solidFill>
                <a:schemeClr val="dk1"/>
              </a:solidFill>
              <a:latin typeface="Arial"/>
              <a:ea typeface="Arial"/>
              <a:cs typeface="Arial"/>
              <a:sym typeface="Arial"/>
            </a:endParaRPr>
          </a:p>
          <a:p>
            <a:pPr marL="457200" lvl="0" indent="-355600" algn="just" rtl="0">
              <a:lnSpc>
                <a:spcPct val="120000"/>
              </a:lnSpc>
              <a:spcBef>
                <a:spcPts val="0"/>
              </a:spcBef>
              <a:spcAft>
                <a:spcPts val="0"/>
              </a:spcAft>
              <a:buClr>
                <a:schemeClr val="dk1"/>
              </a:buClr>
              <a:buSzPts val="2000"/>
              <a:buFont typeface="Arial"/>
              <a:buChar char="❖"/>
            </a:pPr>
            <a:r>
              <a:rPr lang="pl-PL" i="1" dirty="0" err="1">
                <a:solidFill>
                  <a:schemeClr val="dk1"/>
                </a:solidFill>
                <a:latin typeface="Arial"/>
                <a:ea typeface="Arial"/>
                <a:cs typeface="Arial"/>
                <a:sym typeface="Arial"/>
              </a:rPr>
              <a:t>Only</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photos</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where</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specific</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details</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can’t</a:t>
            </a:r>
            <a:r>
              <a:rPr lang="pl-PL" i="1" dirty="0">
                <a:solidFill>
                  <a:schemeClr val="dk1"/>
                </a:solidFill>
                <a:latin typeface="Arial"/>
                <a:ea typeface="Arial"/>
                <a:cs typeface="Arial"/>
                <a:sym typeface="Arial"/>
              </a:rPr>
              <a:t> be </a:t>
            </a:r>
            <a:r>
              <a:rPr lang="pl-PL" i="1" dirty="0" err="1">
                <a:solidFill>
                  <a:schemeClr val="dk1"/>
                </a:solidFill>
                <a:latin typeface="Arial"/>
                <a:ea typeface="Arial"/>
                <a:cs typeface="Arial"/>
                <a:sym typeface="Arial"/>
              </a:rPr>
              <a:t>identified</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such</a:t>
            </a:r>
            <a:r>
              <a:rPr lang="pl-PL" i="1" dirty="0">
                <a:solidFill>
                  <a:schemeClr val="dk1"/>
                </a:solidFill>
                <a:latin typeface="Arial"/>
                <a:ea typeface="Arial"/>
                <a:cs typeface="Arial"/>
                <a:sym typeface="Arial"/>
              </a:rPr>
              <a:t> as </a:t>
            </a:r>
            <a:r>
              <a:rPr lang="pl-PL" i="1" dirty="0" err="1">
                <a:solidFill>
                  <a:schemeClr val="dk1"/>
                </a:solidFill>
                <a:latin typeface="Arial"/>
                <a:ea typeface="Arial"/>
                <a:cs typeface="Arial"/>
                <a:sym typeface="Arial"/>
              </a:rPr>
              <a:t>location</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time</a:t>
            </a:r>
            <a:endParaRPr i="1" dirty="0">
              <a:solidFill>
                <a:schemeClr val="dk1"/>
              </a:solidFill>
              <a:latin typeface="Arial"/>
              <a:ea typeface="Arial"/>
              <a:cs typeface="Arial"/>
              <a:sym typeface="Arial"/>
            </a:endParaRPr>
          </a:p>
          <a:p>
            <a:pPr marL="457200" lvl="0" indent="-355600" algn="just" rtl="0">
              <a:lnSpc>
                <a:spcPct val="120000"/>
              </a:lnSpc>
              <a:spcBef>
                <a:spcPts val="0"/>
              </a:spcBef>
              <a:spcAft>
                <a:spcPts val="0"/>
              </a:spcAft>
              <a:buClr>
                <a:schemeClr val="dk1"/>
              </a:buClr>
              <a:buSzPts val="2000"/>
              <a:buFont typeface="Arial"/>
              <a:buChar char="❖"/>
            </a:pPr>
            <a:r>
              <a:rPr lang="pl-PL" i="1" dirty="0" err="1">
                <a:solidFill>
                  <a:schemeClr val="dk1"/>
                </a:solidFill>
                <a:latin typeface="Arial"/>
                <a:ea typeface="Arial"/>
                <a:cs typeface="Arial"/>
                <a:sym typeface="Arial"/>
              </a:rPr>
              <a:t>Likes</a:t>
            </a:r>
            <a:r>
              <a:rPr lang="pl-PL" i="1" dirty="0">
                <a:solidFill>
                  <a:schemeClr val="dk1"/>
                </a:solidFill>
                <a:latin typeface="Arial"/>
                <a:ea typeface="Arial"/>
                <a:cs typeface="Arial"/>
                <a:sym typeface="Arial"/>
              </a:rPr>
              <a:t> and </a:t>
            </a:r>
            <a:r>
              <a:rPr lang="pl-PL" i="1" dirty="0" err="1">
                <a:solidFill>
                  <a:schemeClr val="dk1"/>
                </a:solidFill>
                <a:latin typeface="Arial"/>
                <a:ea typeface="Arial"/>
                <a:cs typeface="Arial"/>
                <a:sym typeface="Arial"/>
              </a:rPr>
              <a:t>dislikes</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such</a:t>
            </a:r>
            <a:r>
              <a:rPr lang="pl-PL" i="1" dirty="0">
                <a:solidFill>
                  <a:schemeClr val="dk1"/>
                </a:solidFill>
                <a:latin typeface="Arial"/>
                <a:ea typeface="Arial"/>
                <a:cs typeface="Arial"/>
                <a:sym typeface="Arial"/>
              </a:rPr>
              <a:t> as </a:t>
            </a:r>
            <a:r>
              <a:rPr lang="pl-PL" i="1" dirty="0" err="1">
                <a:solidFill>
                  <a:schemeClr val="dk1"/>
                </a:solidFill>
                <a:latin typeface="Arial"/>
                <a:ea typeface="Arial"/>
                <a:cs typeface="Arial"/>
                <a:sym typeface="Arial"/>
              </a:rPr>
              <a:t>movies</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or</a:t>
            </a:r>
            <a:r>
              <a:rPr lang="pl-PL" i="1" dirty="0">
                <a:solidFill>
                  <a:schemeClr val="dk1"/>
                </a:solidFill>
                <a:latin typeface="Arial"/>
                <a:ea typeface="Arial"/>
                <a:cs typeface="Arial"/>
                <a:sym typeface="Arial"/>
              </a:rPr>
              <a:t> food</a:t>
            </a:r>
            <a:endParaRPr i="1" dirty="0">
              <a:solidFill>
                <a:schemeClr val="dk1"/>
              </a:solidFill>
              <a:latin typeface="Arial"/>
              <a:ea typeface="Arial"/>
              <a:cs typeface="Arial"/>
              <a:sym typeface="Arial"/>
            </a:endParaRPr>
          </a:p>
          <a:p>
            <a:pPr marL="457200" lvl="0" indent="-355600" algn="just" rtl="0">
              <a:lnSpc>
                <a:spcPct val="120000"/>
              </a:lnSpc>
              <a:spcBef>
                <a:spcPts val="0"/>
              </a:spcBef>
              <a:spcAft>
                <a:spcPts val="0"/>
              </a:spcAft>
              <a:buClr>
                <a:schemeClr val="dk1"/>
              </a:buClr>
              <a:buSzPts val="2000"/>
              <a:buFont typeface="Arial"/>
              <a:buChar char="❖"/>
            </a:pPr>
            <a:r>
              <a:rPr lang="pl-PL" i="1" dirty="0">
                <a:solidFill>
                  <a:schemeClr val="dk1"/>
                </a:solidFill>
                <a:latin typeface="Arial"/>
                <a:ea typeface="Arial"/>
                <a:cs typeface="Arial"/>
                <a:sym typeface="Arial"/>
              </a:rPr>
              <a:t>Full </a:t>
            </a:r>
            <a:r>
              <a:rPr lang="pl-PL" i="1" dirty="0" err="1">
                <a:solidFill>
                  <a:schemeClr val="dk1"/>
                </a:solidFill>
                <a:latin typeface="Arial"/>
                <a:ea typeface="Arial"/>
                <a:cs typeface="Arial"/>
                <a:sym typeface="Arial"/>
              </a:rPr>
              <a:t>name</a:t>
            </a:r>
            <a:endParaRPr i="1" dirty="0">
              <a:solidFill>
                <a:schemeClr val="dk1"/>
              </a:solidFill>
              <a:latin typeface="Arial"/>
              <a:ea typeface="Arial"/>
              <a:cs typeface="Arial"/>
              <a:sym typeface="Arial"/>
            </a:endParaRPr>
          </a:p>
          <a:p>
            <a:pPr marL="457200" lvl="0" indent="-355600" algn="just" rtl="0">
              <a:lnSpc>
                <a:spcPct val="120000"/>
              </a:lnSpc>
              <a:spcBef>
                <a:spcPts val="0"/>
              </a:spcBef>
              <a:spcAft>
                <a:spcPts val="0"/>
              </a:spcAft>
              <a:buClr>
                <a:schemeClr val="dk1"/>
              </a:buClr>
              <a:buSzPts val="2000"/>
              <a:buFont typeface="Arial"/>
              <a:buChar char="❖"/>
            </a:pPr>
            <a:r>
              <a:rPr lang="pl-PL" i="1" dirty="0">
                <a:solidFill>
                  <a:schemeClr val="dk1"/>
                </a:solidFill>
                <a:latin typeface="Arial"/>
                <a:ea typeface="Arial"/>
                <a:cs typeface="Arial"/>
                <a:sym typeface="Arial"/>
              </a:rPr>
              <a:t>Full </a:t>
            </a:r>
            <a:r>
              <a:rPr lang="pl-PL" i="1" dirty="0" err="1">
                <a:solidFill>
                  <a:schemeClr val="dk1"/>
                </a:solidFill>
                <a:latin typeface="Arial"/>
                <a:ea typeface="Arial"/>
                <a:cs typeface="Arial"/>
                <a:sym typeface="Arial"/>
              </a:rPr>
              <a:t>name</a:t>
            </a:r>
            <a:r>
              <a:rPr lang="pl-PL" i="1" dirty="0">
                <a:solidFill>
                  <a:schemeClr val="dk1"/>
                </a:solidFill>
                <a:latin typeface="Arial"/>
                <a:ea typeface="Arial"/>
                <a:cs typeface="Arial"/>
                <a:sym typeface="Arial"/>
              </a:rPr>
              <a:t> of </a:t>
            </a:r>
            <a:r>
              <a:rPr lang="pl-PL" i="1" dirty="0" err="1">
                <a:solidFill>
                  <a:schemeClr val="dk1"/>
                </a:solidFill>
                <a:latin typeface="Arial"/>
                <a:ea typeface="Arial"/>
                <a:cs typeface="Arial"/>
                <a:sym typeface="Arial"/>
              </a:rPr>
              <a:t>friends</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or</a:t>
            </a:r>
            <a:r>
              <a:rPr lang="pl-PL" i="1" dirty="0">
                <a:solidFill>
                  <a:schemeClr val="dk1"/>
                </a:solidFill>
                <a:latin typeface="Arial"/>
                <a:ea typeface="Arial"/>
                <a:cs typeface="Arial"/>
                <a:sym typeface="Arial"/>
              </a:rPr>
              <a:t> family</a:t>
            </a:r>
            <a:endParaRPr i="1" dirty="0">
              <a:solidFill>
                <a:schemeClr val="dk1"/>
              </a:solidFill>
              <a:latin typeface="Arial"/>
              <a:ea typeface="Arial"/>
              <a:cs typeface="Arial"/>
              <a:sym typeface="Arial"/>
            </a:endParaRPr>
          </a:p>
          <a:p>
            <a:pPr marL="457200" lvl="0" indent="-355600" algn="just" rtl="0">
              <a:lnSpc>
                <a:spcPct val="120000"/>
              </a:lnSpc>
              <a:spcBef>
                <a:spcPts val="0"/>
              </a:spcBef>
              <a:spcAft>
                <a:spcPts val="0"/>
              </a:spcAft>
              <a:buClr>
                <a:schemeClr val="dk1"/>
              </a:buClr>
              <a:buSzPts val="2000"/>
              <a:buFont typeface="Arial"/>
              <a:buChar char="❖"/>
            </a:pPr>
            <a:r>
              <a:rPr lang="pl-PL" i="1" dirty="0" err="1">
                <a:solidFill>
                  <a:schemeClr val="dk1"/>
                </a:solidFill>
                <a:latin typeface="Arial"/>
                <a:ea typeface="Arial"/>
                <a:cs typeface="Arial"/>
                <a:sym typeface="Arial"/>
              </a:rPr>
              <a:t>Birth</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date</a:t>
            </a:r>
            <a:endParaRPr i="1" dirty="0">
              <a:solidFill>
                <a:schemeClr val="dk1"/>
              </a:solidFill>
              <a:latin typeface="Arial"/>
              <a:ea typeface="Arial"/>
              <a:cs typeface="Arial"/>
              <a:sym typeface="Arial"/>
            </a:endParaRPr>
          </a:p>
          <a:p>
            <a:pPr marL="457200" lvl="0" indent="-355600" algn="just" rtl="0">
              <a:lnSpc>
                <a:spcPct val="120000"/>
              </a:lnSpc>
              <a:spcBef>
                <a:spcPts val="0"/>
              </a:spcBef>
              <a:spcAft>
                <a:spcPts val="0"/>
              </a:spcAft>
              <a:buClr>
                <a:schemeClr val="dk1"/>
              </a:buClr>
              <a:buSzPts val="2000"/>
              <a:buFont typeface="Arial"/>
              <a:buChar char="❖"/>
            </a:pPr>
            <a:r>
              <a:rPr lang="pl-PL" i="1" dirty="0" err="1">
                <a:solidFill>
                  <a:schemeClr val="dk1"/>
                </a:solidFill>
                <a:latin typeface="Arial"/>
                <a:ea typeface="Arial"/>
                <a:cs typeface="Arial"/>
                <a:sym typeface="Arial"/>
              </a:rPr>
              <a:t>Photos</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that</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can</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easily</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identify</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you</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e.g</a:t>
            </a:r>
            <a:r>
              <a:rPr lang="pl-PL" i="1" dirty="0">
                <a:solidFill>
                  <a:schemeClr val="dk1"/>
                </a:solidFill>
                <a:latin typeface="Arial"/>
                <a:ea typeface="Arial"/>
                <a:cs typeface="Arial"/>
                <a:sym typeface="Arial"/>
              </a:rPr>
              <a:t>. car </a:t>
            </a:r>
            <a:r>
              <a:rPr lang="pl-PL" i="1" dirty="0" err="1">
                <a:solidFill>
                  <a:schemeClr val="dk1"/>
                </a:solidFill>
                <a:latin typeface="Arial"/>
                <a:ea typeface="Arial"/>
                <a:cs typeface="Arial"/>
                <a:sym typeface="Arial"/>
              </a:rPr>
              <a:t>license</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plate</a:t>
            </a:r>
            <a:endParaRPr i="1" dirty="0">
              <a:solidFill>
                <a:schemeClr val="dk1"/>
              </a:solidFill>
              <a:latin typeface="Arial"/>
              <a:ea typeface="Arial"/>
              <a:cs typeface="Arial"/>
              <a:sym typeface="Arial"/>
            </a:endParaRPr>
          </a:p>
          <a:p>
            <a:pPr marL="457200" lvl="0" indent="-355600" algn="just" rtl="0">
              <a:lnSpc>
                <a:spcPct val="120000"/>
              </a:lnSpc>
              <a:spcBef>
                <a:spcPts val="0"/>
              </a:spcBef>
              <a:spcAft>
                <a:spcPts val="0"/>
              </a:spcAft>
              <a:buClr>
                <a:schemeClr val="dk1"/>
              </a:buClr>
              <a:buSzPts val="2000"/>
              <a:buFont typeface="Arial"/>
              <a:buChar char="❖"/>
            </a:pPr>
            <a:r>
              <a:rPr lang="pl-PL" i="1" dirty="0">
                <a:solidFill>
                  <a:schemeClr val="dk1"/>
                </a:solidFill>
                <a:latin typeface="Arial"/>
                <a:ea typeface="Arial"/>
                <a:cs typeface="Arial"/>
                <a:sym typeface="Arial"/>
              </a:rPr>
              <a:t>Home </a:t>
            </a:r>
            <a:r>
              <a:rPr lang="pl-PL" i="1" dirty="0" err="1">
                <a:solidFill>
                  <a:schemeClr val="dk1"/>
                </a:solidFill>
                <a:latin typeface="Arial"/>
                <a:ea typeface="Arial"/>
                <a:cs typeface="Arial"/>
                <a:sym typeface="Arial"/>
              </a:rPr>
              <a:t>address</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phone</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number</a:t>
            </a:r>
            <a:endParaRPr i="1" dirty="0">
              <a:solidFill>
                <a:schemeClr val="dk1"/>
              </a:solidFill>
              <a:latin typeface="Arial"/>
              <a:ea typeface="Arial"/>
              <a:cs typeface="Arial"/>
              <a:sym typeface="Arial"/>
            </a:endParaRPr>
          </a:p>
          <a:p>
            <a:pPr marL="0" lvl="0" indent="0" algn="l" rtl="0">
              <a:lnSpc>
                <a:spcPct val="120000"/>
              </a:lnSpc>
              <a:spcBef>
                <a:spcPts val="1800"/>
              </a:spcBef>
              <a:spcAft>
                <a:spcPts val="0"/>
              </a:spcAft>
              <a:buNone/>
            </a:pPr>
            <a:endParaRPr sz="2050" dirty="0">
              <a:solidFill>
                <a:srgbClr val="22304B"/>
              </a:solidFill>
              <a:latin typeface="Arial"/>
              <a:ea typeface="Arial"/>
              <a:cs typeface="Arial"/>
              <a:sym typeface="Arial"/>
            </a:endParaRPr>
          </a:p>
          <a:p>
            <a:pPr marL="0" lvl="0" indent="0" algn="l" rtl="0">
              <a:lnSpc>
                <a:spcPct val="120000"/>
              </a:lnSpc>
              <a:spcBef>
                <a:spcPts val="1800"/>
              </a:spcBef>
              <a:spcAft>
                <a:spcPts val="0"/>
              </a:spcAft>
              <a:buSzPts val="1100"/>
              <a:buNone/>
            </a:pPr>
            <a:endParaRPr sz="2050" dirty="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dirty="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dirty="0">
              <a:solidFill>
                <a:schemeClr val="dk1"/>
              </a:solidFill>
              <a:latin typeface="Arial"/>
              <a:ea typeface="Arial"/>
              <a:cs typeface="Arial"/>
              <a:sym typeface="Arial"/>
            </a:endParaRPr>
          </a:p>
        </p:txBody>
      </p:sp>
      <p:sp>
        <p:nvSpPr>
          <p:cNvPr id="201" name="Google Shape;201;g18f1db45f3f_0_17"/>
          <p:cNvSpPr/>
          <p:nvPr/>
        </p:nvSpPr>
        <p:spPr>
          <a:xfrm>
            <a:off x="9271325" y="2818463"/>
            <a:ext cx="1656300" cy="864600"/>
          </a:xfrm>
          <a:prstGeom prst="roundRect">
            <a:avLst>
              <a:gd name="adj" fmla="val 16667"/>
            </a:avLst>
          </a:prstGeom>
          <a:solidFill>
            <a:srgbClr val="A1E8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sz="1500" b="1"/>
              <a:t>UNSAFE PROFILE ?</a:t>
            </a:r>
            <a:endParaRPr sz="1500" b="1"/>
          </a:p>
        </p:txBody>
      </p:sp>
      <p:sp>
        <p:nvSpPr>
          <p:cNvPr id="202" name="Google Shape;202;g18f1db45f3f_0_17"/>
          <p:cNvSpPr/>
          <p:nvPr/>
        </p:nvSpPr>
        <p:spPr>
          <a:xfrm>
            <a:off x="9226325" y="4482225"/>
            <a:ext cx="1746300" cy="864600"/>
          </a:xfrm>
          <a:prstGeom prst="roundRect">
            <a:avLst>
              <a:gd name="adj" fmla="val 16667"/>
            </a:avLst>
          </a:prstGeom>
          <a:solidFill>
            <a:srgbClr val="A1E8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sz="1500" b="1"/>
              <a:t>SAFE PROFILE ?</a:t>
            </a:r>
            <a:endParaRPr sz="1500" b="1"/>
          </a:p>
        </p:txBody>
      </p:sp>
    </p:spTree>
    <p:extLst>
      <p:ext uri="{BB962C8B-B14F-4D97-AF65-F5344CB8AC3E}">
        <p14:creationId xmlns:p14="http://schemas.microsoft.com/office/powerpoint/2010/main" val="3645276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8ccb96ae3c_0_51"/>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b="1"/>
              <a:t>Protecting the environment</a:t>
            </a:r>
            <a:endParaRPr b="1"/>
          </a:p>
        </p:txBody>
      </p:sp>
      <p:sp>
        <p:nvSpPr>
          <p:cNvPr id="208" name="Google Shape;208;g18ccb96ae3c_0_51"/>
          <p:cNvSpPr txBox="1"/>
          <p:nvPr/>
        </p:nvSpPr>
        <p:spPr>
          <a:xfrm>
            <a:off x="1602125" y="1692300"/>
            <a:ext cx="9486900" cy="1077300"/>
          </a:xfrm>
          <a:prstGeom prst="rect">
            <a:avLst/>
          </a:prstGeom>
          <a:noFill/>
          <a:ln>
            <a:noFill/>
          </a:ln>
        </p:spPr>
        <p:txBody>
          <a:bodyPr spcFirstLastPara="1" wrap="square" lIns="91425" tIns="91425" rIns="91425" bIns="91425" anchor="t" anchorCtr="0">
            <a:spAutoFit/>
          </a:bodyPr>
          <a:lstStyle/>
          <a:p>
            <a:pPr marL="457200" lvl="0" indent="-361950" algn="just" rtl="0">
              <a:spcBef>
                <a:spcPts val="0"/>
              </a:spcBef>
              <a:spcAft>
                <a:spcPts val="0"/>
              </a:spcAft>
              <a:buSzPts val="2100"/>
              <a:buAutoNum type="arabicPeriod"/>
            </a:pPr>
            <a:r>
              <a:rPr lang="pl-PL" sz="2100"/>
              <a:t>To be aware of the environmental impact of digital technologies and their use.</a:t>
            </a:r>
            <a:endParaRPr sz="2100"/>
          </a:p>
          <a:p>
            <a:pPr marL="0" lvl="0" indent="0" algn="l" rtl="0">
              <a:spcBef>
                <a:spcPts val="0"/>
              </a:spcBef>
              <a:spcAft>
                <a:spcPts val="0"/>
              </a:spcAft>
              <a:buNone/>
            </a:pPr>
            <a:endParaRPr sz="1600"/>
          </a:p>
        </p:txBody>
      </p:sp>
      <p:pic>
        <p:nvPicPr>
          <p:cNvPr id="209" name="Google Shape;209;g18ccb96ae3c_0_51"/>
          <p:cNvPicPr preferRelativeResize="0"/>
          <p:nvPr/>
        </p:nvPicPr>
        <p:blipFill>
          <a:blip r:embed="rId3">
            <a:alphaModFix/>
          </a:blip>
          <a:stretch>
            <a:fillRect/>
          </a:stretch>
        </p:blipFill>
        <p:spPr>
          <a:xfrm>
            <a:off x="3941825" y="2400300"/>
            <a:ext cx="4807497" cy="4072825"/>
          </a:xfrm>
          <a:prstGeom prst="rect">
            <a:avLst/>
          </a:prstGeom>
          <a:noFill/>
          <a:ln>
            <a:noFill/>
          </a:ln>
        </p:spPr>
      </p:pic>
    </p:spTree>
    <p:extLst>
      <p:ext uri="{BB962C8B-B14F-4D97-AF65-F5344CB8AC3E}">
        <p14:creationId xmlns:p14="http://schemas.microsoft.com/office/powerpoint/2010/main" val="2316620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8ccb96ae3c_0_65"/>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Green Computing</a:t>
            </a:r>
            <a:endParaRPr/>
          </a:p>
        </p:txBody>
      </p:sp>
      <p:sp>
        <p:nvSpPr>
          <p:cNvPr id="215" name="Google Shape;215;g18ccb96ae3c_0_65"/>
          <p:cNvSpPr txBox="1">
            <a:spLocks noGrp="1"/>
          </p:cNvSpPr>
          <p:nvPr>
            <p:ph idx="1"/>
          </p:nvPr>
        </p:nvSpPr>
        <p:spPr>
          <a:xfrm>
            <a:off x="1295400" y="1502050"/>
            <a:ext cx="5214000" cy="4905600"/>
          </a:xfrm>
          <a:prstGeom prst="rect">
            <a:avLst/>
          </a:prstGeom>
          <a:noFill/>
          <a:ln>
            <a:noFill/>
          </a:ln>
        </p:spPr>
        <p:txBody>
          <a:bodyPr spcFirstLastPara="1" wrap="square" lIns="91425" tIns="45700" rIns="91425" bIns="45700" anchor="t" anchorCtr="0">
            <a:noAutofit/>
          </a:bodyPr>
          <a:lstStyle/>
          <a:p>
            <a:pPr marL="457200" lvl="0" indent="-355600" algn="just" rtl="0">
              <a:lnSpc>
                <a:spcPct val="120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Comprises various ideas regarding the limiting of impact of ICT technology on the environment. </a:t>
            </a:r>
            <a:endParaRPr>
              <a:solidFill>
                <a:schemeClr val="dk1"/>
              </a:solidFill>
              <a:latin typeface="Arial"/>
              <a:ea typeface="Arial"/>
              <a:cs typeface="Arial"/>
              <a:sym typeface="Arial"/>
            </a:endParaRPr>
          </a:p>
          <a:p>
            <a:pPr marL="457200" lvl="0" indent="-355600" algn="just" rtl="0">
              <a:lnSpc>
                <a:spcPct val="120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Promotes the idea of sustainable development and also addresses questions regarding the social and economic influence of ICT. </a:t>
            </a:r>
            <a:endParaRPr>
              <a:solidFill>
                <a:schemeClr val="dk1"/>
              </a:solidFill>
              <a:latin typeface="Arial"/>
              <a:ea typeface="Arial"/>
              <a:cs typeface="Arial"/>
              <a:sym typeface="Arial"/>
            </a:endParaRPr>
          </a:p>
          <a:p>
            <a:pPr marL="457200" lvl="0" indent="-355600" algn="just" rtl="0">
              <a:lnSpc>
                <a:spcPct val="120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Advocates for the idea of reducing greenhouse gases emitted by the ICT industry and more generally. </a:t>
            </a:r>
            <a:endParaRPr>
              <a:solidFill>
                <a:schemeClr val="dk1"/>
              </a:solidFill>
              <a:latin typeface="Arial"/>
              <a:ea typeface="Arial"/>
              <a:cs typeface="Arial"/>
              <a:sym typeface="Arial"/>
            </a:endParaRPr>
          </a:p>
          <a:p>
            <a:pPr marL="457200" lvl="0" indent="-355600" algn="just" rtl="0">
              <a:lnSpc>
                <a:spcPct val="120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Aims to minimise the negative impact of the ICT impact on the environment through the designated production of environmentally sustainable ICT. </a:t>
            </a:r>
            <a:endParaRPr>
              <a:solidFill>
                <a:schemeClr val="dk1"/>
              </a:solidFill>
              <a:latin typeface="Arial"/>
              <a:ea typeface="Arial"/>
              <a:cs typeface="Arial"/>
              <a:sym typeface="Arial"/>
            </a:endParaRPr>
          </a:p>
          <a:p>
            <a:pPr marL="0" lvl="0" indent="0" algn="just" rtl="0">
              <a:lnSpc>
                <a:spcPct val="120000"/>
              </a:lnSpc>
              <a:spcBef>
                <a:spcPts val="0"/>
              </a:spcBef>
              <a:spcAft>
                <a:spcPts val="0"/>
              </a:spcAft>
              <a:buNone/>
            </a:pPr>
            <a:endParaRPr>
              <a:solidFill>
                <a:srgbClr val="22304B"/>
              </a:solidFill>
              <a:latin typeface="Arial"/>
              <a:ea typeface="Arial"/>
              <a:cs typeface="Arial"/>
              <a:sym typeface="Arial"/>
            </a:endParaRPr>
          </a:p>
          <a:p>
            <a:pPr marL="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
        <p:nvSpPr>
          <p:cNvPr id="217" name="Google Shape;217;g18ccb96ae3c_0_65"/>
          <p:cNvSpPr txBox="1">
            <a:spLocks noGrp="1"/>
          </p:cNvSpPr>
          <p:nvPr>
            <p:ph type="body" idx="4294967295"/>
          </p:nvPr>
        </p:nvSpPr>
        <p:spPr>
          <a:xfrm>
            <a:off x="7527925" y="1223963"/>
            <a:ext cx="4664075" cy="5183187"/>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None/>
            </a:pPr>
            <a:endParaRPr>
              <a:solidFill>
                <a:srgbClr val="22304B"/>
              </a:solidFill>
              <a:latin typeface="Arial"/>
              <a:ea typeface="Arial"/>
              <a:cs typeface="Arial"/>
              <a:sym typeface="Arial"/>
            </a:endParaRPr>
          </a:p>
          <a:p>
            <a:pPr marL="457200" lvl="0" indent="-355600" algn="just" rtl="0">
              <a:lnSpc>
                <a:spcPct val="120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Those who lobby for green computing would also aim to convince political decision-makers to favour policy encouraging the transition towards more environmentally friendly technology. </a:t>
            </a:r>
            <a:endParaRPr>
              <a:solidFill>
                <a:schemeClr val="dk1"/>
              </a:solidFill>
              <a:latin typeface="Arial"/>
              <a:ea typeface="Arial"/>
              <a:cs typeface="Arial"/>
              <a:sym typeface="Arial"/>
            </a:endParaRPr>
          </a:p>
          <a:p>
            <a:pPr marL="457200" lvl="0" indent="-355600" algn="just" rtl="0">
              <a:lnSpc>
                <a:spcPct val="120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This could be done by reducing the use of dangerous materials, optimising energy efficiency during product lifecycles and demanding that obsolete products by biodegradable.</a:t>
            </a:r>
            <a:endParaRPr>
              <a:solidFill>
                <a:schemeClr val="dk1"/>
              </a:solidFill>
              <a:latin typeface="Arial"/>
              <a:ea typeface="Arial"/>
              <a:cs typeface="Arial"/>
              <a:sym typeface="Arial"/>
            </a:endParaRPr>
          </a:p>
          <a:p>
            <a:pPr marL="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216" name="Google Shape;216;g18ccb96ae3c_0_65"/>
          <p:cNvPicPr preferRelativeResize="0"/>
          <p:nvPr/>
        </p:nvPicPr>
        <p:blipFill>
          <a:blip r:embed="rId3">
            <a:alphaModFix/>
          </a:blip>
          <a:stretch>
            <a:fillRect/>
          </a:stretch>
        </p:blipFill>
        <p:spPr>
          <a:xfrm>
            <a:off x="8720950" y="368975"/>
            <a:ext cx="1133075" cy="1133075"/>
          </a:xfrm>
          <a:prstGeom prst="rect">
            <a:avLst/>
          </a:prstGeom>
          <a:noFill/>
          <a:ln>
            <a:noFill/>
          </a:ln>
        </p:spPr>
      </p:pic>
    </p:spTree>
    <p:extLst>
      <p:ext uri="{BB962C8B-B14F-4D97-AF65-F5344CB8AC3E}">
        <p14:creationId xmlns:p14="http://schemas.microsoft.com/office/powerpoint/2010/main" val="1210969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8ccb96ae3c_0_73"/>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Impact of ICT</a:t>
            </a:r>
            <a:endParaRPr/>
          </a:p>
        </p:txBody>
      </p:sp>
      <p:sp>
        <p:nvSpPr>
          <p:cNvPr id="223" name="Google Shape;223;g18ccb96ae3c_0_73"/>
          <p:cNvSpPr txBox="1">
            <a:spLocks noGrp="1"/>
          </p:cNvSpPr>
          <p:nvPr>
            <p:ph idx="1"/>
          </p:nvPr>
        </p:nvSpPr>
        <p:spPr>
          <a:xfrm>
            <a:off x="1295400" y="1730650"/>
            <a:ext cx="9861300" cy="45171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None/>
            </a:pPr>
            <a:r>
              <a:rPr lang="pl-PL" sz="2050">
                <a:solidFill>
                  <a:schemeClr val="dk1"/>
                </a:solidFill>
                <a:latin typeface="Arial"/>
                <a:ea typeface="Arial"/>
                <a:cs typeface="Arial"/>
                <a:sym typeface="Arial"/>
              </a:rPr>
              <a:t>Our ICT impacts the environment in:</a:t>
            </a:r>
            <a:endParaRPr sz="2050">
              <a:solidFill>
                <a:schemeClr val="dk1"/>
              </a:solidFill>
              <a:latin typeface="Arial"/>
              <a:ea typeface="Arial"/>
              <a:cs typeface="Arial"/>
              <a:sym typeface="Arial"/>
            </a:endParaRPr>
          </a:p>
          <a:p>
            <a:pPr marL="457200" lvl="0" indent="-358775" algn="just" rtl="0">
              <a:lnSpc>
                <a:spcPct val="120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The production and transport processes as well as in our homes, as it consumes large amounts of energy. </a:t>
            </a:r>
            <a:endParaRPr sz="2050">
              <a:solidFill>
                <a:schemeClr val="dk1"/>
              </a:solidFill>
              <a:latin typeface="Arial"/>
              <a:ea typeface="Arial"/>
              <a:cs typeface="Arial"/>
              <a:sym typeface="Arial"/>
            </a:endParaRPr>
          </a:p>
          <a:p>
            <a:pPr marL="457200" lvl="0" indent="-358775" algn="just" rtl="0">
              <a:lnSpc>
                <a:spcPct val="120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We tend to replace our technology frequently and there is no way to recycle effectively. This is made worse by the fact that the manufacturers incorporate planned obsolescence strategies in their design processes which deliberately reduces a product’s lifespan, pushing us to buy new devices more than we would otherwise need to, which contributes to climate change. </a:t>
            </a:r>
            <a:endParaRPr sz="2050">
              <a:solidFill>
                <a:schemeClr val="dk1"/>
              </a:solidFill>
              <a:latin typeface="Arial"/>
              <a:ea typeface="Arial"/>
              <a:cs typeface="Arial"/>
              <a:sym typeface="Arial"/>
            </a:endParaRPr>
          </a:p>
          <a:p>
            <a:pPr marL="457200" lvl="0" indent="-358775" algn="just" rtl="0">
              <a:lnSpc>
                <a:spcPct val="120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Each step of an object’s lifecycle generates carbon emissions, from primary element extraction primary elements until its disposal.</a:t>
            </a:r>
            <a:endParaRPr sz="2050">
              <a:solidFill>
                <a:schemeClr val="dk1"/>
              </a:solidFill>
              <a:latin typeface="Arial"/>
              <a:ea typeface="Arial"/>
              <a:cs typeface="Arial"/>
              <a:sym typeface="Arial"/>
            </a:endParaRPr>
          </a:p>
          <a:p>
            <a:pPr marL="457200" lvl="0" indent="-358775" algn="just" rtl="0">
              <a:lnSpc>
                <a:spcPct val="120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It has been estimated that up to 270 kilograms of carbon emissions are produced in the production of a laptop computer.</a:t>
            </a:r>
            <a:endParaRPr sz="2050">
              <a:solidFill>
                <a:schemeClr val="dk1"/>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2936324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8ccb96ae3c_0_81"/>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What can we do?</a:t>
            </a:r>
            <a:endParaRPr/>
          </a:p>
        </p:txBody>
      </p:sp>
      <p:sp>
        <p:nvSpPr>
          <p:cNvPr id="230" name="Google Shape;230;g18ccb96ae3c_0_81"/>
          <p:cNvSpPr txBox="1">
            <a:spLocks noGrp="1"/>
          </p:cNvSpPr>
          <p:nvPr>
            <p:ph idx="1"/>
          </p:nvPr>
        </p:nvSpPr>
        <p:spPr>
          <a:xfrm>
            <a:off x="1295400" y="1654450"/>
            <a:ext cx="9861300" cy="4309800"/>
          </a:xfrm>
          <a:prstGeom prst="rect">
            <a:avLst/>
          </a:prstGeom>
          <a:noFill/>
          <a:ln>
            <a:noFill/>
          </a:ln>
        </p:spPr>
        <p:txBody>
          <a:bodyPr spcFirstLastPara="1" wrap="square" lIns="91425" tIns="45700" rIns="91425" bIns="45700" anchor="t" anchorCtr="0">
            <a:noAutofit/>
          </a:bodyPr>
          <a:lstStyle/>
          <a:p>
            <a:pPr marL="457200" lvl="0" indent="-361950" algn="just" rtl="0">
              <a:lnSpc>
                <a:spcPct val="120000"/>
              </a:lnSpc>
              <a:spcBef>
                <a:spcPts val="0"/>
              </a:spcBef>
              <a:spcAft>
                <a:spcPts val="0"/>
              </a:spcAft>
              <a:buClr>
                <a:srgbClr val="000000"/>
              </a:buClr>
              <a:buSzPts val="2100"/>
              <a:buFont typeface="Arial"/>
              <a:buAutoNum type="arabicPeriod"/>
            </a:pPr>
            <a:r>
              <a:rPr lang="pl-PL" sz="2100">
                <a:solidFill>
                  <a:srgbClr val="000000"/>
                </a:solidFill>
                <a:latin typeface="Arial"/>
                <a:ea typeface="Arial"/>
                <a:cs typeface="Arial"/>
                <a:sym typeface="Arial"/>
              </a:rPr>
              <a:t>Strictly limit the purchasing of new devices</a:t>
            </a:r>
            <a:endParaRPr sz="2100">
              <a:solidFill>
                <a:srgbClr val="000000"/>
              </a:solidFill>
              <a:latin typeface="Arial"/>
              <a:ea typeface="Arial"/>
              <a:cs typeface="Arial"/>
              <a:sym typeface="Arial"/>
            </a:endParaRPr>
          </a:p>
          <a:p>
            <a:pPr marL="457200" lvl="0" indent="-361950" algn="just" rtl="0">
              <a:lnSpc>
                <a:spcPct val="120000"/>
              </a:lnSpc>
              <a:spcBef>
                <a:spcPts val="0"/>
              </a:spcBef>
              <a:spcAft>
                <a:spcPts val="0"/>
              </a:spcAft>
              <a:buClr>
                <a:srgbClr val="000000"/>
              </a:buClr>
              <a:buSzPts val="2100"/>
              <a:buFont typeface="Arial"/>
              <a:buAutoNum type="arabicPeriod"/>
            </a:pPr>
            <a:r>
              <a:rPr lang="pl-PL" sz="2100">
                <a:solidFill>
                  <a:srgbClr val="000000"/>
                </a:solidFill>
                <a:latin typeface="Arial"/>
                <a:ea typeface="Arial"/>
                <a:cs typeface="Arial"/>
                <a:sym typeface="Arial"/>
              </a:rPr>
              <a:t>Repair broken material</a:t>
            </a:r>
            <a:endParaRPr sz="2100">
              <a:solidFill>
                <a:srgbClr val="000000"/>
              </a:solidFill>
              <a:latin typeface="Arial"/>
              <a:ea typeface="Arial"/>
              <a:cs typeface="Arial"/>
              <a:sym typeface="Arial"/>
            </a:endParaRPr>
          </a:p>
          <a:p>
            <a:pPr marL="457200" lvl="0" indent="-361950" algn="just" rtl="0">
              <a:lnSpc>
                <a:spcPct val="120000"/>
              </a:lnSpc>
              <a:spcBef>
                <a:spcPts val="0"/>
              </a:spcBef>
              <a:spcAft>
                <a:spcPts val="0"/>
              </a:spcAft>
              <a:buClr>
                <a:srgbClr val="000000"/>
              </a:buClr>
              <a:buSzPts val="2100"/>
              <a:buFont typeface="Arial"/>
              <a:buAutoNum type="arabicPeriod"/>
            </a:pPr>
            <a:r>
              <a:rPr lang="pl-PL" sz="2100">
                <a:solidFill>
                  <a:srgbClr val="000000"/>
                </a:solidFill>
                <a:latin typeface="Arial"/>
                <a:ea typeface="Arial"/>
                <a:cs typeface="Arial"/>
                <a:sym typeface="Arial"/>
              </a:rPr>
              <a:t>Buy second hand or reconditioned tech</a:t>
            </a:r>
            <a:endParaRPr sz="2100">
              <a:solidFill>
                <a:srgbClr val="000000"/>
              </a:solidFill>
              <a:latin typeface="Arial"/>
              <a:ea typeface="Arial"/>
              <a:cs typeface="Arial"/>
              <a:sym typeface="Arial"/>
            </a:endParaRPr>
          </a:p>
          <a:p>
            <a:pPr marL="457200" lvl="0" indent="-361950" algn="just" rtl="0">
              <a:lnSpc>
                <a:spcPct val="120000"/>
              </a:lnSpc>
              <a:spcBef>
                <a:spcPts val="0"/>
              </a:spcBef>
              <a:spcAft>
                <a:spcPts val="0"/>
              </a:spcAft>
              <a:buClr>
                <a:srgbClr val="000000"/>
              </a:buClr>
              <a:buSzPts val="2100"/>
              <a:buFont typeface="Arial"/>
              <a:buAutoNum type="arabicPeriod"/>
            </a:pPr>
            <a:r>
              <a:rPr lang="pl-PL" sz="2100">
                <a:solidFill>
                  <a:srgbClr val="000000"/>
                </a:solidFill>
                <a:latin typeface="Arial"/>
                <a:ea typeface="Arial"/>
                <a:cs typeface="Arial"/>
                <a:sym typeface="Arial"/>
              </a:rPr>
              <a:t>Minimise your use of cloud storage</a:t>
            </a:r>
            <a:endParaRPr sz="2100">
              <a:solidFill>
                <a:srgbClr val="000000"/>
              </a:solidFill>
              <a:latin typeface="Arial"/>
              <a:ea typeface="Arial"/>
              <a:cs typeface="Arial"/>
              <a:sym typeface="Arial"/>
            </a:endParaRPr>
          </a:p>
          <a:p>
            <a:pPr marL="457200" lvl="0" indent="-361950" algn="just" rtl="0">
              <a:lnSpc>
                <a:spcPct val="120000"/>
              </a:lnSpc>
              <a:spcBef>
                <a:spcPts val="0"/>
              </a:spcBef>
              <a:spcAft>
                <a:spcPts val="0"/>
              </a:spcAft>
              <a:buClr>
                <a:srgbClr val="000000"/>
              </a:buClr>
              <a:buSzPts val="2100"/>
              <a:buFont typeface="Arial"/>
              <a:buAutoNum type="arabicPeriod"/>
            </a:pPr>
            <a:r>
              <a:rPr lang="pl-PL" sz="2100">
                <a:solidFill>
                  <a:srgbClr val="000000"/>
                </a:solidFill>
                <a:latin typeface="Arial"/>
                <a:ea typeface="Arial"/>
                <a:cs typeface="Arial"/>
                <a:sym typeface="Arial"/>
              </a:rPr>
              <a:t>Clear out your inbox regularly</a:t>
            </a:r>
            <a:endParaRPr sz="2100">
              <a:solidFill>
                <a:srgbClr val="000000"/>
              </a:solidFill>
              <a:latin typeface="Arial"/>
              <a:ea typeface="Arial"/>
              <a:cs typeface="Arial"/>
              <a:sym typeface="Arial"/>
            </a:endParaRPr>
          </a:p>
          <a:p>
            <a:pPr marL="457200" lvl="0" indent="-361950" algn="just" rtl="0">
              <a:lnSpc>
                <a:spcPct val="120000"/>
              </a:lnSpc>
              <a:spcBef>
                <a:spcPts val="0"/>
              </a:spcBef>
              <a:spcAft>
                <a:spcPts val="0"/>
              </a:spcAft>
              <a:buClr>
                <a:srgbClr val="000000"/>
              </a:buClr>
              <a:buSzPts val="2100"/>
              <a:buFont typeface="Arial"/>
              <a:buAutoNum type="arabicPeriod"/>
            </a:pPr>
            <a:r>
              <a:rPr lang="pl-PL" sz="2100">
                <a:solidFill>
                  <a:srgbClr val="000000"/>
                </a:solidFill>
                <a:latin typeface="Arial"/>
                <a:ea typeface="Arial"/>
                <a:cs typeface="Arial"/>
                <a:sym typeface="Arial"/>
              </a:rPr>
              <a:t>Don’t use email when not connected to wifi</a:t>
            </a:r>
            <a:endParaRPr sz="2100">
              <a:solidFill>
                <a:srgbClr val="000000"/>
              </a:solidFill>
              <a:latin typeface="Arial"/>
              <a:ea typeface="Arial"/>
              <a:cs typeface="Arial"/>
              <a:sym typeface="Arial"/>
            </a:endParaRPr>
          </a:p>
          <a:p>
            <a:pPr marL="0" lvl="0" indent="0" algn="just" rtl="0">
              <a:lnSpc>
                <a:spcPct val="120000"/>
              </a:lnSpc>
              <a:spcBef>
                <a:spcPts val="0"/>
              </a:spcBef>
              <a:spcAft>
                <a:spcPts val="0"/>
              </a:spcAft>
              <a:buNone/>
            </a:pPr>
            <a:endParaRPr sz="210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229" name="Google Shape;229;g18ccb96ae3c_0_81"/>
          <p:cNvPicPr preferRelativeResize="0"/>
          <p:nvPr/>
        </p:nvPicPr>
        <p:blipFill>
          <a:blip r:embed="rId3">
            <a:alphaModFix/>
          </a:blip>
          <a:stretch>
            <a:fillRect/>
          </a:stretch>
        </p:blipFill>
        <p:spPr>
          <a:xfrm>
            <a:off x="5366300" y="1823475"/>
            <a:ext cx="5715000" cy="4286250"/>
          </a:xfrm>
          <a:prstGeom prst="rect">
            <a:avLst/>
          </a:prstGeom>
          <a:noFill/>
          <a:ln>
            <a:noFill/>
          </a:ln>
        </p:spPr>
      </p:pic>
    </p:spTree>
    <p:extLst>
      <p:ext uri="{BB962C8B-B14F-4D97-AF65-F5344CB8AC3E}">
        <p14:creationId xmlns:p14="http://schemas.microsoft.com/office/powerpoint/2010/main" val="1863996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8d8e8929e2_0_2"/>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Good or bad habits?</a:t>
            </a:r>
            <a:endParaRPr i="1"/>
          </a:p>
        </p:txBody>
      </p:sp>
      <p:sp>
        <p:nvSpPr>
          <p:cNvPr id="236" name="Google Shape;236;g18d8e8929e2_0_2"/>
          <p:cNvSpPr txBox="1">
            <a:spLocks noGrp="1"/>
          </p:cNvSpPr>
          <p:nvPr>
            <p:ph idx="1"/>
          </p:nvPr>
        </p:nvSpPr>
        <p:spPr>
          <a:xfrm>
            <a:off x="1295400" y="1654450"/>
            <a:ext cx="10052400" cy="47967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None/>
            </a:pPr>
            <a:r>
              <a:rPr lang="pl-PL" sz="2100" i="1">
                <a:solidFill>
                  <a:schemeClr val="dk1"/>
                </a:solidFill>
                <a:latin typeface="Arial"/>
                <a:ea typeface="Arial"/>
                <a:cs typeface="Arial"/>
                <a:sym typeface="Arial"/>
              </a:rPr>
              <a:t>Which of the following habits do you think contribute to the protection of the environment?</a:t>
            </a:r>
            <a:endParaRPr sz="2100" i="1">
              <a:solidFill>
                <a:schemeClr val="dk1"/>
              </a:solidFill>
              <a:latin typeface="Arial"/>
              <a:ea typeface="Arial"/>
              <a:cs typeface="Arial"/>
              <a:sym typeface="Arial"/>
            </a:endParaRPr>
          </a:p>
          <a:p>
            <a:pPr marL="457200" lvl="0" indent="-361950" algn="l" rtl="0">
              <a:lnSpc>
                <a:spcPct val="120000"/>
              </a:lnSpc>
              <a:spcBef>
                <a:spcPts val="0"/>
              </a:spcBef>
              <a:spcAft>
                <a:spcPts val="0"/>
              </a:spcAft>
              <a:buClr>
                <a:schemeClr val="dk1"/>
              </a:buClr>
              <a:buSzPts val="2100"/>
              <a:buFont typeface="Arial"/>
              <a:buAutoNum type="arabicPeriod"/>
            </a:pPr>
            <a:r>
              <a:rPr lang="pl-PL" sz="2100" i="1">
                <a:solidFill>
                  <a:schemeClr val="dk1"/>
                </a:solidFill>
                <a:latin typeface="Arial"/>
                <a:ea typeface="Arial"/>
                <a:cs typeface="Arial"/>
                <a:sym typeface="Arial"/>
              </a:rPr>
              <a:t>Use more energy-efficient appliances.</a:t>
            </a:r>
            <a:endParaRPr sz="2100" i="1">
              <a:solidFill>
                <a:schemeClr val="dk1"/>
              </a:solidFill>
              <a:latin typeface="Arial"/>
              <a:ea typeface="Arial"/>
              <a:cs typeface="Arial"/>
              <a:sym typeface="Arial"/>
            </a:endParaRPr>
          </a:p>
          <a:p>
            <a:pPr marL="457200" lvl="0" indent="-361950" algn="l" rtl="0">
              <a:lnSpc>
                <a:spcPct val="120000"/>
              </a:lnSpc>
              <a:spcBef>
                <a:spcPts val="0"/>
              </a:spcBef>
              <a:spcAft>
                <a:spcPts val="0"/>
              </a:spcAft>
              <a:buClr>
                <a:schemeClr val="dk1"/>
              </a:buClr>
              <a:buSzPts val="2100"/>
              <a:buFont typeface="Arial"/>
              <a:buAutoNum type="arabicPeriod"/>
            </a:pPr>
            <a:r>
              <a:rPr lang="pl-PL" sz="2100" i="1">
                <a:solidFill>
                  <a:schemeClr val="dk1"/>
                </a:solidFill>
                <a:latin typeface="Arial"/>
                <a:ea typeface="Arial"/>
                <a:cs typeface="Arial"/>
                <a:sym typeface="Arial"/>
              </a:rPr>
              <a:t>Purchase new technological devices regularly.</a:t>
            </a:r>
            <a:endParaRPr sz="2100" i="1">
              <a:solidFill>
                <a:schemeClr val="dk1"/>
              </a:solidFill>
              <a:latin typeface="Arial"/>
              <a:ea typeface="Arial"/>
              <a:cs typeface="Arial"/>
              <a:sym typeface="Arial"/>
            </a:endParaRPr>
          </a:p>
          <a:p>
            <a:pPr marL="457200" lvl="0" indent="-361950" algn="l" rtl="0">
              <a:lnSpc>
                <a:spcPct val="120000"/>
              </a:lnSpc>
              <a:spcBef>
                <a:spcPts val="0"/>
              </a:spcBef>
              <a:spcAft>
                <a:spcPts val="0"/>
              </a:spcAft>
              <a:buClr>
                <a:schemeClr val="dk1"/>
              </a:buClr>
              <a:buSzPts val="2100"/>
              <a:buFont typeface="Arial"/>
              <a:buAutoNum type="arabicPeriod"/>
            </a:pPr>
            <a:r>
              <a:rPr lang="pl-PL" sz="2100" i="1">
                <a:solidFill>
                  <a:schemeClr val="dk1"/>
                </a:solidFill>
                <a:latin typeface="Arial"/>
                <a:ea typeface="Arial"/>
                <a:cs typeface="Arial"/>
                <a:sym typeface="Arial"/>
              </a:rPr>
              <a:t>Not update our smartphone regularly.</a:t>
            </a:r>
            <a:endParaRPr sz="2100" i="1">
              <a:solidFill>
                <a:schemeClr val="dk1"/>
              </a:solidFill>
              <a:latin typeface="Arial"/>
              <a:ea typeface="Arial"/>
              <a:cs typeface="Arial"/>
              <a:sym typeface="Arial"/>
            </a:endParaRPr>
          </a:p>
          <a:p>
            <a:pPr marL="457200" lvl="0" indent="-361950" algn="l" rtl="0">
              <a:lnSpc>
                <a:spcPct val="120000"/>
              </a:lnSpc>
              <a:spcBef>
                <a:spcPts val="0"/>
              </a:spcBef>
              <a:spcAft>
                <a:spcPts val="0"/>
              </a:spcAft>
              <a:buClr>
                <a:schemeClr val="dk1"/>
              </a:buClr>
              <a:buSzPts val="2100"/>
              <a:buFont typeface="Arial"/>
              <a:buAutoNum type="arabicPeriod"/>
            </a:pPr>
            <a:r>
              <a:rPr lang="pl-PL" sz="2100" i="1">
                <a:solidFill>
                  <a:schemeClr val="dk1"/>
                </a:solidFill>
                <a:latin typeface="Arial"/>
                <a:ea typeface="Arial"/>
                <a:cs typeface="Arial"/>
                <a:sym typeface="Arial"/>
              </a:rPr>
              <a:t>Turn off the bluetooth and Wifi of our smartphone when not using them to extend the battery life.</a:t>
            </a:r>
            <a:endParaRPr sz="2100" i="1">
              <a:solidFill>
                <a:schemeClr val="dk1"/>
              </a:solidFill>
              <a:latin typeface="Arial"/>
              <a:ea typeface="Arial"/>
              <a:cs typeface="Arial"/>
              <a:sym typeface="Arial"/>
            </a:endParaRPr>
          </a:p>
          <a:p>
            <a:pPr marL="457200" lvl="0" indent="-361950" algn="l" rtl="0">
              <a:lnSpc>
                <a:spcPct val="120000"/>
              </a:lnSpc>
              <a:spcBef>
                <a:spcPts val="0"/>
              </a:spcBef>
              <a:spcAft>
                <a:spcPts val="0"/>
              </a:spcAft>
              <a:buClr>
                <a:schemeClr val="dk1"/>
              </a:buClr>
              <a:buSzPts val="2100"/>
              <a:buFont typeface="Arial"/>
              <a:buAutoNum type="arabicPeriod"/>
            </a:pPr>
            <a:r>
              <a:rPr lang="pl-PL" sz="2100" i="1">
                <a:solidFill>
                  <a:schemeClr val="dk1"/>
                </a:solidFill>
                <a:latin typeface="Arial"/>
                <a:ea typeface="Arial"/>
                <a:cs typeface="Arial"/>
                <a:sym typeface="Arial"/>
              </a:rPr>
              <a:t>Let technological devices, such as smartphones or laptops, plugged although they are already charged.</a:t>
            </a:r>
            <a:endParaRPr sz="2100" i="1">
              <a:solidFill>
                <a:schemeClr val="dk1"/>
              </a:solidFill>
              <a:latin typeface="Arial"/>
              <a:ea typeface="Arial"/>
              <a:cs typeface="Arial"/>
              <a:sym typeface="Arial"/>
            </a:endParaRPr>
          </a:p>
          <a:p>
            <a:pPr marL="457200" lvl="0" indent="-361950" algn="l" rtl="0">
              <a:lnSpc>
                <a:spcPct val="120000"/>
              </a:lnSpc>
              <a:spcBef>
                <a:spcPts val="0"/>
              </a:spcBef>
              <a:spcAft>
                <a:spcPts val="0"/>
              </a:spcAft>
              <a:buClr>
                <a:schemeClr val="dk1"/>
              </a:buClr>
              <a:buSzPts val="2100"/>
              <a:buFont typeface="Arial"/>
              <a:buAutoNum type="arabicPeriod"/>
            </a:pPr>
            <a:r>
              <a:rPr lang="pl-PL" sz="2100" i="1">
                <a:solidFill>
                  <a:schemeClr val="dk1"/>
                </a:solidFill>
                <a:latin typeface="Arial"/>
                <a:ea typeface="Arial"/>
                <a:cs typeface="Arial"/>
                <a:sym typeface="Arial"/>
              </a:rPr>
              <a:t>Activate the airplane mode of our smartphone while we are sleeping.</a:t>
            </a:r>
            <a:endParaRPr sz="2100" i="1">
              <a:solidFill>
                <a:schemeClr val="dk1"/>
              </a:solidFill>
              <a:latin typeface="Arial"/>
              <a:ea typeface="Arial"/>
              <a:cs typeface="Arial"/>
              <a:sym typeface="Arial"/>
            </a:endParaRPr>
          </a:p>
          <a:p>
            <a:pPr marL="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r>
              <a:rPr lang="pl-PL" sz="1600" b="1" i="1">
                <a:solidFill>
                  <a:srgbClr val="22304B"/>
                </a:solidFill>
                <a:latin typeface="Arial"/>
                <a:ea typeface="Arial"/>
                <a:cs typeface="Arial"/>
                <a:sym typeface="Arial"/>
              </a:rPr>
              <a:t>Discussion: Name two more digital habits that you consider beneficial for protecting the environment.</a:t>
            </a:r>
            <a:endParaRPr sz="1600" b="1" i="1">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191881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8ccb96ae3c_0_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What can we do?</a:t>
            </a:r>
            <a:endParaRPr/>
          </a:p>
        </p:txBody>
      </p:sp>
      <p:sp>
        <p:nvSpPr>
          <p:cNvPr id="125" name="Google Shape;125;g18ccb96ae3c_0_9"/>
          <p:cNvSpPr txBox="1">
            <a:spLocks noGrp="1"/>
          </p:cNvSpPr>
          <p:nvPr>
            <p:ph idx="1"/>
          </p:nvPr>
        </p:nvSpPr>
        <p:spPr>
          <a:xfrm>
            <a:off x="1295400" y="1730650"/>
            <a:ext cx="5184900" cy="4309800"/>
          </a:xfrm>
          <a:prstGeom prst="rect">
            <a:avLst/>
          </a:prstGeom>
          <a:noFill/>
          <a:ln>
            <a:noFill/>
          </a:ln>
        </p:spPr>
        <p:txBody>
          <a:bodyPr spcFirstLastPara="1" wrap="square" lIns="91425" tIns="45700" rIns="91425" bIns="45700" anchor="t" anchorCtr="0">
            <a:noAutofit/>
          </a:bodyPr>
          <a:lstStyle/>
          <a:p>
            <a:pPr marL="457200" lvl="0" indent="-358775" algn="just"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Use a reliable antivirus software</a:t>
            </a:r>
            <a:endParaRPr sz="2050">
              <a:solidFill>
                <a:srgbClr val="22304B"/>
              </a:solidFill>
              <a:latin typeface="Arial"/>
              <a:ea typeface="Arial"/>
              <a:cs typeface="Arial"/>
              <a:sym typeface="Arial"/>
            </a:endParaRPr>
          </a:p>
          <a:p>
            <a:pPr marL="457200" lvl="0" indent="-358775" algn="just"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Back up your work multiple times if possible</a:t>
            </a:r>
            <a:endParaRPr sz="2050">
              <a:solidFill>
                <a:srgbClr val="22304B"/>
              </a:solidFill>
              <a:latin typeface="Arial"/>
              <a:ea typeface="Arial"/>
              <a:cs typeface="Arial"/>
              <a:sym typeface="Arial"/>
            </a:endParaRPr>
          </a:p>
          <a:p>
            <a:pPr marL="457200" lvl="0" indent="-358775" algn="just"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Encrypt external hard drives and password-protect key files</a:t>
            </a:r>
            <a:endParaRPr sz="2050">
              <a:solidFill>
                <a:srgbClr val="22304B"/>
              </a:solidFill>
              <a:latin typeface="Arial"/>
              <a:ea typeface="Arial"/>
              <a:cs typeface="Arial"/>
              <a:sym typeface="Arial"/>
            </a:endParaRPr>
          </a:p>
          <a:p>
            <a:pPr marL="457200" lvl="0" indent="-358775" algn="just"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Do not duplicate passwords</a:t>
            </a:r>
            <a:endParaRPr sz="2050">
              <a:solidFill>
                <a:srgbClr val="22304B"/>
              </a:solidFill>
              <a:latin typeface="Arial"/>
              <a:ea typeface="Arial"/>
              <a:cs typeface="Arial"/>
              <a:sym typeface="Arial"/>
            </a:endParaRPr>
          </a:p>
          <a:p>
            <a:pPr marL="457200" lvl="0" indent="-358775" algn="just"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Use social media consciously</a:t>
            </a:r>
            <a:endParaRPr sz="2050">
              <a:solidFill>
                <a:srgbClr val="22304B"/>
              </a:solidFill>
              <a:latin typeface="Arial"/>
              <a:ea typeface="Arial"/>
              <a:cs typeface="Arial"/>
              <a:sym typeface="Arial"/>
            </a:endParaRPr>
          </a:p>
          <a:p>
            <a:pPr marL="457200" lvl="0" indent="-358775" algn="just"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Do not share personal data about you or others</a:t>
            </a:r>
            <a:endParaRPr sz="2050">
              <a:solidFill>
                <a:srgbClr val="22304B"/>
              </a:solidFill>
              <a:latin typeface="Arial"/>
              <a:ea typeface="Arial"/>
              <a:cs typeface="Arial"/>
              <a:sym typeface="Arial"/>
            </a:endParaRPr>
          </a:p>
          <a:p>
            <a:pPr marL="457200" lvl="0" indent="-358775" algn="just"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Delete suspicious emails</a:t>
            </a:r>
            <a:endParaRPr sz="2050">
              <a:solidFill>
                <a:srgbClr val="22304B"/>
              </a:solidFill>
              <a:latin typeface="Arial"/>
              <a:ea typeface="Arial"/>
              <a:cs typeface="Arial"/>
              <a:sym typeface="Arial"/>
            </a:endParaRPr>
          </a:p>
          <a:p>
            <a:pPr marL="457200" lvl="0" indent="-358775" algn="just"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Avoid dangerous websites</a:t>
            </a:r>
            <a:endParaRPr sz="2037">
              <a:solidFill>
                <a:schemeClr val="dk1"/>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26" name="Google Shape;126;g18ccb96ae3c_0_9"/>
          <p:cNvPicPr preferRelativeResize="0"/>
          <p:nvPr/>
        </p:nvPicPr>
        <p:blipFill>
          <a:blip r:embed="rId3">
            <a:alphaModFix/>
          </a:blip>
          <a:stretch>
            <a:fillRect/>
          </a:stretch>
        </p:blipFill>
        <p:spPr>
          <a:xfrm>
            <a:off x="6678625" y="1898525"/>
            <a:ext cx="4795699" cy="3661723"/>
          </a:xfrm>
          <a:prstGeom prst="rect">
            <a:avLst/>
          </a:prstGeom>
          <a:noFill/>
          <a:ln>
            <a:noFill/>
          </a:ln>
        </p:spPr>
      </p:pic>
    </p:spTree>
    <p:extLst>
      <p:ext uri="{BB962C8B-B14F-4D97-AF65-F5344CB8AC3E}">
        <p14:creationId xmlns:p14="http://schemas.microsoft.com/office/powerpoint/2010/main" val="2452778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8cda15836a_0_104"/>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If you want to learn more about this… </a:t>
            </a:r>
            <a:endParaRPr/>
          </a:p>
        </p:txBody>
      </p:sp>
      <p:pic>
        <p:nvPicPr>
          <p:cNvPr id="242" name="Google Shape;242;g18cda15836a_0_104" descr="Be one of the first 200 people to sign up with this link and get 20% off your subscription with Brilliant.org! https://brilliant.org/OCC/&#10;&#10;In this Our Changing Climate environmental video essay, I look at the environmental impact of the internet. Specifically, I dig into how the internet works through data centers and networks, both of which contribute to global greenhouse gas emissions through massive energy demand. In all, the internet does have a huge energy demand, but that doesn't necessarily mean that it has to create a lot of emissions. If the data centers and networks behind the internet instead rely on renewable energies then the internet can possibly be a positive environmental force.&#10;&#10;Help me make more videos like this via Patreon: http://bit.ly/2iz4lIV&#10;Twitter: https://twitter.com/OurClimateNow&#10;Facebook: https://www.facebook.com/occvideos/&#10;Instagram: https://www.instagram.com/occ.climate/&#10;&#10;I use Artlist.io for all my music. You can get 2 months free of Artlist.io with this link: https://artlist.io/Charlie-278823&#10;_______&#10;&#10;Resources:&#10;1. Click Clean Environmental Report (Greenpeace): http://www.clickclean.org/international/en/&#10;2. Infographic: The Carbon Footprint of the Internet (Climate Care): https://climatecare.org/infographic-the-carbon-footprint-of-the-internet/&#10;3. On Global Electricity Usage of Communication Technology: Trends to 2030 (Andrae &amp; Edler): https://www.mdpi.com/2078-1547/6/1/117/htm&#10;4. Energy Consumption in Wired and Wireless Access Networks (Baliga et al.): https://people.eng.unimelb.edu.au/rtucker/publications/files/energy-wired-wireless.pdf&#10;5. Power Trends in Communication Networks (Blume et al.): https://www.academia.edu/13476246/Power_Trends_in_Communication_Networks&#10;6. Worldwide electricity consumption of communication networks (Lambert et al.): https://www.osapublishing.org/oe/abstract.cfm?uri=oe-20-26-B513&#10;7. Carbon Footprinting the Internet (Joel Gombiner): https://journals.cdrs.columbia.edu/wp-content/uploads/sites/25/2016/10/141-370-2-PB.pdf&#10;&#10;#internet #sustainability #OCC" title="Is the Internet bad for the environment?">
            <a:hlinkClick r:id="rId3"/>
          </p:cNvPr>
          <p:cNvPicPr preferRelativeResize="0"/>
          <p:nvPr/>
        </p:nvPicPr>
        <p:blipFill>
          <a:blip r:embed="rId4">
            <a:alphaModFix/>
          </a:blip>
          <a:stretch>
            <a:fillRect/>
          </a:stretch>
        </p:blipFill>
        <p:spPr>
          <a:xfrm>
            <a:off x="3803825" y="2019300"/>
            <a:ext cx="5324425" cy="3993325"/>
          </a:xfrm>
          <a:prstGeom prst="rect">
            <a:avLst/>
          </a:prstGeom>
          <a:noFill/>
          <a:ln>
            <a:noFill/>
          </a:ln>
        </p:spPr>
      </p:pic>
    </p:spTree>
    <p:extLst>
      <p:ext uri="{BB962C8B-B14F-4D97-AF65-F5344CB8AC3E}">
        <p14:creationId xmlns:p14="http://schemas.microsoft.com/office/powerpoint/2010/main" val="3316484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title"/>
          </p:nvPr>
        </p:nvSpPr>
        <p:spPr>
          <a:xfrm>
            <a:off x="1488831" y="1031631"/>
            <a:ext cx="9601200" cy="96129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9000"/>
              </a:lnSpc>
              <a:spcBef>
                <a:spcPts val="0"/>
              </a:spcBef>
              <a:spcAft>
                <a:spcPts val="0"/>
              </a:spcAft>
              <a:buClr>
                <a:srgbClr val="365F91"/>
              </a:buClr>
              <a:buSzPct val="100000"/>
              <a:buFont typeface="Times New Roman"/>
              <a:buNone/>
            </a:pPr>
            <a:r>
              <a:rPr lang="pl-PL" dirty="0" err="1">
                <a:solidFill>
                  <a:srgbClr val="365F91"/>
                </a:solidFill>
                <a:latin typeface="Times New Roman"/>
                <a:ea typeface="Times New Roman"/>
                <a:cs typeface="Times New Roman"/>
                <a:sym typeface="Times New Roman"/>
              </a:rPr>
              <a:t>Disclaimer</a:t>
            </a:r>
            <a:r>
              <a:rPr lang="pl-PL" dirty="0">
                <a:solidFill>
                  <a:srgbClr val="365F91"/>
                </a:solidFill>
                <a:latin typeface="Times New Roman"/>
                <a:ea typeface="Times New Roman"/>
                <a:cs typeface="Times New Roman"/>
                <a:sym typeface="Times New Roman"/>
              </a:rPr>
              <a:t>: </a:t>
            </a:r>
            <a:br>
              <a:rPr lang="pl-PL" dirty="0">
                <a:solidFill>
                  <a:srgbClr val="365F91"/>
                </a:solidFill>
                <a:latin typeface="Times New Roman"/>
                <a:ea typeface="Times New Roman"/>
                <a:cs typeface="Times New Roman"/>
                <a:sym typeface="Times New Roman"/>
              </a:rPr>
            </a:br>
            <a:endParaRPr dirty="0">
              <a:latin typeface="Times New Roman"/>
              <a:ea typeface="Times New Roman"/>
              <a:cs typeface="Times New Roman"/>
              <a:sym typeface="Times New Roman"/>
            </a:endParaRPr>
          </a:p>
        </p:txBody>
      </p:sp>
      <p:sp>
        <p:nvSpPr>
          <p:cNvPr id="244" name="Google Shape;244;p4"/>
          <p:cNvSpPr txBox="1">
            <a:spLocks noGrp="1"/>
          </p:cNvSpPr>
          <p:nvPr>
            <p:ph idx="1"/>
          </p:nvPr>
        </p:nvSpPr>
        <p:spPr>
          <a:xfrm>
            <a:off x="1488831" y="2171700"/>
            <a:ext cx="9601200" cy="4191000"/>
          </a:xfrm>
          <a:prstGeom prst="rect">
            <a:avLst/>
          </a:prstGeom>
          <a:noFill/>
          <a:ln>
            <a:noFill/>
          </a:ln>
        </p:spPr>
        <p:txBody>
          <a:bodyPr spcFirstLastPara="1" wrap="square" lIns="91425" tIns="45700" rIns="91425" bIns="45700" anchor="t" anchorCtr="0">
            <a:normAutofit/>
          </a:bodyPr>
          <a:lstStyle/>
          <a:p>
            <a:pPr marL="0" lvl="0" indent="0" algn="just">
              <a:spcBef>
                <a:spcPts val="0"/>
              </a:spcBef>
              <a:spcAft>
                <a:spcPts val="0"/>
              </a:spcAft>
              <a:buClr>
                <a:srgbClr val="365F91"/>
              </a:buClr>
              <a:buSzPts val="4000"/>
              <a:buNone/>
            </a:pPr>
            <a:r>
              <a:rPr lang="en-US" sz="4000" dirty="0">
                <a:solidFill>
                  <a:srgbClr val="365F91"/>
                </a:solidFill>
                <a:latin typeface="Times New Roman"/>
                <a:ea typeface="Times New Roman"/>
                <a:cs typeface="Times New Roman"/>
              </a:rPr>
              <a:t>Funded</a:t>
            </a:r>
            <a:r>
              <a:rPr lang="en-US" sz="4000" dirty="0"/>
              <a:t> </a:t>
            </a:r>
            <a:r>
              <a:rPr lang="en-US" sz="4000" dirty="0">
                <a:solidFill>
                  <a:srgbClr val="365F91"/>
                </a:solidFill>
                <a:latin typeface="Times New Roman"/>
                <a:ea typeface="Times New Roman"/>
                <a:cs typeface="Times New Roman"/>
              </a:rPr>
              <a:t>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0" dirty="0">
              <a:solidFill>
                <a:srgbClr val="365F91"/>
              </a:solidFill>
              <a:latin typeface="Times New Roman"/>
              <a:ea typeface="Times New Roman"/>
              <a:cs typeface="Times New Roman"/>
              <a:sym typeface="Times New Roman"/>
            </a:endParaRPr>
          </a:p>
        </p:txBody>
      </p:sp>
      <p:pic>
        <p:nvPicPr>
          <p:cNvPr id="245" name="Google Shape;245;p4" descr="C:\Users\FFI\Desktop\nowe projekty 2021\DEINDE\Erasmus+ 2021\co-funded_en\Horizontal\JPEG\EN Co-funded by the EU_POS.jpg"/>
          <p:cNvPicPr preferRelativeResize="0"/>
          <p:nvPr/>
        </p:nvPicPr>
        <p:blipFill rotWithShape="1">
          <a:blip r:embed="rId3">
            <a:alphaModFix/>
          </a:blip>
          <a:srcRect/>
          <a:stretch/>
        </p:blipFill>
        <p:spPr>
          <a:xfrm>
            <a:off x="7073655" y="533449"/>
            <a:ext cx="4375150" cy="915035"/>
          </a:xfrm>
          <a:prstGeom prst="rect">
            <a:avLst/>
          </a:prstGeom>
          <a:noFill/>
          <a:ln>
            <a:noFill/>
          </a:ln>
        </p:spPr>
      </p:pic>
    </p:spTree>
    <p:extLst>
      <p:ext uri="{BB962C8B-B14F-4D97-AF65-F5344CB8AC3E}">
        <p14:creationId xmlns:p14="http://schemas.microsoft.com/office/powerpoint/2010/main" val="574284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subTitle" idx="1"/>
          </p:nvPr>
        </p:nvSpPr>
        <p:spPr>
          <a:xfrm>
            <a:off x="1770185" y="2543908"/>
            <a:ext cx="8217877" cy="2883877"/>
          </a:xfrm>
          <a:prstGeom prst="rect">
            <a:avLst/>
          </a:prstGeom>
          <a:noFill/>
          <a:ln>
            <a:noFill/>
          </a:ln>
        </p:spPr>
        <p:txBody>
          <a:bodyPr spcFirstLastPara="1" wrap="square" lIns="91425" tIns="45700" rIns="91425" bIns="45700" anchor="t" anchorCtr="0">
            <a:normAutofit/>
          </a:bodyPr>
          <a:lstStyle/>
          <a:p>
            <a:pPr marL="0" lvl="0" indent="0" algn="ctr" rtl="0">
              <a:lnSpc>
                <a:spcPct val="112000"/>
              </a:lnSpc>
              <a:spcBef>
                <a:spcPts val="0"/>
              </a:spcBef>
              <a:spcAft>
                <a:spcPts val="0"/>
              </a:spcAft>
              <a:buClr>
                <a:schemeClr val="dk2"/>
              </a:buClr>
              <a:buSzPts val="2300"/>
              <a:buNone/>
            </a:pPr>
            <a:r>
              <a:rPr lang="pl-PL" b="1">
                <a:latin typeface="Times New Roman"/>
                <a:ea typeface="Times New Roman"/>
                <a:cs typeface="Times New Roman"/>
                <a:sym typeface="Times New Roman"/>
              </a:rPr>
              <a:t>Key competences for people 50+</a:t>
            </a:r>
            <a:endParaRPr/>
          </a:p>
          <a:p>
            <a:pPr marL="0" lvl="0" indent="0" algn="ctr" rtl="0">
              <a:lnSpc>
                <a:spcPct val="112000"/>
              </a:lnSpc>
              <a:spcBef>
                <a:spcPts val="0"/>
              </a:spcBef>
              <a:spcAft>
                <a:spcPts val="0"/>
              </a:spcAft>
              <a:buClr>
                <a:schemeClr val="dk2"/>
              </a:buClr>
              <a:buSzPts val="2300"/>
              <a:buNone/>
            </a:pPr>
            <a:endParaRPr b="1">
              <a:latin typeface="Times New Roman"/>
              <a:ea typeface="Times New Roman"/>
              <a:cs typeface="Times New Roman"/>
              <a:sym typeface="Times New Roman"/>
            </a:endParaRPr>
          </a:p>
          <a:p>
            <a:pPr marL="0" lvl="0" indent="0" algn="ctr" rtl="0">
              <a:lnSpc>
                <a:spcPct val="112000"/>
              </a:lnSpc>
              <a:spcBef>
                <a:spcPts val="0"/>
              </a:spcBef>
              <a:spcAft>
                <a:spcPts val="0"/>
              </a:spcAft>
              <a:buClr>
                <a:schemeClr val="dk2"/>
              </a:buClr>
              <a:buSzPts val="4000"/>
              <a:buNone/>
            </a:pPr>
            <a:r>
              <a:rPr lang="pl-PL" sz="4000" b="1">
                <a:latin typeface="Times New Roman"/>
                <a:ea typeface="Times New Roman"/>
                <a:cs typeface="Times New Roman"/>
                <a:sym typeface="Times New Roman"/>
              </a:rPr>
              <a:t>Course: Digital Competences</a:t>
            </a:r>
            <a:endParaRPr sz="4000" b="1">
              <a:latin typeface="Times New Roman"/>
              <a:ea typeface="Times New Roman"/>
              <a:cs typeface="Times New Roman"/>
              <a:sym typeface="Times New Roman"/>
            </a:endParaRPr>
          </a:p>
        </p:txBody>
      </p:sp>
      <p:pic>
        <p:nvPicPr>
          <p:cNvPr id="98" name="Google Shape;98;p1" descr="C:\Users\FFI\Desktop\nowe projekty 2021\DEINDE\Erasmus+ 2021\co-funded_en\Horizontal\JPEG\EN Co-funded by the EU_POS.jpg"/>
          <p:cNvPicPr preferRelativeResize="0"/>
          <p:nvPr/>
        </p:nvPicPr>
        <p:blipFill rotWithShape="1">
          <a:blip r:embed="rId3">
            <a:alphaModFix/>
          </a:blip>
          <a:srcRect/>
          <a:stretch/>
        </p:blipFill>
        <p:spPr>
          <a:xfrm>
            <a:off x="1399686" y="1330936"/>
            <a:ext cx="4375150" cy="915035"/>
          </a:xfrm>
          <a:prstGeom prst="rect">
            <a:avLst/>
          </a:prstGeom>
          <a:noFill/>
          <a:ln>
            <a:noFill/>
          </a:ln>
        </p:spPr>
      </p:pic>
      <p:pic>
        <p:nvPicPr>
          <p:cNvPr id="99" name="Google Shape;99;p1"/>
          <p:cNvPicPr preferRelativeResize="0"/>
          <p:nvPr/>
        </p:nvPicPr>
        <p:blipFill rotWithShape="1">
          <a:blip r:embed="rId4">
            <a:alphaModFix/>
          </a:blip>
          <a:srcRect/>
          <a:stretch/>
        </p:blipFill>
        <p:spPr>
          <a:xfrm>
            <a:off x="9615122" y="4208585"/>
            <a:ext cx="1238250" cy="1219200"/>
          </a:xfrm>
          <a:prstGeom prst="rect">
            <a:avLst/>
          </a:prstGeom>
          <a:noFill/>
          <a:ln>
            <a:noFill/>
          </a:ln>
        </p:spPr>
      </p:pic>
    </p:spTree>
    <p:extLst>
      <p:ext uri="{BB962C8B-B14F-4D97-AF65-F5344CB8AC3E}">
        <p14:creationId xmlns:p14="http://schemas.microsoft.com/office/powerpoint/2010/main" val="2308071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b="1"/>
              <a:t> 1. What is Problem Solving?</a:t>
            </a:r>
            <a:endParaRPr b="1"/>
          </a:p>
        </p:txBody>
      </p:sp>
      <p:sp>
        <p:nvSpPr>
          <p:cNvPr id="105" name="Google Shape;105;p2"/>
          <p:cNvSpPr txBox="1">
            <a:spLocks noGrp="1"/>
          </p:cNvSpPr>
          <p:nvPr>
            <p:ph idx="1"/>
          </p:nvPr>
        </p:nvSpPr>
        <p:spPr>
          <a:xfrm>
            <a:off x="1371600" y="1792300"/>
            <a:ext cx="6053100" cy="4702500"/>
          </a:xfrm>
          <a:prstGeom prst="rect">
            <a:avLst/>
          </a:prstGeom>
          <a:noFill/>
          <a:ln>
            <a:noFill/>
          </a:ln>
        </p:spPr>
        <p:txBody>
          <a:bodyPr spcFirstLastPara="1" wrap="square" lIns="91425" tIns="45700" rIns="91425" bIns="45700" anchor="t" anchorCtr="0">
            <a:normAutofit fontScale="25000" lnSpcReduction="20000"/>
          </a:bodyPr>
          <a:lstStyle/>
          <a:p>
            <a:pPr marL="457200" lvl="0" indent="-355600" algn="just" rtl="0">
              <a:lnSpc>
                <a:spcPct val="115000"/>
              </a:lnSpc>
              <a:spcBef>
                <a:spcPts val="1200"/>
              </a:spcBef>
              <a:spcAft>
                <a:spcPts val="0"/>
              </a:spcAft>
              <a:buClr>
                <a:schemeClr val="dk1"/>
              </a:buClr>
              <a:buSzPct val="100000"/>
              <a:buFont typeface="Arial"/>
              <a:buChar char="➢"/>
            </a:pPr>
            <a:r>
              <a:rPr lang="pl-PL" sz="8000">
                <a:solidFill>
                  <a:schemeClr val="dk1"/>
                </a:solidFill>
                <a:latin typeface="Arial"/>
                <a:ea typeface="Arial"/>
                <a:cs typeface="Arial"/>
                <a:sym typeface="Arial"/>
              </a:rPr>
              <a:t>Solve technical problems: identify problems in the use of new technologies and digital tools and know how to solve them;</a:t>
            </a:r>
            <a:endParaRPr sz="8000">
              <a:solidFill>
                <a:schemeClr val="dk1"/>
              </a:solidFill>
              <a:latin typeface="Arial"/>
              <a:ea typeface="Arial"/>
              <a:cs typeface="Arial"/>
              <a:sym typeface="Arial"/>
            </a:endParaRPr>
          </a:p>
          <a:p>
            <a:pPr marL="457200" lvl="0" indent="-355600" algn="just" rtl="0">
              <a:lnSpc>
                <a:spcPct val="115000"/>
              </a:lnSpc>
              <a:spcBef>
                <a:spcPts val="1200"/>
              </a:spcBef>
              <a:spcAft>
                <a:spcPts val="0"/>
              </a:spcAft>
              <a:buClr>
                <a:schemeClr val="dk1"/>
              </a:buClr>
              <a:buSzPct val="100000"/>
              <a:buFont typeface="Arial"/>
              <a:buChar char="➢"/>
            </a:pPr>
            <a:r>
              <a:rPr lang="pl-PL" sz="8000">
                <a:solidFill>
                  <a:schemeClr val="dk1"/>
                </a:solidFill>
                <a:latin typeface="Arial"/>
                <a:ea typeface="Arial"/>
                <a:cs typeface="Arial"/>
                <a:sym typeface="Arial"/>
              </a:rPr>
              <a:t>Identify technological responses: perceive and understand how to use digital technologies and tools to respond to different needs;</a:t>
            </a:r>
            <a:endParaRPr sz="8000">
              <a:solidFill>
                <a:schemeClr val="dk1"/>
              </a:solidFill>
              <a:latin typeface="Arial"/>
              <a:ea typeface="Arial"/>
              <a:cs typeface="Arial"/>
              <a:sym typeface="Arial"/>
            </a:endParaRPr>
          </a:p>
          <a:p>
            <a:pPr marL="457200" lvl="0" indent="-355600" algn="just" rtl="0">
              <a:lnSpc>
                <a:spcPct val="115000"/>
              </a:lnSpc>
              <a:spcBef>
                <a:spcPts val="1200"/>
              </a:spcBef>
              <a:spcAft>
                <a:spcPts val="0"/>
              </a:spcAft>
              <a:buClr>
                <a:schemeClr val="dk1"/>
              </a:buClr>
              <a:buSzPct val="100000"/>
              <a:buFont typeface="Arial"/>
              <a:buChar char="➢"/>
            </a:pPr>
            <a:r>
              <a:rPr lang="pl-PL" sz="8000">
                <a:solidFill>
                  <a:schemeClr val="dk1"/>
                </a:solidFill>
                <a:latin typeface="Arial"/>
                <a:ea typeface="Arial"/>
                <a:cs typeface="Arial"/>
                <a:sym typeface="Arial"/>
              </a:rPr>
              <a:t>Use technologies creatively: be creative in the use of digital technologies so that knowledge can be created with them, and innovate in processes and products.</a:t>
            </a:r>
            <a:endParaRPr sz="8000">
              <a:solidFill>
                <a:schemeClr val="dk1"/>
              </a:solidFill>
              <a:latin typeface="Arial"/>
              <a:ea typeface="Arial"/>
              <a:cs typeface="Arial"/>
              <a:sym typeface="Arial"/>
            </a:endParaRPr>
          </a:p>
          <a:p>
            <a:pPr marL="457200" lvl="0" indent="-355600" algn="just" rtl="0">
              <a:lnSpc>
                <a:spcPct val="115000"/>
              </a:lnSpc>
              <a:spcBef>
                <a:spcPts val="1200"/>
              </a:spcBef>
              <a:spcAft>
                <a:spcPts val="0"/>
              </a:spcAft>
              <a:buClr>
                <a:schemeClr val="dk1"/>
              </a:buClr>
              <a:buSzPct val="100000"/>
              <a:buFont typeface="Arial"/>
              <a:buChar char="➢"/>
            </a:pPr>
            <a:r>
              <a:rPr lang="pl-PL" sz="8000">
                <a:solidFill>
                  <a:schemeClr val="dk1"/>
                </a:solidFill>
                <a:latin typeface="Arial"/>
                <a:ea typeface="Arial"/>
                <a:cs typeface="Arial"/>
                <a:sym typeface="Arial"/>
              </a:rPr>
              <a:t>Find opportunities: be able to continuously update knowledge and use of digital tools and find new development opportunities in this activity.</a:t>
            </a:r>
            <a:endParaRPr sz="8000">
              <a:solidFill>
                <a:schemeClr val="dk1"/>
              </a:solidFill>
              <a:latin typeface="Arial"/>
              <a:ea typeface="Arial"/>
              <a:cs typeface="Arial"/>
              <a:sym typeface="Arial"/>
            </a:endParaRPr>
          </a:p>
          <a:p>
            <a:pPr marL="457200" lvl="0" indent="0" algn="l" rtl="0">
              <a:lnSpc>
                <a:spcPct val="115000"/>
              </a:lnSpc>
              <a:spcBef>
                <a:spcPts val="1200"/>
              </a:spcBef>
              <a:spcAft>
                <a:spcPts val="0"/>
              </a:spcAft>
              <a:buNone/>
            </a:pPr>
            <a:endParaRPr sz="2250">
              <a:solidFill>
                <a:schemeClr val="dk1"/>
              </a:solidFill>
              <a:latin typeface="Arial"/>
              <a:ea typeface="Arial"/>
              <a:cs typeface="Arial"/>
              <a:sym typeface="Arial"/>
            </a:endParaRPr>
          </a:p>
        </p:txBody>
      </p:sp>
      <p:pic>
        <p:nvPicPr>
          <p:cNvPr id="106" name="Google Shape;106;p2"/>
          <p:cNvPicPr preferRelativeResize="0"/>
          <p:nvPr/>
        </p:nvPicPr>
        <p:blipFill rotWithShape="1">
          <a:blip r:embed="rId3">
            <a:alphaModFix/>
          </a:blip>
          <a:srcRect l="4284" r="5698"/>
          <a:stretch/>
        </p:blipFill>
        <p:spPr>
          <a:xfrm>
            <a:off x="7424700" y="2286000"/>
            <a:ext cx="3866126" cy="3024405"/>
          </a:xfrm>
          <a:prstGeom prst="rect">
            <a:avLst/>
          </a:prstGeom>
          <a:noFill/>
          <a:ln>
            <a:noFill/>
          </a:ln>
        </p:spPr>
      </p:pic>
    </p:spTree>
    <p:extLst>
      <p:ext uri="{BB962C8B-B14F-4D97-AF65-F5344CB8AC3E}">
        <p14:creationId xmlns:p14="http://schemas.microsoft.com/office/powerpoint/2010/main" val="166986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8e97394cae_0_1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Problem Solving Techniques</a:t>
            </a:r>
            <a:endParaRPr/>
          </a:p>
        </p:txBody>
      </p:sp>
      <p:sp>
        <p:nvSpPr>
          <p:cNvPr id="112" name="Google Shape;112;g18e97394cae_0_12"/>
          <p:cNvSpPr txBox="1">
            <a:spLocks noGrp="1"/>
          </p:cNvSpPr>
          <p:nvPr>
            <p:ph idx="1"/>
          </p:nvPr>
        </p:nvSpPr>
        <p:spPr>
          <a:xfrm>
            <a:off x="1647675" y="1981175"/>
            <a:ext cx="9482100" cy="4702500"/>
          </a:xfrm>
          <a:prstGeom prst="rect">
            <a:avLst/>
          </a:prstGeom>
          <a:noFill/>
          <a:ln>
            <a:noFill/>
          </a:ln>
        </p:spPr>
        <p:txBody>
          <a:bodyPr spcFirstLastPara="1" wrap="square" lIns="91425" tIns="45700" rIns="91425" bIns="45700" anchor="t" anchorCtr="0">
            <a:normAutofit/>
          </a:bodyPr>
          <a:lstStyle/>
          <a:p>
            <a:pPr marL="0" lvl="0" indent="0" algn="just" rtl="0">
              <a:lnSpc>
                <a:spcPct val="105000"/>
              </a:lnSpc>
              <a:spcBef>
                <a:spcPts val="1200"/>
              </a:spcBef>
              <a:spcAft>
                <a:spcPts val="0"/>
              </a:spcAft>
              <a:buNone/>
            </a:pPr>
            <a:r>
              <a:rPr lang="pl-PL" sz="2010">
                <a:solidFill>
                  <a:schemeClr val="dk1"/>
                </a:solidFill>
                <a:latin typeface="Arial"/>
                <a:ea typeface="Arial"/>
                <a:cs typeface="Arial"/>
                <a:sym typeface="Arial"/>
              </a:rPr>
              <a:t>There are many situations in which we are faced with a problem with no apparent solution for us. Problem-solving techniques provide a simple and easy way to unblock the situation. There are four main techniques that people can use, as we explain below:</a:t>
            </a:r>
            <a:endParaRPr sz="2010">
              <a:solidFill>
                <a:schemeClr val="dk1"/>
              </a:solidFill>
              <a:latin typeface="Arial"/>
              <a:ea typeface="Arial"/>
              <a:cs typeface="Arial"/>
              <a:sym typeface="Arial"/>
            </a:endParaRPr>
          </a:p>
          <a:p>
            <a:pPr marL="0" lvl="0" indent="0" algn="just" rtl="0">
              <a:lnSpc>
                <a:spcPct val="105000"/>
              </a:lnSpc>
              <a:spcBef>
                <a:spcPts val="1200"/>
              </a:spcBef>
              <a:spcAft>
                <a:spcPts val="0"/>
              </a:spcAft>
              <a:buNone/>
            </a:pPr>
            <a:endParaRPr sz="2010">
              <a:solidFill>
                <a:schemeClr val="dk1"/>
              </a:solidFill>
              <a:latin typeface="Arial"/>
              <a:ea typeface="Arial"/>
              <a:cs typeface="Arial"/>
              <a:sym typeface="Arial"/>
            </a:endParaRPr>
          </a:p>
          <a:p>
            <a:pPr marL="457200" lvl="0" indent="-356235" algn="just" rtl="0">
              <a:lnSpc>
                <a:spcPct val="105000"/>
              </a:lnSpc>
              <a:spcBef>
                <a:spcPts val="1200"/>
              </a:spcBef>
              <a:spcAft>
                <a:spcPts val="0"/>
              </a:spcAft>
              <a:buClr>
                <a:schemeClr val="dk1"/>
              </a:buClr>
              <a:buSzPts val="2010"/>
              <a:buFont typeface="Arial"/>
              <a:buAutoNum type="arabicPeriod"/>
            </a:pPr>
            <a:r>
              <a:rPr lang="pl-PL" sz="2010" b="1">
                <a:solidFill>
                  <a:schemeClr val="dk1"/>
                </a:solidFill>
                <a:latin typeface="Arial"/>
                <a:ea typeface="Arial"/>
                <a:cs typeface="Arial"/>
                <a:sym typeface="Arial"/>
              </a:rPr>
              <a:t>Scenario technique:</a:t>
            </a:r>
            <a:r>
              <a:rPr lang="pl-PL" sz="2010">
                <a:solidFill>
                  <a:schemeClr val="dk1"/>
                </a:solidFill>
                <a:latin typeface="Arial"/>
                <a:ea typeface="Arial"/>
                <a:cs typeface="Arial"/>
                <a:sym typeface="Arial"/>
              </a:rPr>
              <a:t> Imagining the ultimate goal or scenario is essential for effective problem solving. After identifying a problem, we should ask ourselves what the scenario would look like after the problem is solved. We can also ask ourselves how the situation varies after improvements are made to the desired outcome. By imagining the end state, we can better understand the next step in solving the identified problem.</a:t>
            </a:r>
            <a:endParaRPr sz="2010">
              <a:solidFill>
                <a:schemeClr val="dk1"/>
              </a:solidFill>
              <a:latin typeface="Arial"/>
              <a:ea typeface="Arial"/>
              <a:cs typeface="Arial"/>
              <a:sym typeface="Arial"/>
            </a:endParaRPr>
          </a:p>
          <a:p>
            <a:pPr marL="457200" lvl="0" indent="0" algn="l" rtl="0">
              <a:lnSpc>
                <a:spcPct val="105000"/>
              </a:lnSpc>
              <a:spcBef>
                <a:spcPts val="1200"/>
              </a:spcBef>
              <a:spcAft>
                <a:spcPts val="0"/>
              </a:spcAft>
              <a:buSzPts val="523"/>
              <a:buNone/>
            </a:pPr>
            <a:endParaRPr sz="1068">
              <a:solidFill>
                <a:schemeClr val="dk1"/>
              </a:solidFill>
              <a:latin typeface="Arial"/>
              <a:ea typeface="Arial"/>
              <a:cs typeface="Arial"/>
              <a:sym typeface="Arial"/>
            </a:endParaRPr>
          </a:p>
        </p:txBody>
      </p:sp>
    </p:spTree>
    <p:extLst>
      <p:ext uri="{BB962C8B-B14F-4D97-AF65-F5344CB8AC3E}">
        <p14:creationId xmlns:p14="http://schemas.microsoft.com/office/powerpoint/2010/main" val="509547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8e97394cae_0_2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Problem Solving Techniques</a:t>
            </a:r>
            <a:endParaRPr/>
          </a:p>
        </p:txBody>
      </p:sp>
      <p:sp>
        <p:nvSpPr>
          <p:cNvPr id="118" name="Google Shape;118;g18e97394cae_0_20"/>
          <p:cNvSpPr txBox="1">
            <a:spLocks noGrp="1"/>
          </p:cNvSpPr>
          <p:nvPr>
            <p:ph idx="1"/>
          </p:nvPr>
        </p:nvSpPr>
        <p:spPr>
          <a:xfrm>
            <a:off x="1647675" y="1792300"/>
            <a:ext cx="9482100" cy="4702500"/>
          </a:xfrm>
          <a:prstGeom prst="rect">
            <a:avLst/>
          </a:prstGeom>
          <a:noFill/>
          <a:ln>
            <a:noFill/>
          </a:ln>
        </p:spPr>
        <p:txBody>
          <a:bodyPr spcFirstLastPara="1" wrap="square" lIns="91425" tIns="45700" rIns="91425" bIns="45700" anchor="t" anchorCtr="0">
            <a:normAutofit/>
          </a:bodyPr>
          <a:lstStyle/>
          <a:p>
            <a:pPr marL="0" lvl="0" indent="0" algn="just" rtl="0">
              <a:lnSpc>
                <a:spcPct val="105000"/>
              </a:lnSpc>
              <a:spcBef>
                <a:spcPts val="1200"/>
              </a:spcBef>
              <a:spcAft>
                <a:spcPts val="0"/>
              </a:spcAft>
              <a:buNone/>
            </a:pPr>
            <a:r>
              <a:rPr lang="pl-PL" sz="2010" b="1">
                <a:solidFill>
                  <a:schemeClr val="dk1"/>
                </a:solidFill>
                <a:latin typeface="Arial"/>
                <a:ea typeface="Arial"/>
                <a:cs typeface="Arial"/>
                <a:sym typeface="Arial"/>
              </a:rPr>
              <a:t>2. Worsening technique:</a:t>
            </a:r>
            <a:r>
              <a:rPr lang="pl-PL" sz="2010">
                <a:solidFill>
                  <a:schemeClr val="dk1"/>
                </a:solidFill>
                <a:latin typeface="Arial"/>
                <a:ea typeface="Arial"/>
                <a:cs typeface="Arial"/>
                <a:sym typeface="Arial"/>
              </a:rPr>
              <a:t> To address the problem we must ask ourselves how we can make the situation worse instead of better. It is crucial that we try to list all possible methods that could deteriorate the situation rather than improve it. Each of these methods should be described in such a way that it is clearly understood how to implement the strategies that would cause our project to fail rather than succeed.  This allows for a deeper understanding of the problem and why the proposed solutions fail.</a:t>
            </a:r>
            <a:endParaRPr sz="2010">
              <a:solidFill>
                <a:schemeClr val="dk1"/>
              </a:solidFill>
              <a:latin typeface="Arial"/>
              <a:ea typeface="Arial"/>
              <a:cs typeface="Arial"/>
              <a:sym typeface="Arial"/>
            </a:endParaRPr>
          </a:p>
          <a:p>
            <a:pPr marL="0" lvl="0" indent="0" algn="just" rtl="0">
              <a:lnSpc>
                <a:spcPct val="105000"/>
              </a:lnSpc>
              <a:spcBef>
                <a:spcPts val="1200"/>
              </a:spcBef>
              <a:spcAft>
                <a:spcPts val="0"/>
              </a:spcAft>
              <a:buNone/>
            </a:pPr>
            <a:r>
              <a:rPr lang="pl-PL" sz="2010" b="1">
                <a:solidFill>
                  <a:schemeClr val="dk1"/>
                </a:solidFill>
                <a:latin typeface="Arial"/>
                <a:ea typeface="Arial"/>
                <a:cs typeface="Arial"/>
                <a:sym typeface="Arial"/>
              </a:rPr>
              <a:t>3. Climber technique</a:t>
            </a:r>
            <a:r>
              <a:rPr lang="pl-PL" sz="2010">
                <a:solidFill>
                  <a:schemeClr val="dk1"/>
                </a:solidFill>
                <a:latin typeface="Arial"/>
                <a:ea typeface="Arial"/>
                <a:cs typeface="Arial"/>
                <a:sym typeface="Arial"/>
              </a:rPr>
              <a:t>: Before trying to solve a difficult problem, it is useful to brainstorm possible solutions starting with the ultimate goal. Then consider the previous steps until the initial state is reached. Once each step is imagined, we will have an efficient as well as effective strategy to address the problem. To complete a goal, it helps to break it down into smaller objectives.</a:t>
            </a:r>
            <a:endParaRPr sz="2010">
              <a:solidFill>
                <a:schemeClr val="dk1"/>
              </a:solidFill>
              <a:latin typeface="Arial"/>
              <a:ea typeface="Arial"/>
              <a:cs typeface="Arial"/>
              <a:sym typeface="Arial"/>
            </a:endParaRPr>
          </a:p>
          <a:p>
            <a:pPr marL="457200" lvl="0" indent="0" algn="l" rtl="0">
              <a:lnSpc>
                <a:spcPct val="105000"/>
              </a:lnSpc>
              <a:spcBef>
                <a:spcPts val="1200"/>
              </a:spcBef>
              <a:spcAft>
                <a:spcPts val="0"/>
              </a:spcAft>
              <a:buSzPts val="523"/>
              <a:buNone/>
            </a:pPr>
            <a:endParaRPr sz="1068">
              <a:solidFill>
                <a:schemeClr val="dk1"/>
              </a:solidFill>
              <a:latin typeface="Arial"/>
              <a:ea typeface="Arial"/>
              <a:cs typeface="Arial"/>
              <a:sym typeface="Arial"/>
            </a:endParaRPr>
          </a:p>
        </p:txBody>
      </p:sp>
    </p:spTree>
    <p:extLst>
      <p:ext uri="{BB962C8B-B14F-4D97-AF65-F5344CB8AC3E}">
        <p14:creationId xmlns:p14="http://schemas.microsoft.com/office/powerpoint/2010/main" val="3888880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8e97394cae_0_2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Problem Solving Techniques</a:t>
            </a:r>
            <a:endParaRPr/>
          </a:p>
        </p:txBody>
      </p:sp>
      <p:sp>
        <p:nvSpPr>
          <p:cNvPr id="124" name="Google Shape;124;g18e97394cae_0_27"/>
          <p:cNvSpPr txBox="1">
            <a:spLocks noGrp="1"/>
          </p:cNvSpPr>
          <p:nvPr>
            <p:ph idx="1"/>
          </p:nvPr>
        </p:nvSpPr>
        <p:spPr>
          <a:xfrm>
            <a:off x="1647675" y="1792300"/>
            <a:ext cx="4251300" cy="4702500"/>
          </a:xfrm>
          <a:prstGeom prst="rect">
            <a:avLst/>
          </a:prstGeom>
          <a:noFill/>
          <a:ln>
            <a:noFill/>
          </a:ln>
        </p:spPr>
        <p:txBody>
          <a:bodyPr spcFirstLastPara="1" wrap="square" lIns="91425" tIns="45700" rIns="91425" bIns="45700" anchor="t" anchorCtr="0">
            <a:normAutofit/>
          </a:bodyPr>
          <a:lstStyle/>
          <a:p>
            <a:pPr marL="0" lvl="0" indent="0" algn="just" rtl="0">
              <a:lnSpc>
                <a:spcPct val="105000"/>
              </a:lnSpc>
              <a:spcBef>
                <a:spcPts val="1200"/>
              </a:spcBef>
              <a:spcAft>
                <a:spcPts val="0"/>
              </a:spcAft>
              <a:buNone/>
            </a:pPr>
            <a:r>
              <a:rPr lang="pl-PL" sz="2010" b="1">
                <a:solidFill>
                  <a:schemeClr val="dk1"/>
                </a:solidFill>
                <a:latin typeface="Arial"/>
                <a:ea typeface="Arial"/>
                <a:cs typeface="Arial"/>
                <a:sym typeface="Arial"/>
              </a:rPr>
              <a:t>4. Blocked writer's technique: </a:t>
            </a:r>
            <a:r>
              <a:rPr lang="pl-PL" sz="2010">
                <a:solidFill>
                  <a:schemeClr val="dk1"/>
                </a:solidFill>
                <a:latin typeface="Arial"/>
                <a:ea typeface="Arial"/>
                <a:cs typeface="Arial"/>
                <a:sym typeface="Arial"/>
              </a:rPr>
              <a:t>This technique suggests first deciding where we want to get to: the end or the resolution of the problem. Then, identify the different stages or chapters needed to achieve it. Finally, subdivide the stages into smaller ones, until we have a series of micro-steps that are easy to execute. In this way, we advance little by little towards the final result.</a:t>
            </a:r>
            <a:endParaRPr sz="2010">
              <a:solidFill>
                <a:schemeClr val="dk1"/>
              </a:solidFill>
              <a:latin typeface="Arial"/>
              <a:ea typeface="Arial"/>
              <a:cs typeface="Arial"/>
              <a:sym typeface="Arial"/>
            </a:endParaRPr>
          </a:p>
          <a:p>
            <a:pPr marL="457200" lvl="0" indent="0" algn="l" rtl="0">
              <a:lnSpc>
                <a:spcPct val="105000"/>
              </a:lnSpc>
              <a:spcBef>
                <a:spcPts val="1200"/>
              </a:spcBef>
              <a:spcAft>
                <a:spcPts val="0"/>
              </a:spcAft>
              <a:buSzPts val="523"/>
              <a:buNone/>
            </a:pPr>
            <a:endParaRPr sz="1068">
              <a:solidFill>
                <a:schemeClr val="dk1"/>
              </a:solidFill>
              <a:latin typeface="Arial"/>
              <a:ea typeface="Arial"/>
              <a:cs typeface="Arial"/>
              <a:sym typeface="Arial"/>
            </a:endParaRPr>
          </a:p>
        </p:txBody>
      </p:sp>
      <p:pic>
        <p:nvPicPr>
          <p:cNvPr id="125" name="Google Shape;125;g18e97394cae_0_27"/>
          <p:cNvPicPr preferRelativeResize="0"/>
          <p:nvPr/>
        </p:nvPicPr>
        <p:blipFill rotWithShape="1">
          <a:blip r:embed="rId3">
            <a:alphaModFix/>
          </a:blip>
          <a:srcRect b="32189"/>
          <a:stretch/>
        </p:blipFill>
        <p:spPr>
          <a:xfrm flipH="1">
            <a:off x="7810500" y="3244263"/>
            <a:ext cx="3162300" cy="2906575"/>
          </a:xfrm>
          <a:prstGeom prst="rect">
            <a:avLst/>
          </a:prstGeom>
          <a:noFill/>
          <a:ln>
            <a:noFill/>
          </a:ln>
        </p:spPr>
      </p:pic>
      <p:sp>
        <p:nvSpPr>
          <p:cNvPr id="126" name="Google Shape;126;g18e97394cae_0_27"/>
          <p:cNvSpPr/>
          <p:nvPr/>
        </p:nvSpPr>
        <p:spPr>
          <a:xfrm>
            <a:off x="6305825" y="1380226"/>
            <a:ext cx="5262198" cy="1813424"/>
          </a:xfrm>
          <a:prstGeom prst="wedgeRoundRectCallout">
            <a:avLst>
              <a:gd name="adj1" fmla="val -18908"/>
              <a:gd name="adj2" fmla="val 71829"/>
              <a:gd name="adj3" fmla="val 0"/>
            </a:avLst>
          </a:prstGeom>
          <a:solidFill>
            <a:srgbClr val="A1E8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g18e97394cae_0_27"/>
          <p:cNvSpPr txBox="1"/>
          <p:nvPr/>
        </p:nvSpPr>
        <p:spPr>
          <a:xfrm>
            <a:off x="6200194" y="1428750"/>
            <a:ext cx="5473460" cy="184662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PL" i="1" dirty="0" err="1"/>
              <a:t>When</a:t>
            </a:r>
            <a:r>
              <a:rPr lang="pl-PL" i="1" dirty="0"/>
              <a:t> </a:t>
            </a:r>
            <a:r>
              <a:rPr lang="pl-PL" i="1" dirty="0" err="1"/>
              <a:t>faced</a:t>
            </a:r>
            <a:r>
              <a:rPr lang="pl-PL" i="1" dirty="0"/>
              <a:t> with </a:t>
            </a:r>
            <a:r>
              <a:rPr lang="pl-PL" i="1" dirty="0" err="1"/>
              <a:t>complex</a:t>
            </a:r>
            <a:r>
              <a:rPr lang="pl-PL" i="1" dirty="0"/>
              <a:t> </a:t>
            </a:r>
            <a:r>
              <a:rPr lang="pl-PL" i="1" dirty="0" err="1"/>
              <a:t>situations</a:t>
            </a:r>
            <a:r>
              <a:rPr lang="pl-PL" i="1" dirty="0"/>
              <a:t>, </a:t>
            </a:r>
            <a:r>
              <a:rPr lang="pl-PL" i="1" dirty="0" err="1"/>
              <a:t>people</a:t>
            </a:r>
            <a:r>
              <a:rPr lang="pl-PL" i="1" dirty="0"/>
              <a:t> </a:t>
            </a:r>
            <a:r>
              <a:rPr lang="pl-PL" i="1" dirty="0" err="1"/>
              <a:t>tend</a:t>
            </a:r>
            <a:r>
              <a:rPr lang="pl-PL" i="1" dirty="0"/>
              <a:t> to </a:t>
            </a:r>
            <a:r>
              <a:rPr lang="pl-PL" i="1" dirty="0" err="1"/>
              <a:t>get</a:t>
            </a:r>
            <a:r>
              <a:rPr lang="pl-PL" i="1" dirty="0"/>
              <a:t> </a:t>
            </a:r>
            <a:r>
              <a:rPr lang="pl-PL" i="1" dirty="0" err="1"/>
              <a:t>stuck</a:t>
            </a:r>
            <a:r>
              <a:rPr lang="pl-PL" i="1" dirty="0"/>
              <a:t>, and go </a:t>
            </a:r>
            <a:r>
              <a:rPr lang="pl-PL" i="1" dirty="0" err="1"/>
              <a:t>around</a:t>
            </a:r>
            <a:r>
              <a:rPr lang="pl-PL" i="1" dirty="0"/>
              <a:t> a problem in a </a:t>
            </a:r>
            <a:r>
              <a:rPr lang="pl-PL" i="1" dirty="0" err="1"/>
              <a:t>thousand</a:t>
            </a:r>
            <a:r>
              <a:rPr lang="pl-PL" i="1" dirty="0"/>
              <a:t> </a:t>
            </a:r>
            <a:r>
              <a:rPr lang="pl-PL" i="1" dirty="0" err="1"/>
              <a:t>fruitless</a:t>
            </a:r>
            <a:r>
              <a:rPr lang="pl-PL" i="1" dirty="0"/>
              <a:t> </a:t>
            </a:r>
            <a:r>
              <a:rPr lang="pl-PL" i="1" dirty="0" err="1"/>
              <a:t>circles</a:t>
            </a:r>
            <a:r>
              <a:rPr lang="pl-PL" i="1" dirty="0"/>
              <a:t>. The </a:t>
            </a:r>
            <a:r>
              <a:rPr lang="pl-PL" i="1" dirty="0" err="1"/>
              <a:t>different</a:t>
            </a:r>
            <a:r>
              <a:rPr lang="pl-PL" i="1" dirty="0"/>
              <a:t> problem </a:t>
            </a:r>
            <a:r>
              <a:rPr lang="pl-PL" i="1" dirty="0" err="1"/>
              <a:t>solving</a:t>
            </a:r>
            <a:r>
              <a:rPr lang="pl-PL" i="1" dirty="0"/>
              <a:t> </a:t>
            </a:r>
            <a:r>
              <a:rPr lang="pl-PL" i="1" dirty="0" err="1"/>
              <a:t>techniques</a:t>
            </a:r>
            <a:r>
              <a:rPr lang="pl-PL" i="1" dirty="0"/>
              <a:t> </a:t>
            </a:r>
            <a:r>
              <a:rPr lang="pl-PL" i="1" dirty="0" err="1"/>
              <a:t>allow</a:t>
            </a:r>
            <a:r>
              <a:rPr lang="pl-PL" i="1" dirty="0"/>
              <a:t> </a:t>
            </a:r>
            <a:r>
              <a:rPr lang="pl-PL" i="1" dirty="0" err="1"/>
              <a:t>us</a:t>
            </a:r>
            <a:r>
              <a:rPr lang="pl-PL" i="1" dirty="0"/>
              <a:t> to </a:t>
            </a:r>
            <a:r>
              <a:rPr lang="pl-PL" i="1" dirty="0" err="1"/>
              <a:t>adopt</a:t>
            </a:r>
            <a:r>
              <a:rPr lang="pl-PL" i="1" dirty="0"/>
              <a:t> </a:t>
            </a:r>
            <a:r>
              <a:rPr lang="pl-PL" i="1" dirty="0" err="1"/>
              <a:t>another</a:t>
            </a:r>
            <a:r>
              <a:rPr lang="pl-PL" i="1" dirty="0"/>
              <a:t> </a:t>
            </a:r>
            <a:r>
              <a:rPr lang="pl-PL" i="1" dirty="0" err="1"/>
              <a:t>perspective</a:t>
            </a:r>
            <a:r>
              <a:rPr lang="pl-PL" i="1" dirty="0"/>
              <a:t> to </a:t>
            </a:r>
            <a:r>
              <a:rPr lang="pl-PL" i="1" dirty="0" err="1"/>
              <a:t>clearly</a:t>
            </a:r>
            <a:r>
              <a:rPr lang="pl-PL" i="1" dirty="0"/>
              <a:t> </a:t>
            </a:r>
            <a:r>
              <a:rPr lang="pl-PL" i="1" dirty="0" err="1"/>
              <a:t>see</a:t>
            </a:r>
            <a:r>
              <a:rPr lang="pl-PL" i="1" dirty="0"/>
              <a:t> the big </a:t>
            </a:r>
            <a:r>
              <a:rPr lang="pl-PL" i="1" dirty="0" err="1"/>
              <a:t>picture</a:t>
            </a:r>
            <a:r>
              <a:rPr lang="pl-PL" i="1" dirty="0"/>
              <a:t> and </a:t>
            </a:r>
            <a:r>
              <a:rPr lang="pl-PL" i="1" dirty="0" err="1"/>
              <a:t>get</a:t>
            </a:r>
            <a:r>
              <a:rPr lang="pl-PL" i="1" dirty="0"/>
              <a:t> out of the </a:t>
            </a:r>
            <a:r>
              <a:rPr lang="pl-PL" i="1" dirty="0" err="1"/>
              <a:t>impasse</a:t>
            </a:r>
            <a:r>
              <a:rPr lang="pl-PL" i="1" dirty="0"/>
              <a:t> in </a:t>
            </a:r>
            <a:r>
              <a:rPr lang="pl-PL" i="1" dirty="0" err="1"/>
              <a:t>which</a:t>
            </a:r>
            <a:r>
              <a:rPr lang="pl-PL" i="1" dirty="0"/>
              <a:t> we </a:t>
            </a:r>
            <a:r>
              <a:rPr lang="pl-PL" i="1" dirty="0" err="1"/>
              <a:t>find</a:t>
            </a:r>
            <a:r>
              <a:rPr lang="pl-PL" i="1" dirty="0"/>
              <a:t> </a:t>
            </a:r>
            <a:r>
              <a:rPr lang="pl-PL" i="1" dirty="0" err="1"/>
              <a:t>ourselves</a:t>
            </a:r>
            <a:r>
              <a:rPr lang="pl-PL" i="1" dirty="0"/>
              <a:t>.</a:t>
            </a:r>
            <a:endParaRPr i="1" dirty="0"/>
          </a:p>
        </p:txBody>
      </p:sp>
    </p:spTree>
    <p:extLst>
      <p:ext uri="{BB962C8B-B14F-4D97-AF65-F5344CB8AC3E}">
        <p14:creationId xmlns:p14="http://schemas.microsoft.com/office/powerpoint/2010/main" val="3400955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8ccb96ae3c_0_1"/>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b="1"/>
              <a:t>2. Solving Technical Problems</a:t>
            </a:r>
            <a:endParaRPr b="1"/>
          </a:p>
        </p:txBody>
      </p:sp>
      <p:sp>
        <p:nvSpPr>
          <p:cNvPr id="133" name="Google Shape;133;g18ccb96ae3c_0_1"/>
          <p:cNvSpPr txBox="1">
            <a:spLocks noGrp="1"/>
          </p:cNvSpPr>
          <p:nvPr>
            <p:ph idx="1"/>
          </p:nvPr>
        </p:nvSpPr>
        <p:spPr>
          <a:xfrm>
            <a:off x="5064900" y="1536300"/>
            <a:ext cx="6326400" cy="46680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None/>
            </a:pPr>
            <a:r>
              <a:rPr lang="pl-PL" b="1">
                <a:solidFill>
                  <a:schemeClr val="dk1"/>
                </a:solidFill>
                <a:latin typeface="Arial"/>
                <a:ea typeface="Arial"/>
                <a:cs typeface="Arial"/>
                <a:sym typeface="Arial"/>
              </a:rPr>
              <a:t>It is essential…</a:t>
            </a:r>
            <a:endParaRPr b="1">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457200" lvl="0" indent="-355600" algn="just" rtl="0">
              <a:lnSpc>
                <a:spcPct val="10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To know how to identify technical problems and be able to solve them with the help of a manual or with available technical information. </a:t>
            </a:r>
            <a:endParaRPr>
              <a:solidFill>
                <a:schemeClr val="dk1"/>
              </a:solidFill>
              <a:latin typeface="Arial"/>
              <a:ea typeface="Arial"/>
              <a:cs typeface="Arial"/>
              <a:sym typeface="Arial"/>
            </a:endParaRPr>
          </a:p>
          <a:p>
            <a:pPr marL="457200" lvl="0" indent="-355600" algn="just" rtl="0">
              <a:lnSpc>
                <a:spcPct val="105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We start with basic operating problems to progress to the most complex, but it also includes knowing how to ask for help and assistance and knowing the elements of the computer and the devices. </a:t>
            </a:r>
            <a:endParaRPr>
              <a:solidFill>
                <a:schemeClr val="dk1"/>
              </a:solidFill>
              <a:latin typeface="Arial"/>
              <a:ea typeface="Arial"/>
              <a:cs typeface="Arial"/>
              <a:sym typeface="Arial"/>
            </a:endParaRPr>
          </a:p>
          <a:p>
            <a:pPr marL="457200" lvl="0" indent="-355600" algn="just" rtl="0">
              <a:lnSpc>
                <a:spcPct val="105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A basic knowledge of the computer and its maintenance in order to be digitally competent.</a:t>
            </a:r>
            <a:endParaRPr>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pic>
        <p:nvPicPr>
          <p:cNvPr id="134" name="Google Shape;134;g18ccb96ae3c_0_1"/>
          <p:cNvPicPr preferRelativeResize="0"/>
          <p:nvPr/>
        </p:nvPicPr>
        <p:blipFill>
          <a:blip r:embed="rId3">
            <a:alphaModFix/>
          </a:blip>
          <a:stretch>
            <a:fillRect/>
          </a:stretch>
        </p:blipFill>
        <p:spPr>
          <a:xfrm>
            <a:off x="1371600" y="2286000"/>
            <a:ext cx="3560100" cy="3560100"/>
          </a:xfrm>
          <a:prstGeom prst="rect">
            <a:avLst/>
          </a:prstGeom>
          <a:noFill/>
          <a:ln>
            <a:noFill/>
          </a:ln>
        </p:spPr>
      </p:pic>
    </p:spTree>
    <p:extLst>
      <p:ext uri="{BB962C8B-B14F-4D97-AF65-F5344CB8AC3E}">
        <p14:creationId xmlns:p14="http://schemas.microsoft.com/office/powerpoint/2010/main" val="23774922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9764bfac26_0_2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Why is it important?</a:t>
            </a:r>
            <a:endParaRPr/>
          </a:p>
        </p:txBody>
      </p:sp>
      <p:sp>
        <p:nvSpPr>
          <p:cNvPr id="140" name="Google Shape;140;g19764bfac26_0_29"/>
          <p:cNvSpPr txBox="1">
            <a:spLocks noGrp="1"/>
          </p:cNvSpPr>
          <p:nvPr>
            <p:ph idx="1"/>
          </p:nvPr>
        </p:nvSpPr>
        <p:spPr>
          <a:xfrm>
            <a:off x="1485900" y="1550825"/>
            <a:ext cx="9486900" cy="4668000"/>
          </a:xfrm>
          <a:prstGeom prst="rect">
            <a:avLst/>
          </a:prstGeom>
          <a:noFill/>
          <a:ln>
            <a:noFill/>
          </a:ln>
        </p:spPr>
        <p:txBody>
          <a:bodyPr spcFirstLastPara="1" wrap="square" lIns="91425" tIns="45700" rIns="91425" bIns="45700" anchor="t" anchorCtr="0">
            <a:noAutofit/>
          </a:bodyPr>
          <a:lstStyle/>
          <a:p>
            <a:pPr marL="457200" lvl="0" indent="-355600" algn="just" rtl="0">
              <a:lnSpc>
                <a:spcPct val="11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Technical problems can arise at any time and for different reasons, even when working with the latest technologies and devices. It is important to have basic problem-solving skills in order not to be constantly dependent on outside help and to be able to use the digital applications again as quickly as possible.</a:t>
            </a:r>
            <a:endParaRPr>
              <a:solidFill>
                <a:schemeClr val="dk1"/>
              </a:solidFill>
              <a:latin typeface="Arial"/>
              <a:ea typeface="Arial"/>
              <a:cs typeface="Arial"/>
              <a:sym typeface="Arial"/>
            </a:endParaRPr>
          </a:p>
          <a:p>
            <a:pPr marL="457200" lvl="0" indent="-342900" algn="just" rtl="0">
              <a:lnSpc>
                <a:spcPct val="115000"/>
              </a:lnSpc>
              <a:spcBef>
                <a:spcPts val="1200"/>
              </a:spcBef>
              <a:spcAft>
                <a:spcPts val="0"/>
              </a:spcAft>
              <a:buClr>
                <a:schemeClr val="dk1"/>
              </a:buClr>
              <a:buSzPts val="1800"/>
              <a:buFont typeface="Arial"/>
              <a:buChar char="➢"/>
            </a:pPr>
            <a:r>
              <a:rPr lang="pl-PL">
                <a:solidFill>
                  <a:schemeClr val="dk1"/>
                </a:solidFill>
                <a:latin typeface="Arial"/>
                <a:ea typeface="Arial"/>
                <a:cs typeface="Arial"/>
                <a:sym typeface="Arial"/>
              </a:rPr>
              <a:t>Example: While working with the computer, the screen suddenly freezes and the device no longer responds to inputs. The computer does not start when you turn it on. A programme on a smartphone, tablet or computer cannot be opened or closed. In all these cases, digitally competent people can assess possible causes because they have a basic understanding of the processes taking place in the background. They also know how to deal with technical problems and can apply different problem-solving strategies and systematically identify the cause of the problem in order to finally solve it.</a:t>
            </a:r>
            <a:endParaRPr>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1712718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8ccb96ae3c_0_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What to do if you have a virus</a:t>
            </a:r>
            <a:endParaRPr/>
          </a:p>
        </p:txBody>
      </p:sp>
      <p:sp>
        <p:nvSpPr>
          <p:cNvPr id="146" name="Google Shape;146;g18ccb96ae3c_0_9"/>
          <p:cNvSpPr txBox="1">
            <a:spLocks noGrp="1"/>
          </p:cNvSpPr>
          <p:nvPr>
            <p:ph idx="1"/>
          </p:nvPr>
        </p:nvSpPr>
        <p:spPr>
          <a:xfrm>
            <a:off x="1371600" y="2548200"/>
            <a:ext cx="10571100" cy="3777900"/>
          </a:xfrm>
          <a:prstGeom prst="rect">
            <a:avLst/>
          </a:prstGeom>
          <a:noFill/>
          <a:ln>
            <a:noFill/>
          </a:ln>
        </p:spPr>
        <p:txBody>
          <a:bodyPr spcFirstLastPara="1" wrap="square" lIns="91425" tIns="45700" rIns="91425" bIns="45700" anchor="t" anchorCtr="0">
            <a:noAutofit/>
          </a:bodyPr>
          <a:lstStyle/>
          <a:p>
            <a:pPr marL="457200" lvl="0" indent="-355600" algn="just" rtl="0">
              <a:lnSpc>
                <a:spcPct val="120000"/>
              </a:lnSpc>
              <a:spcBef>
                <a:spcPts val="1800"/>
              </a:spcBef>
              <a:spcAft>
                <a:spcPts val="0"/>
              </a:spcAft>
              <a:buClr>
                <a:schemeClr val="dk1"/>
              </a:buClr>
              <a:buSzPts val="2000"/>
              <a:buFont typeface="Arial"/>
              <a:buAutoNum type="arabicPeriod"/>
            </a:pPr>
            <a:r>
              <a:rPr lang="pl-PL">
                <a:solidFill>
                  <a:schemeClr val="dk1"/>
                </a:solidFill>
                <a:latin typeface="Arial"/>
                <a:ea typeface="Arial"/>
                <a:cs typeface="Arial"/>
                <a:sym typeface="Arial"/>
              </a:rPr>
              <a:t>First, if you don’t already have an antivirus program, install one. Be sure you only have one antivirus program installed because having more than one can cause significant problems. Examples of antivirus software include Bitdefender and Norton.</a:t>
            </a:r>
            <a:endParaRPr>
              <a:solidFill>
                <a:schemeClr val="dk1"/>
              </a:solidFill>
              <a:latin typeface="Arial"/>
              <a:ea typeface="Arial"/>
              <a:cs typeface="Arial"/>
              <a:sym typeface="Arial"/>
            </a:endParaRPr>
          </a:p>
          <a:p>
            <a:pPr marL="457200" lvl="0" indent="-355600" algn="just" rtl="0">
              <a:lnSpc>
                <a:spcPct val="120000"/>
              </a:lnSpc>
              <a:spcBef>
                <a:spcPts val="1800"/>
              </a:spcBef>
              <a:spcAft>
                <a:spcPts val="0"/>
              </a:spcAft>
              <a:buClr>
                <a:schemeClr val="dk1"/>
              </a:buClr>
              <a:buSzPts val="2000"/>
              <a:buFont typeface="Arial"/>
              <a:buAutoNum type="arabicPeriod"/>
            </a:pPr>
            <a:r>
              <a:rPr lang="pl-PL">
                <a:solidFill>
                  <a:schemeClr val="dk1"/>
                </a:solidFill>
                <a:latin typeface="Arial"/>
                <a:ea typeface="Arial"/>
                <a:cs typeface="Arial"/>
                <a:sym typeface="Arial"/>
              </a:rPr>
              <a:t>Once you’ve verified that your antivirus program is running, begin a scan. If you’re unsure how to do this, review the documentation for your antivirus program, which usually can be found on the developer’s website. Some programs offer several types of scans, and you may want to run the most thorough type, usually called a full system scan. This may take several hours. Usually, you do not need to remain at the computer during the scan.</a:t>
            </a:r>
            <a:endParaRPr>
              <a:solidFill>
                <a:schemeClr val="dk1"/>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
        <p:nvSpPr>
          <p:cNvPr id="147" name="Google Shape;147;g18ccb96ae3c_0_9"/>
          <p:cNvSpPr/>
          <p:nvPr/>
        </p:nvSpPr>
        <p:spPr>
          <a:xfrm>
            <a:off x="5675600" y="1562100"/>
            <a:ext cx="1790400" cy="838200"/>
          </a:xfrm>
          <a:prstGeom prst="wave">
            <a:avLst>
              <a:gd name="adj1" fmla="val 12500"/>
              <a:gd name="adj2" fmla="val 0"/>
            </a:avLst>
          </a:prstGeom>
          <a:solidFill>
            <a:srgbClr val="A1E8D9"/>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sz="2000" b="1"/>
              <a:t>STEPS</a:t>
            </a:r>
            <a:endParaRPr sz="2000" b="1"/>
          </a:p>
        </p:txBody>
      </p:sp>
    </p:spTree>
    <p:extLst>
      <p:ext uri="{BB962C8B-B14F-4D97-AF65-F5344CB8AC3E}">
        <p14:creationId xmlns:p14="http://schemas.microsoft.com/office/powerpoint/2010/main" val="372415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8d8f2438e4_0_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4400"/>
              <a:buFont typeface="Libre Franklin"/>
              <a:buNone/>
            </a:pPr>
            <a:r>
              <a:rPr lang="pl-PL" b="1"/>
              <a:t>Protecting Devices</a:t>
            </a:r>
            <a:endParaRPr b="1"/>
          </a:p>
          <a:p>
            <a:pPr marL="0" lvl="0" indent="0" algn="ctr" rtl="0">
              <a:lnSpc>
                <a:spcPct val="89000"/>
              </a:lnSpc>
              <a:spcBef>
                <a:spcPts val="0"/>
              </a:spcBef>
              <a:spcAft>
                <a:spcPts val="0"/>
              </a:spcAft>
              <a:buClr>
                <a:schemeClr val="dk2"/>
              </a:buClr>
              <a:buSzPts val="4400"/>
              <a:buFont typeface="Libre Franklin"/>
              <a:buNone/>
            </a:pPr>
            <a:endParaRPr/>
          </a:p>
        </p:txBody>
      </p:sp>
      <p:sp>
        <p:nvSpPr>
          <p:cNvPr id="132" name="Google Shape;132;g18d8f2438e4_0_9"/>
          <p:cNvSpPr txBox="1">
            <a:spLocks noGrp="1"/>
          </p:cNvSpPr>
          <p:nvPr>
            <p:ph idx="1"/>
          </p:nvPr>
        </p:nvSpPr>
        <p:spPr>
          <a:xfrm>
            <a:off x="1561925" y="1920175"/>
            <a:ext cx="5050500" cy="1985700"/>
          </a:xfrm>
          <a:prstGeom prst="rect">
            <a:avLst/>
          </a:prstGeom>
          <a:noFill/>
          <a:ln>
            <a:noFill/>
          </a:ln>
        </p:spPr>
        <p:txBody>
          <a:bodyPr spcFirstLastPara="1" wrap="square" lIns="91425" tIns="45700" rIns="91425" bIns="45700" anchor="t" anchorCtr="0">
            <a:normAutofit/>
          </a:bodyPr>
          <a:lstStyle/>
          <a:p>
            <a:pPr marL="457200" lvl="0" indent="-361950" algn="just" rtl="0">
              <a:lnSpc>
                <a:spcPct val="115000"/>
              </a:lnSpc>
              <a:spcBef>
                <a:spcPts val="0"/>
              </a:spcBef>
              <a:spcAft>
                <a:spcPts val="0"/>
              </a:spcAft>
              <a:buClr>
                <a:schemeClr val="dk1"/>
              </a:buClr>
              <a:buSzPts val="2100"/>
              <a:buFont typeface="Arial"/>
              <a:buAutoNum type="arabicPeriod"/>
            </a:pPr>
            <a:r>
              <a:rPr lang="pl-PL" sz="2100">
                <a:solidFill>
                  <a:schemeClr val="dk1"/>
                </a:solidFill>
                <a:latin typeface="Arial"/>
                <a:ea typeface="Arial"/>
                <a:cs typeface="Arial"/>
                <a:sym typeface="Arial"/>
              </a:rPr>
              <a:t>To protect devices and digital content, and to understand risks and threats in digital environments. </a:t>
            </a:r>
            <a:endParaRPr sz="2100">
              <a:solidFill>
                <a:schemeClr val="dk1"/>
              </a:solidFill>
              <a:latin typeface="Arial"/>
              <a:ea typeface="Arial"/>
              <a:cs typeface="Arial"/>
              <a:sym typeface="Arial"/>
            </a:endParaRPr>
          </a:p>
          <a:p>
            <a:pPr marL="0" lvl="0" indent="0" algn="l" rtl="0">
              <a:lnSpc>
                <a:spcPct val="115000"/>
              </a:lnSpc>
              <a:spcBef>
                <a:spcPts val="1200"/>
              </a:spcBef>
              <a:spcAft>
                <a:spcPts val="1200"/>
              </a:spcAft>
              <a:buNone/>
            </a:pPr>
            <a:endParaRPr sz="2400"/>
          </a:p>
        </p:txBody>
      </p:sp>
      <p:sp>
        <p:nvSpPr>
          <p:cNvPr id="133" name="Google Shape;133;g18d8f2438e4_0_9"/>
          <p:cNvSpPr txBox="1">
            <a:spLocks noGrp="1"/>
          </p:cNvSpPr>
          <p:nvPr>
            <p:ph type="body" idx="4294967295"/>
          </p:nvPr>
        </p:nvSpPr>
        <p:spPr>
          <a:xfrm>
            <a:off x="7378700" y="4206875"/>
            <a:ext cx="4813300" cy="1774825"/>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0"/>
              </a:spcBef>
              <a:spcAft>
                <a:spcPts val="1200"/>
              </a:spcAft>
              <a:buNone/>
            </a:pPr>
            <a:r>
              <a:rPr lang="pl-PL" sz="2100">
                <a:solidFill>
                  <a:schemeClr val="dk1"/>
                </a:solidFill>
                <a:latin typeface="Arial"/>
                <a:ea typeface="Arial"/>
                <a:cs typeface="Arial"/>
                <a:sym typeface="Arial"/>
              </a:rPr>
              <a:t>2. To know about safety and security measures and to have a due regard to reliability and privacy.</a:t>
            </a:r>
            <a:endParaRPr sz="2100">
              <a:latin typeface="Arial"/>
              <a:ea typeface="Arial"/>
              <a:cs typeface="Arial"/>
              <a:sym typeface="Arial"/>
            </a:endParaRPr>
          </a:p>
        </p:txBody>
      </p:sp>
      <p:pic>
        <p:nvPicPr>
          <p:cNvPr id="134" name="Google Shape;134;g18d8f2438e4_0_9"/>
          <p:cNvPicPr preferRelativeResize="0"/>
          <p:nvPr/>
        </p:nvPicPr>
        <p:blipFill rotWithShape="1">
          <a:blip r:embed="rId3">
            <a:alphaModFix/>
          </a:blip>
          <a:srcRect l="11848" r="11757"/>
          <a:stretch/>
        </p:blipFill>
        <p:spPr>
          <a:xfrm>
            <a:off x="7156125" y="1920175"/>
            <a:ext cx="3724875" cy="1985700"/>
          </a:xfrm>
          <a:prstGeom prst="rect">
            <a:avLst/>
          </a:prstGeom>
          <a:noFill/>
          <a:ln>
            <a:noFill/>
          </a:ln>
        </p:spPr>
      </p:pic>
      <p:pic>
        <p:nvPicPr>
          <p:cNvPr id="135" name="Google Shape;135;g18d8f2438e4_0_9"/>
          <p:cNvPicPr preferRelativeResize="0"/>
          <p:nvPr/>
        </p:nvPicPr>
        <p:blipFill rotWithShape="1">
          <a:blip r:embed="rId4">
            <a:alphaModFix/>
          </a:blip>
          <a:srcRect l="4848" r="1911"/>
          <a:stretch/>
        </p:blipFill>
        <p:spPr>
          <a:xfrm>
            <a:off x="2146725" y="4207238"/>
            <a:ext cx="3880906" cy="2189475"/>
          </a:xfrm>
          <a:prstGeom prst="rect">
            <a:avLst/>
          </a:prstGeom>
          <a:noFill/>
          <a:ln>
            <a:noFill/>
          </a:ln>
        </p:spPr>
      </p:pic>
    </p:spTree>
    <p:extLst>
      <p:ext uri="{BB962C8B-B14F-4D97-AF65-F5344CB8AC3E}">
        <p14:creationId xmlns:p14="http://schemas.microsoft.com/office/powerpoint/2010/main" val="1824529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59d6c44c6c_0_11"/>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What to do if you have a virus</a:t>
            </a:r>
            <a:endParaRPr/>
          </a:p>
        </p:txBody>
      </p:sp>
      <p:sp>
        <p:nvSpPr>
          <p:cNvPr id="153" name="Google Shape;153;g159d6c44c6c_0_11"/>
          <p:cNvSpPr txBox="1">
            <a:spLocks noGrp="1"/>
          </p:cNvSpPr>
          <p:nvPr>
            <p:ph idx="1"/>
          </p:nvPr>
        </p:nvSpPr>
        <p:spPr>
          <a:xfrm>
            <a:off x="1371600" y="1719325"/>
            <a:ext cx="10005000" cy="37779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1800"/>
              </a:spcBef>
              <a:spcAft>
                <a:spcPts val="0"/>
              </a:spcAft>
              <a:buNone/>
            </a:pPr>
            <a:r>
              <a:rPr lang="pl-PL">
                <a:solidFill>
                  <a:srgbClr val="000000"/>
                </a:solidFill>
                <a:latin typeface="Arial"/>
                <a:ea typeface="Arial"/>
                <a:cs typeface="Arial"/>
                <a:sym typeface="Arial"/>
              </a:rPr>
              <a:t>3. Either during the course of the scan or when it’s complete, the antivirus program will notify you of discovered threats and recommend various courses of action. Usually, the recommended action for each threat is the best choice. If the antivirus is unable to remove any threat, don’t ignore it. Investigate how to proceed with some Internet searches or by contacting a professional. The support team for the antivirus program can often help you at this point.</a:t>
            </a:r>
            <a:endParaRPr>
              <a:solidFill>
                <a:srgbClr val="000000"/>
              </a:solidFill>
              <a:latin typeface="Arial"/>
              <a:ea typeface="Arial"/>
              <a:cs typeface="Arial"/>
              <a:sym typeface="Arial"/>
            </a:endParaRPr>
          </a:p>
          <a:p>
            <a:pPr marL="0" lvl="0" indent="0" algn="just" rtl="0">
              <a:lnSpc>
                <a:spcPct val="120000"/>
              </a:lnSpc>
              <a:spcBef>
                <a:spcPts val="1800"/>
              </a:spcBef>
              <a:spcAft>
                <a:spcPts val="0"/>
              </a:spcAft>
              <a:buNone/>
            </a:pPr>
            <a:r>
              <a:rPr lang="pl-PL">
                <a:solidFill>
                  <a:srgbClr val="000000"/>
                </a:solidFill>
                <a:latin typeface="Arial"/>
                <a:ea typeface="Arial"/>
                <a:cs typeface="Arial"/>
                <a:sym typeface="Arial"/>
              </a:rPr>
              <a:t>4. Your antivirus program may be bundled with an anti-malware program. If it isn’t, you may want to install an anti-malware program and run a scan. This can help to find any malware your antivirus may have missed. Antivirus and anti-malware programs scan for slightly different things but they work similarly, so you can follow the same steps in this tutorial.</a:t>
            </a:r>
            <a:endParaRPr>
              <a:solidFill>
                <a:srgbClr val="000000"/>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3837434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59d6c44c6c_0_1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What to do if you have a virus</a:t>
            </a:r>
            <a:endParaRPr/>
          </a:p>
        </p:txBody>
      </p:sp>
      <p:sp>
        <p:nvSpPr>
          <p:cNvPr id="159" name="Google Shape;159;g159d6c44c6c_0_19"/>
          <p:cNvSpPr txBox="1">
            <a:spLocks noGrp="1"/>
          </p:cNvSpPr>
          <p:nvPr>
            <p:ph idx="1"/>
          </p:nvPr>
        </p:nvSpPr>
        <p:spPr>
          <a:xfrm>
            <a:off x="1371600" y="1818500"/>
            <a:ext cx="10571100" cy="37779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1800"/>
              </a:spcBef>
              <a:spcAft>
                <a:spcPts val="0"/>
              </a:spcAft>
              <a:buNone/>
            </a:pPr>
            <a:r>
              <a:rPr lang="pl-PL" sz="2050">
                <a:solidFill>
                  <a:srgbClr val="000000"/>
                </a:solidFill>
                <a:latin typeface="Arial"/>
                <a:ea typeface="Arial"/>
                <a:cs typeface="Arial"/>
                <a:sym typeface="Arial"/>
              </a:rPr>
              <a:t>5. If you are unable to remove the virus, it may be necessary for you to erase the hard drive and reinstall your operating system and programs. At this point, you may want to consider hiring a technical support professional, but it is still possible to do this yourself. If you perform a full reformat of your hard drives during this process, it is almost guaranteed to eliminate even the most pernicious viruses, but all data on your drives will be lost. This is one of many reasons it is crucial to keep regular backups of your data before your computer develops any significant problems.</a:t>
            </a:r>
            <a:endParaRPr sz="2050">
              <a:solidFill>
                <a:srgbClr val="000000"/>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60" name="Google Shape;160;g159d6c44c6c_0_19"/>
          <p:cNvPicPr preferRelativeResize="0"/>
          <p:nvPr/>
        </p:nvPicPr>
        <p:blipFill>
          <a:blip r:embed="rId3">
            <a:alphaModFix/>
          </a:blip>
          <a:stretch>
            <a:fillRect/>
          </a:stretch>
        </p:blipFill>
        <p:spPr>
          <a:xfrm>
            <a:off x="5251173" y="4701400"/>
            <a:ext cx="2811950" cy="1687175"/>
          </a:xfrm>
          <a:prstGeom prst="rect">
            <a:avLst/>
          </a:prstGeom>
          <a:noFill/>
          <a:ln>
            <a:noFill/>
          </a:ln>
        </p:spPr>
      </p:pic>
    </p:spTree>
    <p:extLst>
      <p:ext uri="{BB962C8B-B14F-4D97-AF65-F5344CB8AC3E}">
        <p14:creationId xmlns:p14="http://schemas.microsoft.com/office/powerpoint/2010/main" val="416051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9764bfac26_0_37"/>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Possible solutions</a:t>
            </a:r>
            <a:endParaRPr i="1"/>
          </a:p>
        </p:txBody>
      </p:sp>
      <p:sp>
        <p:nvSpPr>
          <p:cNvPr id="166" name="Google Shape;166;g19764bfac26_0_37"/>
          <p:cNvSpPr txBox="1">
            <a:spLocks noGrp="1"/>
          </p:cNvSpPr>
          <p:nvPr>
            <p:ph idx="1"/>
          </p:nvPr>
        </p:nvSpPr>
        <p:spPr>
          <a:xfrm>
            <a:off x="1371600" y="1423800"/>
            <a:ext cx="10019700" cy="46641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1800"/>
              </a:spcBef>
              <a:spcAft>
                <a:spcPts val="0"/>
              </a:spcAft>
              <a:buNone/>
            </a:pPr>
            <a:r>
              <a:rPr lang="pl-PL">
                <a:solidFill>
                  <a:srgbClr val="000000"/>
                </a:solidFill>
                <a:latin typeface="Arial"/>
                <a:ea typeface="Arial"/>
                <a:cs typeface="Arial"/>
                <a:sym typeface="Arial"/>
              </a:rPr>
              <a:t>When we are presented with a technical failure in our computer or other technological device, sometimes there is no error message that gives us a clue about what the exact failure is. Match the most common errors with their possible solutions:</a:t>
            </a:r>
            <a:endParaRPr>
              <a:solidFill>
                <a:srgbClr val="000000"/>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graphicFrame>
        <p:nvGraphicFramePr>
          <p:cNvPr id="167" name="Google Shape;167;g19764bfac26_0_37"/>
          <p:cNvGraphicFramePr/>
          <p:nvPr/>
        </p:nvGraphicFramePr>
        <p:xfrm>
          <a:off x="1481325" y="2733950"/>
          <a:ext cx="9800250" cy="3794670"/>
        </p:xfrm>
        <a:graphic>
          <a:graphicData uri="http://schemas.openxmlformats.org/drawingml/2006/table">
            <a:tbl>
              <a:tblPr>
                <a:noFill/>
              </a:tblPr>
              <a:tblGrid>
                <a:gridCol w="4900125"/>
                <a:gridCol w="4900125"/>
              </a:tblGrid>
              <a:tr h="377625">
                <a:tc>
                  <a:txBody>
                    <a:bodyPr/>
                    <a:lstStyle/>
                    <a:p>
                      <a:pPr marL="0" lvl="0" indent="0" algn="ctr" rtl="0">
                        <a:spcBef>
                          <a:spcPts val="0"/>
                        </a:spcBef>
                        <a:spcAft>
                          <a:spcPts val="0"/>
                        </a:spcAft>
                        <a:buNone/>
                      </a:pPr>
                      <a:r>
                        <a:rPr lang="pl-PL" sz="1800" b="1"/>
                        <a:t>TECHNICAL ISSUE</a:t>
                      </a:r>
                      <a:endParaRPr sz="1800" b="1"/>
                    </a:p>
                  </a:txBody>
                  <a:tcPr marL="91425" marR="91425" marT="91425" marB="91425">
                    <a:solidFill>
                      <a:srgbClr val="A1E8D9"/>
                    </a:solidFill>
                  </a:tcPr>
                </a:tc>
                <a:tc>
                  <a:txBody>
                    <a:bodyPr/>
                    <a:lstStyle/>
                    <a:p>
                      <a:pPr marL="0" lvl="0" indent="0" algn="ctr" rtl="0">
                        <a:spcBef>
                          <a:spcPts val="0"/>
                        </a:spcBef>
                        <a:spcAft>
                          <a:spcPts val="0"/>
                        </a:spcAft>
                        <a:buNone/>
                      </a:pPr>
                      <a:r>
                        <a:rPr lang="pl-PL" sz="1800" b="1"/>
                        <a:t>POSSIBLE SOLUTION</a:t>
                      </a:r>
                      <a:endParaRPr sz="1800" b="1"/>
                    </a:p>
                  </a:txBody>
                  <a:tcPr marL="91425" marR="91425" marT="91425" marB="91425">
                    <a:solidFill>
                      <a:srgbClr val="A1E8D9"/>
                    </a:solidFill>
                  </a:tcPr>
                </a:tc>
              </a:tr>
              <a:tr h="1579450">
                <a:tc>
                  <a:txBody>
                    <a:bodyPr/>
                    <a:lstStyle/>
                    <a:p>
                      <a:pPr marL="457200" lvl="0" indent="-330200" algn="ctr" rtl="0">
                        <a:spcBef>
                          <a:spcPts val="0"/>
                        </a:spcBef>
                        <a:spcAft>
                          <a:spcPts val="0"/>
                        </a:spcAft>
                        <a:buClr>
                          <a:schemeClr val="dk1"/>
                        </a:buClr>
                        <a:buSzPts val="1600"/>
                        <a:buAutoNum type="alphaLcParenR"/>
                      </a:pPr>
                      <a:r>
                        <a:rPr lang="pl-PL" sz="1600">
                          <a:solidFill>
                            <a:schemeClr val="dk1"/>
                          </a:solidFill>
                        </a:rPr>
                        <a:t>No display or black screen</a:t>
                      </a:r>
                      <a:endParaRPr sz="1600"/>
                    </a:p>
                  </a:txBody>
                  <a:tcPr marL="91425" marR="91425" marT="91425" marB="91425" anchor="ctr"/>
                </a:tc>
                <a:tc>
                  <a:txBody>
                    <a:bodyPr/>
                    <a:lstStyle/>
                    <a:p>
                      <a:pPr marL="457200" lvl="0" indent="-323850" algn="just" rtl="0">
                        <a:spcBef>
                          <a:spcPts val="0"/>
                        </a:spcBef>
                        <a:spcAft>
                          <a:spcPts val="0"/>
                        </a:spcAft>
                        <a:buSzPts val="1500"/>
                        <a:buAutoNum type="arabicPeriod"/>
                      </a:pPr>
                      <a:r>
                        <a:rPr lang="pl-PL" sz="1500"/>
                        <a:t>Check the volume of the computer.</a:t>
                      </a:r>
                      <a:endParaRPr sz="1500"/>
                    </a:p>
                    <a:p>
                      <a:pPr marL="457200" lvl="0" indent="-323850" algn="just" rtl="0">
                        <a:spcBef>
                          <a:spcPts val="0"/>
                        </a:spcBef>
                        <a:spcAft>
                          <a:spcPts val="0"/>
                        </a:spcAft>
                        <a:buSzPts val="1500"/>
                        <a:buAutoNum type="arabicPeriod"/>
                      </a:pPr>
                      <a:r>
                        <a:rPr lang="pl-PL" sz="1500"/>
                        <a:t>Check that the speaker is turned on and connected.</a:t>
                      </a:r>
                      <a:endParaRPr sz="1500"/>
                    </a:p>
                    <a:p>
                      <a:pPr marL="457200" lvl="0" indent="-323850" algn="just" rtl="0">
                        <a:spcBef>
                          <a:spcPts val="0"/>
                        </a:spcBef>
                        <a:spcAft>
                          <a:spcPts val="0"/>
                        </a:spcAft>
                        <a:buSzPts val="1500"/>
                        <a:buAutoNum type="arabicPeriod"/>
                      </a:pPr>
                      <a:r>
                        <a:rPr lang="pl-PL" sz="1500"/>
                        <a:t>If you have headphones connected, disconnect them.</a:t>
                      </a:r>
                      <a:endParaRPr sz="1500"/>
                    </a:p>
                    <a:p>
                      <a:pPr marL="457200" lvl="0" indent="-323850" algn="just" rtl="0">
                        <a:spcBef>
                          <a:spcPts val="0"/>
                        </a:spcBef>
                        <a:spcAft>
                          <a:spcPts val="0"/>
                        </a:spcAft>
                        <a:buSzPts val="1500"/>
                        <a:buAutoNum type="arabicPeriod"/>
                      </a:pPr>
                      <a:r>
                        <a:rPr lang="pl-PL" sz="1500"/>
                        <a:t>Restart the computer.</a:t>
                      </a:r>
                      <a:endParaRPr sz="1500"/>
                    </a:p>
                    <a:p>
                      <a:pPr marL="457200" lvl="0" indent="-323850" algn="just" rtl="0">
                        <a:spcBef>
                          <a:spcPts val="0"/>
                        </a:spcBef>
                        <a:spcAft>
                          <a:spcPts val="0"/>
                        </a:spcAft>
                        <a:buSzPts val="1500"/>
                        <a:buAutoNum type="arabicPeriod"/>
                      </a:pPr>
                      <a:r>
                        <a:rPr lang="pl-PL" sz="1500"/>
                        <a:t>Try to connect the speakers on another device (mobile, pc, etc) to rule out that the fault is in the computer.</a:t>
                      </a:r>
                      <a:endParaRPr sz="1500"/>
                    </a:p>
                  </a:txBody>
                  <a:tcPr marL="91425" marR="91425" marT="91425" marB="91425"/>
                </a:tc>
              </a:tr>
              <a:tr h="1156000">
                <a:tc>
                  <a:txBody>
                    <a:bodyPr/>
                    <a:lstStyle/>
                    <a:p>
                      <a:pPr marL="0" lvl="0" indent="0" algn="ctr" rtl="0">
                        <a:spcBef>
                          <a:spcPts val="0"/>
                        </a:spcBef>
                        <a:spcAft>
                          <a:spcPts val="0"/>
                        </a:spcAft>
                        <a:buClr>
                          <a:schemeClr val="dk1"/>
                        </a:buClr>
                        <a:buSzPts val="1100"/>
                        <a:buFont typeface="Arial"/>
                        <a:buNone/>
                      </a:pPr>
                      <a:r>
                        <a:rPr lang="pl-PL" sz="1600">
                          <a:solidFill>
                            <a:schemeClr val="dk1"/>
                          </a:solidFill>
                        </a:rPr>
                        <a:t>b)    No sound can be heard</a:t>
                      </a:r>
                      <a:endParaRPr sz="1600"/>
                    </a:p>
                  </a:txBody>
                  <a:tcPr marL="91425" marR="91425" marT="91425" marB="91425" anchor="ctr"/>
                </a:tc>
                <a:tc>
                  <a:txBody>
                    <a:bodyPr/>
                    <a:lstStyle/>
                    <a:p>
                      <a:pPr marL="457200" lvl="0" indent="-323850" algn="just" rtl="0">
                        <a:spcBef>
                          <a:spcPts val="0"/>
                        </a:spcBef>
                        <a:spcAft>
                          <a:spcPts val="0"/>
                        </a:spcAft>
                        <a:buSzPts val="1500"/>
                        <a:buAutoNum type="arabicPeriod"/>
                      </a:pPr>
                      <a:r>
                        <a:rPr lang="pl-PL" sz="1500"/>
                        <a:t>Check that the monitor is connected to the network and the computer is turned on.</a:t>
                      </a:r>
                      <a:endParaRPr sz="1500"/>
                    </a:p>
                    <a:p>
                      <a:pPr marL="457200" lvl="0" indent="-323850" algn="just" rtl="0">
                        <a:spcBef>
                          <a:spcPts val="0"/>
                        </a:spcBef>
                        <a:spcAft>
                          <a:spcPts val="0"/>
                        </a:spcAft>
                        <a:buSzPts val="1500"/>
                        <a:buAutoNum type="arabicPeriod"/>
                      </a:pPr>
                      <a:r>
                        <a:rPr lang="pl-PL" sz="1500"/>
                        <a:t>Press the power or sleep button</a:t>
                      </a:r>
                      <a:endParaRPr sz="1500"/>
                    </a:p>
                    <a:p>
                      <a:pPr marL="457200" lvl="0" indent="-323850" algn="just" rtl="0">
                        <a:spcBef>
                          <a:spcPts val="0"/>
                        </a:spcBef>
                        <a:spcAft>
                          <a:spcPts val="0"/>
                        </a:spcAft>
                        <a:buSzPts val="1500"/>
                        <a:buAutoNum type="arabicPeriod"/>
                      </a:pPr>
                      <a:r>
                        <a:rPr lang="pl-PL" sz="1500"/>
                        <a:t>Check that the monitor connection cable is undamaged.</a:t>
                      </a:r>
                      <a:endParaRPr sz="1500"/>
                    </a:p>
                  </a:txBody>
                  <a:tcPr marL="91425" marR="91425" marT="91425" marB="91425"/>
                </a:tc>
              </a:tr>
            </a:tbl>
          </a:graphicData>
        </a:graphic>
      </p:graphicFrame>
    </p:spTree>
    <p:extLst>
      <p:ext uri="{BB962C8B-B14F-4D97-AF65-F5344CB8AC3E}">
        <p14:creationId xmlns:p14="http://schemas.microsoft.com/office/powerpoint/2010/main" val="2034345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9764bfac26_0_45"/>
          <p:cNvSpPr txBox="1">
            <a:spLocks noGrp="1"/>
          </p:cNvSpPr>
          <p:nvPr>
            <p:ph idx="1"/>
          </p:nvPr>
        </p:nvSpPr>
        <p:spPr>
          <a:xfrm>
            <a:off x="1371600" y="1540050"/>
            <a:ext cx="10019700" cy="3348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graphicFrame>
        <p:nvGraphicFramePr>
          <p:cNvPr id="173" name="Google Shape;173;g19764bfac26_0_45"/>
          <p:cNvGraphicFramePr/>
          <p:nvPr/>
        </p:nvGraphicFramePr>
        <p:xfrm>
          <a:off x="1371600" y="865238"/>
          <a:ext cx="9800250" cy="4236630"/>
        </p:xfrm>
        <a:graphic>
          <a:graphicData uri="http://schemas.openxmlformats.org/drawingml/2006/table">
            <a:tbl>
              <a:tblPr>
                <a:noFill/>
              </a:tblPr>
              <a:tblGrid>
                <a:gridCol w="4900125"/>
                <a:gridCol w="4900125"/>
              </a:tblGrid>
              <a:tr h="414975">
                <a:tc>
                  <a:txBody>
                    <a:bodyPr/>
                    <a:lstStyle/>
                    <a:p>
                      <a:pPr marL="0" lvl="0" indent="0" algn="ctr" rtl="0">
                        <a:spcBef>
                          <a:spcPts val="0"/>
                        </a:spcBef>
                        <a:spcAft>
                          <a:spcPts val="0"/>
                        </a:spcAft>
                        <a:buNone/>
                      </a:pPr>
                      <a:r>
                        <a:rPr lang="pl-PL" sz="1800" b="1"/>
                        <a:t>TECHNICAL ISSUE</a:t>
                      </a:r>
                      <a:endParaRPr sz="1800" b="1"/>
                    </a:p>
                  </a:txBody>
                  <a:tcPr marL="91425" marR="91425" marT="91425" marB="91425">
                    <a:solidFill>
                      <a:srgbClr val="A1E8D9"/>
                    </a:solidFill>
                  </a:tcPr>
                </a:tc>
                <a:tc>
                  <a:txBody>
                    <a:bodyPr/>
                    <a:lstStyle/>
                    <a:p>
                      <a:pPr marL="0" lvl="0" indent="0" algn="ctr" rtl="0">
                        <a:spcBef>
                          <a:spcPts val="0"/>
                        </a:spcBef>
                        <a:spcAft>
                          <a:spcPts val="0"/>
                        </a:spcAft>
                        <a:buNone/>
                      </a:pPr>
                      <a:r>
                        <a:rPr lang="pl-PL" sz="1800" b="1"/>
                        <a:t>POSSIBLE SOLUTION</a:t>
                      </a:r>
                      <a:endParaRPr sz="1800" b="1"/>
                    </a:p>
                  </a:txBody>
                  <a:tcPr marL="91425" marR="91425" marT="91425" marB="91425">
                    <a:solidFill>
                      <a:srgbClr val="A1E8D9"/>
                    </a:solidFill>
                  </a:tcPr>
                </a:tc>
              </a:tr>
              <a:tr h="716350">
                <a:tc>
                  <a:txBody>
                    <a:bodyPr/>
                    <a:lstStyle/>
                    <a:p>
                      <a:pPr marL="0" lvl="0" indent="0" algn="ctr" rtl="0">
                        <a:spcBef>
                          <a:spcPts val="0"/>
                        </a:spcBef>
                        <a:spcAft>
                          <a:spcPts val="0"/>
                        </a:spcAft>
                        <a:buNone/>
                      </a:pPr>
                      <a:r>
                        <a:rPr lang="pl-PL" sz="1600"/>
                        <a:t>c)    Mouse, keyboard or any other controller is not responding</a:t>
                      </a:r>
                      <a:endParaRPr sz="1600"/>
                    </a:p>
                  </a:txBody>
                  <a:tcPr marL="91425" marR="91425" marT="91425" marB="91425" anchor="ctr"/>
                </a:tc>
                <a:tc>
                  <a:txBody>
                    <a:bodyPr/>
                    <a:lstStyle/>
                    <a:p>
                      <a:pPr marL="457200" lvl="0" indent="-330200" algn="just" rtl="0">
                        <a:spcBef>
                          <a:spcPts val="0"/>
                        </a:spcBef>
                        <a:spcAft>
                          <a:spcPts val="0"/>
                        </a:spcAft>
                        <a:buSzPts val="1600"/>
                        <a:buAutoNum type="arabicPeriod"/>
                      </a:pPr>
                      <a:r>
                        <a:rPr lang="pl-PL" sz="1600"/>
                        <a:t>Right-click on the desktop and select display settings.</a:t>
                      </a:r>
                      <a:endParaRPr sz="1600"/>
                    </a:p>
                    <a:p>
                      <a:pPr marL="457200" lvl="0" indent="-330200" algn="just" rtl="0">
                        <a:spcBef>
                          <a:spcPts val="0"/>
                        </a:spcBef>
                        <a:spcAft>
                          <a:spcPts val="0"/>
                        </a:spcAft>
                        <a:buSzPts val="1600"/>
                        <a:buAutoNum type="arabicPeriod"/>
                      </a:pPr>
                      <a:r>
                        <a:rPr lang="pl-PL" sz="1600"/>
                        <a:t>Drop down the screen resolution options and choose the recommended option.</a:t>
                      </a:r>
                      <a:endParaRPr sz="1600"/>
                    </a:p>
                  </a:txBody>
                  <a:tcPr marL="91425" marR="91425" marT="91425" marB="91425"/>
                </a:tc>
              </a:tr>
              <a:tr h="1704375">
                <a:tc>
                  <a:txBody>
                    <a:bodyPr/>
                    <a:lstStyle/>
                    <a:p>
                      <a:pPr marL="0" lvl="0" indent="0" algn="ctr" rtl="0">
                        <a:spcBef>
                          <a:spcPts val="0"/>
                        </a:spcBef>
                        <a:spcAft>
                          <a:spcPts val="0"/>
                        </a:spcAft>
                        <a:buNone/>
                      </a:pPr>
                      <a:r>
                        <a:rPr lang="pl-PL" sz="1600"/>
                        <a:t>d)    Images are too large, too small or blurry</a:t>
                      </a:r>
                      <a:endParaRPr sz="1600"/>
                    </a:p>
                  </a:txBody>
                  <a:tcPr marL="91425" marR="91425" marT="91425" marB="91425" anchor="ctr"/>
                </a:tc>
                <a:tc>
                  <a:txBody>
                    <a:bodyPr/>
                    <a:lstStyle/>
                    <a:p>
                      <a:pPr marL="457200" lvl="0" indent="-330200" algn="just" rtl="0">
                        <a:spcBef>
                          <a:spcPts val="0"/>
                        </a:spcBef>
                        <a:spcAft>
                          <a:spcPts val="0"/>
                        </a:spcAft>
                        <a:buSzPts val="1600"/>
                        <a:buAutoNum type="arabicPeriod"/>
                      </a:pPr>
                      <a:r>
                        <a:rPr lang="pl-PL" sz="1600"/>
                        <a:t>Check that they are connected to the computer</a:t>
                      </a:r>
                      <a:endParaRPr sz="1600"/>
                    </a:p>
                    <a:p>
                      <a:pPr marL="457200" lvl="0" indent="-330200" algn="just" rtl="0">
                        <a:spcBef>
                          <a:spcPts val="0"/>
                        </a:spcBef>
                        <a:spcAft>
                          <a:spcPts val="0"/>
                        </a:spcAft>
                        <a:buSzPts val="1600"/>
                        <a:buAutoNum type="arabicPeriod"/>
                      </a:pPr>
                      <a:r>
                        <a:rPr lang="pl-PL" sz="1600"/>
                        <a:t>In case they are wireless, check that they are turned on and with battery.</a:t>
                      </a:r>
                      <a:endParaRPr sz="1600"/>
                    </a:p>
                    <a:p>
                      <a:pPr marL="457200" lvl="0" indent="-330200" algn="just" rtl="0">
                        <a:spcBef>
                          <a:spcPts val="0"/>
                        </a:spcBef>
                        <a:spcAft>
                          <a:spcPts val="0"/>
                        </a:spcAft>
                        <a:buSzPts val="1600"/>
                        <a:buAutoNum type="arabicPeriod"/>
                      </a:pPr>
                      <a:r>
                        <a:rPr lang="pl-PL" sz="1600"/>
                        <a:t>Check with the manufacturer's information if they are compatible with your computer and operating system.</a:t>
                      </a:r>
                      <a:endParaRPr sz="1600"/>
                    </a:p>
                    <a:p>
                      <a:pPr marL="457200" lvl="0" indent="-330200" algn="just" rtl="0">
                        <a:spcBef>
                          <a:spcPts val="0"/>
                        </a:spcBef>
                        <a:spcAft>
                          <a:spcPts val="0"/>
                        </a:spcAft>
                        <a:buSzPts val="1600"/>
                        <a:buAutoNum type="arabicPeriod"/>
                      </a:pPr>
                      <a:r>
                        <a:rPr lang="pl-PL" sz="1600"/>
                        <a:t>Turn off the computer, connect and disconnect the controller(s) and turn it on again.</a:t>
                      </a:r>
                      <a:endParaRPr sz="1600"/>
                    </a:p>
                    <a:p>
                      <a:pPr marL="457200" lvl="0" indent="-330200" algn="just" rtl="0">
                        <a:spcBef>
                          <a:spcPts val="0"/>
                        </a:spcBef>
                        <a:spcAft>
                          <a:spcPts val="0"/>
                        </a:spcAft>
                        <a:buSzPts val="1600"/>
                        <a:buAutoNum type="arabicPeriod"/>
                      </a:pPr>
                      <a:r>
                        <a:rPr lang="pl-PL" sz="1600"/>
                        <a:t>Check for possible updates through Windows upate</a:t>
                      </a:r>
                      <a:endParaRPr sz="1600"/>
                    </a:p>
                  </a:txBody>
                  <a:tcPr marL="91425" marR="91425" marT="91425" marB="91425"/>
                </a:tc>
              </a:tr>
            </a:tbl>
          </a:graphicData>
        </a:graphic>
      </p:graphicFrame>
      <p:sp>
        <p:nvSpPr>
          <p:cNvPr id="174" name="Google Shape;174;g19764bfac26_0_45"/>
          <p:cNvSpPr txBox="1"/>
          <p:nvPr/>
        </p:nvSpPr>
        <p:spPr>
          <a:xfrm>
            <a:off x="1441350" y="5317850"/>
            <a:ext cx="9880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1800" b="1" i="1"/>
              <a:t>DISCUSSION</a:t>
            </a:r>
            <a:r>
              <a:rPr lang="pl-PL" sz="1800" i="1"/>
              <a:t>: What are the most common error(s) you have encountered? What measures did you apply to manage solve those issues? Did they work?</a:t>
            </a:r>
            <a:endParaRPr sz="1800" i="1"/>
          </a:p>
        </p:txBody>
      </p:sp>
    </p:spTree>
    <p:extLst>
      <p:ext uri="{BB962C8B-B14F-4D97-AF65-F5344CB8AC3E}">
        <p14:creationId xmlns:p14="http://schemas.microsoft.com/office/powerpoint/2010/main" val="913344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8ccb96ae3c_0_16"/>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b="1"/>
              <a:t>3. Identifying Needs and Technological Responses</a:t>
            </a:r>
            <a:endParaRPr b="1"/>
          </a:p>
        </p:txBody>
      </p:sp>
      <p:sp>
        <p:nvSpPr>
          <p:cNvPr id="180" name="Google Shape;180;g18ccb96ae3c_0_16"/>
          <p:cNvSpPr txBox="1">
            <a:spLocks noGrp="1"/>
          </p:cNvSpPr>
          <p:nvPr>
            <p:ph idx="1"/>
          </p:nvPr>
        </p:nvSpPr>
        <p:spPr>
          <a:xfrm>
            <a:off x="1371600" y="2171700"/>
            <a:ext cx="5646300" cy="35346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None/>
            </a:pPr>
            <a:r>
              <a:rPr lang="pl-PL" sz="2100" b="1">
                <a:solidFill>
                  <a:schemeClr val="dk1"/>
                </a:solidFill>
                <a:latin typeface="Arial"/>
                <a:ea typeface="Arial"/>
                <a:cs typeface="Arial"/>
                <a:sym typeface="Arial"/>
              </a:rPr>
              <a:t>It is essential…</a:t>
            </a:r>
            <a:endParaRPr sz="2100" b="1">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2050">
              <a:solidFill>
                <a:schemeClr val="dk1"/>
              </a:solidFill>
              <a:latin typeface="Arial"/>
              <a:ea typeface="Arial"/>
              <a:cs typeface="Arial"/>
              <a:sym typeface="Arial"/>
            </a:endParaRPr>
          </a:p>
          <a:p>
            <a:pPr marL="457200" lvl="0" indent="-361950" algn="just" rtl="0">
              <a:lnSpc>
                <a:spcPct val="105000"/>
              </a:lnSpc>
              <a:spcBef>
                <a:spcPts val="1200"/>
              </a:spcBef>
              <a:spcAft>
                <a:spcPts val="0"/>
              </a:spcAft>
              <a:buClr>
                <a:schemeClr val="dk1"/>
              </a:buClr>
              <a:buSzPts val="2100"/>
              <a:buFont typeface="Arial"/>
              <a:buChar char="➢"/>
            </a:pPr>
            <a:r>
              <a:rPr lang="pl-PL" sz="2100">
                <a:solidFill>
                  <a:schemeClr val="dk1"/>
                </a:solidFill>
                <a:latin typeface="Arial"/>
                <a:ea typeface="Arial"/>
                <a:cs typeface="Arial"/>
                <a:sym typeface="Arial"/>
              </a:rPr>
              <a:t>To assess needs and to identify, evaluate, select and use digital tools and possible technological responses to solve them. </a:t>
            </a:r>
            <a:endParaRPr sz="2100">
              <a:solidFill>
                <a:schemeClr val="dk1"/>
              </a:solidFill>
              <a:latin typeface="Arial"/>
              <a:ea typeface="Arial"/>
              <a:cs typeface="Arial"/>
              <a:sym typeface="Arial"/>
            </a:endParaRPr>
          </a:p>
          <a:p>
            <a:pPr marL="457200" lvl="0" indent="-361950" algn="just" rtl="0">
              <a:lnSpc>
                <a:spcPct val="105000"/>
              </a:lnSpc>
              <a:spcBef>
                <a:spcPts val="1200"/>
              </a:spcBef>
              <a:spcAft>
                <a:spcPts val="0"/>
              </a:spcAft>
              <a:buClr>
                <a:schemeClr val="dk1"/>
              </a:buClr>
              <a:buSzPts val="2100"/>
              <a:buFont typeface="Arial"/>
              <a:buChar char="➢"/>
            </a:pPr>
            <a:r>
              <a:rPr lang="pl-PL" sz="2100">
                <a:solidFill>
                  <a:schemeClr val="dk1"/>
                </a:solidFill>
                <a:latin typeface="Arial"/>
                <a:ea typeface="Arial"/>
                <a:cs typeface="Arial"/>
                <a:sym typeface="Arial"/>
              </a:rPr>
              <a:t>To adjust and customise digital environments to personal needs (e.g. accessibility).</a:t>
            </a:r>
            <a:endParaRPr sz="210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pic>
        <p:nvPicPr>
          <p:cNvPr id="181" name="Google Shape;181;g18ccb96ae3c_0_16"/>
          <p:cNvPicPr preferRelativeResize="0"/>
          <p:nvPr/>
        </p:nvPicPr>
        <p:blipFill rotWithShape="1">
          <a:blip r:embed="rId3">
            <a:alphaModFix/>
          </a:blip>
          <a:srcRect l="9456" t="6580" r="7154" b="8174"/>
          <a:stretch/>
        </p:blipFill>
        <p:spPr>
          <a:xfrm>
            <a:off x="7439175" y="2657587"/>
            <a:ext cx="3083200" cy="3151926"/>
          </a:xfrm>
          <a:prstGeom prst="rect">
            <a:avLst/>
          </a:prstGeom>
          <a:noFill/>
          <a:ln>
            <a:noFill/>
          </a:ln>
        </p:spPr>
      </p:pic>
    </p:spTree>
    <p:extLst>
      <p:ext uri="{BB962C8B-B14F-4D97-AF65-F5344CB8AC3E}">
        <p14:creationId xmlns:p14="http://schemas.microsoft.com/office/powerpoint/2010/main" val="37819564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9764bfac26_0_12"/>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Why is it important?</a:t>
            </a:r>
            <a:endParaRPr/>
          </a:p>
        </p:txBody>
      </p:sp>
      <p:sp>
        <p:nvSpPr>
          <p:cNvPr id="187" name="Google Shape;187;g19764bfac26_0_12"/>
          <p:cNvSpPr txBox="1">
            <a:spLocks noGrp="1"/>
          </p:cNvSpPr>
          <p:nvPr>
            <p:ph idx="1"/>
          </p:nvPr>
        </p:nvSpPr>
        <p:spPr>
          <a:xfrm>
            <a:off x="1488731" y="1377029"/>
            <a:ext cx="9874500" cy="4978500"/>
          </a:xfrm>
          <a:prstGeom prst="rect">
            <a:avLst/>
          </a:prstGeom>
          <a:noFill/>
          <a:ln>
            <a:noFill/>
          </a:ln>
        </p:spPr>
        <p:txBody>
          <a:bodyPr spcFirstLastPara="1" wrap="square" lIns="91425" tIns="45700" rIns="91425" bIns="45700" anchor="t" anchorCtr="0">
            <a:noAutofit/>
          </a:bodyPr>
          <a:lstStyle/>
          <a:p>
            <a:pPr marL="457200" lvl="0" indent="-342900" algn="just" rtl="0">
              <a:lnSpc>
                <a:spcPct val="105000"/>
              </a:lnSpc>
              <a:spcBef>
                <a:spcPts val="1200"/>
              </a:spcBef>
              <a:spcAft>
                <a:spcPts val="0"/>
              </a:spcAft>
              <a:buClr>
                <a:schemeClr val="dk1"/>
              </a:buClr>
              <a:buSzPts val="1800"/>
              <a:buFont typeface="Arial"/>
              <a:buChar char="➢"/>
            </a:pPr>
            <a:r>
              <a:rPr lang="pl-PL" dirty="0">
                <a:solidFill>
                  <a:schemeClr val="dk1"/>
                </a:solidFill>
                <a:latin typeface="Arial"/>
                <a:ea typeface="Arial"/>
                <a:cs typeface="Arial"/>
                <a:sym typeface="Arial"/>
              </a:rPr>
              <a:t>Many services </a:t>
            </a:r>
            <a:r>
              <a:rPr lang="pl-PL" dirty="0" err="1">
                <a:solidFill>
                  <a:schemeClr val="dk1"/>
                </a:solidFill>
                <a:latin typeface="Arial"/>
                <a:ea typeface="Arial"/>
                <a:cs typeface="Arial"/>
                <a:sym typeface="Arial"/>
              </a:rPr>
              <a:t>can</a:t>
            </a:r>
            <a:r>
              <a:rPr lang="pl-PL" dirty="0">
                <a:solidFill>
                  <a:schemeClr val="dk1"/>
                </a:solidFill>
                <a:latin typeface="Arial"/>
                <a:ea typeface="Arial"/>
                <a:cs typeface="Arial"/>
                <a:sym typeface="Arial"/>
              </a:rPr>
              <a:t> be </a:t>
            </a:r>
            <a:r>
              <a:rPr lang="pl-PL" dirty="0" err="1">
                <a:solidFill>
                  <a:schemeClr val="dk1"/>
                </a:solidFill>
                <a:latin typeface="Arial"/>
                <a:ea typeface="Arial"/>
                <a:cs typeface="Arial"/>
                <a:sym typeface="Arial"/>
              </a:rPr>
              <a:t>used</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digitally</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today</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some</a:t>
            </a:r>
            <a:r>
              <a:rPr lang="pl-PL" dirty="0">
                <a:solidFill>
                  <a:schemeClr val="dk1"/>
                </a:solidFill>
                <a:latin typeface="Arial"/>
                <a:ea typeface="Arial"/>
                <a:cs typeface="Arial"/>
                <a:sym typeface="Arial"/>
              </a:rPr>
              <a:t> of </a:t>
            </a:r>
            <a:r>
              <a:rPr lang="pl-PL" dirty="0" err="1">
                <a:solidFill>
                  <a:schemeClr val="dk1"/>
                </a:solidFill>
                <a:latin typeface="Arial"/>
                <a:ea typeface="Arial"/>
                <a:cs typeface="Arial"/>
                <a:sym typeface="Arial"/>
              </a:rPr>
              <a:t>them</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are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offered</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only</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digitally</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This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entails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advantages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especially</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because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processes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are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often</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shortened</a:t>
            </a:r>
            <a:r>
              <a:rPr lang="pl-PL" dirty="0">
                <a:solidFill>
                  <a:schemeClr val="dk1"/>
                </a:solidFill>
                <a:latin typeface="Arial"/>
                <a:ea typeface="Arial"/>
                <a:cs typeface="Arial"/>
                <a:sym typeface="Arial"/>
              </a:rPr>
              <a:t> and/</a:t>
            </a:r>
            <a:r>
              <a:rPr lang="pl-PL" dirty="0" err="1">
                <a:solidFill>
                  <a:schemeClr val="dk1"/>
                </a:solidFill>
                <a:latin typeface="Arial"/>
                <a:ea typeface="Arial"/>
                <a:cs typeface="Arial"/>
                <a:sym typeface="Arial"/>
              </a:rPr>
              <a:t>or</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simplified</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However</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this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also</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means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that</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only</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people</a:t>
            </a:r>
            <a:r>
              <a:rPr lang="pl-PL" dirty="0">
                <a:solidFill>
                  <a:schemeClr val="dk1"/>
                </a:solidFill>
                <a:latin typeface="Arial"/>
                <a:ea typeface="Arial"/>
                <a:cs typeface="Arial"/>
                <a:sym typeface="Arial"/>
              </a:rPr>
              <a:t> with </a:t>
            </a:r>
            <a:r>
              <a:rPr lang="pl-PL" dirty="0" err="1">
                <a:solidFill>
                  <a:schemeClr val="dk1"/>
                </a:solidFill>
                <a:latin typeface="Arial"/>
                <a:ea typeface="Arial"/>
                <a:cs typeface="Arial"/>
                <a:sym typeface="Arial"/>
              </a:rPr>
              <a:t>corresponding</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digital</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competences</a:t>
            </a:r>
            <a:r>
              <a:rPr lang="pl-PL" dirty="0">
                <a:solidFill>
                  <a:schemeClr val="dk1"/>
                </a:solidFill>
                <a:latin typeface="Arial"/>
                <a:ea typeface="Arial"/>
                <a:cs typeface="Arial"/>
                <a:sym typeface="Arial"/>
              </a:rPr>
              <a:t> in </a:t>
            </a:r>
            <a:r>
              <a:rPr lang="pl-PL" dirty="0" err="1">
                <a:solidFill>
                  <a:schemeClr val="dk1"/>
                </a:solidFill>
                <a:latin typeface="Arial"/>
                <a:ea typeface="Arial"/>
                <a:cs typeface="Arial"/>
                <a:sym typeface="Arial"/>
              </a:rPr>
              <a:t>everyday</a:t>
            </a:r>
            <a:r>
              <a:rPr lang="pl-PL" dirty="0">
                <a:solidFill>
                  <a:schemeClr val="dk1"/>
                </a:solidFill>
                <a:latin typeface="Arial"/>
                <a:ea typeface="Arial"/>
                <a:cs typeface="Arial"/>
                <a:sym typeface="Arial"/>
              </a:rPr>
              <a:t> life </a:t>
            </a:r>
            <a:r>
              <a:rPr lang="pl-PL" dirty="0" err="1">
                <a:solidFill>
                  <a:schemeClr val="dk1"/>
                </a:solidFill>
                <a:latin typeface="Arial"/>
                <a:ea typeface="Arial"/>
                <a:cs typeface="Arial"/>
                <a:sym typeface="Arial"/>
              </a:rPr>
              <a:t>can</a:t>
            </a:r>
            <a:r>
              <a:rPr lang="pl-PL" dirty="0">
                <a:solidFill>
                  <a:schemeClr val="dk1"/>
                </a:solidFill>
                <a:latin typeface="Arial"/>
                <a:ea typeface="Arial"/>
                <a:cs typeface="Arial"/>
                <a:sym typeface="Arial"/>
              </a:rPr>
              <a:t> benefit from </a:t>
            </a:r>
            <a:r>
              <a:rPr lang="pl-PL" dirty="0" err="1">
                <a:solidFill>
                  <a:schemeClr val="dk1"/>
                </a:solidFill>
                <a:latin typeface="Arial"/>
                <a:ea typeface="Arial"/>
                <a:cs typeface="Arial"/>
                <a:sym typeface="Arial"/>
              </a:rPr>
              <a:t>these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advantages</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or</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use</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certain</a:t>
            </a:r>
            <a:r>
              <a:rPr lang="pl-PL" dirty="0">
                <a:solidFill>
                  <a:schemeClr val="dk1"/>
                </a:solidFill>
                <a:latin typeface="Arial"/>
                <a:ea typeface="Arial"/>
                <a:cs typeface="Arial"/>
                <a:sym typeface="Arial"/>
              </a:rPr>
              <a:t> services.</a:t>
            </a:r>
            <a:endParaRPr dirty="0">
              <a:solidFill>
                <a:schemeClr val="dk1"/>
              </a:solidFill>
              <a:latin typeface="Arial"/>
              <a:ea typeface="Arial"/>
              <a:cs typeface="Arial"/>
              <a:sym typeface="Arial"/>
            </a:endParaRPr>
          </a:p>
          <a:p>
            <a:pPr marL="457200" lvl="0" indent="-342900" algn="just" rtl="0">
              <a:lnSpc>
                <a:spcPct val="105000"/>
              </a:lnSpc>
              <a:spcBef>
                <a:spcPts val="1200"/>
              </a:spcBef>
              <a:spcAft>
                <a:spcPts val="0"/>
              </a:spcAft>
              <a:buClr>
                <a:schemeClr val="dk1"/>
              </a:buClr>
              <a:buSzPts val="1800"/>
              <a:buFont typeface="Arial"/>
              <a:buChar char="➢"/>
            </a:pPr>
            <a:r>
              <a:rPr lang="pl-PL" i="1" dirty="0" err="1">
                <a:solidFill>
                  <a:schemeClr val="dk1"/>
                </a:solidFill>
                <a:latin typeface="Arial"/>
                <a:ea typeface="Arial"/>
                <a:cs typeface="Arial"/>
                <a:sym typeface="Arial"/>
              </a:rPr>
              <a:t>Example</a:t>
            </a:r>
            <a:r>
              <a:rPr lang="pl-PL" i="1" dirty="0">
                <a:solidFill>
                  <a:schemeClr val="dk1"/>
                </a:solidFill>
                <a:latin typeface="Arial"/>
                <a:ea typeface="Arial"/>
                <a:cs typeface="Arial"/>
                <a:sym typeface="Arial"/>
              </a:rPr>
              <a:t>: Most </a:t>
            </a:r>
            <a:r>
              <a:rPr lang="pl-PL" i="1" dirty="0" err="1">
                <a:solidFill>
                  <a:schemeClr val="dk1"/>
                </a:solidFill>
                <a:latin typeface="Arial"/>
                <a:ea typeface="Arial"/>
                <a:cs typeface="Arial"/>
                <a:sym typeface="Arial"/>
              </a:rPr>
              <a:t>people</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have</a:t>
            </a:r>
            <a:r>
              <a:rPr lang="pl-PL" i="1" dirty="0">
                <a:solidFill>
                  <a:schemeClr val="dk1"/>
                </a:solidFill>
                <a:latin typeface="Arial"/>
                <a:ea typeface="Arial"/>
                <a:cs typeface="Arial"/>
                <a:sym typeface="Arial"/>
              </a:rPr>
              <a:t> a bank </a:t>
            </a:r>
            <a:r>
              <a:rPr lang="pl-PL" i="1" dirty="0" err="1">
                <a:solidFill>
                  <a:schemeClr val="dk1"/>
                </a:solidFill>
                <a:latin typeface="Arial"/>
                <a:ea typeface="Arial"/>
                <a:cs typeface="Arial"/>
                <a:sym typeface="Arial"/>
              </a:rPr>
              <a:t>account</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need</a:t>
            </a:r>
            <a:r>
              <a:rPr lang="pl-PL" i="1" dirty="0">
                <a:solidFill>
                  <a:schemeClr val="dk1"/>
                </a:solidFill>
                <a:latin typeface="Arial"/>
                <a:ea typeface="Arial"/>
                <a:cs typeface="Arial"/>
                <a:sym typeface="Arial"/>
              </a:rPr>
              <a:t> to </a:t>
            </a:r>
            <a:r>
              <a:rPr lang="pl-PL" i="1" dirty="0" err="1">
                <a:solidFill>
                  <a:schemeClr val="dk1"/>
                </a:solidFill>
                <a:latin typeface="Arial"/>
                <a:ea typeface="Arial"/>
                <a:cs typeface="Arial"/>
                <a:sym typeface="Arial"/>
              </a:rPr>
              <a:t>manage</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it</a:t>
            </a:r>
            <a:r>
              <a:rPr lang="pl-PL" i="1" dirty="0">
                <a:solidFill>
                  <a:schemeClr val="dk1"/>
                </a:solidFill>
                <a:latin typeface="Arial"/>
                <a:ea typeface="Arial"/>
                <a:cs typeface="Arial"/>
                <a:sym typeface="Arial"/>
              </a:rPr>
              <a:t> and </a:t>
            </a:r>
            <a:r>
              <a:rPr lang="pl-PL" i="1" dirty="0" err="1">
                <a:solidFill>
                  <a:schemeClr val="dk1"/>
                </a:solidFill>
                <a:latin typeface="Arial"/>
                <a:ea typeface="Arial"/>
                <a:cs typeface="Arial"/>
                <a:sym typeface="Arial"/>
              </a:rPr>
              <a:t>carry</a:t>
            </a:r>
            <a:r>
              <a:rPr lang="pl-PL" i="1" dirty="0">
                <a:solidFill>
                  <a:schemeClr val="dk1"/>
                </a:solidFill>
                <a:latin typeface="Arial"/>
                <a:ea typeface="Arial"/>
                <a:cs typeface="Arial"/>
                <a:sym typeface="Arial"/>
              </a:rPr>
              <a:t> out banking </a:t>
            </a:r>
            <a:r>
              <a:rPr lang="pl-PL" i="1" dirty="0" err="1">
                <a:solidFill>
                  <a:schemeClr val="dk1"/>
                </a:solidFill>
                <a:latin typeface="Arial"/>
                <a:ea typeface="Arial"/>
                <a:cs typeface="Arial"/>
                <a:sym typeface="Arial"/>
              </a:rPr>
              <a:t>transactions</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However</a:t>
            </a:r>
            <a:r>
              <a:rPr lang="pl-PL" i="1" dirty="0">
                <a:solidFill>
                  <a:schemeClr val="dk1"/>
                </a:solidFill>
                <a:latin typeface="Arial"/>
                <a:ea typeface="Arial"/>
                <a:cs typeface="Arial"/>
                <a:sym typeface="Arial"/>
              </a:rPr>
              <a:t>, a bank </a:t>
            </a:r>
            <a:r>
              <a:rPr lang="pl-PL" i="1" dirty="0" err="1">
                <a:solidFill>
                  <a:schemeClr val="dk1"/>
                </a:solidFill>
                <a:latin typeface="Arial"/>
                <a:ea typeface="Arial"/>
                <a:cs typeface="Arial"/>
                <a:sym typeface="Arial"/>
              </a:rPr>
              <a:t>branch</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is</a:t>
            </a:r>
            <a:r>
              <a:rPr lang="pl-PL" i="1" dirty="0">
                <a:solidFill>
                  <a:schemeClr val="dk1"/>
                </a:solidFill>
                <a:latin typeface="Arial"/>
                <a:ea typeface="Arial"/>
                <a:cs typeface="Arial"/>
                <a:sym typeface="Arial"/>
              </a:rPr>
              <a:t> not </a:t>
            </a:r>
            <a:r>
              <a:rPr lang="pl-PL" i="1" dirty="0" err="1">
                <a:solidFill>
                  <a:schemeClr val="dk1"/>
                </a:solidFill>
                <a:latin typeface="Arial"/>
                <a:ea typeface="Arial"/>
                <a:cs typeface="Arial"/>
                <a:sym typeface="Arial"/>
              </a:rPr>
              <a:t>always</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easy</a:t>
            </a:r>
            <a:r>
              <a:rPr lang="pl-PL" i="1" dirty="0">
                <a:solidFill>
                  <a:schemeClr val="dk1"/>
                </a:solidFill>
                <a:latin typeface="Arial"/>
                <a:ea typeface="Arial"/>
                <a:cs typeface="Arial"/>
                <a:sym typeface="Arial"/>
              </a:rPr>
              <a:t> to </a:t>
            </a:r>
            <a:r>
              <a:rPr lang="pl-PL" i="1" dirty="0" err="1">
                <a:solidFill>
                  <a:schemeClr val="dk1"/>
                </a:solidFill>
                <a:latin typeface="Arial"/>
                <a:ea typeface="Arial"/>
                <a:cs typeface="Arial"/>
                <a:sym typeface="Arial"/>
              </a:rPr>
              <a:t>reach</a:t>
            </a:r>
            <a:r>
              <a:rPr lang="pl-PL" i="1" dirty="0">
                <a:solidFill>
                  <a:schemeClr val="dk1"/>
                </a:solidFill>
                <a:latin typeface="Arial"/>
                <a:ea typeface="Arial"/>
                <a:cs typeface="Arial"/>
                <a:sym typeface="Arial"/>
              </a:rPr>
              <a:t> nor open </a:t>
            </a:r>
            <a:r>
              <a:rPr lang="pl-PL" i="1" dirty="0" err="1">
                <a:solidFill>
                  <a:schemeClr val="dk1"/>
                </a:solidFill>
                <a:latin typeface="Arial"/>
                <a:ea typeface="Arial"/>
                <a:cs typeface="Arial"/>
                <a:sym typeface="Arial"/>
              </a:rPr>
              <a:t>if</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you</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have</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time</a:t>
            </a:r>
            <a:r>
              <a:rPr lang="pl-PL" i="1" dirty="0">
                <a:solidFill>
                  <a:schemeClr val="dk1"/>
                </a:solidFill>
                <a:latin typeface="Arial"/>
                <a:ea typeface="Arial"/>
                <a:cs typeface="Arial"/>
                <a:sym typeface="Arial"/>
              </a:rPr>
              <a:t>. People with </a:t>
            </a:r>
            <a:r>
              <a:rPr lang="pl-PL" i="1" dirty="0" err="1">
                <a:solidFill>
                  <a:schemeClr val="dk1"/>
                </a:solidFill>
                <a:latin typeface="Arial"/>
                <a:ea typeface="Arial"/>
                <a:cs typeface="Arial"/>
                <a:sym typeface="Arial"/>
              </a:rPr>
              <a:t>basic</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digital</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competences</a:t>
            </a:r>
            <a:r>
              <a:rPr lang="pl-PL" i="1" dirty="0">
                <a:solidFill>
                  <a:schemeClr val="dk1"/>
                </a:solidFill>
                <a:latin typeface="Arial"/>
                <a:ea typeface="Arial"/>
                <a:cs typeface="Arial"/>
                <a:sym typeface="Arial"/>
              </a:rPr>
              <a:t> in </a:t>
            </a:r>
            <a:r>
              <a:rPr lang="pl-PL" i="1" dirty="0" err="1">
                <a:solidFill>
                  <a:schemeClr val="dk1"/>
                </a:solidFill>
                <a:latin typeface="Arial"/>
                <a:ea typeface="Arial"/>
                <a:cs typeface="Arial"/>
                <a:sym typeface="Arial"/>
              </a:rPr>
              <a:t>everyday</a:t>
            </a:r>
            <a:r>
              <a:rPr lang="pl-PL" i="1" dirty="0">
                <a:solidFill>
                  <a:schemeClr val="dk1"/>
                </a:solidFill>
                <a:latin typeface="Arial"/>
                <a:ea typeface="Arial"/>
                <a:cs typeface="Arial"/>
                <a:sym typeface="Arial"/>
              </a:rPr>
              <a:t> life </a:t>
            </a:r>
            <a:r>
              <a:rPr lang="pl-PL" i="1" dirty="0" err="1">
                <a:solidFill>
                  <a:schemeClr val="dk1"/>
                </a:solidFill>
                <a:latin typeface="Arial"/>
                <a:ea typeface="Arial"/>
                <a:cs typeface="Arial"/>
                <a:sym typeface="Arial"/>
              </a:rPr>
              <a:t>know</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that</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it</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is</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possible</a:t>
            </a:r>
            <a:r>
              <a:rPr lang="pl-PL" i="1" dirty="0">
                <a:solidFill>
                  <a:schemeClr val="dk1"/>
                </a:solidFill>
                <a:latin typeface="Arial"/>
                <a:ea typeface="Arial"/>
                <a:cs typeface="Arial"/>
                <a:sym typeface="Arial"/>
              </a:rPr>
              <a:t> to do banking online, </a:t>
            </a:r>
            <a:r>
              <a:rPr lang="pl-PL" i="1" dirty="0" err="1">
                <a:solidFill>
                  <a:schemeClr val="dk1"/>
                </a:solidFill>
                <a:latin typeface="Arial"/>
                <a:ea typeface="Arial"/>
                <a:cs typeface="Arial"/>
                <a:sym typeface="Arial"/>
              </a:rPr>
              <a:t>independently</a:t>
            </a:r>
            <a:r>
              <a:rPr lang="pl-PL" i="1" dirty="0">
                <a:solidFill>
                  <a:schemeClr val="dk1"/>
                </a:solidFill>
                <a:latin typeface="Arial"/>
                <a:ea typeface="Arial"/>
                <a:cs typeface="Arial"/>
                <a:sym typeface="Arial"/>
              </a:rPr>
              <a:t> of </a:t>
            </a:r>
            <a:r>
              <a:rPr lang="pl-PL" i="1" dirty="0" err="1">
                <a:solidFill>
                  <a:schemeClr val="dk1"/>
                </a:solidFill>
                <a:latin typeface="Arial"/>
                <a:ea typeface="Arial"/>
                <a:cs typeface="Arial"/>
                <a:sym typeface="Arial"/>
              </a:rPr>
              <a:t>time</a:t>
            </a:r>
            <a:r>
              <a:rPr lang="pl-PL" i="1" dirty="0">
                <a:solidFill>
                  <a:schemeClr val="dk1"/>
                </a:solidFill>
                <a:latin typeface="Arial"/>
                <a:ea typeface="Arial"/>
                <a:cs typeface="Arial"/>
                <a:sym typeface="Arial"/>
              </a:rPr>
              <a:t> and place. </a:t>
            </a:r>
            <a:r>
              <a:rPr lang="pl-PL" i="1" dirty="0" err="1">
                <a:solidFill>
                  <a:schemeClr val="dk1"/>
                </a:solidFill>
                <a:latin typeface="Arial"/>
                <a:ea typeface="Arial"/>
                <a:cs typeface="Arial"/>
                <a:sym typeface="Arial"/>
              </a:rPr>
              <a:t>They</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know</a:t>
            </a:r>
            <a:r>
              <a:rPr lang="pl-PL" i="1" dirty="0">
                <a:solidFill>
                  <a:schemeClr val="dk1"/>
                </a:solidFill>
                <a:latin typeface="Arial"/>
                <a:ea typeface="Arial"/>
                <a:cs typeface="Arial"/>
                <a:sym typeface="Arial"/>
              </a:rPr>
              <a:t> the </a:t>
            </a:r>
            <a:r>
              <a:rPr lang="pl-PL" i="1" dirty="0" err="1">
                <a:solidFill>
                  <a:schemeClr val="dk1"/>
                </a:solidFill>
                <a:latin typeface="Arial"/>
                <a:ea typeface="Arial"/>
                <a:cs typeface="Arial"/>
                <a:sym typeface="Arial"/>
              </a:rPr>
              <a:t>opportunities</a:t>
            </a:r>
            <a:r>
              <a:rPr lang="pl-PL" i="1" dirty="0">
                <a:solidFill>
                  <a:schemeClr val="dk1"/>
                </a:solidFill>
                <a:latin typeface="Arial"/>
                <a:ea typeface="Arial"/>
                <a:cs typeface="Arial"/>
                <a:sym typeface="Arial"/>
              </a:rPr>
              <a:t> of </a:t>
            </a:r>
            <a:r>
              <a:rPr lang="pl-PL" i="1" dirty="0" err="1">
                <a:solidFill>
                  <a:schemeClr val="dk1"/>
                </a:solidFill>
                <a:latin typeface="Arial"/>
                <a:ea typeface="Arial"/>
                <a:cs typeface="Arial"/>
                <a:sym typeface="Arial"/>
              </a:rPr>
              <a:t>accessing</a:t>
            </a:r>
            <a:r>
              <a:rPr lang="pl-PL" i="1" dirty="0">
                <a:solidFill>
                  <a:schemeClr val="dk1"/>
                </a:solidFill>
                <a:latin typeface="Arial"/>
                <a:ea typeface="Arial"/>
                <a:cs typeface="Arial"/>
                <a:sym typeface="Arial"/>
              </a:rPr>
              <a:t> the </a:t>
            </a:r>
            <a:r>
              <a:rPr lang="pl-PL" i="1" dirty="0" err="1">
                <a:solidFill>
                  <a:schemeClr val="dk1"/>
                </a:solidFill>
                <a:latin typeface="Arial"/>
                <a:ea typeface="Arial"/>
                <a:cs typeface="Arial"/>
                <a:sym typeface="Arial"/>
              </a:rPr>
              <a:t>digital</a:t>
            </a:r>
            <a:r>
              <a:rPr lang="pl-PL" i="1" dirty="0">
                <a:solidFill>
                  <a:schemeClr val="dk1"/>
                </a:solidFill>
                <a:latin typeface="Arial"/>
                <a:ea typeface="Arial"/>
                <a:cs typeface="Arial"/>
                <a:sym typeface="Arial"/>
              </a:rPr>
              <a:t> banking environment (</a:t>
            </a:r>
            <a:r>
              <a:rPr lang="pl-PL" i="1" dirty="0" err="1">
                <a:solidFill>
                  <a:schemeClr val="dk1"/>
                </a:solidFill>
                <a:latin typeface="Arial"/>
                <a:ea typeface="Arial"/>
                <a:cs typeface="Arial"/>
                <a:sym typeface="Arial"/>
              </a:rPr>
              <a:t>e.g</a:t>
            </a:r>
            <a:r>
              <a:rPr lang="pl-PL" i="1" dirty="0">
                <a:solidFill>
                  <a:schemeClr val="dk1"/>
                </a:solidFill>
                <a:latin typeface="Arial"/>
                <a:ea typeface="Arial"/>
                <a:cs typeface="Arial"/>
                <a:sym typeface="Arial"/>
              </a:rPr>
              <a:t>. the </a:t>
            </a:r>
            <a:r>
              <a:rPr lang="pl-PL" i="1" dirty="0" err="1">
                <a:solidFill>
                  <a:schemeClr val="dk1"/>
                </a:solidFill>
                <a:latin typeface="Arial"/>
                <a:ea typeface="Arial"/>
                <a:cs typeface="Arial"/>
                <a:sym typeface="Arial"/>
              </a:rPr>
              <a:t>digital</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signature</a:t>
            </a:r>
            <a:r>
              <a:rPr lang="pl-PL" i="1" dirty="0">
                <a:solidFill>
                  <a:schemeClr val="dk1"/>
                </a:solidFill>
                <a:latin typeface="Arial"/>
                <a:ea typeface="Arial"/>
                <a:cs typeface="Arial"/>
                <a:sym typeface="Arial"/>
              </a:rPr>
              <a:t>) and </a:t>
            </a:r>
            <a:r>
              <a:rPr lang="pl-PL" i="1" dirty="0" err="1">
                <a:solidFill>
                  <a:schemeClr val="dk1"/>
                </a:solidFill>
                <a:latin typeface="Arial"/>
                <a:ea typeface="Arial"/>
                <a:cs typeface="Arial"/>
                <a:sym typeface="Arial"/>
              </a:rPr>
              <a:t>can</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apply</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it</a:t>
            </a:r>
            <a:r>
              <a:rPr lang="pl-PL" i="1" dirty="0">
                <a:solidFill>
                  <a:schemeClr val="dk1"/>
                </a:solidFill>
                <a:latin typeface="Arial"/>
                <a:ea typeface="Arial"/>
                <a:cs typeface="Arial"/>
                <a:sym typeface="Arial"/>
              </a:rPr>
              <a:t>. People with </a:t>
            </a:r>
            <a:r>
              <a:rPr lang="pl-PL" i="1" dirty="0" err="1">
                <a:solidFill>
                  <a:schemeClr val="dk1"/>
                </a:solidFill>
                <a:latin typeface="Arial"/>
                <a:ea typeface="Arial"/>
                <a:cs typeface="Arial"/>
                <a:sym typeface="Arial"/>
              </a:rPr>
              <a:t>higher</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digital</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competence</a:t>
            </a:r>
            <a:r>
              <a:rPr lang="pl-PL" i="1" dirty="0">
                <a:solidFill>
                  <a:schemeClr val="dk1"/>
                </a:solidFill>
                <a:latin typeface="Arial"/>
                <a:ea typeface="Arial"/>
                <a:cs typeface="Arial"/>
                <a:sym typeface="Arial"/>
              </a:rPr>
              <a:t> in </a:t>
            </a:r>
            <a:r>
              <a:rPr lang="pl-PL" i="1" dirty="0" err="1">
                <a:solidFill>
                  <a:schemeClr val="dk1"/>
                </a:solidFill>
                <a:latin typeface="Arial"/>
                <a:ea typeface="Arial"/>
                <a:cs typeface="Arial"/>
                <a:sym typeface="Arial"/>
              </a:rPr>
              <a:t>everyday</a:t>
            </a:r>
            <a:r>
              <a:rPr lang="pl-PL" i="1" dirty="0">
                <a:solidFill>
                  <a:schemeClr val="dk1"/>
                </a:solidFill>
                <a:latin typeface="Arial"/>
                <a:ea typeface="Arial"/>
                <a:cs typeface="Arial"/>
                <a:sym typeface="Arial"/>
              </a:rPr>
              <a:t> life </a:t>
            </a:r>
            <a:r>
              <a:rPr lang="pl-PL" i="1" dirty="0" err="1">
                <a:solidFill>
                  <a:schemeClr val="dk1"/>
                </a:solidFill>
                <a:latin typeface="Arial"/>
                <a:ea typeface="Arial"/>
                <a:cs typeface="Arial"/>
                <a:sym typeface="Arial"/>
              </a:rPr>
              <a:t>can</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organise</a:t>
            </a:r>
            <a:r>
              <a:rPr lang="pl-PL" i="1" dirty="0">
                <a:solidFill>
                  <a:schemeClr val="dk1"/>
                </a:solidFill>
                <a:latin typeface="Arial"/>
                <a:ea typeface="Arial"/>
                <a:cs typeface="Arial"/>
                <a:sym typeface="Arial"/>
              </a:rPr>
              <a:t> the </a:t>
            </a:r>
            <a:r>
              <a:rPr lang="pl-PL" i="1" dirty="0" err="1">
                <a:solidFill>
                  <a:schemeClr val="dk1"/>
                </a:solidFill>
                <a:latin typeface="Arial"/>
                <a:ea typeface="Arial"/>
                <a:cs typeface="Arial"/>
                <a:sym typeface="Arial"/>
              </a:rPr>
              <a:t>processes</a:t>
            </a:r>
            <a:r>
              <a:rPr lang="pl-PL" i="1" dirty="0">
                <a:solidFill>
                  <a:schemeClr val="dk1"/>
                </a:solidFill>
                <a:latin typeface="Arial"/>
                <a:ea typeface="Arial"/>
                <a:cs typeface="Arial"/>
                <a:sym typeface="Arial"/>
              </a:rPr>
              <a:t> in the </a:t>
            </a:r>
            <a:r>
              <a:rPr lang="pl-PL" i="1" dirty="0" err="1">
                <a:solidFill>
                  <a:schemeClr val="dk1"/>
                </a:solidFill>
                <a:latin typeface="Arial"/>
                <a:ea typeface="Arial"/>
                <a:cs typeface="Arial"/>
                <a:sym typeface="Arial"/>
              </a:rPr>
              <a:t>virtual</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space</a:t>
            </a:r>
            <a:r>
              <a:rPr lang="pl-PL" i="1" dirty="0">
                <a:solidFill>
                  <a:schemeClr val="dk1"/>
                </a:solidFill>
                <a:latin typeface="Arial"/>
                <a:ea typeface="Arial"/>
                <a:cs typeface="Arial"/>
                <a:sym typeface="Arial"/>
              </a:rPr>
              <a:t> in a </a:t>
            </a:r>
            <a:r>
              <a:rPr lang="pl-PL" i="1" dirty="0" err="1">
                <a:solidFill>
                  <a:schemeClr val="dk1"/>
                </a:solidFill>
                <a:latin typeface="Arial"/>
                <a:ea typeface="Arial"/>
                <a:cs typeface="Arial"/>
                <a:sym typeface="Arial"/>
              </a:rPr>
              <a:t>way</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that</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best</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suits</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their</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personal</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needs</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e.g</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make</a:t>
            </a:r>
            <a:r>
              <a:rPr lang="pl-PL" i="1" dirty="0">
                <a:solidFill>
                  <a:schemeClr val="dk1"/>
                </a:solidFill>
                <a:latin typeface="Arial"/>
                <a:ea typeface="Arial"/>
                <a:cs typeface="Arial"/>
                <a:sym typeface="Arial"/>
              </a:rPr>
              <a:t> a </a:t>
            </a:r>
            <a:r>
              <a:rPr lang="pl-PL" i="1" dirty="0" err="1">
                <a:solidFill>
                  <a:schemeClr val="dk1"/>
                </a:solidFill>
                <a:latin typeface="Arial"/>
                <a:ea typeface="Arial"/>
                <a:cs typeface="Arial"/>
                <a:sym typeface="Arial"/>
              </a:rPr>
              <a:t>reasoned</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decision</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about</a:t>
            </a:r>
            <a:r>
              <a:rPr lang="pl-PL" i="1" dirty="0">
                <a:solidFill>
                  <a:schemeClr val="dk1"/>
                </a:solidFill>
                <a:latin typeface="Arial"/>
                <a:ea typeface="Arial"/>
                <a:cs typeface="Arial"/>
                <a:sym typeface="Arial"/>
              </a:rPr>
              <a:t> the </a:t>
            </a:r>
            <a:r>
              <a:rPr lang="pl-PL" i="1" dirty="0" err="1">
                <a:solidFill>
                  <a:schemeClr val="dk1"/>
                </a:solidFill>
                <a:latin typeface="Arial"/>
                <a:ea typeface="Arial"/>
                <a:cs typeface="Arial"/>
                <a:sym typeface="Arial"/>
              </a:rPr>
              <a:t>way</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they</a:t>
            </a:r>
            <a:r>
              <a:rPr lang="pl-PL" i="1" dirty="0">
                <a:solidFill>
                  <a:schemeClr val="dk1"/>
                </a:solidFill>
                <a:latin typeface="Arial"/>
                <a:ea typeface="Arial"/>
                <a:cs typeface="Arial"/>
                <a:sym typeface="Arial"/>
              </a:rPr>
              <a:t> want to </a:t>
            </a:r>
            <a:r>
              <a:rPr lang="pl-PL" i="1" dirty="0" err="1">
                <a:solidFill>
                  <a:schemeClr val="dk1"/>
                </a:solidFill>
                <a:latin typeface="Arial"/>
                <a:ea typeface="Arial"/>
                <a:cs typeface="Arial"/>
                <a:sym typeface="Arial"/>
              </a:rPr>
              <a:t>receive</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their</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transaction</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number</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or</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digitally</a:t>
            </a:r>
            <a:r>
              <a:rPr lang="pl-PL" i="1" dirty="0">
                <a:solidFill>
                  <a:schemeClr val="dk1"/>
                </a:solidFill>
                <a:latin typeface="Arial"/>
                <a:ea typeface="Arial"/>
                <a:cs typeface="Arial"/>
                <a:sym typeface="Arial"/>
              </a:rPr>
              <a:t> </a:t>
            </a:r>
            <a:r>
              <a:rPr lang="pl-PL" i="1" dirty="0" err="1">
                <a:solidFill>
                  <a:schemeClr val="dk1"/>
                </a:solidFill>
                <a:latin typeface="Arial"/>
                <a:ea typeface="Arial"/>
                <a:cs typeface="Arial"/>
                <a:sym typeface="Arial"/>
              </a:rPr>
              <a:t>communicate</a:t>
            </a:r>
            <a:r>
              <a:rPr lang="pl-PL" i="1" dirty="0">
                <a:solidFill>
                  <a:schemeClr val="dk1"/>
                </a:solidFill>
                <a:latin typeface="Arial"/>
                <a:ea typeface="Arial"/>
                <a:cs typeface="Arial"/>
                <a:sym typeface="Arial"/>
              </a:rPr>
              <a:t> with bank </a:t>
            </a:r>
            <a:r>
              <a:rPr lang="pl-PL" i="1" dirty="0" err="1">
                <a:solidFill>
                  <a:schemeClr val="dk1"/>
                </a:solidFill>
                <a:latin typeface="Arial"/>
                <a:ea typeface="Arial"/>
                <a:cs typeface="Arial"/>
                <a:sym typeface="Arial"/>
              </a:rPr>
              <a:t>advisors</a:t>
            </a:r>
            <a:r>
              <a:rPr lang="pl-PL" i="1" dirty="0">
                <a:solidFill>
                  <a:schemeClr val="dk1"/>
                </a:solidFill>
                <a:latin typeface="Arial"/>
                <a:ea typeface="Arial"/>
                <a:cs typeface="Arial"/>
                <a:sym typeface="Arial"/>
              </a:rPr>
              <a:t> and </a:t>
            </a:r>
            <a:r>
              <a:rPr lang="pl-PL" i="1" dirty="0" err="1">
                <a:solidFill>
                  <a:schemeClr val="dk1"/>
                </a:solidFill>
                <a:latin typeface="Arial"/>
                <a:ea typeface="Arial"/>
                <a:cs typeface="Arial"/>
                <a:sym typeface="Arial"/>
              </a:rPr>
              <a:t>consultants</a:t>
            </a:r>
            <a:r>
              <a:rPr lang="pl-PL" i="1" dirty="0">
                <a:solidFill>
                  <a:schemeClr val="dk1"/>
                </a:solidFill>
                <a:latin typeface="Arial"/>
                <a:ea typeface="Arial"/>
                <a:cs typeface="Arial"/>
                <a:sym typeface="Arial"/>
              </a:rPr>
              <a:t>).</a:t>
            </a:r>
            <a:endParaRPr i="1" dirty="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dirty="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1837" dirty="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916243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59d6c44c6c_0_28"/>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What is Troubleshooting?</a:t>
            </a:r>
            <a:endParaRPr/>
          </a:p>
        </p:txBody>
      </p:sp>
      <p:sp>
        <p:nvSpPr>
          <p:cNvPr id="193" name="Google Shape;193;g159d6c44c6c_0_28"/>
          <p:cNvSpPr txBox="1">
            <a:spLocks noGrp="1"/>
          </p:cNvSpPr>
          <p:nvPr>
            <p:ph idx="1"/>
          </p:nvPr>
        </p:nvSpPr>
        <p:spPr>
          <a:xfrm>
            <a:off x="1371600" y="1817675"/>
            <a:ext cx="9601200" cy="14859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None/>
            </a:pPr>
            <a:r>
              <a:rPr lang="pl-PL" sz="2050">
                <a:solidFill>
                  <a:schemeClr val="dk1"/>
                </a:solidFill>
                <a:latin typeface="Arial"/>
                <a:ea typeface="Arial"/>
                <a:cs typeface="Arial"/>
                <a:sym typeface="Arial"/>
              </a:rPr>
              <a:t>Troubleshooting is the process of identifying, planning and resolving a problem, error or fault within a software or computer system. It enables the repair and restoration of a computer or software when it becomes faulty, unresponsive or acts in an abnormal way. The goal of troubleshooting is to determine why something does not work as expected and explain how to resolve the problem.</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pic>
        <p:nvPicPr>
          <p:cNvPr id="194" name="Google Shape;194;g159d6c44c6c_0_28"/>
          <p:cNvPicPr preferRelativeResize="0"/>
          <p:nvPr/>
        </p:nvPicPr>
        <p:blipFill>
          <a:blip r:embed="rId3">
            <a:alphaModFix/>
          </a:blip>
          <a:stretch>
            <a:fillRect/>
          </a:stretch>
        </p:blipFill>
        <p:spPr>
          <a:xfrm>
            <a:off x="4723662" y="3892150"/>
            <a:ext cx="2744675" cy="2486700"/>
          </a:xfrm>
          <a:prstGeom prst="rect">
            <a:avLst/>
          </a:prstGeom>
          <a:noFill/>
          <a:ln>
            <a:noFill/>
          </a:ln>
        </p:spPr>
      </p:pic>
    </p:spTree>
    <p:extLst>
      <p:ext uri="{BB962C8B-B14F-4D97-AF65-F5344CB8AC3E}">
        <p14:creationId xmlns:p14="http://schemas.microsoft.com/office/powerpoint/2010/main" val="3221272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59d6c44c6c_0_35"/>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What is Troubleshooting?</a:t>
            </a:r>
            <a:endParaRPr/>
          </a:p>
        </p:txBody>
      </p:sp>
      <p:sp>
        <p:nvSpPr>
          <p:cNvPr id="200" name="Google Shape;200;g159d6c44c6c_0_35"/>
          <p:cNvSpPr txBox="1">
            <a:spLocks noGrp="1"/>
          </p:cNvSpPr>
          <p:nvPr>
            <p:ph idx="1"/>
          </p:nvPr>
        </p:nvSpPr>
        <p:spPr>
          <a:xfrm>
            <a:off x="1371600" y="2021100"/>
            <a:ext cx="9601200" cy="2815800"/>
          </a:xfrm>
          <a:prstGeom prst="rect">
            <a:avLst/>
          </a:prstGeom>
          <a:noFill/>
          <a:ln>
            <a:noFill/>
          </a:ln>
        </p:spPr>
        <p:txBody>
          <a:bodyPr spcFirstLastPara="1" wrap="square" lIns="91425" tIns="45700" rIns="91425" bIns="45700" anchor="t" anchorCtr="0">
            <a:noAutofit/>
          </a:bodyPr>
          <a:lstStyle/>
          <a:p>
            <a:pPr marL="457200" lvl="0" indent="-358775" algn="just"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What if your screen in blank, or you can’t close an application? </a:t>
            </a:r>
            <a:endParaRPr sz="2050">
              <a:solidFill>
                <a:schemeClr val="dk1"/>
              </a:solidFill>
              <a:latin typeface="Arial"/>
              <a:ea typeface="Arial"/>
              <a:cs typeface="Arial"/>
              <a:sym typeface="Arial"/>
            </a:endParaRPr>
          </a:p>
          <a:p>
            <a:pPr marL="457200" lvl="0" indent="-358775" algn="just" rtl="0">
              <a:lnSpc>
                <a:spcPct val="105000"/>
              </a:lnSpc>
              <a:spcBef>
                <a:spcPts val="1000"/>
              </a:spcBef>
              <a:spcAft>
                <a:spcPts val="0"/>
              </a:spcAft>
              <a:buClr>
                <a:schemeClr val="dk1"/>
              </a:buClr>
              <a:buSzPts val="2050"/>
              <a:buFont typeface="Arial"/>
              <a:buChar char="➢"/>
            </a:pPr>
            <a:r>
              <a:rPr lang="pl-PL" sz="2050">
                <a:solidFill>
                  <a:schemeClr val="dk1"/>
                </a:solidFill>
                <a:latin typeface="Arial"/>
                <a:ea typeface="Arial"/>
                <a:cs typeface="Arial"/>
                <a:sym typeface="Arial"/>
              </a:rPr>
              <a:t>Whenever you have a problem with your computer, don’t worry!</a:t>
            </a:r>
            <a:endParaRPr sz="2050">
              <a:solidFill>
                <a:schemeClr val="dk1"/>
              </a:solidFill>
              <a:latin typeface="Arial"/>
              <a:ea typeface="Arial"/>
              <a:cs typeface="Arial"/>
              <a:sym typeface="Arial"/>
            </a:endParaRPr>
          </a:p>
          <a:p>
            <a:pPr marL="457200" lvl="0" indent="-358775" algn="just" rtl="0">
              <a:lnSpc>
                <a:spcPct val="105000"/>
              </a:lnSpc>
              <a:spcBef>
                <a:spcPts val="1000"/>
              </a:spcBef>
              <a:spcAft>
                <a:spcPts val="0"/>
              </a:spcAft>
              <a:buClr>
                <a:schemeClr val="dk1"/>
              </a:buClr>
              <a:buSzPts val="2050"/>
              <a:buFont typeface="Arial"/>
              <a:buChar char="➢"/>
            </a:pPr>
            <a:r>
              <a:rPr lang="pl-PL" sz="2050">
                <a:solidFill>
                  <a:schemeClr val="dk1"/>
                </a:solidFill>
                <a:latin typeface="Arial"/>
                <a:ea typeface="Arial"/>
                <a:cs typeface="Arial"/>
                <a:sym typeface="Arial"/>
              </a:rPr>
              <a:t>There are many basic troubleshooting techniques you can use to fix issues like this. </a:t>
            </a:r>
            <a:endParaRPr sz="2050">
              <a:solidFill>
                <a:schemeClr val="dk1"/>
              </a:solidFill>
              <a:latin typeface="Arial"/>
              <a:ea typeface="Arial"/>
              <a:cs typeface="Arial"/>
              <a:sym typeface="Arial"/>
            </a:endParaRPr>
          </a:p>
          <a:p>
            <a:pPr marL="457200" lvl="0" indent="-358775" algn="just"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We’ll show you some simple things to try, as well as how to solve common problems you may encounter.</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3110850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8ccb96ae3c_0_57"/>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TIPS</a:t>
            </a:r>
            <a:endParaRPr/>
          </a:p>
        </p:txBody>
      </p:sp>
      <p:sp>
        <p:nvSpPr>
          <p:cNvPr id="206" name="Google Shape;206;g18ccb96ae3c_0_57"/>
          <p:cNvSpPr txBox="1">
            <a:spLocks noGrp="1"/>
          </p:cNvSpPr>
          <p:nvPr>
            <p:ph idx="1"/>
          </p:nvPr>
        </p:nvSpPr>
        <p:spPr>
          <a:xfrm>
            <a:off x="1371600" y="2019300"/>
            <a:ext cx="9849000" cy="4309800"/>
          </a:xfrm>
          <a:prstGeom prst="rect">
            <a:avLst/>
          </a:prstGeom>
          <a:noFill/>
          <a:ln>
            <a:noFill/>
          </a:ln>
        </p:spPr>
        <p:txBody>
          <a:bodyPr spcFirstLastPara="1" wrap="square" lIns="91425" tIns="45700" rIns="91425" bIns="45700" anchor="t" anchorCtr="0">
            <a:noAutofit/>
          </a:bodyPr>
          <a:lstStyle/>
          <a:p>
            <a:pPr marL="457200" lvl="0" indent="-358775" algn="just" rtl="0">
              <a:lnSpc>
                <a:spcPct val="120000"/>
              </a:lnSpc>
              <a:spcBef>
                <a:spcPts val="1800"/>
              </a:spcBef>
              <a:spcAft>
                <a:spcPts val="0"/>
              </a:spcAft>
              <a:buClr>
                <a:srgbClr val="000000"/>
              </a:buClr>
              <a:buSzPts val="2050"/>
              <a:buFont typeface="Arial"/>
              <a:buAutoNum type="arabicPeriod"/>
            </a:pPr>
            <a:r>
              <a:rPr lang="pl-PL" sz="2050">
                <a:solidFill>
                  <a:srgbClr val="000000"/>
                </a:solidFill>
                <a:latin typeface="Arial"/>
                <a:ea typeface="Arial"/>
                <a:cs typeface="Arial"/>
                <a:sym typeface="Arial"/>
              </a:rPr>
              <a:t>Write down your steps: Once you start troubleshooting, you may want to write down each step you take.</a:t>
            </a:r>
            <a:endParaRPr sz="2050">
              <a:solidFill>
                <a:srgbClr val="000000"/>
              </a:solidFill>
              <a:latin typeface="Arial"/>
              <a:ea typeface="Arial"/>
              <a:cs typeface="Arial"/>
              <a:sym typeface="Arial"/>
            </a:endParaRPr>
          </a:p>
          <a:p>
            <a:pPr marL="457200" lvl="0" indent="-358775" algn="just" rtl="0">
              <a:lnSpc>
                <a:spcPct val="120000"/>
              </a:lnSpc>
              <a:spcBef>
                <a:spcPts val="1000"/>
              </a:spcBef>
              <a:spcAft>
                <a:spcPts val="0"/>
              </a:spcAft>
              <a:buClr>
                <a:srgbClr val="000000"/>
              </a:buClr>
              <a:buSzPts val="2050"/>
              <a:buFont typeface="Arial"/>
              <a:buAutoNum type="arabicPeriod"/>
            </a:pPr>
            <a:r>
              <a:rPr lang="pl-PL" sz="2050">
                <a:solidFill>
                  <a:srgbClr val="000000"/>
                </a:solidFill>
                <a:latin typeface="Arial"/>
                <a:ea typeface="Arial"/>
                <a:cs typeface="Arial"/>
                <a:sym typeface="Arial"/>
              </a:rPr>
              <a:t>Take notes about error messages: If your computer gives you an error message, be sure to write down as much information as possible. You may be able to use this information later to find out if other people are having the same error.</a:t>
            </a:r>
            <a:endParaRPr sz="2050">
              <a:solidFill>
                <a:srgbClr val="000000"/>
              </a:solidFill>
              <a:latin typeface="Arial"/>
              <a:ea typeface="Arial"/>
              <a:cs typeface="Arial"/>
              <a:sym typeface="Arial"/>
            </a:endParaRPr>
          </a:p>
          <a:p>
            <a:pPr marL="457200" lvl="0" indent="-358775" algn="just" rtl="0">
              <a:lnSpc>
                <a:spcPct val="120000"/>
              </a:lnSpc>
              <a:spcBef>
                <a:spcPts val="1000"/>
              </a:spcBef>
              <a:spcAft>
                <a:spcPts val="0"/>
              </a:spcAft>
              <a:buClr>
                <a:srgbClr val="000000"/>
              </a:buClr>
              <a:buSzPts val="2050"/>
              <a:buFont typeface="Arial"/>
              <a:buAutoNum type="arabicPeriod"/>
            </a:pPr>
            <a:r>
              <a:rPr lang="pl-PL" sz="2050">
                <a:solidFill>
                  <a:srgbClr val="000000"/>
                </a:solidFill>
                <a:latin typeface="Arial"/>
                <a:ea typeface="Arial"/>
                <a:cs typeface="Arial"/>
                <a:sym typeface="Arial"/>
              </a:rPr>
              <a:t>Always check the cables: If you’re having trouble with a specific piece of computer hardware, such as your monitor or keyboard, an easy first step is to check all related cables to make sure they’re properly connected.</a:t>
            </a:r>
            <a:endParaRPr sz="2050">
              <a:solidFill>
                <a:srgbClr val="000000"/>
              </a:solidFill>
              <a:latin typeface="Arial"/>
              <a:ea typeface="Arial"/>
              <a:cs typeface="Arial"/>
              <a:sym typeface="Arial"/>
            </a:endParaRPr>
          </a:p>
          <a:p>
            <a:pPr marL="457200" lvl="0" indent="-358775" algn="just" rtl="0">
              <a:lnSpc>
                <a:spcPct val="120000"/>
              </a:lnSpc>
              <a:spcBef>
                <a:spcPts val="1800"/>
              </a:spcBef>
              <a:spcAft>
                <a:spcPts val="1000"/>
              </a:spcAft>
              <a:buClr>
                <a:srgbClr val="000000"/>
              </a:buClr>
              <a:buSzPts val="2050"/>
              <a:buFont typeface="Arial"/>
              <a:buAutoNum type="arabicPeriod"/>
            </a:pPr>
            <a:r>
              <a:rPr lang="pl-PL" sz="2050">
                <a:solidFill>
                  <a:srgbClr val="000000"/>
                </a:solidFill>
                <a:latin typeface="Arial"/>
                <a:ea typeface="Arial"/>
                <a:cs typeface="Arial"/>
                <a:sym typeface="Arial"/>
              </a:rPr>
              <a:t>Restart the computer</a:t>
            </a:r>
            <a:endParaRPr sz="1737">
              <a:solidFill>
                <a:srgbClr val="000000"/>
              </a:solidFill>
              <a:latin typeface="Arial"/>
              <a:ea typeface="Arial"/>
              <a:cs typeface="Arial"/>
              <a:sym typeface="Arial"/>
            </a:endParaRPr>
          </a:p>
        </p:txBody>
      </p:sp>
      <p:pic>
        <p:nvPicPr>
          <p:cNvPr id="207" name="Google Shape;207;g18ccb96ae3c_0_57"/>
          <p:cNvPicPr preferRelativeResize="0"/>
          <p:nvPr/>
        </p:nvPicPr>
        <p:blipFill rotWithShape="1">
          <a:blip r:embed="rId3">
            <a:alphaModFix/>
          </a:blip>
          <a:srcRect l="24817" r="24574"/>
          <a:stretch/>
        </p:blipFill>
        <p:spPr>
          <a:xfrm>
            <a:off x="7177625" y="371325"/>
            <a:ext cx="1168250" cy="1154275"/>
          </a:xfrm>
          <a:prstGeom prst="rect">
            <a:avLst/>
          </a:prstGeom>
          <a:noFill/>
          <a:ln>
            <a:noFill/>
          </a:ln>
        </p:spPr>
      </p:pic>
    </p:spTree>
    <p:extLst>
      <p:ext uri="{BB962C8B-B14F-4D97-AF65-F5344CB8AC3E}">
        <p14:creationId xmlns:p14="http://schemas.microsoft.com/office/powerpoint/2010/main" val="2909853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59d6c44c6c_0_47"/>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TIPS</a:t>
            </a:r>
            <a:endParaRPr/>
          </a:p>
        </p:txBody>
      </p:sp>
      <p:sp>
        <p:nvSpPr>
          <p:cNvPr id="213" name="Google Shape;213;g159d6c44c6c_0_47"/>
          <p:cNvSpPr txBox="1">
            <a:spLocks noGrp="1"/>
          </p:cNvSpPr>
          <p:nvPr>
            <p:ph idx="1"/>
          </p:nvPr>
        </p:nvSpPr>
        <p:spPr>
          <a:xfrm>
            <a:off x="1371600" y="1876275"/>
            <a:ext cx="9761700" cy="43098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1800"/>
              </a:spcBef>
              <a:spcAft>
                <a:spcPts val="0"/>
              </a:spcAft>
              <a:buNone/>
            </a:pPr>
            <a:r>
              <a:rPr lang="pl-PL" sz="2050">
                <a:solidFill>
                  <a:srgbClr val="000000"/>
                </a:solidFill>
                <a:latin typeface="Arial"/>
                <a:ea typeface="Arial"/>
                <a:cs typeface="Arial"/>
                <a:sym typeface="Arial"/>
              </a:rPr>
              <a:t>3. If your computer does not start, begin by checking the power cord to confirm that it is plugged securely into the back of the computer case and the power outlet.</a:t>
            </a:r>
            <a:endParaRPr sz="2050">
              <a:solidFill>
                <a:srgbClr val="000000"/>
              </a:solidFill>
              <a:latin typeface="Arial"/>
              <a:ea typeface="Arial"/>
              <a:cs typeface="Arial"/>
              <a:sym typeface="Arial"/>
            </a:endParaRPr>
          </a:p>
          <a:p>
            <a:pPr marL="0" lvl="0" indent="0" algn="just" rtl="0">
              <a:lnSpc>
                <a:spcPct val="120000"/>
              </a:lnSpc>
              <a:spcBef>
                <a:spcPts val="1000"/>
              </a:spcBef>
              <a:spcAft>
                <a:spcPts val="0"/>
              </a:spcAft>
              <a:buNone/>
            </a:pPr>
            <a:r>
              <a:rPr lang="pl-PL" sz="2050">
                <a:solidFill>
                  <a:srgbClr val="000000"/>
                </a:solidFill>
                <a:latin typeface="Arial"/>
                <a:ea typeface="Arial"/>
                <a:cs typeface="Arial"/>
                <a:sym typeface="Arial"/>
              </a:rPr>
              <a:t>4. If it is plugged into an outlet, make sure it is a working outlet. To check your outlet, you can plug in another electrical device, such as a lamp.</a:t>
            </a:r>
            <a:endParaRPr sz="2050">
              <a:solidFill>
                <a:srgbClr val="000000"/>
              </a:solidFill>
              <a:latin typeface="Arial"/>
              <a:ea typeface="Arial"/>
              <a:cs typeface="Arial"/>
              <a:sym typeface="Arial"/>
            </a:endParaRPr>
          </a:p>
          <a:p>
            <a:pPr marL="0" lvl="0" indent="0" algn="just" rtl="0">
              <a:lnSpc>
                <a:spcPct val="120000"/>
              </a:lnSpc>
              <a:spcBef>
                <a:spcPts val="1800"/>
              </a:spcBef>
              <a:spcAft>
                <a:spcPts val="0"/>
              </a:spcAft>
              <a:buNone/>
            </a:pPr>
            <a:r>
              <a:rPr lang="pl-PL" sz="2050">
                <a:solidFill>
                  <a:srgbClr val="000000"/>
                </a:solidFill>
                <a:latin typeface="Arial"/>
                <a:ea typeface="Arial"/>
                <a:cs typeface="Arial"/>
                <a:sym typeface="Arial"/>
              </a:rPr>
              <a:t>5. If the computer is plugged in to a surge protector, verify that it is turned on. You    may have to reset the surge protector by turning it off and then back on. You can also plug a lamp or other device into the surge protector to verify that it’s working correctly.</a:t>
            </a:r>
            <a:endParaRPr sz="2050">
              <a:solidFill>
                <a:srgbClr val="000000"/>
              </a:solidFill>
              <a:latin typeface="Arial"/>
              <a:ea typeface="Arial"/>
              <a:cs typeface="Arial"/>
              <a:sym typeface="Arial"/>
            </a:endParaRPr>
          </a:p>
          <a:p>
            <a:pPr marL="0" lvl="0" indent="0" algn="l" rtl="0">
              <a:lnSpc>
                <a:spcPct val="120000"/>
              </a:lnSpc>
              <a:spcBef>
                <a:spcPts val="1800"/>
              </a:spcBef>
              <a:spcAft>
                <a:spcPts val="0"/>
              </a:spcAft>
              <a:buSzPts val="11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1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325060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8ccb96ae3c_0_65"/>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Phishing</a:t>
            </a:r>
            <a:endParaRPr/>
          </a:p>
        </p:txBody>
      </p:sp>
      <p:pic>
        <p:nvPicPr>
          <p:cNvPr id="141" name="Google Shape;141;g18ccb96ae3c_0_65"/>
          <p:cNvPicPr preferRelativeResize="0"/>
          <p:nvPr/>
        </p:nvPicPr>
        <p:blipFill rotWithShape="1">
          <a:blip r:embed="rId3">
            <a:alphaModFix/>
          </a:blip>
          <a:srcRect l="13951" t="9452" r="10181" b="5773"/>
          <a:stretch/>
        </p:blipFill>
        <p:spPr>
          <a:xfrm>
            <a:off x="4307100" y="2286000"/>
            <a:ext cx="3730200" cy="3220088"/>
          </a:xfrm>
          <a:prstGeom prst="rect">
            <a:avLst/>
          </a:prstGeom>
          <a:noFill/>
          <a:ln>
            <a:noFill/>
          </a:ln>
        </p:spPr>
      </p:pic>
      <p:sp>
        <p:nvSpPr>
          <p:cNvPr id="142" name="Google Shape;142;g18ccb96ae3c_0_65"/>
          <p:cNvSpPr/>
          <p:nvPr/>
        </p:nvSpPr>
        <p:spPr>
          <a:xfrm flipH="1">
            <a:off x="1485938" y="1123625"/>
            <a:ext cx="3730212" cy="2607876"/>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20000"/>
              </a:lnSpc>
              <a:spcBef>
                <a:spcPts val="1800"/>
              </a:spcBef>
              <a:spcAft>
                <a:spcPts val="900"/>
              </a:spcAft>
              <a:buNone/>
            </a:pPr>
            <a:r>
              <a:rPr lang="pl-PL" sz="1500">
                <a:solidFill>
                  <a:schemeClr val="dk1"/>
                </a:solidFill>
              </a:rPr>
              <a:t>Phishing occurs when someone tries to steal information like your login or account details by pretending to be someone you trust in an email, text, or other online communication </a:t>
            </a:r>
            <a:endParaRPr sz="1500">
              <a:solidFill>
                <a:schemeClr val="dk1"/>
              </a:solidFill>
            </a:endParaRPr>
          </a:p>
        </p:txBody>
      </p:sp>
      <p:sp>
        <p:nvSpPr>
          <p:cNvPr id="143" name="Google Shape;143;g18ccb96ae3c_0_65"/>
          <p:cNvSpPr/>
          <p:nvPr/>
        </p:nvSpPr>
        <p:spPr>
          <a:xfrm>
            <a:off x="7486350" y="1602600"/>
            <a:ext cx="3628800" cy="194410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20000"/>
              </a:lnSpc>
              <a:spcBef>
                <a:spcPts val="1800"/>
              </a:spcBef>
              <a:spcAft>
                <a:spcPts val="0"/>
              </a:spcAft>
              <a:buNone/>
            </a:pPr>
            <a:r>
              <a:rPr lang="pl-PL" sz="1500">
                <a:solidFill>
                  <a:srgbClr val="0F0F0F"/>
                </a:solidFill>
              </a:rPr>
              <a:t>They try to send you to or the attachments they try to get you to open or viruses on your computer. </a:t>
            </a:r>
            <a:endParaRPr sz="1500">
              <a:solidFill>
                <a:srgbClr val="0F0F0F"/>
              </a:solidFill>
            </a:endParaRPr>
          </a:p>
          <a:p>
            <a:pPr marL="0" lvl="0" indent="0" algn="l" rtl="0">
              <a:spcBef>
                <a:spcPts val="900"/>
              </a:spcBef>
              <a:spcAft>
                <a:spcPts val="0"/>
              </a:spcAft>
              <a:buNone/>
            </a:pPr>
            <a:endParaRPr/>
          </a:p>
        </p:txBody>
      </p:sp>
      <p:sp>
        <p:nvSpPr>
          <p:cNvPr id="144" name="Google Shape;144;g18ccb96ae3c_0_65"/>
          <p:cNvSpPr/>
          <p:nvPr/>
        </p:nvSpPr>
        <p:spPr>
          <a:xfrm>
            <a:off x="7562825" y="3893950"/>
            <a:ext cx="3628800" cy="249166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20000"/>
              </a:lnSpc>
              <a:spcBef>
                <a:spcPts val="1800"/>
              </a:spcBef>
              <a:spcAft>
                <a:spcPts val="0"/>
              </a:spcAft>
              <a:buNone/>
            </a:pPr>
            <a:endParaRPr>
              <a:solidFill>
                <a:srgbClr val="22304B"/>
              </a:solidFill>
            </a:endParaRPr>
          </a:p>
          <a:p>
            <a:pPr marL="0" lvl="0" indent="0" algn="ctr" rtl="0">
              <a:lnSpc>
                <a:spcPct val="120000"/>
              </a:lnSpc>
              <a:spcBef>
                <a:spcPts val="1800"/>
              </a:spcBef>
              <a:spcAft>
                <a:spcPts val="0"/>
              </a:spcAft>
              <a:buNone/>
            </a:pPr>
            <a:r>
              <a:rPr lang="pl-PL" sz="1500">
                <a:solidFill>
                  <a:schemeClr val="dk1"/>
                </a:solidFill>
              </a:rPr>
              <a:t>Other types of scams might try to trick you into downloading malware or unwanted software by telling you that thereʼs something wrong with your device.</a:t>
            </a:r>
            <a:endParaRPr sz="1500">
              <a:solidFill>
                <a:schemeClr val="dk1"/>
              </a:solidFill>
            </a:endParaRPr>
          </a:p>
          <a:p>
            <a:pPr marL="0" lvl="0" indent="0" algn="just" rtl="0">
              <a:lnSpc>
                <a:spcPct val="120000"/>
              </a:lnSpc>
              <a:spcBef>
                <a:spcPts val="1800"/>
              </a:spcBef>
              <a:spcAft>
                <a:spcPts val="900"/>
              </a:spcAft>
              <a:buNone/>
            </a:pPr>
            <a:endParaRPr/>
          </a:p>
        </p:txBody>
      </p:sp>
      <p:pic>
        <p:nvPicPr>
          <p:cNvPr id="145" name="Google Shape;145;g18ccb96ae3c_0_65"/>
          <p:cNvPicPr preferRelativeResize="0"/>
          <p:nvPr/>
        </p:nvPicPr>
        <p:blipFill rotWithShape="1">
          <a:blip r:embed="rId4">
            <a:alphaModFix/>
          </a:blip>
          <a:srcRect l="9570" t="7660" r="-9570" b="-7660"/>
          <a:stretch/>
        </p:blipFill>
        <p:spPr>
          <a:xfrm rot="-604624">
            <a:off x="6432875" y="5124457"/>
            <a:ext cx="1485900" cy="1485900"/>
          </a:xfrm>
          <a:prstGeom prst="rect">
            <a:avLst/>
          </a:prstGeom>
          <a:noFill/>
          <a:ln>
            <a:noFill/>
          </a:ln>
        </p:spPr>
      </p:pic>
      <p:pic>
        <p:nvPicPr>
          <p:cNvPr id="146" name="Google Shape;146;g18ccb96ae3c_0_65"/>
          <p:cNvPicPr preferRelativeResize="0"/>
          <p:nvPr/>
        </p:nvPicPr>
        <p:blipFill>
          <a:blip r:embed="rId4">
            <a:alphaModFix/>
          </a:blip>
          <a:stretch>
            <a:fillRect/>
          </a:stretch>
        </p:blipFill>
        <p:spPr>
          <a:xfrm rot="3308439" flipH="1">
            <a:off x="2848605" y="3464536"/>
            <a:ext cx="1469839" cy="1469853"/>
          </a:xfrm>
          <a:prstGeom prst="rect">
            <a:avLst/>
          </a:prstGeom>
          <a:noFill/>
          <a:ln>
            <a:noFill/>
          </a:ln>
        </p:spPr>
      </p:pic>
      <p:pic>
        <p:nvPicPr>
          <p:cNvPr id="147" name="Google Shape;147;g18ccb96ae3c_0_65"/>
          <p:cNvPicPr preferRelativeResize="0"/>
          <p:nvPr/>
        </p:nvPicPr>
        <p:blipFill>
          <a:blip r:embed="rId4">
            <a:alphaModFix/>
          </a:blip>
          <a:stretch>
            <a:fillRect/>
          </a:stretch>
        </p:blipFill>
        <p:spPr>
          <a:xfrm rot="-9582111" flipH="1">
            <a:off x="6745893" y="1302743"/>
            <a:ext cx="1257863" cy="1257863"/>
          </a:xfrm>
          <a:prstGeom prst="rect">
            <a:avLst/>
          </a:prstGeom>
          <a:noFill/>
          <a:ln>
            <a:noFill/>
          </a:ln>
        </p:spPr>
      </p:pic>
    </p:spTree>
    <p:extLst>
      <p:ext uri="{BB962C8B-B14F-4D97-AF65-F5344CB8AC3E}">
        <p14:creationId xmlns:p14="http://schemas.microsoft.com/office/powerpoint/2010/main" val="1198169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8ccb96ae3c_0_65"/>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Clear your browser’s cache</a:t>
            </a:r>
            <a:endParaRPr/>
          </a:p>
        </p:txBody>
      </p:sp>
      <p:sp>
        <p:nvSpPr>
          <p:cNvPr id="219" name="Google Shape;219;g18ccb96ae3c_0_65"/>
          <p:cNvSpPr txBox="1">
            <a:spLocks noGrp="1"/>
          </p:cNvSpPr>
          <p:nvPr>
            <p:ph idx="1"/>
          </p:nvPr>
        </p:nvSpPr>
        <p:spPr>
          <a:xfrm>
            <a:off x="1295400" y="1890475"/>
            <a:ext cx="5739900" cy="4309800"/>
          </a:xfrm>
          <a:prstGeom prst="rect">
            <a:avLst/>
          </a:prstGeom>
          <a:noFill/>
          <a:ln>
            <a:noFill/>
          </a:ln>
        </p:spPr>
        <p:txBody>
          <a:bodyPr spcFirstLastPara="1" wrap="square" lIns="91425" tIns="45700" rIns="91425" bIns="45700" anchor="t" anchorCtr="0">
            <a:noAutofit/>
          </a:bodyPr>
          <a:lstStyle/>
          <a:p>
            <a:pPr marL="457200" lvl="0" indent="-355600" algn="just" rtl="0">
              <a:lnSpc>
                <a:spcPct val="120000"/>
              </a:lnSpc>
              <a:spcBef>
                <a:spcPts val="0"/>
              </a:spcBef>
              <a:spcAft>
                <a:spcPts val="0"/>
              </a:spcAft>
              <a:buClr>
                <a:srgbClr val="000000"/>
              </a:buClr>
              <a:buSzPts val="2000"/>
              <a:buFont typeface="Arial"/>
              <a:buChar char="➢"/>
            </a:pPr>
            <a:r>
              <a:rPr lang="pl-PL">
                <a:solidFill>
                  <a:srgbClr val="000000"/>
                </a:solidFill>
                <a:latin typeface="Arial"/>
                <a:ea typeface="Arial"/>
                <a:cs typeface="Arial"/>
                <a:sym typeface="Arial"/>
              </a:rPr>
              <a:t>Your browser’s cache can help to speed up web browsing, but it can also create new problems in some situations. Cached content can also prevent certain parts of a webpage from loading correctly.</a:t>
            </a:r>
            <a:endParaRPr>
              <a:solidFill>
                <a:srgbClr val="000000"/>
              </a:solidFill>
              <a:latin typeface="Arial"/>
              <a:ea typeface="Arial"/>
              <a:cs typeface="Arial"/>
              <a:sym typeface="Arial"/>
            </a:endParaRPr>
          </a:p>
          <a:p>
            <a:pPr marL="457200" lvl="0" indent="-355600" algn="just" rtl="0">
              <a:lnSpc>
                <a:spcPct val="120000"/>
              </a:lnSpc>
              <a:spcBef>
                <a:spcPts val="1000"/>
              </a:spcBef>
              <a:spcAft>
                <a:spcPts val="0"/>
              </a:spcAft>
              <a:buClr>
                <a:srgbClr val="000000"/>
              </a:buClr>
              <a:buSzPts val="2000"/>
              <a:buFont typeface="Arial"/>
              <a:buChar char="➢"/>
            </a:pPr>
            <a:r>
              <a:rPr lang="pl-PL">
                <a:solidFill>
                  <a:srgbClr val="000000"/>
                </a:solidFill>
                <a:latin typeface="Arial"/>
                <a:ea typeface="Arial"/>
                <a:cs typeface="Arial"/>
                <a:sym typeface="Arial"/>
              </a:rPr>
              <a:t>If you’re having trouble getting a webpage to load,it’s a good idea to try deleting, or clearing, your browser’s cache. This way, the browser can reload the page with all of the most recent information.</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220" name="Google Shape;220;g18ccb96ae3c_0_65"/>
          <p:cNvPicPr preferRelativeResize="0"/>
          <p:nvPr/>
        </p:nvPicPr>
        <p:blipFill>
          <a:blip r:embed="rId3">
            <a:alphaModFix/>
          </a:blip>
          <a:stretch>
            <a:fillRect/>
          </a:stretch>
        </p:blipFill>
        <p:spPr>
          <a:xfrm>
            <a:off x="7689008" y="2286000"/>
            <a:ext cx="2817199" cy="2817225"/>
          </a:xfrm>
          <a:prstGeom prst="rect">
            <a:avLst/>
          </a:prstGeom>
          <a:noFill/>
          <a:ln>
            <a:noFill/>
          </a:ln>
        </p:spPr>
      </p:pic>
    </p:spTree>
    <p:extLst>
      <p:ext uri="{BB962C8B-B14F-4D97-AF65-F5344CB8AC3E}">
        <p14:creationId xmlns:p14="http://schemas.microsoft.com/office/powerpoint/2010/main" val="32676084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8ccb96ae3c_0_81"/>
          <p:cNvSpPr txBox="1">
            <a:spLocks noGrp="1"/>
          </p:cNvSpPr>
          <p:nvPr>
            <p:ph type="title"/>
          </p:nvPr>
        </p:nvSpPr>
        <p:spPr>
          <a:xfrm>
            <a:off x="1371600" y="533400"/>
            <a:ext cx="108204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b="1"/>
              <a:t>4. Creatively Using Digital Technologies </a:t>
            </a:r>
            <a:endParaRPr b="1"/>
          </a:p>
        </p:txBody>
      </p:sp>
      <p:sp>
        <p:nvSpPr>
          <p:cNvPr id="226" name="Google Shape;226;g18ccb96ae3c_0_81"/>
          <p:cNvSpPr txBox="1">
            <a:spLocks noGrp="1"/>
          </p:cNvSpPr>
          <p:nvPr>
            <p:ph idx="1"/>
          </p:nvPr>
        </p:nvSpPr>
        <p:spPr>
          <a:xfrm>
            <a:off x="5840925" y="1710675"/>
            <a:ext cx="5477700" cy="46680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None/>
            </a:pPr>
            <a:r>
              <a:rPr lang="pl-PL" b="1">
                <a:solidFill>
                  <a:schemeClr val="dk1"/>
                </a:solidFill>
                <a:latin typeface="Arial"/>
                <a:ea typeface="Arial"/>
                <a:cs typeface="Arial"/>
                <a:sym typeface="Arial"/>
              </a:rPr>
              <a:t>It is essential…</a:t>
            </a:r>
            <a:endParaRPr b="1">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a:solidFill>
                <a:schemeClr val="dk1"/>
              </a:solidFill>
              <a:latin typeface="Arial"/>
              <a:ea typeface="Arial"/>
              <a:cs typeface="Arial"/>
              <a:sym typeface="Arial"/>
            </a:endParaRPr>
          </a:p>
          <a:p>
            <a:pPr marL="457200" lvl="0" indent="-355600" algn="just" rtl="0">
              <a:lnSpc>
                <a:spcPct val="120000"/>
              </a:lnSpc>
              <a:spcBef>
                <a:spcPts val="0"/>
              </a:spcBef>
              <a:spcAft>
                <a:spcPts val="0"/>
              </a:spcAft>
              <a:buClr>
                <a:schemeClr val="dk1"/>
              </a:buClr>
              <a:buSzPts val="2000"/>
              <a:buFont typeface="Arial"/>
              <a:buChar char="➢"/>
            </a:pPr>
            <a:r>
              <a:rPr lang="pl-PL">
                <a:solidFill>
                  <a:schemeClr val="dk1"/>
                </a:solidFill>
                <a:latin typeface="Arial"/>
                <a:ea typeface="Arial"/>
                <a:cs typeface="Arial"/>
                <a:sym typeface="Arial"/>
              </a:rPr>
              <a:t>To use digital tools and technologies to create knowledge and to innovate processes and products.</a:t>
            </a:r>
            <a:endParaRPr>
              <a:solidFill>
                <a:schemeClr val="dk1"/>
              </a:solidFill>
              <a:latin typeface="Arial"/>
              <a:ea typeface="Arial"/>
              <a:cs typeface="Arial"/>
              <a:sym typeface="Arial"/>
            </a:endParaRPr>
          </a:p>
          <a:p>
            <a:pPr marL="457200" lvl="0" indent="-355600" algn="just" rtl="0">
              <a:lnSpc>
                <a:spcPct val="120000"/>
              </a:lnSpc>
              <a:spcBef>
                <a:spcPts val="1000"/>
              </a:spcBef>
              <a:spcAft>
                <a:spcPts val="0"/>
              </a:spcAft>
              <a:buClr>
                <a:schemeClr val="dk1"/>
              </a:buClr>
              <a:buSzPts val="2000"/>
              <a:buFont typeface="Arial"/>
              <a:buChar char="➢"/>
            </a:pPr>
            <a:r>
              <a:rPr lang="pl-PL">
                <a:solidFill>
                  <a:schemeClr val="dk1"/>
                </a:solidFill>
                <a:latin typeface="Arial"/>
                <a:ea typeface="Arial"/>
                <a:cs typeface="Arial"/>
                <a:sym typeface="Arial"/>
              </a:rPr>
              <a:t>To engage individually and collectively in cognitive processing to understand and resolve conceptual problems and problem situations in digital environments.</a:t>
            </a:r>
            <a:endParaRPr>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pic>
        <p:nvPicPr>
          <p:cNvPr id="227" name="Google Shape;227;g18ccb96ae3c_0_81"/>
          <p:cNvPicPr preferRelativeResize="0"/>
          <p:nvPr/>
        </p:nvPicPr>
        <p:blipFill>
          <a:blip r:embed="rId3">
            <a:alphaModFix/>
          </a:blip>
          <a:stretch>
            <a:fillRect/>
          </a:stretch>
        </p:blipFill>
        <p:spPr>
          <a:xfrm>
            <a:off x="1748525" y="2286000"/>
            <a:ext cx="3923814" cy="3300500"/>
          </a:xfrm>
          <a:prstGeom prst="rect">
            <a:avLst/>
          </a:prstGeom>
          <a:noFill/>
          <a:ln>
            <a:noFill/>
          </a:ln>
        </p:spPr>
      </p:pic>
    </p:spTree>
    <p:extLst>
      <p:ext uri="{BB962C8B-B14F-4D97-AF65-F5344CB8AC3E}">
        <p14:creationId xmlns:p14="http://schemas.microsoft.com/office/powerpoint/2010/main" val="2006996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9764bfac26_0_21"/>
          <p:cNvSpPr txBox="1">
            <a:spLocks noGrp="1"/>
          </p:cNvSpPr>
          <p:nvPr>
            <p:ph type="title"/>
          </p:nvPr>
        </p:nvSpPr>
        <p:spPr>
          <a:xfrm>
            <a:off x="1371600" y="533400"/>
            <a:ext cx="10820400" cy="1485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4400"/>
              <a:buFont typeface="Libre Franklin"/>
              <a:buNone/>
            </a:pPr>
            <a:r>
              <a:rPr lang="pl-PL"/>
              <a:t>Why is it important?</a:t>
            </a:r>
            <a:endParaRPr/>
          </a:p>
          <a:p>
            <a:pPr marL="0" lvl="0" indent="0" algn="ctr" rtl="0">
              <a:lnSpc>
                <a:spcPct val="89000"/>
              </a:lnSpc>
              <a:spcBef>
                <a:spcPts val="0"/>
              </a:spcBef>
              <a:spcAft>
                <a:spcPts val="0"/>
              </a:spcAft>
              <a:buClr>
                <a:schemeClr val="dk2"/>
              </a:buClr>
              <a:buSzPts val="4400"/>
              <a:buFont typeface="Libre Franklin"/>
              <a:buNone/>
            </a:pPr>
            <a:endParaRPr b="1"/>
          </a:p>
        </p:txBody>
      </p:sp>
      <p:sp>
        <p:nvSpPr>
          <p:cNvPr id="233" name="Google Shape;233;g19764bfac26_0_21"/>
          <p:cNvSpPr txBox="1">
            <a:spLocks noGrp="1"/>
          </p:cNvSpPr>
          <p:nvPr>
            <p:ph idx="1"/>
          </p:nvPr>
        </p:nvSpPr>
        <p:spPr>
          <a:xfrm>
            <a:off x="1569175" y="1710675"/>
            <a:ext cx="9575100" cy="4668000"/>
          </a:xfrm>
          <a:prstGeom prst="rect">
            <a:avLst/>
          </a:prstGeom>
          <a:noFill/>
          <a:ln>
            <a:noFill/>
          </a:ln>
        </p:spPr>
        <p:txBody>
          <a:bodyPr spcFirstLastPara="1" wrap="square" lIns="91425" tIns="45700" rIns="91425" bIns="45700" anchor="t" anchorCtr="0">
            <a:noAutofit/>
          </a:bodyPr>
          <a:lstStyle/>
          <a:p>
            <a:pPr marL="457200" lvl="0" indent="-355600" algn="just" rtl="0">
              <a:lnSpc>
                <a:spcPct val="120000"/>
              </a:lnSpc>
              <a:spcBef>
                <a:spcPts val="0"/>
              </a:spcBef>
              <a:spcAft>
                <a:spcPts val="0"/>
              </a:spcAft>
              <a:buClr>
                <a:srgbClr val="000000"/>
              </a:buClr>
              <a:buSzPts val="2000"/>
              <a:buFont typeface="Arial"/>
              <a:buChar char="➢"/>
            </a:pPr>
            <a:r>
              <a:rPr lang="pl-PL">
                <a:solidFill>
                  <a:srgbClr val="000000"/>
                </a:solidFill>
                <a:latin typeface="Arial"/>
                <a:ea typeface="Arial"/>
                <a:cs typeface="Arial"/>
                <a:sym typeface="Arial"/>
              </a:rPr>
              <a:t>Information and knowledge are fundamental parts of social interaction- especially in times of the internet and the constant availability of knowledge. Creatively using digital technologies requires, above all, the joint development of this knowledge in order to innovatively design the future.</a:t>
            </a:r>
            <a:endParaRPr>
              <a:solidFill>
                <a:srgbClr val="000000"/>
              </a:solidFill>
              <a:latin typeface="Arial"/>
              <a:ea typeface="Arial"/>
              <a:cs typeface="Arial"/>
              <a:sym typeface="Arial"/>
            </a:endParaRPr>
          </a:p>
          <a:p>
            <a:pPr marL="457200" lvl="0" indent="-342900" algn="just" rtl="0">
              <a:lnSpc>
                <a:spcPct val="120000"/>
              </a:lnSpc>
              <a:spcBef>
                <a:spcPts val="1000"/>
              </a:spcBef>
              <a:spcAft>
                <a:spcPts val="0"/>
              </a:spcAft>
              <a:buClr>
                <a:srgbClr val="000000"/>
              </a:buClr>
              <a:buSzPts val="1800"/>
              <a:buFont typeface="Arial"/>
              <a:buChar char="➢"/>
            </a:pPr>
            <a:r>
              <a:rPr lang="pl-PL" i="1">
                <a:solidFill>
                  <a:srgbClr val="000000"/>
                </a:solidFill>
                <a:latin typeface="Arial"/>
                <a:ea typeface="Arial"/>
                <a:cs typeface="Arial"/>
                <a:sym typeface="Arial"/>
              </a:rPr>
              <a:t>Example: If you share views on a topic in a forum with other people, on the one hand, new knowledge can arise through the exchange. On the other hand, the forum can act as an information platform and database. Often it also allows joint problem solving, for example, when you turn to the forum community with a specific question. The digital environment thus becomes a space for individual and collaborative learning and development.</a:t>
            </a:r>
            <a:endParaRPr i="1">
              <a:solidFill>
                <a:srgbClr val="000000"/>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1027585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8ccb96ae3c_0_88"/>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Robotics</a:t>
            </a:r>
            <a:endParaRPr/>
          </a:p>
        </p:txBody>
      </p:sp>
      <p:sp>
        <p:nvSpPr>
          <p:cNvPr id="239" name="Google Shape;239;g18ccb96ae3c_0_88"/>
          <p:cNvSpPr txBox="1">
            <a:spLocks noGrp="1"/>
          </p:cNvSpPr>
          <p:nvPr>
            <p:ph idx="1"/>
          </p:nvPr>
        </p:nvSpPr>
        <p:spPr>
          <a:xfrm>
            <a:off x="1485900" y="1792325"/>
            <a:ext cx="6372600" cy="4309800"/>
          </a:xfrm>
          <a:prstGeom prst="rect">
            <a:avLst/>
          </a:prstGeom>
          <a:noFill/>
          <a:ln>
            <a:noFill/>
          </a:ln>
        </p:spPr>
        <p:txBody>
          <a:bodyPr spcFirstLastPara="1" wrap="square" lIns="91425" tIns="45700" rIns="91425" bIns="45700" anchor="t" anchorCtr="0">
            <a:noAutofit/>
          </a:bodyPr>
          <a:lstStyle/>
          <a:p>
            <a:pPr marL="457200" lvl="0" indent="-355600" algn="just" rtl="0">
              <a:lnSpc>
                <a:spcPct val="120000"/>
              </a:lnSpc>
              <a:spcBef>
                <a:spcPts val="0"/>
              </a:spcBef>
              <a:spcAft>
                <a:spcPts val="0"/>
              </a:spcAft>
              <a:buClr>
                <a:srgbClr val="000000"/>
              </a:buClr>
              <a:buSzPts val="2000"/>
              <a:buFont typeface="Arial"/>
              <a:buChar char="➢"/>
            </a:pPr>
            <a:r>
              <a:rPr lang="pl-PL">
                <a:solidFill>
                  <a:srgbClr val="000000"/>
                </a:solidFill>
                <a:latin typeface="Arial"/>
                <a:ea typeface="Arial"/>
                <a:cs typeface="Arial"/>
                <a:sym typeface="Arial"/>
              </a:rPr>
              <a:t>A Robot is a mechatronic machine (mechanic, electronic and digital) designed to execute complex tasks automatically. </a:t>
            </a:r>
            <a:endParaRPr>
              <a:solidFill>
                <a:srgbClr val="000000"/>
              </a:solidFill>
              <a:latin typeface="Arial"/>
              <a:ea typeface="Arial"/>
              <a:cs typeface="Arial"/>
              <a:sym typeface="Arial"/>
            </a:endParaRPr>
          </a:p>
          <a:p>
            <a:pPr marL="457200" lvl="0" indent="-355600" algn="just" rtl="0">
              <a:lnSpc>
                <a:spcPct val="120000"/>
              </a:lnSpc>
              <a:spcBef>
                <a:spcPts val="1000"/>
              </a:spcBef>
              <a:spcAft>
                <a:spcPts val="0"/>
              </a:spcAft>
              <a:buClr>
                <a:srgbClr val="000000"/>
              </a:buClr>
              <a:buSzPts val="2000"/>
              <a:buFont typeface="Arial"/>
              <a:buChar char="➢"/>
            </a:pPr>
            <a:r>
              <a:rPr lang="pl-PL">
                <a:solidFill>
                  <a:srgbClr val="000000"/>
                </a:solidFill>
                <a:latin typeface="Arial"/>
                <a:ea typeface="Arial"/>
                <a:cs typeface="Arial"/>
                <a:sym typeface="Arial"/>
              </a:rPr>
              <a:t>Program: a series of instructions fed to a computer in order to execute a task or series of tasks. </a:t>
            </a:r>
            <a:endParaRPr>
              <a:solidFill>
                <a:srgbClr val="000000"/>
              </a:solidFill>
              <a:latin typeface="Arial"/>
              <a:ea typeface="Arial"/>
              <a:cs typeface="Arial"/>
              <a:sym typeface="Arial"/>
            </a:endParaRPr>
          </a:p>
          <a:p>
            <a:pPr marL="457200" lvl="0" indent="-355600" algn="just" rtl="0">
              <a:lnSpc>
                <a:spcPct val="120000"/>
              </a:lnSpc>
              <a:spcBef>
                <a:spcPts val="1000"/>
              </a:spcBef>
              <a:spcAft>
                <a:spcPts val="0"/>
              </a:spcAft>
              <a:buClr>
                <a:srgbClr val="000000"/>
              </a:buClr>
              <a:buSzPts val="2000"/>
              <a:buFont typeface="Arial"/>
              <a:buChar char="➢"/>
            </a:pPr>
            <a:r>
              <a:rPr lang="pl-PL">
                <a:solidFill>
                  <a:srgbClr val="000000"/>
                </a:solidFill>
                <a:latin typeface="Arial"/>
                <a:ea typeface="Arial"/>
                <a:cs typeface="Arial"/>
                <a:sym typeface="Arial"/>
              </a:rPr>
              <a:t>Robotics: is the collection of the techniques and research leading to the conception, design and operation of automatic machines, or robots. </a:t>
            </a:r>
            <a:endParaRPr>
              <a:solidFill>
                <a:srgbClr val="000000"/>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240" name="Google Shape;240;g18ccb96ae3c_0_88"/>
          <p:cNvPicPr preferRelativeResize="0"/>
          <p:nvPr/>
        </p:nvPicPr>
        <p:blipFill>
          <a:blip r:embed="rId3">
            <a:alphaModFix/>
          </a:blip>
          <a:stretch>
            <a:fillRect/>
          </a:stretch>
        </p:blipFill>
        <p:spPr>
          <a:xfrm>
            <a:off x="8023825" y="1599425"/>
            <a:ext cx="2568299" cy="3659149"/>
          </a:xfrm>
          <a:prstGeom prst="rect">
            <a:avLst/>
          </a:prstGeom>
          <a:noFill/>
          <a:ln>
            <a:noFill/>
          </a:ln>
        </p:spPr>
      </p:pic>
    </p:spTree>
    <p:extLst>
      <p:ext uri="{BB962C8B-B14F-4D97-AF65-F5344CB8AC3E}">
        <p14:creationId xmlns:p14="http://schemas.microsoft.com/office/powerpoint/2010/main" val="3927357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59d6c44c6c_0_70"/>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Robotics</a:t>
            </a:r>
            <a:endParaRPr/>
          </a:p>
        </p:txBody>
      </p:sp>
      <p:sp>
        <p:nvSpPr>
          <p:cNvPr id="246" name="Google Shape;246;g159d6c44c6c_0_70"/>
          <p:cNvSpPr txBox="1">
            <a:spLocks noGrp="1"/>
          </p:cNvSpPr>
          <p:nvPr>
            <p:ph idx="1"/>
          </p:nvPr>
        </p:nvSpPr>
        <p:spPr>
          <a:xfrm>
            <a:off x="1485900" y="1777800"/>
            <a:ext cx="6372600" cy="43098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None/>
            </a:pPr>
            <a:r>
              <a:rPr lang="pl-PL">
                <a:solidFill>
                  <a:srgbClr val="000000"/>
                </a:solidFill>
                <a:latin typeface="Arial"/>
                <a:ea typeface="Arial"/>
                <a:cs typeface="Arial"/>
                <a:sym typeface="Arial"/>
              </a:rPr>
              <a:t>The three laws of robotics were introduced in 1942 by science fiction writers Isaac Asimov and John W. Campbell. the laws are:</a:t>
            </a:r>
            <a:endParaRPr>
              <a:solidFill>
                <a:srgbClr val="000000"/>
              </a:solidFill>
              <a:latin typeface="Arial"/>
              <a:ea typeface="Arial"/>
              <a:cs typeface="Arial"/>
              <a:sym typeface="Arial"/>
            </a:endParaRPr>
          </a:p>
          <a:p>
            <a:pPr marL="457200" lvl="0" indent="-355600" algn="just" rtl="0">
              <a:lnSpc>
                <a:spcPct val="120000"/>
              </a:lnSpc>
              <a:spcBef>
                <a:spcPts val="0"/>
              </a:spcBef>
              <a:spcAft>
                <a:spcPts val="0"/>
              </a:spcAft>
              <a:buClr>
                <a:srgbClr val="000000"/>
              </a:buClr>
              <a:buSzPts val="2000"/>
              <a:buFont typeface="Arial"/>
              <a:buAutoNum type="arabicPeriod"/>
            </a:pPr>
            <a:r>
              <a:rPr lang="pl-PL">
                <a:solidFill>
                  <a:srgbClr val="000000"/>
                </a:solidFill>
                <a:latin typeface="Arial"/>
                <a:ea typeface="Arial"/>
                <a:cs typeface="Arial"/>
                <a:sym typeface="Arial"/>
              </a:rPr>
              <a:t>A robot may not injure a human being or, through inaction, allow a human being to come to harm.</a:t>
            </a:r>
            <a:endParaRPr>
              <a:solidFill>
                <a:srgbClr val="000000"/>
              </a:solidFill>
              <a:latin typeface="Arial"/>
              <a:ea typeface="Arial"/>
              <a:cs typeface="Arial"/>
              <a:sym typeface="Arial"/>
            </a:endParaRPr>
          </a:p>
          <a:p>
            <a:pPr marL="457200" lvl="0" indent="-355600" algn="just" rtl="0">
              <a:lnSpc>
                <a:spcPct val="120000"/>
              </a:lnSpc>
              <a:spcBef>
                <a:spcPts val="0"/>
              </a:spcBef>
              <a:spcAft>
                <a:spcPts val="0"/>
              </a:spcAft>
              <a:buClr>
                <a:srgbClr val="000000"/>
              </a:buClr>
              <a:buSzPts val="2000"/>
              <a:buFont typeface="Arial"/>
              <a:buAutoNum type="arabicPeriod"/>
            </a:pPr>
            <a:r>
              <a:rPr lang="pl-PL">
                <a:solidFill>
                  <a:srgbClr val="000000"/>
                </a:solidFill>
                <a:latin typeface="Arial"/>
                <a:ea typeface="Arial"/>
                <a:cs typeface="Arial"/>
                <a:sym typeface="Arial"/>
              </a:rPr>
              <a:t>A robot must obey the orders given it by human beings except where such orders would conflict with the First Law.</a:t>
            </a:r>
            <a:endParaRPr>
              <a:solidFill>
                <a:srgbClr val="000000"/>
              </a:solidFill>
              <a:latin typeface="Arial"/>
              <a:ea typeface="Arial"/>
              <a:cs typeface="Arial"/>
              <a:sym typeface="Arial"/>
            </a:endParaRPr>
          </a:p>
          <a:p>
            <a:pPr marL="457200" lvl="0" indent="-355600" algn="just" rtl="0">
              <a:lnSpc>
                <a:spcPct val="120000"/>
              </a:lnSpc>
              <a:spcBef>
                <a:spcPts val="0"/>
              </a:spcBef>
              <a:spcAft>
                <a:spcPts val="0"/>
              </a:spcAft>
              <a:buClr>
                <a:srgbClr val="000000"/>
              </a:buClr>
              <a:buSzPts val="2000"/>
              <a:buFont typeface="Arial"/>
              <a:buAutoNum type="arabicPeriod"/>
            </a:pPr>
            <a:r>
              <a:rPr lang="pl-PL">
                <a:solidFill>
                  <a:srgbClr val="000000"/>
                </a:solidFill>
                <a:latin typeface="Arial"/>
                <a:ea typeface="Arial"/>
                <a:cs typeface="Arial"/>
                <a:sym typeface="Arial"/>
              </a:rPr>
              <a:t>A robot must protect its own existence as long as such protection does not conflict with the First or Second Law.</a:t>
            </a:r>
            <a:endParaRPr>
              <a:solidFill>
                <a:srgbClr val="000000"/>
              </a:solidFill>
              <a:latin typeface="Arial"/>
              <a:ea typeface="Arial"/>
              <a:cs typeface="Arial"/>
              <a:sym typeface="Arial"/>
            </a:endParaRPr>
          </a:p>
          <a:p>
            <a:pPr marL="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247" name="Google Shape;247;g159d6c44c6c_0_70"/>
          <p:cNvPicPr preferRelativeResize="0"/>
          <p:nvPr/>
        </p:nvPicPr>
        <p:blipFill>
          <a:blip r:embed="rId3">
            <a:alphaModFix/>
          </a:blip>
          <a:stretch>
            <a:fillRect/>
          </a:stretch>
        </p:blipFill>
        <p:spPr>
          <a:xfrm>
            <a:off x="8023825" y="1599425"/>
            <a:ext cx="2568299" cy="3659149"/>
          </a:xfrm>
          <a:prstGeom prst="rect">
            <a:avLst/>
          </a:prstGeom>
          <a:noFill/>
          <a:ln>
            <a:noFill/>
          </a:ln>
        </p:spPr>
      </p:pic>
    </p:spTree>
    <p:extLst>
      <p:ext uri="{BB962C8B-B14F-4D97-AF65-F5344CB8AC3E}">
        <p14:creationId xmlns:p14="http://schemas.microsoft.com/office/powerpoint/2010/main" val="12439485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ccb96ae3c_0_102"/>
          <p:cNvSpPr txBox="1">
            <a:spLocks noGrp="1"/>
          </p:cNvSpPr>
          <p:nvPr>
            <p:ph idx="1"/>
          </p:nvPr>
        </p:nvSpPr>
        <p:spPr>
          <a:xfrm>
            <a:off x="5628000" y="922800"/>
            <a:ext cx="53448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Clr>
                <a:schemeClr val="dk1"/>
              </a:buClr>
              <a:buSzPts val="1100"/>
              <a:buFont typeface="Arial"/>
              <a:buNone/>
            </a:pPr>
            <a:r>
              <a:rPr lang="pl-PL" b="1">
                <a:solidFill>
                  <a:srgbClr val="000000"/>
                </a:solidFill>
                <a:latin typeface="Arial"/>
                <a:ea typeface="Arial"/>
                <a:cs typeface="Arial"/>
                <a:sym typeface="Arial"/>
              </a:rPr>
              <a:t>It is essential…</a:t>
            </a:r>
            <a:endParaRPr b="1">
              <a:solidFill>
                <a:srgbClr val="000000"/>
              </a:solidFill>
              <a:latin typeface="Arial"/>
              <a:ea typeface="Arial"/>
              <a:cs typeface="Arial"/>
              <a:sym typeface="Arial"/>
            </a:endParaRPr>
          </a:p>
          <a:p>
            <a:pPr marL="0" lvl="0" indent="0" algn="l" rtl="0">
              <a:lnSpc>
                <a:spcPct val="120000"/>
              </a:lnSpc>
              <a:spcBef>
                <a:spcPts val="0"/>
              </a:spcBef>
              <a:spcAft>
                <a:spcPts val="0"/>
              </a:spcAft>
              <a:buNone/>
            </a:pPr>
            <a:endParaRPr>
              <a:solidFill>
                <a:srgbClr val="000000"/>
              </a:solidFill>
              <a:latin typeface="Arial"/>
              <a:ea typeface="Arial"/>
              <a:cs typeface="Arial"/>
              <a:sym typeface="Arial"/>
            </a:endParaRPr>
          </a:p>
          <a:p>
            <a:pPr marL="457200" lvl="0" indent="-355600" algn="just" rtl="0">
              <a:lnSpc>
                <a:spcPct val="120000"/>
              </a:lnSpc>
              <a:spcBef>
                <a:spcPts val="0"/>
              </a:spcBef>
              <a:spcAft>
                <a:spcPts val="0"/>
              </a:spcAft>
              <a:buClr>
                <a:srgbClr val="000000"/>
              </a:buClr>
              <a:buSzPts val="2000"/>
              <a:buFont typeface="Arial"/>
              <a:buChar char="➢"/>
            </a:pPr>
            <a:r>
              <a:rPr lang="pl-PL">
                <a:solidFill>
                  <a:srgbClr val="000000"/>
                </a:solidFill>
                <a:latin typeface="Arial"/>
                <a:ea typeface="Arial"/>
                <a:cs typeface="Arial"/>
                <a:sym typeface="Arial"/>
              </a:rPr>
              <a:t>To understand where one’s own digital competence needs to be improved or updated. </a:t>
            </a:r>
            <a:endParaRPr>
              <a:solidFill>
                <a:srgbClr val="000000"/>
              </a:solidFill>
              <a:latin typeface="Arial"/>
              <a:ea typeface="Arial"/>
              <a:cs typeface="Arial"/>
              <a:sym typeface="Arial"/>
            </a:endParaRPr>
          </a:p>
          <a:p>
            <a:pPr marL="457200" lvl="0" indent="-355600" algn="just" rtl="0">
              <a:lnSpc>
                <a:spcPct val="120000"/>
              </a:lnSpc>
              <a:spcBef>
                <a:spcPts val="1000"/>
              </a:spcBef>
              <a:spcAft>
                <a:spcPts val="0"/>
              </a:spcAft>
              <a:buClr>
                <a:srgbClr val="000000"/>
              </a:buClr>
              <a:buSzPts val="2000"/>
              <a:buFont typeface="Arial"/>
              <a:buChar char="➢"/>
            </a:pPr>
            <a:r>
              <a:rPr lang="pl-PL">
                <a:solidFill>
                  <a:srgbClr val="000000"/>
                </a:solidFill>
                <a:latin typeface="Arial"/>
                <a:ea typeface="Arial"/>
                <a:cs typeface="Arial"/>
                <a:sym typeface="Arial"/>
              </a:rPr>
              <a:t>To be able to support others with their digital competence development; </a:t>
            </a:r>
            <a:endParaRPr>
              <a:solidFill>
                <a:srgbClr val="000000"/>
              </a:solidFill>
              <a:latin typeface="Arial"/>
              <a:ea typeface="Arial"/>
              <a:cs typeface="Arial"/>
              <a:sym typeface="Arial"/>
            </a:endParaRPr>
          </a:p>
          <a:p>
            <a:pPr marL="457200" lvl="0" indent="-355600" algn="just" rtl="0">
              <a:lnSpc>
                <a:spcPct val="120000"/>
              </a:lnSpc>
              <a:spcBef>
                <a:spcPts val="1000"/>
              </a:spcBef>
              <a:spcAft>
                <a:spcPts val="0"/>
              </a:spcAft>
              <a:buClr>
                <a:srgbClr val="000000"/>
              </a:buClr>
              <a:buSzPts val="2000"/>
              <a:buFont typeface="Arial"/>
              <a:buChar char="➢"/>
            </a:pPr>
            <a:r>
              <a:rPr lang="pl-PL">
                <a:solidFill>
                  <a:srgbClr val="000000"/>
                </a:solidFill>
                <a:latin typeface="Arial"/>
                <a:ea typeface="Arial"/>
                <a:cs typeface="Arial"/>
                <a:sym typeface="Arial"/>
              </a:rPr>
              <a:t>To seek opportunities for self-development. </a:t>
            </a:r>
            <a:endParaRPr>
              <a:solidFill>
                <a:srgbClr val="000000"/>
              </a:solidFill>
              <a:latin typeface="Arial"/>
              <a:ea typeface="Arial"/>
              <a:cs typeface="Arial"/>
              <a:sym typeface="Arial"/>
            </a:endParaRPr>
          </a:p>
          <a:p>
            <a:pPr marL="457200" lvl="0" indent="-355600" algn="just" rtl="0">
              <a:lnSpc>
                <a:spcPct val="120000"/>
              </a:lnSpc>
              <a:spcBef>
                <a:spcPts val="1000"/>
              </a:spcBef>
              <a:spcAft>
                <a:spcPts val="0"/>
              </a:spcAft>
              <a:buClr>
                <a:srgbClr val="000000"/>
              </a:buClr>
              <a:buSzPts val="2000"/>
              <a:buFont typeface="Arial"/>
              <a:buChar char="➢"/>
            </a:pPr>
            <a:r>
              <a:rPr lang="pl-PL">
                <a:solidFill>
                  <a:srgbClr val="000000"/>
                </a:solidFill>
                <a:latin typeface="Arial"/>
                <a:ea typeface="Arial"/>
                <a:cs typeface="Arial"/>
                <a:sym typeface="Arial"/>
              </a:rPr>
              <a:t>To keep up-to-date with digital evolution.</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253" name="Google Shape;253;g18ccb96ae3c_0_102"/>
          <p:cNvPicPr preferRelativeResize="0"/>
          <p:nvPr/>
        </p:nvPicPr>
        <p:blipFill rotWithShape="1">
          <a:blip r:embed="rId3">
            <a:alphaModFix/>
          </a:blip>
          <a:srcRect l="5935" t="4942"/>
          <a:stretch/>
        </p:blipFill>
        <p:spPr>
          <a:xfrm>
            <a:off x="1485900" y="2171700"/>
            <a:ext cx="3712800" cy="3751876"/>
          </a:xfrm>
          <a:prstGeom prst="rect">
            <a:avLst/>
          </a:prstGeom>
          <a:noFill/>
          <a:ln>
            <a:noFill/>
          </a:ln>
        </p:spPr>
      </p:pic>
    </p:spTree>
    <p:extLst>
      <p:ext uri="{BB962C8B-B14F-4D97-AF65-F5344CB8AC3E}">
        <p14:creationId xmlns:p14="http://schemas.microsoft.com/office/powerpoint/2010/main" val="26067152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9764bfac26_0_0"/>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Why is it important?</a:t>
            </a:r>
            <a:endParaRPr/>
          </a:p>
        </p:txBody>
      </p:sp>
      <p:sp>
        <p:nvSpPr>
          <p:cNvPr id="259" name="Google Shape;259;g19764bfac26_0_0"/>
          <p:cNvSpPr txBox="1">
            <a:spLocks noGrp="1"/>
          </p:cNvSpPr>
          <p:nvPr>
            <p:ph idx="1"/>
          </p:nvPr>
        </p:nvSpPr>
        <p:spPr>
          <a:xfrm>
            <a:off x="1572175" y="1714150"/>
            <a:ext cx="9601200" cy="4309800"/>
          </a:xfrm>
          <a:prstGeom prst="rect">
            <a:avLst/>
          </a:prstGeom>
          <a:noFill/>
          <a:ln>
            <a:noFill/>
          </a:ln>
        </p:spPr>
        <p:txBody>
          <a:bodyPr spcFirstLastPara="1" wrap="square" lIns="91425" tIns="45700" rIns="91425" bIns="45700" anchor="t" anchorCtr="0">
            <a:noAutofit/>
          </a:bodyPr>
          <a:lstStyle/>
          <a:p>
            <a:pPr marL="457200" lvl="0" indent="-342900" algn="just" rtl="0">
              <a:lnSpc>
                <a:spcPct val="120000"/>
              </a:lnSpc>
              <a:spcBef>
                <a:spcPts val="0"/>
              </a:spcBef>
              <a:spcAft>
                <a:spcPts val="0"/>
              </a:spcAft>
              <a:buClr>
                <a:srgbClr val="000000"/>
              </a:buClr>
              <a:buSzPts val="1800"/>
              <a:buFont typeface="Arial"/>
              <a:buChar char="➢"/>
            </a:pPr>
            <a:r>
              <a:rPr lang="pl-PL">
                <a:solidFill>
                  <a:srgbClr val="000000"/>
                </a:solidFill>
                <a:latin typeface="Arial"/>
                <a:ea typeface="Arial"/>
                <a:cs typeface="Arial"/>
                <a:sym typeface="Arial"/>
              </a:rPr>
              <a:t>Digitalisation involves dynamic developments. This results in a constant need for new learning in order to be able to adequately cope with various digital tasks, both at work and in everyday life. Lifelong learning is particularly important in the context of digitalisation.</a:t>
            </a:r>
            <a:endParaRPr>
              <a:solidFill>
                <a:srgbClr val="000000"/>
              </a:solidFill>
              <a:latin typeface="Arial"/>
              <a:ea typeface="Arial"/>
              <a:cs typeface="Arial"/>
              <a:sym typeface="Arial"/>
            </a:endParaRPr>
          </a:p>
          <a:p>
            <a:pPr marL="457200" lvl="0" indent="-342900" algn="just" rtl="0">
              <a:lnSpc>
                <a:spcPct val="120000"/>
              </a:lnSpc>
              <a:spcBef>
                <a:spcPts val="1000"/>
              </a:spcBef>
              <a:spcAft>
                <a:spcPts val="0"/>
              </a:spcAft>
              <a:buClr>
                <a:srgbClr val="000000"/>
              </a:buClr>
              <a:buSzPts val="1800"/>
              <a:buFont typeface="Arial"/>
              <a:buChar char="➢"/>
            </a:pPr>
            <a:r>
              <a:rPr lang="pl-PL" i="1">
                <a:solidFill>
                  <a:srgbClr val="000000"/>
                </a:solidFill>
                <a:latin typeface="Arial"/>
                <a:ea typeface="Arial"/>
                <a:cs typeface="Arial"/>
                <a:sym typeface="Arial"/>
              </a:rPr>
              <a:t>Example: when you are faced with a digital task in everyday life or at work, which you cannot adequately handle with your current level of competence, you can recognise whether it is necessary to further develop your digital competences.. The skills of this partial competence allow you to determine which competences you need to update or further develop your own competences. On the other hand, you can independently find and use instructions, training or other learning offers to develop your competences.</a:t>
            </a:r>
            <a:endParaRPr i="1">
              <a:solidFill>
                <a:srgbClr val="000000"/>
              </a:solidFill>
              <a:latin typeface="Arial"/>
              <a:ea typeface="Arial"/>
              <a:cs typeface="Arial"/>
              <a:sym typeface="Arial"/>
            </a:endParaRPr>
          </a:p>
          <a:p>
            <a:pPr marL="0" lvl="0" indent="0" algn="l" rtl="0">
              <a:lnSpc>
                <a:spcPct val="120000"/>
              </a:lnSpc>
              <a:spcBef>
                <a:spcPts val="10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2154743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9764bfac26_0_5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Activity: True or False?</a:t>
            </a:r>
            <a:endParaRPr i="1"/>
          </a:p>
        </p:txBody>
      </p:sp>
      <p:sp>
        <p:nvSpPr>
          <p:cNvPr id="265" name="Google Shape;265;g19764bfac26_0_59"/>
          <p:cNvSpPr txBox="1">
            <a:spLocks noGrp="1"/>
          </p:cNvSpPr>
          <p:nvPr>
            <p:ph idx="1"/>
          </p:nvPr>
        </p:nvSpPr>
        <p:spPr>
          <a:xfrm>
            <a:off x="1572175" y="1714150"/>
            <a:ext cx="9601200" cy="4309800"/>
          </a:xfrm>
          <a:prstGeom prst="rect">
            <a:avLst/>
          </a:prstGeom>
          <a:noFill/>
          <a:ln>
            <a:noFill/>
          </a:ln>
        </p:spPr>
        <p:txBody>
          <a:bodyPr spcFirstLastPara="1" wrap="square" lIns="91425" tIns="45700" rIns="91425" bIns="45700" anchor="t" anchorCtr="0">
            <a:noAutofit/>
          </a:bodyPr>
          <a:lstStyle/>
          <a:p>
            <a:pPr marL="457200" lvl="0" indent="-355600" algn="just" rtl="0">
              <a:lnSpc>
                <a:spcPct val="115000"/>
              </a:lnSpc>
              <a:spcBef>
                <a:spcPts val="0"/>
              </a:spcBef>
              <a:spcAft>
                <a:spcPts val="0"/>
              </a:spcAft>
              <a:buClr>
                <a:srgbClr val="000000"/>
              </a:buClr>
              <a:buSzPts val="2000"/>
              <a:buFont typeface="Arial"/>
              <a:buAutoNum type="arabicPeriod"/>
            </a:pPr>
            <a:r>
              <a:rPr lang="pl-PL" i="1">
                <a:solidFill>
                  <a:srgbClr val="000000"/>
                </a:solidFill>
                <a:latin typeface="Arial"/>
                <a:ea typeface="Arial"/>
                <a:cs typeface="Arial"/>
                <a:sym typeface="Arial"/>
              </a:rPr>
              <a:t>One of the main goals of problem solving is to identify problems in the use of new technologies and digital tools and know how to solve them.</a:t>
            </a:r>
            <a:endParaRPr i="1">
              <a:solidFill>
                <a:srgbClr val="000000"/>
              </a:solidFill>
              <a:latin typeface="Arial"/>
              <a:ea typeface="Arial"/>
              <a:cs typeface="Arial"/>
              <a:sym typeface="Arial"/>
            </a:endParaRPr>
          </a:p>
          <a:p>
            <a:pPr marL="457200" lvl="0" indent="-342900" algn="just" rtl="0">
              <a:lnSpc>
                <a:spcPct val="115000"/>
              </a:lnSpc>
              <a:spcBef>
                <a:spcPts val="1000"/>
              </a:spcBef>
              <a:spcAft>
                <a:spcPts val="0"/>
              </a:spcAft>
              <a:buClr>
                <a:srgbClr val="000000"/>
              </a:buClr>
              <a:buSzPts val="1800"/>
              <a:buFont typeface="Arial"/>
              <a:buAutoNum type="arabicPeriod"/>
            </a:pPr>
            <a:r>
              <a:rPr lang="pl-PL" i="1">
                <a:solidFill>
                  <a:srgbClr val="000000"/>
                </a:solidFill>
                <a:latin typeface="Arial"/>
                <a:ea typeface="Arial"/>
                <a:cs typeface="Arial"/>
                <a:sym typeface="Arial"/>
              </a:rPr>
              <a:t>A person with low digital competences can manage virtual operations such as online bank transactions.</a:t>
            </a:r>
            <a:endParaRPr i="1">
              <a:solidFill>
                <a:srgbClr val="000000"/>
              </a:solidFill>
              <a:latin typeface="Arial"/>
              <a:ea typeface="Arial"/>
              <a:cs typeface="Arial"/>
              <a:sym typeface="Arial"/>
            </a:endParaRPr>
          </a:p>
          <a:p>
            <a:pPr marL="457200" lvl="0" indent="-355600" algn="just" rtl="0">
              <a:lnSpc>
                <a:spcPct val="115000"/>
              </a:lnSpc>
              <a:spcBef>
                <a:spcPts val="1200"/>
              </a:spcBef>
              <a:spcAft>
                <a:spcPts val="0"/>
              </a:spcAft>
              <a:buClr>
                <a:srgbClr val="000000"/>
              </a:buClr>
              <a:buSzPts val="2000"/>
              <a:buFont typeface="Arial"/>
              <a:buAutoNum type="arabicPeriod"/>
            </a:pPr>
            <a:r>
              <a:rPr lang="pl-PL" i="1">
                <a:solidFill>
                  <a:srgbClr val="000000"/>
                </a:solidFill>
                <a:latin typeface="Arial"/>
                <a:ea typeface="Arial"/>
                <a:cs typeface="Arial"/>
                <a:sym typeface="Arial"/>
              </a:rPr>
              <a:t>Troubleshooting is the process of identifying, planning and resolving a problem, error or fault within a software or computer system.</a:t>
            </a:r>
            <a:endParaRPr i="1">
              <a:solidFill>
                <a:srgbClr val="000000"/>
              </a:solidFill>
              <a:latin typeface="Arial"/>
              <a:ea typeface="Arial"/>
              <a:cs typeface="Arial"/>
              <a:sym typeface="Arial"/>
            </a:endParaRPr>
          </a:p>
          <a:p>
            <a:pPr marL="457200" lvl="0" indent="-342900" algn="just" rtl="0">
              <a:lnSpc>
                <a:spcPct val="120000"/>
              </a:lnSpc>
              <a:spcBef>
                <a:spcPts val="1000"/>
              </a:spcBef>
              <a:spcAft>
                <a:spcPts val="0"/>
              </a:spcAft>
              <a:buClr>
                <a:srgbClr val="000000"/>
              </a:buClr>
              <a:buSzPts val="1800"/>
              <a:buFont typeface="Arial"/>
              <a:buAutoNum type="arabicPeriod"/>
            </a:pPr>
            <a:r>
              <a:rPr lang="pl-PL" i="1">
                <a:solidFill>
                  <a:schemeClr val="dk1"/>
                </a:solidFill>
                <a:latin typeface="Arial"/>
                <a:ea typeface="Arial"/>
                <a:cs typeface="Arial"/>
                <a:sym typeface="Arial"/>
              </a:rPr>
              <a:t>A Robot is a mechatronic machine (mechanic, electronic and digital) designed to execute complex tasks automatically.</a:t>
            </a:r>
            <a:endParaRPr i="1">
              <a:solidFill>
                <a:srgbClr val="000000"/>
              </a:solidFill>
              <a:latin typeface="Arial"/>
              <a:ea typeface="Arial"/>
              <a:cs typeface="Arial"/>
              <a:sym typeface="Arial"/>
            </a:endParaRPr>
          </a:p>
          <a:p>
            <a:pPr marL="457200" lvl="0" indent="-342900" algn="just" rtl="0">
              <a:lnSpc>
                <a:spcPct val="115000"/>
              </a:lnSpc>
              <a:spcBef>
                <a:spcPts val="1200"/>
              </a:spcBef>
              <a:spcAft>
                <a:spcPts val="0"/>
              </a:spcAft>
              <a:buClr>
                <a:srgbClr val="000000"/>
              </a:buClr>
              <a:buSzPts val="1800"/>
              <a:buFont typeface="Arial"/>
              <a:buAutoNum type="arabicPeriod"/>
            </a:pPr>
            <a:r>
              <a:rPr lang="pl-PL" i="1">
                <a:solidFill>
                  <a:srgbClr val="000000"/>
                </a:solidFill>
                <a:latin typeface="Arial"/>
                <a:ea typeface="Arial"/>
                <a:cs typeface="Arial"/>
                <a:sym typeface="Arial"/>
              </a:rPr>
              <a:t>In order to support the development of people’s digital skills it is not necessary to identify their digital competences gaps.</a:t>
            </a:r>
            <a:endParaRPr i="1">
              <a:solidFill>
                <a:srgbClr val="000000"/>
              </a:solidFill>
              <a:latin typeface="Arial"/>
              <a:ea typeface="Arial"/>
              <a:cs typeface="Arial"/>
              <a:sym typeface="Arial"/>
            </a:endParaRPr>
          </a:p>
          <a:p>
            <a:pPr marL="0" lvl="0" indent="0" algn="l" rtl="0">
              <a:lnSpc>
                <a:spcPct val="120000"/>
              </a:lnSpc>
              <a:spcBef>
                <a:spcPts val="10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266" name="Google Shape;266;g19764bfac26_0_59"/>
          <p:cNvPicPr preferRelativeResize="0"/>
          <p:nvPr/>
        </p:nvPicPr>
        <p:blipFill>
          <a:blip r:embed="rId3">
            <a:alphaModFix/>
          </a:blip>
          <a:stretch>
            <a:fillRect/>
          </a:stretch>
        </p:blipFill>
        <p:spPr>
          <a:xfrm>
            <a:off x="9386175" y="276075"/>
            <a:ext cx="985425" cy="985425"/>
          </a:xfrm>
          <a:prstGeom prst="rect">
            <a:avLst/>
          </a:prstGeom>
          <a:noFill/>
          <a:ln>
            <a:noFill/>
          </a:ln>
        </p:spPr>
      </p:pic>
    </p:spTree>
    <p:extLst>
      <p:ext uri="{BB962C8B-B14F-4D97-AF65-F5344CB8AC3E}">
        <p14:creationId xmlns:p14="http://schemas.microsoft.com/office/powerpoint/2010/main" val="6012151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title"/>
          </p:nvPr>
        </p:nvSpPr>
        <p:spPr>
          <a:xfrm>
            <a:off x="1488831" y="1031631"/>
            <a:ext cx="9601200" cy="96129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9000"/>
              </a:lnSpc>
              <a:spcBef>
                <a:spcPts val="0"/>
              </a:spcBef>
              <a:spcAft>
                <a:spcPts val="0"/>
              </a:spcAft>
              <a:buClr>
                <a:srgbClr val="365F91"/>
              </a:buClr>
              <a:buSzPct val="100000"/>
              <a:buFont typeface="Times New Roman"/>
              <a:buNone/>
            </a:pPr>
            <a:r>
              <a:rPr lang="pl-PL" dirty="0" err="1">
                <a:solidFill>
                  <a:srgbClr val="365F91"/>
                </a:solidFill>
                <a:latin typeface="Times New Roman"/>
                <a:ea typeface="Times New Roman"/>
                <a:cs typeface="Times New Roman"/>
                <a:sym typeface="Times New Roman"/>
              </a:rPr>
              <a:t>Disclaimer</a:t>
            </a:r>
            <a:r>
              <a:rPr lang="pl-PL" dirty="0">
                <a:solidFill>
                  <a:srgbClr val="365F91"/>
                </a:solidFill>
                <a:latin typeface="Times New Roman"/>
                <a:ea typeface="Times New Roman"/>
                <a:cs typeface="Times New Roman"/>
                <a:sym typeface="Times New Roman"/>
              </a:rPr>
              <a:t>: </a:t>
            </a:r>
            <a:br>
              <a:rPr lang="pl-PL" dirty="0">
                <a:solidFill>
                  <a:srgbClr val="365F91"/>
                </a:solidFill>
                <a:latin typeface="Times New Roman"/>
                <a:ea typeface="Times New Roman"/>
                <a:cs typeface="Times New Roman"/>
                <a:sym typeface="Times New Roman"/>
              </a:rPr>
            </a:br>
            <a:endParaRPr dirty="0">
              <a:latin typeface="Times New Roman"/>
              <a:ea typeface="Times New Roman"/>
              <a:cs typeface="Times New Roman"/>
              <a:sym typeface="Times New Roman"/>
            </a:endParaRPr>
          </a:p>
        </p:txBody>
      </p:sp>
      <p:sp>
        <p:nvSpPr>
          <p:cNvPr id="244" name="Google Shape;244;p4"/>
          <p:cNvSpPr txBox="1">
            <a:spLocks noGrp="1"/>
          </p:cNvSpPr>
          <p:nvPr>
            <p:ph idx="1"/>
          </p:nvPr>
        </p:nvSpPr>
        <p:spPr>
          <a:xfrm>
            <a:off x="1488831" y="2171700"/>
            <a:ext cx="9601200" cy="4191000"/>
          </a:xfrm>
          <a:prstGeom prst="rect">
            <a:avLst/>
          </a:prstGeom>
          <a:noFill/>
          <a:ln>
            <a:noFill/>
          </a:ln>
        </p:spPr>
        <p:txBody>
          <a:bodyPr spcFirstLastPara="1" wrap="square" lIns="91425" tIns="45700" rIns="91425" bIns="45700" anchor="t" anchorCtr="0">
            <a:normAutofit/>
          </a:bodyPr>
          <a:lstStyle/>
          <a:p>
            <a:pPr marL="0" lvl="0" indent="0" algn="just">
              <a:spcBef>
                <a:spcPts val="0"/>
              </a:spcBef>
              <a:spcAft>
                <a:spcPts val="0"/>
              </a:spcAft>
              <a:buClr>
                <a:srgbClr val="365F91"/>
              </a:buClr>
              <a:buSzPts val="4000"/>
              <a:buNone/>
            </a:pPr>
            <a:r>
              <a:rPr lang="en-US" sz="4000" dirty="0">
                <a:solidFill>
                  <a:srgbClr val="365F91"/>
                </a:solidFill>
                <a:latin typeface="Times New Roman"/>
                <a:ea typeface="Times New Roman"/>
                <a:cs typeface="Times New Roman"/>
              </a:rPr>
              <a:t>Funded</a:t>
            </a:r>
            <a:r>
              <a:rPr lang="en-US" sz="4000" dirty="0"/>
              <a:t> </a:t>
            </a:r>
            <a:r>
              <a:rPr lang="en-US" sz="4000" dirty="0">
                <a:solidFill>
                  <a:srgbClr val="365F91"/>
                </a:solidFill>
                <a:latin typeface="Times New Roman"/>
                <a:ea typeface="Times New Roman"/>
                <a:cs typeface="Times New Roman"/>
              </a:rPr>
              <a:t>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0" dirty="0">
              <a:solidFill>
                <a:srgbClr val="365F91"/>
              </a:solidFill>
              <a:latin typeface="Times New Roman"/>
              <a:ea typeface="Times New Roman"/>
              <a:cs typeface="Times New Roman"/>
              <a:sym typeface="Times New Roman"/>
            </a:endParaRPr>
          </a:p>
        </p:txBody>
      </p:sp>
      <p:pic>
        <p:nvPicPr>
          <p:cNvPr id="245" name="Google Shape;245;p4" descr="C:\Users\FFI\Desktop\nowe projekty 2021\DEINDE\Erasmus+ 2021\co-funded_en\Horizontal\JPEG\EN Co-funded by the EU_POS.jpg"/>
          <p:cNvPicPr preferRelativeResize="0"/>
          <p:nvPr/>
        </p:nvPicPr>
        <p:blipFill rotWithShape="1">
          <a:blip r:embed="rId3">
            <a:alphaModFix/>
          </a:blip>
          <a:srcRect/>
          <a:stretch/>
        </p:blipFill>
        <p:spPr>
          <a:xfrm>
            <a:off x="7073655" y="533449"/>
            <a:ext cx="4375150" cy="915035"/>
          </a:xfrm>
          <a:prstGeom prst="rect">
            <a:avLst/>
          </a:prstGeom>
          <a:noFill/>
          <a:ln>
            <a:noFill/>
          </a:ln>
        </p:spPr>
      </p:pic>
    </p:spTree>
    <p:extLst>
      <p:ext uri="{BB962C8B-B14F-4D97-AF65-F5344CB8AC3E}">
        <p14:creationId xmlns:p14="http://schemas.microsoft.com/office/powerpoint/2010/main" val="18679185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subTitle" idx="1"/>
          </p:nvPr>
        </p:nvSpPr>
        <p:spPr>
          <a:xfrm>
            <a:off x="1770185" y="2543908"/>
            <a:ext cx="8217877" cy="2883877"/>
          </a:xfrm>
          <a:prstGeom prst="rect">
            <a:avLst/>
          </a:prstGeom>
          <a:noFill/>
          <a:ln>
            <a:noFill/>
          </a:ln>
        </p:spPr>
        <p:txBody>
          <a:bodyPr spcFirstLastPara="1" wrap="square" lIns="91425" tIns="45700" rIns="91425" bIns="45700" anchor="t" anchorCtr="0">
            <a:normAutofit/>
          </a:bodyPr>
          <a:lstStyle/>
          <a:p>
            <a:pPr marL="0" lvl="0" indent="0" algn="ctr" rtl="0">
              <a:lnSpc>
                <a:spcPct val="112000"/>
              </a:lnSpc>
              <a:spcBef>
                <a:spcPts val="0"/>
              </a:spcBef>
              <a:spcAft>
                <a:spcPts val="0"/>
              </a:spcAft>
              <a:buClr>
                <a:schemeClr val="dk2"/>
              </a:buClr>
              <a:buSzPts val="2300"/>
              <a:buNone/>
            </a:pPr>
            <a:r>
              <a:rPr lang="pl-PL" b="1">
                <a:latin typeface="Times New Roman"/>
                <a:ea typeface="Times New Roman"/>
                <a:cs typeface="Times New Roman"/>
                <a:sym typeface="Times New Roman"/>
              </a:rPr>
              <a:t>Key competences for people 50+</a:t>
            </a:r>
            <a:endParaRPr/>
          </a:p>
          <a:p>
            <a:pPr marL="0" lvl="0" indent="0" algn="ctr" rtl="0">
              <a:lnSpc>
                <a:spcPct val="112000"/>
              </a:lnSpc>
              <a:spcBef>
                <a:spcPts val="0"/>
              </a:spcBef>
              <a:spcAft>
                <a:spcPts val="0"/>
              </a:spcAft>
              <a:buClr>
                <a:schemeClr val="dk2"/>
              </a:buClr>
              <a:buSzPts val="2300"/>
              <a:buNone/>
            </a:pPr>
            <a:endParaRPr b="1">
              <a:latin typeface="Times New Roman"/>
              <a:ea typeface="Times New Roman"/>
              <a:cs typeface="Times New Roman"/>
              <a:sym typeface="Times New Roman"/>
            </a:endParaRPr>
          </a:p>
          <a:p>
            <a:pPr marL="0" lvl="0" indent="0" algn="ctr" rtl="0">
              <a:lnSpc>
                <a:spcPct val="112000"/>
              </a:lnSpc>
              <a:spcBef>
                <a:spcPts val="0"/>
              </a:spcBef>
              <a:spcAft>
                <a:spcPts val="0"/>
              </a:spcAft>
              <a:buClr>
                <a:schemeClr val="dk2"/>
              </a:buClr>
              <a:buSzPts val="4000"/>
              <a:buNone/>
            </a:pPr>
            <a:r>
              <a:rPr lang="pl-PL" sz="4000" b="1">
                <a:latin typeface="Times New Roman"/>
                <a:ea typeface="Times New Roman"/>
                <a:cs typeface="Times New Roman"/>
                <a:sym typeface="Times New Roman"/>
              </a:rPr>
              <a:t>Course: Digital Competences</a:t>
            </a:r>
            <a:endParaRPr sz="4000" b="1">
              <a:latin typeface="Times New Roman"/>
              <a:ea typeface="Times New Roman"/>
              <a:cs typeface="Times New Roman"/>
              <a:sym typeface="Times New Roman"/>
            </a:endParaRPr>
          </a:p>
        </p:txBody>
      </p:sp>
      <p:pic>
        <p:nvPicPr>
          <p:cNvPr id="98" name="Google Shape;98;p1" descr="C:\Users\FFI\Desktop\nowe projekty 2021\DEINDE\Erasmus+ 2021\co-funded_en\Horizontal\JPEG\EN Co-funded by the EU_POS.jpg"/>
          <p:cNvPicPr preferRelativeResize="0"/>
          <p:nvPr/>
        </p:nvPicPr>
        <p:blipFill rotWithShape="1">
          <a:blip r:embed="rId3">
            <a:alphaModFix/>
          </a:blip>
          <a:srcRect/>
          <a:stretch/>
        </p:blipFill>
        <p:spPr>
          <a:xfrm>
            <a:off x="1399686" y="1330936"/>
            <a:ext cx="4375150" cy="915035"/>
          </a:xfrm>
          <a:prstGeom prst="rect">
            <a:avLst/>
          </a:prstGeom>
          <a:noFill/>
          <a:ln>
            <a:noFill/>
          </a:ln>
        </p:spPr>
      </p:pic>
      <p:pic>
        <p:nvPicPr>
          <p:cNvPr id="99" name="Google Shape;99;p1"/>
          <p:cNvPicPr preferRelativeResize="0"/>
          <p:nvPr/>
        </p:nvPicPr>
        <p:blipFill rotWithShape="1">
          <a:blip r:embed="rId4">
            <a:alphaModFix/>
          </a:blip>
          <a:srcRect/>
          <a:stretch/>
        </p:blipFill>
        <p:spPr>
          <a:xfrm>
            <a:off x="9615122" y="4208585"/>
            <a:ext cx="1238250" cy="1219200"/>
          </a:xfrm>
          <a:prstGeom prst="rect">
            <a:avLst/>
          </a:prstGeom>
          <a:noFill/>
          <a:ln>
            <a:noFill/>
          </a:ln>
        </p:spPr>
      </p:pic>
    </p:spTree>
    <p:extLst>
      <p:ext uri="{BB962C8B-B14F-4D97-AF65-F5344CB8AC3E}">
        <p14:creationId xmlns:p14="http://schemas.microsoft.com/office/powerpoint/2010/main" val="4663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8ccb96ae3c_0_73"/>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i="1"/>
              <a:t>Ask yourself…</a:t>
            </a:r>
            <a:endParaRPr i="1"/>
          </a:p>
        </p:txBody>
      </p:sp>
      <p:sp>
        <p:nvSpPr>
          <p:cNvPr id="153" name="Google Shape;153;g18ccb96ae3c_0_73"/>
          <p:cNvSpPr txBox="1">
            <a:spLocks noGrp="1"/>
          </p:cNvSpPr>
          <p:nvPr>
            <p:ph idx="1"/>
          </p:nvPr>
        </p:nvSpPr>
        <p:spPr>
          <a:xfrm>
            <a:off x="1295400" y="1730650"/>
            <a:ext cx="9861300" cy="4309800"/>
          </a:xfrm>
          <a:prstGeom prst="rect">
            <a:avLst/>
          </a:prstGeom>
          <a:noFill/>
          <a:ln>
            <a:noFill/>
          </a:ln>
        </p:spPr>
        <p:txBody>
          <a:bodyPr spcFirstLastPara="1" wrap="square" lIns="91425" tIns="45700" rIns="91425" bIns="45700" anchor="t" anchorCtr="0">
            <a:noAutofit/>
          </a:bodyPr>
          <a:lstStyle/>
          <a:p>
            <a:pPr marL="457200" lvl="0" indent="-358775" algn="just" rtl="0">
              <a:lnSpc>
                <a:spcPct val="120000"/>
              </a:lnSpc>
              <a:spcBef>
                <a:spcPts val="1800"/>
              </a:spcBef>
              <a:spcAft>
                <a:spcPts val="0"/>
              </a:spcAft>
              <a:buClr>
                <a:srgbClr val="000000"/>
              </a:buClr>
              <a:buSzPts val="2050"/>
              <a:buFont typeface="Arial"/>
              <a:buChar char="❖"/>
            </a:pPr>
            <a:r>
              <a:rPr lang="pl-PL" sz="2050">
                <a:solidFill>
                  <a:srgbClr val="000000"/>
                </a:solidFill>
                <a:latin typeface="Arial"/>
                <a:ea typeface="Arial"/>
                <a:cs typeface="Arial"/>
                <a:sym typeface="Arial"/>
              </a:rPr>
              <a:t>Does it look professional like other websites you know and trust, with the product’s or company’s usual logo and with text that is free of spelling errors?</a:t>
            </a:r>
            <a:endParaRPr sz="2050">
              <a:solidFill>
                <a:srgbClr val="000000"/>
              </a:solidFill>
              <a:latin typeface="Arial"/>
              <a:ea typeface="Arial"/>
              <a:cs typeface="Arial"/>
              <a:sym typeface="Arial"/>
            </a:endParaRPr>
          </a:p>
          <a:p>
            <a:pPr marL="457200" lvl="0" indent="-358775" algn="just" rtl="0">
              <a:lnSpc>
                <a:spcPct val="120000"/>
              </a:lnSpc>
              <a:spcBef>
                <a:spcPts val="0"/>
              </a:spcBef>
              <a:spcAft>
                <a:spcPts val="0"/>
              </a:spcAft>
              <a:buClr>
                <a:srgbClr val="000000"/>
              </a:buClr>
              <a:buSzPts val="2050"/>
              <a:buFont typeface="Arial"/>
              <a:buChar char="❖"/>
            </a:pPr>
            <a:r>
              <a:rPr lang="pl-PL" sz="2050">
                <a:solidFill>
                  <a:srgbClr val="000000"/>
                </a:solidFill>
                <a:latin typeface="Arial"/>
                <a:ea typeface="Arial"/>
                <a:cs typeface="Arial"/>
                <a:sym typeface="Arial"/>
              </a:rPr>
              <a:t> Does the siteʼs URL match the product’s or company’s name and information youʼre looking for? </a:t>
            </a:r>
            <a:endParaRPr sz="2050">
              <a:solidFill>
                <a:srgbClr val="000000"/>
              </a:solidFill>
              <a:latin typeface="Arial"/>
              <a:ea typeface="Arial"/>
              <a:cs typeface="Arial"/>
              <a:sym typeface="Arial"/>
            </a:endParaRPr>
          </a:p>
          <a:p>
            <a:pPr marL="457200" lvl="0" indent="-358775" algn="just" rtl="0">
              <a:lnSpc>
                <a:spcPct val="120000"/>
              </a:lnSpc>
              <a:spcBef>
                <a:spcPts val="0"/>
              </a:spcBef>
              <a:spcAft>
                <a:spcPts val="0"/>
              </a:spcAft>
              <a:buClr>
                <a:srgbClr val="000000"/>
              </a:buClr>
              <a:buSzPts val="2050"/>
              <a:buFont typeface="Arial"/>
              <a:buChar char="❖"/>
            </a:pPr>
            <a:r>
              <a:rPr lang="pl-PL" sz="2050">
                <a:solidFill>
                  <a:srgbClr val="000000"/>
                </a:solidFill>
                <a:latin typeface="Arial"/>
                <a:ea typeface="Arial"/>
                <a:cs typeface="Arial"/>
                <a:sym typeface="Arial"/>
              </a:rPr>
              <a:t>Are there misspellings?</a:t>
            </a:r>
            <a:endParaRPr sz="2050">
              <a:solidFill>
                <a:srgbClr val="000000"/>
              </a:solidFill>
              <a:latin typeface="Arial"/>
              <a:ea typeface="Arial"/>
              <a:cs typeface="Arial"/>
              <a:sym typeface="Arial"/>
            </a:endParaRPr>
          </a:p>
          <a:p>
            <a:pPr marL="457200" lvl="0" indent="-358775" algn="just" rtl="0">
              <a:lnSpc>
                <a:spcPct val="120000"/>
              </a:lnSpc>
              <a:spcBef>
                <a:spcPts val="0"/>
              </a:spcBef>
              <a:spcAft>
                <a:spcPts val="0"/>
              </a:spcAft>
              <a:buClr>
                <a:srgbClr val="000000"/>
              </a:buClr>
              <a:buSzPts val="2050"/>
              <a:buFont typeface="Arial"/>
              <a:buChar char="❖"/>
            </a:pPr>
            <a:r>
              <a:rPr lang="pl-PL" sz="2050">
                <a:solidFill>
                  <a:srgbClr val="000000"/>
                </a:solidFill>
                <a:latin typeface="Arial"/>
                <a:ea typeface="Arial"/>
                <a:cs typeface="Arial"/>
                <a:sym typeface="Arial"/>
              </a:rPr>
              <a:t>Is the email or site offering something that sounds too good to be true, like a chance to make a lot of money? </a:t>
            </a:r>
            <a:endParaRPr sz="2050">
              <a:solidFill>
                <a:srgbClr val="000000"/>
              </a:solidFill>
              <a:latin typeface="Arial"/>
              <a:ea typeface="Arial"/>
              <a:cs typeface="Arial"/>
              <a:sym typeface="Arial"/>
            </a:endParaRPr>
          </a:p>
          <a:p>
            <a:pPr marL="457200" lvl="0" indent="-358775" algn="just" rtl="0">
              <a:lnSpc>
                <a:spcPct val="120000"/>
              </a:lnSpc>
              <a:spcBef>
                <a:spcPts val="0"/>
              </a:spcBef>
              <a:spcAft>
                <a:spcPts val="0"/>
              </a:spcAft>
              <a:buClr>
                <a:srgbClr val="000000"/>
              </a:buClr>
              <a:buSzPts val="2050"/>
              <a:buFont typeface="Arial"/>
              <a:buChar char="❖"/>
            </a:pPr>
            <a:r>
              <a:rPr lang="pl-PL" sz="2050">
                <a:solidFill>
                  <a:srgbClr val="000000"/>
                </a:solidFill>
                <a:latin typeface="Arial"/>
                <a:ea typeface="Arial"/>
                <a:cs typeface="Arial"/>
                <a:sym typeface="Arial"/>
              </a:rPr>
              <a:t>Does the message sound just a little bit weird? </a:t>
            </a:r>
            <a:endParaRPr sz="2050">
              <a:solidFill>
                <a:srgbClr val="000000"/>
              </a:solidFill>
              <a:latin typeface="Arial"/>
              <a:ea typeface="Arial"/>
              <a:cs typeface="Arial"/>
              <a:sym typeface="Arial"/>
            </a:endParaRPr>
          </a:p>
          <a:p>
            <a:pPr marL="457200" lvl="0" indent="-358775" algn="just" rtl="0">
              <a:lnSpc>
                <a:spcPct val="120000"/>
              </a:lnSpc>
              <a:spcBef>
                <a:spcPts val="0"/>
              </a:spcBef>
              <a:spcAft>
                <a:spcPts val="0"/>
              </a:spcAft>
              <a:buClr>
                <a:srgbClr val="000000"/>
              </a:buClr>
              <a:buSzPts val="2050"/>
              <a:buFont typeface="Arial"/>
              <a:buChar char="❖"/>
            </a:pPr>
            <a:r>
              <a:rPr lang="pl-PL" sz="2050">
                <a:solidFill>
                  <a:srgbClr val="000000"/>
                </a:solidFill>
                <a:latin typeface="Arial"/>
                <a:ea typeface="Arial"/>
                <a:cs typeface="Arial"/>
                <a:sym typeface="Arial"/>
              </a:rPr>
              <a:t>Did you receive a link from your bank account that is suspicious?</a:t>
            </a:r>
            <a:endParaRPr sz="2050">
              <a:solidFill>
                <a:srgbClr val="000000"/>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5736516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Information  and  Data Literacy (What is it based on?)</a:t>
            </a:r>
            <a:endParaRPr/>
          </a:p>
        </p:txBody>
      </p:sp>
      <p:sp>
        <p:nvSpPr>
          <p:cNvPr id="105" name="Google Shape;105;p2"/>
          <p:cNvSpPr txBox="1">
            <a:spLocks noGrp="1"/>
          </p:cNvSpPr>
          <p:nvPr>
            <p:ph idx="1"/>
          </p:nvPr>
        </p:nvSpPr>
        <p:spPr>
          <a:xfrm>
            <a:off x="1371600" y="2286000"/>
            <a:ext cx="6967200" cy="3581400"/>
          </a:xfrm>
          <a:prstGeom prst="rect">
            <a:avLst/>
          </a:prstGeom>
          <a:noFill/>
          <a:ln>
            <a:noFill/>
          </a:ln>
        </p:spPr>
        <p:txBody>
          <a:bodyPr spcFirstLastPara="1" wrap="square" lIns="91425" tIns="45700" rIns="91425" bIns="45700" anchor="t" anchorCtr="0">
            <a:noAutofit/>
          </a:bodyPr>
          <a:lstStyle/>
          <a:p>
            <a:pPr marL="457200" lvl="0" indent="-358790" algn="l" rtl="0">
              <a:lnSpc>
                <a:spcPct val="9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Articulate information needs, to locate and obtain digital data, information and content. </a:t>
            </a: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358790" algn="l" rtl="0">
              <a:lnSpc>
                <a:spcPct val="9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Judge the relevance of sources and their content.</a:t>
            </a: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358790" algn="l" rtl="0">
              <a:lnSpc>
                <a:spcPct val="9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 Store, manage and organize data, information and digital content.</a:t>
            </a: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pic>
        <p:nvPicPr>
          <p:cNvPr id="106" name="Google Shape;106;p2"/>
          <p:cNvPicPr preferRelativeResize="0"/>
          <p:nvPr/>
        </p:nvPicPr>
        <p:blipFill>
          <a:blip r:embed="rId3">
            <a:alphaModFix/>
          </a:blip>
          <a:stretch>
            <a:fillRect/>
          </a:stretch>
        </p:blipFill>
        <p:spPr>
          <a:xfrm>
            <a:off x="8150800" y="2476500"/>
            <a:ext cx="3849476" cy="2874275"/>
          </a:xfrm>
          <a:prstGeom prst="rect">
            <a:avLst/>
          </a:prstGeom>
          <a:noFill/>
          <a:ln>
            <a:noFill/>
          </a:ln>
        </p:spPr>
      </p:pic>
    </p:spTree>
    <p:extLst>
      <p:ext uri="{BB962C8B-B14F-4D97-AF65-F5344CB8AC3E}">
        <p14:creationId xmlns:p14="http://schemas.microsoft.com/office/powerpoint/2010/main" val="24382602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8ccb96ae3c_0_1"/>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What else?</a:t>
            </a:r>
            <a:endParaRPr/>
          </a:p>
        </p:txBody>
      </p:sp>
      <p:sp>
        <p:nvSpPr>
          <p:cNvPr id="112" name="Google Shape;112;g18ccb96ae3c_0_1"/>
          <p:cNvSpPr txBox="1">
            <a:spLocks noGrp="1"/>
          </p:cNvSpPr>
          <p:nvPr>
            <p:ph idx="1"/>
          </p:nvPr>
        </p:nvSpPr>
        <p:spPr>
          <a:xfrm>
            <a:off x="1371600" y="1557650"/>
            <a:ext cx="82899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SzPts val="1800"/>
              <a:buNone/>
            </a:pPr>
            <a:r>
              <a:rPr lang="pl-PL" sz="2550" b="1">
                <a:solidFill>
                  <a:schemeClr val="dk1"/>
                </a:solidFill>
                <a:latin typeface="Arial"/>
                <a:ea typeface="Arial"/>
                <a:cs typeface="Arial"/>
                <a:sym typeface="Arial"/>
              </a:rPr>
              <a:t>Digital literacy is not just knowing how to use digital tools. It is also about:</a:t>
            </a:r>
            <a:endParaRPr sz="25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Making conscious use of digital tools, information and content</a:t>
            </a:r>
            <a:endParaRPr sz="205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 being able to discern what is of quality and what is not,</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 to learn to search effectively and efficiently, </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4091951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8cea1f1dc3_0_7"/>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What else?</a:t>
            </a:r>
            <a:endParaRPr/>
          </a:p>
        </p:txBody>
      </p:sp>
      <p:sp>
        <p:nvSpPr>
          <p:cNvPr id="118" name="Google Shape;118;g18cea1f1dc3_0_7"/>
          <p:cNvSpPr txBox="1">
            <a:spLocks noGrp="1"/>
          </p:cNvSpPr>
          <p:nvPr>
            <p:ph idx="1"/>
          </p:nvPr>
        </p:nvSpPr>
        <p:spPr>
          <a:xfrm>
            <a:off x="1371600" y="1557650"/>
            <a:ext cx="82899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SzPts val="1800"/>
              <a:buNone/>
            </a:pPr>
            <a:r>
              <a:rPr lang="pl-PL" sz="2550" b="1">
                <a:solidFill>
                  <a:schemeClr val="dk1"/>
                </a:solidFill>
                <a:latin typeface="Arial"/>
                <a:ea typeface="Arial"/>
                <a:cs typeface="Arial"/>
                <a:sym typeface="Arial"/>
              </a:rPr>
              <a:t>Digital literacy is not just knowing how to use digital tools. It is also about:</a:t>
            </a:r>
            <a:endParaRPr sz="2550" b="1">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to select what is relevant from reliable sources based on the purpose pursued (academic, journalistic, business...) </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to classify, save and manage information for future applications. </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33529435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8ccb96ae3c_0_9"/>
          <p:cNvSpPr txBox="1">
            <a:spLocks noGrp="1"/>
          </p:cNvSpPr>
          <p:nvPr>
            <p:ph idx="1"/>
          </p:nvPr>
        </p:nvSpPr>
        <p:spPr>
          <a:xfrm>
            <a:off x="1371600" y="2548200"/>
            <a:ext cx="6813900" cy="3777900"/>
          </a:xfrm>
          <a:prstGeom prst="rect">
            <a:avLst/>
          </a:prstGeom>
          <a:noFill/>
          <a:ln>
            <a:noFill/>
          </a:ln>
        </p:spPr>
        <p:txBody>
          <a:bodyPr spcFirstLastPara="1" wrap="square" lIns="91425" tIns="45700" rIns="91425" bIns="45700" anchor="t" anchorCtr="0">
            <a:noAutofit/>
          </a:bodyPr>
          <a:lstStyle/>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Browsing, searching and filtering data, information and digital content.</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Evaluating data, information and digital content.</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Managing data, information and digital content.</a:t>
            </a: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
        <p:nvSpPr>
          <p:cNvPr id="124" name="Google Shape;124;g18ccb96ae3c_0_9"/>
          <p:cNvSpPr/>
          <p:nvPr/>
        </p:nvSpPr>
        <p:spPr>
          <a:xfrm>
            <a:off x="3253200" y="445225"/>
            <a:ext cx="7328400" cy="1529400"/>
          </a:xfrm>
          <a:prstGeom prst="horizontalScroll">
            <a:avLst>
              <a:gd name="adj" fmla="val 12500"/>
            </a:avLst>
          </a:prstGeom>
          <a:no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sz="4100" b="1">
                <a:solidFill>
                  <a:schemeClr val="dk1"/>
                </a:solidFill>
              </a:rPr>
              <a:t>Competences</a:t>
            </a:r>
            <a:endParaRPr sz="4100" b="1">
              <a:solidFill>
                <a:schemeClr val="dk1"/>
              </a:solidFill>
            </a:endParaRPr>
          </a:p>
        </p:txBody>
      </p:sp>
    </p:spTree>
    <p:extLst>
      <p:ext uri="{BB962C8B-B14F-4D97-AF65-F5344CB8AC3E}">
        <p14:creationId xmlns:p14="http://schemas.microsoft.com/office/powerpoint/2010/main" val="14469634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8ccb96ae3c_0_16"/>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9000"/>
              </a:lnSpc>
              <a:spcBef>
                <a:spcPts val="0"/>
              </a:spcBef>
              <a:spcAft>
                <a:spcPts val="0"/>
              </a:spcAft>
              <a:buClr>
                <a:schemeClr val="dk2"/>
              </a:buClr>
              <a:buSzPct val="100000"/>
              <a:buFont typeface="Libre Franklin"/>
              <a:buNone/>
            </a:pPr>
            <a:r>
              <a:rPr lang="pl-PL" b="1"/>
              <a:t>1. Browsing, Searching and Filtering Data, Information and Digital Content (What is it for?)</a:t>
            </a:r>
            <a:endParaRPr b="1"/>
          </a:p>
        </p:txBody>
      </p:sp>
      <p:sp>
        <p:nvSpPr>
          <p:cNvPr id="130" name="Google Shape;130;g18ccb96ae3c_0_16"/>
          <p:cNvSpPr txBox="1">
            <a:spLocks noGrp="1"/>
          </p:cNvSpPr>
          <p:nvPr>
            <p:ph idx="1"/>
          </p:nvPr>
        </p:nvSpPr>
        <p:spPr>
          <a:xfrm>
            <a:off x="1371600" y="2590800"/>
            <a:ext cx="6085500" cy="3581400"/>
          </a:xfrm>
          <a:prstGeom prst="rect">
            <a:avLst/>
          </a:prstGeom>
          <a:noFill/>
          <a:ln>
            <a:noFill/>
          </a:ln>
        </p:spPr>
        <p:txBody>
          <a:bodyPr spcFirstLastPara="1" wrap="square" lIns="91425" tIns="45700" rIns="91425" bIns="45700" anchor="t" anchorCtr="0">
            <a:noAutofit/>
          </a:bodyPr>
          <a:lstStyle/>
          <a:p>
            <a:pPr marL="457200" lvl="0" indent="-358790" algn="l" rtl="0">
              <a:lnSpc>
                <a:spcPct val="9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To articulate information needs, </a:t>
            </a:r>
            <a:endParaRPr sz="2050">
              <a:solidFill>
                <a:schemeClr val="dk1"/>
              </a:solidFill>
              <a:latin typeface="Arial"/>
              <a:ea typeface="Arial"/>
              <a:cs typeface="Arial"/>
              <a:sym typeface="Arial"/>
            </a:endParaRPr>
          </a:p>
          <a:p>
            <a:pPr marL="457200" lvl="0" indent="-358790" algn="l" rtl="0">
              <a:lnSpc>
                <a:spcPct val="9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To search for data, information and content in digital environments, </a:t>
            </a:r>
            <a:endParaRPr sz="2050">
              <a:solidFill>
                <a:schemeClr val="dk1"/>
              </a:solidFill>
              <a:latin typeface="Arial"/>
              <a:ea typeface="Arial"/>
              <a:cs typeface="Arial"/>
              <a:sym typeface="Arial"/>
            </a:endParaRPr>
          </a:p>
          <a:p>
            <a:pPr marL="457200" lvl="0" indent="-358790" algn="l" rtl="0">
              <a:lnSpc>
                <a:spcPct val="9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To access and  navigate between them,</a:t>
            </a:r>
            <a:endParaRPr sz="2050">
              <a:solidFill>
                <a:schemeClr val="dk1"/>
              </a:solidFill>
              <a:latin typeface="Arial"/>
              <a:ea typeface="Arial"/>
              <a:cs typeface="Arial"/>
              <a:sym typeface="Arial"/>
            </a:endParaRPr>
          </a:p>
          <a:p>
            <a:pPr marL="457200" lvl="0" indent="-358790" algn="l" rtl="0">
              <a:lnSpc>
                <a:spcPct val="9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To create and update personal search strategies.</a:t>
            </a: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spTree>
    <p:extLst>
      <p:ext uri="{BB962C8B-B14F-4D97-AF65-F5344CB8AC3E}">
        <p14:creationId xmlns:p14="http://schemas.microsoft.com/office/powerpoint/2010/main" val="39874209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8cea1f1dc3_0_25"/>
          <p:cNvSpPr txBox="1">
            <a:spLocks noGrp="1"/>
          </p:cNvSpPr>
          <p:nvPr>
            <p:ph idx="1"/>
          </p:nvPr>
        </p:nvSpPr>
        <p:spPr>
          <a:xfrm>
            <a:off x="1311215" y="2211770"/>
            <a:ext cx="10551900" cy="3777900"/>
          </a:xfrm>
          <a:prstGeom prst="rect">
            <a:avLst/>
          </a:prstGeom>
          <a:noFill/>
          <a:ln>
            <a:noFill/>
          </a:ln>
        </p:spPr>
        <p:txBody>
          <a:bodyPr spcFirstLastPara="1" wrap="square" lIns="91425" tIns="45700" rIns="91425" bIns="45700" anchor="t" anchorCtr="0">
            <a:noAutofit/>
          </a:bodyPr>
          <a:lstStyle/>
          <a:p>
            <a:pPr marL="457200" lvl="0" indent="-358775" algn="l" rtl="0">
              <a:lnSpc>
                <a:spcPct val="120000"/>
              </a:lnSpc>
              <a:spcBef>
                <a:spcPts val="1800"/>
              </a:spcBef>
              <a:spcAft>
                <a:spcPts val="0"/>
              </a:spcAft>
              <a:buClr>
                <a:srgbClr val="22304B"/>
              </a:buClr>
              <a:buSzPts val="2050"/>
              <a:buFont typeface="Arial"/>
              <a:buChar char="■"/>
            </a:pPr>
            <a:r>
              <a:rPr lang="pl-PL" sz="2050" dirty="0" err="1">
                <a:solidFill>
                  <a:srgbClr val="22304B"/>
                </a:solidFill>
                <a:latin typeface="Arial"/>
                <a:ea typeface="Arial"/>
                <a:cs typeface="Arial"/>
                <a:sym typeface="Arial"/>
              </a:rPr>
              <a:t>You</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can</a:t>
            </a:r>
            <a:r>
              <a:rPr lang="pl-PL" sz="2050" dirty="0">
                <a:solidFill>
                  <a:srgbClr val="22304B"/>
                </a:solidFill>
                <a:latin typeface="Arial"/>
                <a:ea typeface="Arial"/>
                <a:cs typeface="Arial"/>
                <a:sym typeface="Arial"/>
              </a:rPr>
              <a:t> format and </a:t>
            </a:r>
            <a:r>
              <a:rPr lang="pl-PL" sz="2050" dirty="0" err="1">
                <a:solidFill>
                  <a:srgbClr val="22304B"/>
                </a:solidFill>
                <a:latin typeface="Arial"/>
                <a:ea typeface="Arial"/>
                <a:cs typeface="Arial"/>
                <a:sym typeface="Arial"/>
              </a:rPr>
              <a:t>save</a:t>
            </a:r>
            <a:r>
              <a:rPr lang="pl-PL" sz="2050" dirty="0">
                <a:solidFill>
                  <a:srgbClr val="22304B"/>
                </a:solidFill>
                <a:latin typeface="Arial"/>
                <a:ea typeface="Arial"/>
                <a:cs typeface="Arial"/>
                <a:sym typeface="Arial"/>
              </a:rPr>
              <a:t> a </a:t>
            </a:r>
            <a:r>
              <a:rPr lang="pl-PL" sz="2050" dirty="0" err="1">
                <a:solidFill>
                  <a:srgbClr val="22304B"/>
                </a:solidFill>
                <a:latin typeface="Arial"/>
                <a:ea typeface="Arial"/>
                <a:cs typeface="Arial"/>
                <a:sym typeface="Arial"/>
              </a:rPr>
              <a:t>picture</a:t>
            </a:r>
            <a:r>
              <a:rPr lang="pl-PL" sz="2050" dirty="0">
                <a:solidFill>
                  <a:srgbClr val="22304B"/>
                </a:solidFill>
                <a:latin typeface="Arial"/>
                <a:ea typeface="Arial"/>
                <a:cs typeface="Arial"/>
                <a:sym typeface="Arial"/>
              </a:rPr>
              <a:t> in the most </a:t>
            </a:r>
            <a:r>
              <a:rPr lang="pl-PL" sz="2050" dirty="0" err="1">
                <a:solidFill>
                  <a:srgbClr val="22304B"/>
                </a:solidFill>
                <a:latin typeface="Arial"/>
                <a:ea typeface="Arial"/>
                <a:cs typeface="Arial"/>
                <a:sym typeface="Arial"/>
              </a:rPr>
              <a:t>appropriate</a:t>
            </a:r>
            <a:r>
              <a:rPr lang="pl-PL" sz="2050" dirty="0">
                <a:solidFill>
                  <a:srgbClr val="22304B"/>
                </a:solidFill>
                <a:latin typeface="Arial"/>
                <a:ea typeface="Arial"/>
                <a:cs typeface="Arial"/>
                <a:sym typeface="Arial"/>
              </a:rPr>
              <a:t> format (for </a:t>
            </a:r>
            <a:r>
              <a:rPr lang="pl-PL" sz="2050" dirty="0" err="1">
                <a:solidFill>
                  <a:srgbClr val="22304B"/>
                </a:solidFill>
                <a:latin typeface="Arial"/>
                <a:ea typeface="Arial"/>
                <a:cs typeface="Arial"/>
                <a:sym typeface="Arial"/>
              </a:rPr>
              <a:t>example</a:t>
            </a:r>
            <a:r>
              <a:rPr lang="pl-PL" sz="2050" dirty="0">
                <a:solidFill>
                  <a:srgbClr val="22304B"/>
                </a:solidFill>
                <a:latin typeface="Arial"/>
                <a:ea typeface="Arial"/>
                <a:cs typeface="Arial"/>
                <a:sym typeface="Arial"/>
              </a:rPr>
              <a:t>, JPG, PNG, </a:t>
            </a:r>
            <a:r>
              <a:rPr lang="pl-PL" sz="2050" dirty="0" err="1">
                <a:solidFill>
                  <a:srgbClr val="22304B"/>
                </a:solidFill>
                <a:latin typeface="Arial"/>
                <a:ea typeface="Arial"/>
                <a:cs typeface="Arial"/>
                <a:sym typeface="Arial"/>
              </a:rPr>
              <a:t>or</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raw</a:t>
            </a:r>
            <a:r>
              <a:rPr lang="pl-PL" sz="2050" dirty="0">
                <a:solidFill>
                  <a:srgbClr val="22304B"/>
                </a:solidFill>
                <a:latin typeface="Arial"/>
                <a:ea typeface="Arial"/>
                <a:cs typeface="Arial"/>
                <a:sym typeface="Arial"/>
              </a:rPr>
              <a:t>).</a:t>
            </a:r>
            <a:endParaRPr sz="2050" dirty="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dirty="0" err="1">
                <a:solidFill>
                  <a:srgbClr val="22304B"/>
                </a:solidFill>
                <a:latin typeface="Arial"/>
                <a:ea typeface="Arial"/>
                <a:cs typeface="Arial"/>
                <a:sym typeface="Arial"/>
              </a:rPr>
              <a:t>You</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now</a:t>
            </a:r>
            <a:r>
              <a:rPr lang="pl-PL" sz="2050" dirty="0">
                <a:solidFill>
                  <a:srgbClr val="22304B"/>
                </a:solidFill>
                <a:latin typeface="Arial"/>
                <a:ea typeface="Arial"/>
                <a:cs typeface="Arial"/>
                <a:sym typeface="Arial"/>
              </a:rPr>
              <a:t> the pros and </a:t>
            </a:r>
            <a:r>
              <a:rPr lang="pl-PL" sz="2050" dirty="0" err="1">
                <a:solidFill>
                  <a:srgbClr val="22304B"/>
                </a:solidFill>
                <a:latin typeface="Arial"/>
                <a:ea typeface="Arial"/>
                <a:cs typeface="Arial"/>
                <a:sym typeface="Arial"/>
              </a:rPr>
              <a:t>cons</a:t>
            </a:r>
            <a:r>
              <a:rPr lang="pl-PL" sz="2050" dirty="0">
                <a:solidFill>
                  <a:srgbClr val="22304B"/>
                </a:solidFill>
                <a:latin typeface="Arial"/>
                <a:ea typeface="Arial"/>
                <a:cs typeface="Arial"/>
                <a:sym typeface="Arial"/>
              </a:rPr>
              <a:t> of </a:t>
            </a:r>
            <a:r>
              <a:rPr lang="pl-PL" sz="2050" dirty="0" err="1">
                <a:solidFill>
                  <a:srgbClr val="22304B"/>
                </a:solidFill>
                <a:latin typeface="Arial"/>
                <a:ea typeface="Arial"/>
                <a:cs typeface="Arial"/>
                <a:sym typeface="Arial"/>
              </a:rPr>
              <a:t>storing</a:t>
            </a:r>
            <a:r>
              <a:rPr lang="pl-PL" sz="2050" dirty="0">
                <a:solidFill>
                  <a:srgbClr val="22304B"/>
                </a:solidFill>
                <a:latin typeface="Arial"/>
                <a:ea typeface="Arial"/>
                <a:cs typeface="Arial"/>
                <a:sym typeface="Arial"/>
              </a:rPr>
              <a:t> data in the </a:t>
            </a:r>
            <a:r>
              <a:rPr lang="pl-PL" sz="2050" dirty="0" err="1">
                <a:solidFill>
                  <a:srgbClr val="22304B"/>
                </a:solidFill>
                <a:latin typeface="Arial"/>
                <a:ea typeface="Arial"/>
                <a:cs typeface="Arial"/>
                <a:sym typeface="Arial"/>
              </a:rPr>
              <a:t>cloud</a:t>
            </a:r>
            <a:r>
              <a:rPr lang="pl-PL" sz="2050" dirty="0">
                <a:solidFill>
                  <a:srgbClr val="22304B"/>
                </a:solidFill>
                <a:latin typeface="Arial"/>
                <a:ea typeface="Arial"/>
                <a:cs typeface="Arial"/>
                <a:sym typeface="Arial"/>
              </a:rPr>
              <a:t>, on a hard </a:t>
            </a:r>
            <a:r>
              <a:rPr lang="pl-PL" sz="2050" dirty="0" err="1">
                <a:solidFill>
                  <a:srgbClr val="22304B"/>
                </a:solidFill>
                <a:latin typeface="Arial"/>
                <a:ea typeface="Arial"/>
                <a:cs typeface="Arial"/>
                <a:sym typeface="Arial"/>
              </a:rPr>
              <a:t>drive</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or</a:t>
            </a:r>
            <a:r>
              <a:rPr lang="pl-PL" sz="2050" dirty="0">
                <a:solidFill>
                  <a:srgbClr val="22304B"/>
                </a:solidFill>
                <a:latin typeface="Arial"/>
                <a:ea typeface="Arial"/>
                <a:cs typeface="Arial"/>
                <a:sym typeface="Arial"/>
              </a:rPr>
              <a:t> a </a:t>
            </a:r>
            <a:r>
              <a:rPr lang="pl-PL" sz="2050" dirty="0" err="1">
                <a:solidFill>
                  <a:srgbClr val="22304B"/>
                </a:solidFill>
                <a:latin typeface="Arial"/>
                <a:ea typeface="Arial"/>
                <a:cs typeface="Arial"/>
                <a:sym typeface="Arial"/>
              </a:rPr>
              <a:t>portable</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device</a:t>
            </a:r>
            <a:r>
              <a:rPr lang="pl-PL" sz="2050" dirty="0">
                <a:solidFill>
                  <a:srgbClr val="22304B"/>
                </a:solidFill>
                <a:latin typeface="Arial"/>
                <a:ea typeface="Arial"/>
                <a:cs typeface="Arial"/>
                <a:sym typeface="Arial"/>
              </a:rPr>
              <a:t>.</a:t>
            </a:r>
            <a:endParaRPr sz="2050" dirty="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dirty="0" err="1">
                <a:solidFill>
                  <a:srgbClr val="22304B"/>
                </a:solidFill>
                <a:latin typeface="Arial"/>
                <a:ea typeface="Arial"/>
                <a:cs typeface="Arial"/>
                <a:sym typeface="Arial"/>
              </a:rPr>
              <a:t>You</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know</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how</a:t>
            </a:r>
            <a:r>
              <a:rPr lang="pl-PL" sz="2050" dirty="0">
                <a:solidFill>
                  <a:srgbClr val="22304B"/>
                </a:solidFill>
                <a:latin typeface="Arial"/>
                <a:ea typeface="Arial"/>
                <a:cs typeface="Arial"/>
                <a:sym typeface="Arial"/>
              </a:rPr>
              <a:t> to, for </a:t>
            </a:r>
            <a:r>
              <a:rPr lang="pl-PL" sz="2050" dirty="0" err="1">
                <a:solidFill>
                  <a:srgbClr val="22304B"/>
                </a:solidFill>
                <a:latin typeface="Arial"/>
                <a:ea typeface="Arial"/>
                <a:cs typeface="Arial"/>
                <a:sym typeface="Arial"/>
              </a:rPr>
              <a:t>example</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store</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your</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photos</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videos</a:t>
            </a:r>
            <a:r>
              <a:rPr lang="pl-PL" sz="2050" dirty="0">
                <a:solidFill>
                  <a:srgbClr val="22304B"/>
                </a:solidFill>
                <a:latin typeface="Arial"/>
                <a:ea typeface="Arial"/>
                <a:cs typeface="Arial"/>
                <a:sym typeface="Arial"/>
              </a:rPr>
              <a:t>, and </a:t>
            </a:r>
            <a:r>
              <a:rPr lang="pl-PL" sz="2050" dirty="0" err="1">
                <a:solidFill>
                  <a:srgbClr val="22304B"/>
                </a:solidFill>
                <a:latin typeface="Arial"/>
                <a:ea typeface="Arial"/>
                <a:cs typeface="Arial"/>
                <a:sym typeface="Arial"/>
              </a:rPr>
              <a:t>documents</a:t>
            </a:r>
            <a:r>
              <a:rPr lang="pl-PL" sz="2050" dirty="0">
                <a:solidFill>
                  <a:srgbClr val="22304B"/>
                </a:solidFill>
                <a:latin typeface="Arial"/>
                <a:ea typeface="Arial"/>
                <a:cs typeface="Arial"/>
                <a:sym typeface="Arial"/>
              </a:rPr>
              <a:t> in the </a:t>
            </a:r>
            <a:r>
              <a:rPr lang="pl-PL" sz="2050" dirty="0" err="1">
                <a:solidFill>
                  <a:srgbClr val="22304B"/>
                </a:solidFill>
                <a:latin typeface="Arial"/>
                <a:ea typeface="Arial"/>
                <a:cs typeface="Arial"/>
                <a:sym typeface="Arial"/>
              </a:rPr>
              <a:t>cloud</a:t>
            </a:r>
            <a:endParaRPr sz="2050" dirty="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dirty="0" err="1">
                <a:solidFill>
                  <a:srgbClr val="22304B"/>
                </a:solidFill>
                <a:latin typeface="Arial"/>
                <a:ea typeface="Arial"/>
                <a:cs typeface="Arial"/>
                <a:sym typeface="Arial"/>
              </a:rPr>
              <a:t>You</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are</a:t>
            </a:r>
            <a:r>
              <a:rPr lang="pl-PL" sz="2050" dirty="0">
                <a:solidFill>
                  <a:srgbClr val="22304B"/>
                </a:solidFill>
                <a:latin typeface="Arial"/>
                <a:ea typeface="Arial"/>
                <a:cs typeface="Arial"/>
                <a:sym typeface="Arial"/>
              </a:rPr>
              <a:t>, for </a:t>
            </a:r>
            <a:r>
              <a:rPr lang="pl-PL" sz="2050" dirty="0" err="1">
                <a:solidFill>
                  <a:srgbClr val="22304B"/>
                </a:solidFill>
                <a:latin typeface="Arial"/>
                <a:ea typeface="Arial"/>
                <a:cs typeface="Arial"/>
                <a:sym typeface="Arial"/>
              </a:rPr>
              <a:t>example</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good</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at</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storing</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content</a:t>
            </a:r>
            <a:r>
              <a:rPr lang="pl-PL" sz="2050" dirty="0">
                <a:solidFill>
                  <a:srgbClr val="22304B"/>
                </a:solidFill>
                <a:latin typeface="Arial"/>
                <a:ea typeface="Arial"/>
                <a:cs typeface="Arial"/>
                <a:sym typeface="Arial"/>
              </a:rPr>
              <a:t> in a </a:t>
            </a:r>
            <a:r>
              <a:rPr lang="pl-PL" sz="2050" dirty="0" err="1">
                <a:solidFill>
                  <a:srgbClr val="22304B"/>
                </a:solidFill>
                <a:latin typeface="Arial"/>
                <a:ea typeface="Arial"/>
                <a:cs typeface="Arial"/>
                <a:sym typeface="Arial"/>
              </a:rPr>
              <a:t>way</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where</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you</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can</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easily</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find</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it</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again</a:t>
            </a:r>
            <a:endParaRPr sz="2050" dirty="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dirty="0" err="1">
                <a:solidFill>
                  <a:srgbClr val="22304B"/>
                </a:solidFill>
                <a:latin typeface="Arial"/>
                <a:ea typeface="Arial"/>
                <a:cs typeface="Arial"/>
                <a:sym typeface="Arial"/>
              </a:rPr>
              <a:t>You</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know</a:t>
            </a:r>
            <a:r>
              <a:rPr lang="pl-PL" sz="2050" dirty="0">
                <a:solidFill>
                  <a:srgbClr val="22304B"/>
                </a:solidFill>
                <a:latin typeface="Arial"/>
                <a:ea typeface="Arial"/>
                <a:cs typeface="Arial"/>
                <a:sym typeface="Arial"/>
              </a:rPr>
              <a:t>, for </a:t>
            </a:r>
            <a:r>
              <a:rPr lang="pl-PL" sz="2050" dirty="0" err="1">
                <a:solidFill>
                  <a:srgbClr val="22304B"/>
                </a:solidFill>
                <a:latin typeface="Arial"/>
                <a:ea typeface="Arial"/>
                <a:cs typeface="Arial"/>
                <a:sym typeface="Arial"/>
              </a:rPr>
              <a:t>example</a:t>
            </a:r>
            <a:r>
              <a:rPr lang="pl-PL" sz="2050" dirty="0">
                <a:solidFill>
                  <a:srgbClr val="22304B"/>
                </a:solidFill>
                <a:latin typeface="Arial"/>
                <a:ea typeface="Arial"/>
                <a:cs typeface="Arial"/>
                <a:sym typeface="Arial"/>
              </a:rPr>
              <a:t>, the pros and </a:t>
            </a:r>
            <a:r>
              <a:rPr lang="pl-PL" sz="2050" dirty="0" err="1">
                <a:solidFill>
                  <a:srgbClr val="22304B"/>
                </a:solidFill>
                <a:latin typeface="Arial"/>
                <a:ea typeface="Arial"/>
                <a:cs typeface="Arial"/>
                <a:sym typeface="Arial"/>
              </a:rPr>
              <a:t>cons</a:t>
            </a:r>
            <a:r>
              <a:rPr lang="pl-PL" sz="2050" dirty="0">
                <a:solidFill>
                  <a:srgbClr val="22304B"/>
                </a:solidFill>
                <a:latin typeface="Arial"/>
                <a:ea typeface="Arial"/>
                <a:cs typeface="Arial"/>
                <a:sym typeface="Arial"/>
              </a:rPr>
              <a:t> of the </a:t>
            </a:r>
            <a:r>
              <a:rPr lang="pl-PL" sz="2050" dirty="0" err="1">
                <a:solidFill>
                  <a:srgbClr val="22304B"/>
                </a:solidFill>
                <a:latin typeface="Arial"/>
                <a:ea typeface="Arial"/>
                <a:cs typeface="Arial"/>
                <a:sym typeface="Arial"/>
              </a:rPr>
              <a:t>many</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different</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types</a:t>
            </a:r>
            <a:r>
              <a:rPr lang="pl-PL" sz="2050" dirty="0">
                <a:solidFill>
                  <a:srgbClr val="22304B"/>
                </a:solidFill>
                <a:latin typeface="Arial"/>
                <a:ea typeface="Arial"/>
                <a:cs typeface="Arial"/>
                <a:sym typeface="Arial"/>
              </a:rPr>
              <a:t> of </a:t>
            </a:r>
            <a:r>
              <a:rPr lang="pl-PL" sz="2050" dirty="0" err="1">
                <a:solidFill>
                  <a:srgbClr val="22304B"/>
                </a:solidFill>
                <a:latin typeface="Arial"/>
                <a:ea typeface="Arial"/>
                <a:cs typeface="Arial"/>
                <a:sym typeface="Arial"/>
              </a:rPr>
              <a:t>files</a:t>
            </a:r>
            <a:endParaRPr sz="2050" dirty="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dirty="0">
              <a:solidFill>
                <a:srgbClr val="22304B"/>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dirty="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dirty="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dirty="0">
              <a:solidFill>
                <a:schemeClr val="dk1"/>
              </a:solidFill>
              <a:latin typeface="Arial"/>
              <a:ea typeface="Arial"/>
              <a:cs typeface="Arial"/>
              <a:sym typeface="Arial"/>
            </a:endParaRPr>
          </a:p>
        </p:txBody>
      </p:sp>
      <p:sp>
        <p:nvSpPr>
          <p:cNvPr id="136" name="Google Shape;136;g18cea1f1dc3_0_25"/>
          <p:cNvSpPr/>
          <p:nvPr/>
        </p:nvSpPr>
        <p:spPr>
          <a:xfrm>
            <a:off x="3253200" y="445225"/>
            <a:ext cx="7328400" cy="1529400"/>
          </a:xfrm>
          <a:prstGeom prst="horizontalScroll">
            <a:avLst>
              <a:gd name="adj" fmla="val 12500"/>
            </a:avLst>
          </a:prstGeom>
          <a:no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sz="4100" b="1">
                <a:solidFill>
                  <a:schemeClr val="dk1"/>
                </a:solidFill>
              </a:rPr>
              <a:t>Examples</a:t>
            </a:r>
            <a:endParaRPr sz="4100" b="1">
              <a:solidFill>
                <a:schemeClr val="dk1"/>
              </a:solidFill>
            </a:endParaRPr>
          </a:p>
        </p:txBody>
      </p:sp>
    </p:spTree>
    <p:extLst>
      <p:ext uri="{BB962C8B-B14F-4D97-AF65-F5344CB8AC3E}">
        <p14:creationId xmlns:p14="http://schemas.microsoft.com/office/powerpoint/2010/main" val="22398238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59d6c44c6c_0_28"/>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b="1"/>
              <a:t>Activity: Search Engines</a:t>
            </a:r>
            <a:endParaRPr b="1"/>
          </a:p>
        </p:txBody>
      </p:sp>
      <p:sp>
        <p:nvSpPr>
          <p:cNvPr id="142" name="Google Shape;142;g159d6c44c6c_0_28"/>
          <p:cNvSpPr txBox="1">
            <a:spLocks noGrp="1"/>
          </p:cNvSpPr>
          <p:nvPr>
            <p:ph idx="1"/>
          </p:nvPr>
        </p:nvSpPr>
        <p:spPr>
          <a:xfrm>
            <a:off x="1371600" y="1557650"/>
            <a:ext cx="104370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None/>
            </a:pPr>
            <a:r>
              <a:rPr lang="pl-PL" sz="2050" b="1">
                <a:solidFill>
                  <a:schemeClr val="dk1"/>
                </a:solidFill>
                <a:latin typeface="Arial"/>
                <a:ea typeface="Arial"/>
                <a:cs typeface="Arial"/>
                <a:sym typeface="Arial"/>
              </a:rPr>
              <a:t>PART 1</a:t>
            </a:r>
            <a:endParaRPr sz="2050" b="1">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Each participant, or by groups type ‘search engine’ into Google. Explore how many types of search engines exist.</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None/>
            </a:pPr>
            <a:r>
              <a:rPr lang="pl-PL" sz="2050" b="1">
                <a:solidFill>
                  <a:schemeClr val="dk1"/>
                </a:solidFill>
                <a:latin typeface="Arial"/>
                <a:ea typeface="Arial"/>
                <a:cs typeface="Arial"/>
                <a:sym typeface="Arial"/>
              </a:rPr>
              <a:t>PART 2</a:t>
            </a:r>
            <a:endParaRPr sz="2050" b="1">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Search three or four different search engines such as Google, Yahoo, and Duckduckgo. Do the same search across various engines.</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 Use simple terms, such as smartphone or table. </a:t>
            </a: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Describe together the different parts of a search engine: the search bar, images, news, etc. Take note of ads (sponsored links) on the home page or on results pages.</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spTree>
    <p:extLst>
      <p:ext uri="{BB962C8B-B14F-4D97-AF65-F5344CB8AC3E}">
        <p14:creationId xmlns:p14="http://schemas.microsoft.com/office/powerpoint/2010/main" val="17758413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8cea1f1dc3_0_33"/>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b="1"/>
              <a:t>Activity: Search Engines</a:t>
            </a:r>
            <a:endParaRPr b="1"/>
          </a:p>
        </p:txBody>
      </p:sp>
      <p:sp>
        <p:nvSpPr>
          <p:cNvPr id="148" name="Google Shape;148;g18cea1f1dc3_0_33"/>
          <p:cNvSpPr txBox="1">
            <a:spLocks noGrp="1"/>
          </p:cNvSpPr>
          <p:nvPr>
            <p:ph idx="1"/>
          </p:nvPr>
        </p:nvSpPr>
        <p:spPr>
          <a:xfrm>
            <a:off x="1371600" y="1172337"/>
            <a:ext cx="104370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None/>
            </a:pPr>
            <a:r>
              <a:rPr lang="pl-PL" sz="1900" b="1" dirty="0">
                <a:solidFill>
                  <a:schemeClr val="dk1"/>
                </a:solidFill>
                <a:latin typeface="Arial"/>
                <a:ea typeface="Arial"/>
                <a:cs typeface="Arial"/>
                <a:sym typeface="Arial"/>
              </a:rPr>
              <a:t>PART 3</a:t>
            </a:r>
            <a:endParaRPr sz="1900" b="1" dirty="0">
              <a:solidFill>
                <a:schemeClr val="dk1"/>
              </a:solidFill>
              <a:latin typeface="Arial"/>
              <a:ea typeface="Arial"/>
              <a:cs typeface="Arial"/>
              <a:sym typeface="Arial"/>
            </a:endParaRPr>
          </a:p>
          <a:p>
            <a:pPr marL="0" lvl="0" indent="0" algn="l" rtl="0">
              <a:lnSpc>
                <a:spcPct val="105000"/>
              </a:lnSpc>
              <a:spcBef>
                <a:spcPts val="1200"/>
              </a:spcBef>
              <a:spcAft>
                <a:spcPts val="0"/>
              </a:spcAft>
              <a:buNone/>
            </a:pPr>
            <a:r>
              <a:rPr lang="pl-PL" sz="1900" dirty="0">
                <a:solidFill>
                  <a:schemeClr val="dk1"/>
                </a:solidFill>
                <a:latin typeface="Arial"/>
                <a:ea typeface="Arial"/>
                <a:cs typeface="Arial"/>
                <a:sym typeface="Arial"/>
              </a:rPr>
              <a:t>On the </a:t>
            </a:r>
            <a:r>
              <a:rPr lang="pl-PL" sz="1900" dirty="0" err="1">
                <a:solidFill>
                  <a:schemeClr val="dk1"/>
                </a:solidFill>
                <a:latin typeface="Arial"/>
                <a:ea typeface="Arial"/>
                <a:cs typeface="Arial"/>
                <a:sym typeface="Arial"/>
              </a:rPr>
              <a:t>whiteboard</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write</a:t>
            </a:r>
            <a:r>
              <a:rPr lang="pl-PL" sz="1900" dirty="0">
                <a:solidFill>
                  <a:schemeClr val="dk1"/>
                </a:solidFill>
                <a:latin typeface="Arial"/>
                <a:ea typeface="Arial"/>
                <a:cs typeface="Arial"/>
                <a:sym typeface="Arial"/>
              </a:rPr>
              <a:t> a </a:t>
            </a:r>
            <a:r>
              <a:rPr lang="pl-PL" sz="1900" dirty="0" err="1">
                <a:solidFill>
                  <a:schemeClr val="dk1"/>
                </a:solidFill>
                <a:latin typeface="Arial"/>
                <a:ea typeface="Arial"/>
                <a:cs typeface="Arial"/>
                <a:sym typeface="Arial"/>
              </a:rPr>
              <a:t>table</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including</a:t>
            </a:r>
            <a:r>
              <a:rPr lang="pl-PL" sz="1900" dirty="0">
                <a:solidFill>
                  <a:schemeClr val="dk1"/>
                </a:solidFill>
                <a:latin typeface="Arial"/>
                <a:ea typeface="Arial"/>
                <a:cs typeface="Arial"/>
                <a:sym typeface="Arial"/>
              </a:rPr>
              <a:t> the </a:t>
            </a:r>
            <a:r>
              <a:rPr lang="pl-PL" sz="1900" dirty="0" err="1">
                <a:solidFill>
                  <a:schemeClr val="dk1"/>
                </a:solidFill>
                <a:latin typeface="Arial"/>
                <a:ea typeface="Arial"/>
                <a:cs typeface="Arial"/>
                <a:sym typeface="Arial"/>
              </a:rPr>
              <a:t>search</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engines</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discussed</a:t>
            </a:r>
            <a:r>
              <a:rPr lang="pl-PL" sz="1900" dirty="0">
                <a:solidFill>
                  <a:schemeClr val="dk1"/>
                </a:solidFill>
                <a:latin typeface="Arial"/>
                <a:ea typeface="Arial"/>
                <a:cs typeface="Arial"/>
                <a:sym typeface="Arial"/>
              </a:rPr>
              <a:t> in the </a:t>
            </a:r>
            <a:r>
              <a:rPr lang="pl-PL" sz="1900" dirty="0" err="1">
                <a:solidFill>
                  <a:schemeClr val="dk1"/>
                </a:solidFill>
                <a:latin typeface="Arial"/>
                <a:ea typeface="Arial"/>
                <a:cs typeface="Arial"/>
                <a:sym typeface="Arial"/>
              </a:rPr>
              <a:t>previous</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section</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Students</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will</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need</a:t>
            </a:r>
            <a:r>
              <a:rPr lang="pl-PL" sz="1900" dirty="0">
                <a:solidFill>
                  <a:schemeClr val="dk1"/>
                </a:solidFill>
                <a:latin typeface="Arial"/>
                <a:ea typeface="Arial"/>
                <a:cs typeface="Arial"/>
                <a:sym typeface="Arial"/>
              </a:rPr>
              <a:t> to </a:t>
            </a:r>
            <a:r>
              <a:rPr lang="pl-PL" sz="1900" dirty="0" err="1">
                <a:solidFill>
                  <a:schemeClr val="dk1"/>
                </a:solidFill>
                <a:latin typeface="Arial"/>
                <a:ea typeface="Arial"/>
                <a:cs typeface="Arial"/>
                <a:sym typeface="Arial"/>
              </a:rPr>
              <a:t>find</a:t>
            </a:r>
            <a:r>
              <a:rPr lang="pl-PL" sz="1900" dirty="0">
                <a:solidFill>
                  <a:schemeClr val="dk1"/>
                </a:solidFill>
                <a:latin typeface="Arial"/>
                <a:ea typeface="Arial"/>
                <a:cs typeface="Arial"/>
                <a:sym typeface="Arial"/>
              </a:rPr>
              <a:t> the </a:t>
            </a:r>
            <a:r>
              <a:rPr lang="pl-PL" sz="1900" dirty="0" err="1">
                <a:solidFill>
                  <a:schemeClr val="dk1"/>
                </a:solidFill>
                <a:latin typeface="Arial"/>
                <a:ea typeface="Arial"/>
                <a:cs typeface="Arial"/>
                <a:sym typeface="Arial"/>
              </a:rPr>
              <a:t>relevant</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information</a:t>
            </a:r>
            <a:r>
              <a:rPr lang="pl-PL" sz="1900" dirty="0">
                <a:solidFill>
                  <a:schemeClr val="dk1"/>
                </a:solidFill>
                <a:latin typeface="Arial"/>
                <a:ea typeface="Arial"/>
                <a:cs typeface="Arial"/>
                <a:sym typeface="Arial"/>
              </a:rPr>
              <a:t> for </a:t>
            </a:r>
            <a:r>
              <a:rPr lang="pl-PL" sz="1900" dirty="0" err="1">
                <a:solidFill>
                  <a:schemeClr val="dk1"/>
                </a:solidFill>
                <a:latin typeface="Arial"/>
                <a:ea typeface="Arial"/>
                <a:cs typeface="Arial"/>
                <a:sym typeface="Arial"/>
              </a:rPr>
              <a:t>each</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search</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engine</a:t>
            </a:r>
            <a:r>
              <a:rPr lang="pl-PL" sz="1900" dirty="0">
                <a:solidFill>
                  <a:schemeClr val="dk1"/>
                </a:solidFill>
                <a:latin typeface="Arial"/>
                <a:ea typeface="Arial"/>
                <a:cs typeface="Arial"/>
                <a:sym typeface="Arial"/>
              </a:rPr>
              <a:t>:</a:t>
            </a:r>
            <a:endParaRPr sz="1900" dirty="0">
              <a:solidFill>
                <a:schemeClr val="dk1"/>
              </a:solidFill>
              <a:latin typeface="Arial"/>
              <a:ea typeface="Arial"/>
              <a:cs typeface="Arial"/>
              <a:sym typeface="Arial"/>
            </a:endParaRPr>
          </a:p>
          <a:p>
            <a:pPr marL="457200" lvl="0" indent="-349250" algn="l" rtl="0">
              <a:lnSpc>
                <a:spcPct val="105000"/>
              </a:lnSpc>
              <a:spcBef>
                <a:spcPts val="1200"/>
              </a:spcBef>
              <a:spcAft>
                <a:spcPts val="0"/>
              </a:spcAft>
              <a:buClr>
                <a:schemeClr val="dk1"/>
              </a:buClr>
              <a:buSzPts val="1900"/>
              <a:buFont typeface="Arial"/>
              <a:buChar char="■"/>
            </a:pPr>
            <a:r>
              <a:rPr lang="pl-PL" sz="1900" dirty="0">
                <a:solidFill>
                  <a:schemeClr val="dk1"/>
                </a:solidFill>
                <a:latin typeface="Arial"/>
                <a:ea typeface="Arial"/>
                <a:cs typeface="Arial"/>
                <a:sym typeface="Arial"/>
              </a:rPr>
              <a:t>The </a:t>
            </a:r>
            <a:r>
              <a:rPr lang="pl-PL" sz="1900" dirty="0" err="1">
                <a:solidFill>
                  <a:schemeClr val="dk1"/>
                </a:solidFill>
                <a:latin typeface="Arial"/>
                <a:ea typeface="Arial"/>
                <a:cs typeface="Arial"/>
                <a:sym typeface="Arial"/>
              </a:rPr>
              <a:t>company</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that</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owns</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it</a:t>
            </a:r>
            <a:endParaRPr sz="1900" dirty="0">
              <a:solidFill>
                <a:schemeClr val="dk1"/>
              </a:solidFill>
              <a:latin typeface="Arial"/>
              <a:ea typeface="Arial"/>
              <a:cs typeface="Arial"/>
              <a:sym typeface="Arial"/>
            </a:endParaRPr>
          </a:p>
          <a:p>
            <a:pPr marL="457200" lvl="0" indent="-349250" algn="l" rtl="0">
              <a:lnSpc>
                <a:spcPct val="105000"/>
              </a:lnSpc>
              <a:spcBef>
                <a:spcPts val="1200"/>
              </a:spcBef>
              <a:spcAft>
                <a:spcPts val="0"/>
              </a:spcAft>
              <a:buClr>
                <a:schemeClr val="dk1"/>
              </a:buClr>
              <a:buSzPts val="1900"/>
              <a:buFont typeface="Arial"/>
              <a:buChar char="■"/>
            </a:pPr>
            <a:r>
              <a:rPr lang="pl-PL" sz="1900" dirty="0">
                <a:solidFill>
                  <a:schemeClr val="dk1"/>
                </a:solidFill>
                <a:latin typeface="Arial"/>
                <a:ea typeface="Arial"/>
                <a:cs typeface="Arial"/>
                <a:sym typeface="Arial"/>
              </a:rPr>
              <a:t>The </a:t>
            </a:r>
            <a:r>
              <a:rPr lang="pl-PL" sz="1900" dirty="0" err="1">
                <a:solidFill>
                  <a:schemeClr val="dk1"/>
                </a:solidFill>
                <a:latin typeface="Arial"/>
                <a:ea typeface="Arial"/>
                <a:cs typeface="Arial"/>
                <a:sym typeface="Arial"/>
              </a:rPr>
              <a:t>year</a:t>
            </a:r>
            <a:r>
              <a:rPr lang="pl-PL" sz="1900" dirty="0">
                <a:solidFill>
                  <a:schemeClr val="dk1"/>
                </a:solidFill>
                <a:latin typeface="Arial"/>
                <a:ea typeface="Arial"/>
                <a:cs typeface="Arial"/>
                <a:sym typeface="Arial"/>
              </a:rPr>
              <a:t> of </a:t>
            </a:r>
            <a:r>
              <a:rPr lang="pl-PL" sz="1900" dirty="0" err="1">
                <a:solidFill>
                  <a:schemeClr val="dk1"/>
                </a:solidFill>
                <a:latin typeface="Arial"/>
                <a:ea typeface="Arial"/>
                <a:cs typeface="Arial"/>
                <a:sym typeface="Arial"/>
              </a:rPr>
              <a:t>its</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founding</a:t>
            </a:r>
            <a:endParaRPr sz="1900" dirty="0">
              <a:solidFill>
                <a:schemeClr val="dk1"/>
              </a:solidFill>
              <a:latin typeface="Arial"/>
              <a:ea typeface="Arial"/>
              <a:cs typeface="Arial"/>
              <a:sym typeface="Arial"/>
            </a:endParaRPr>
          </a:p>
          <a:p>
            <a:pPr marL="457200" lvl="0" indent="-349250" algn="l" rtl="0">
              <a:lnSpc>
                <a:spcPct val="105000"/>
              </a:lnSpc>
              <a:spcBef>
                <a:spcPts val="1200"/>
              </a:spcBef>
              <a:spcAft>
                <a:spcPts val="0"/>
              </a:spcAft>
              <a:buClr>
                <a:schemeClr val="dk1"/>
              </a:buClr>
              <a:buSzPts val="1900"/>
              <a:buFont typeface="Arial"/>
              <a:buChar char="■"/>
            </a:pPr>
            <a:r>
              <a:rPr lang="pl-PL" sz="1900" dirty="0" err="1">
                <a:solidFill>
                  <a:schemeClr val="dk1"/>
                </a:solidFill>
                <a:latin typeface="Arial"/>
                <a:ea typeface="Arial"/>
                <a:cs typeface="Arial"/>
                <a:sym typeface="Arial"/>
              </a:rPr>
              <a:t>Its</a:t>
            </a:r>
            <a:r>
              <a:rPr lang="pl-PL" sz="1900" dirty="0">
                <a:solidFill>
                  <a:schemeClr val="dk1"/>
                </a:solidFill>
                <a:latin typeface="Arial"/>
                <a:ea typeface="Arial"/>
                <a:cs typeface="Arial"/>
                <a:sym typeface="Arial"/>
              </a:rPr>
              <a:t> country of </a:t>
            </a:r>
            <a:r>
              <a:rPr lang="pl-PL" sz="1900" dirty="0" err="1">
                <a:solidFill>
                  <a:schemeClr val="dk1"/>
                </a:solidFill>
                <a:latin typeface="Arial"/>
                <a:ea typeface="Arial"/>
                <a:cs typeface="Arial"/>
                <a:sym typeface="Arial"/>
              </a:rPr>
              <a:t>origin</a:t>
            </a:r>
            <a:endParaRPr sz="1900" dirty="0">
              <a:solidFill>
                <a:schemeClr val="dk1"/>
              </a:solidFill>
              <a:latin typeface="Arial"/>
              <a:ea typeface="Arial"/>
              <a:cs typeface="Arial"/>
              <a:sym typeface="Arial"/>
            </a:endParaRPr>
          </a:p>
          <a:p>
            <a:pPr marL="457200" lvl="0" indent="-349250" algn="l" rtl="0">
              <a:lnSpc>
                <a:spcPct val="105000"/>
              </a:lnSpc>
              <a:spcBef>
                <a:spcPts val="1200"/>
              </a:spcBef>
              <a:spcAft>
                <a:spcPts val="0"/>
              </a:spcAft>
              <a:buClr>
                <a:schemeClr val="dk1"/>
              </a:buClr>
              <a:buSzPts val="1900"/>
              <a:buFont typeface="Arial"/>
              <a:buChar char="■"/>
            </a:pPr>
            <a:r>
              <a:rPr lang="pl-PL" sz="1900" dirty="0" err="1">
                <a:solidFill>
                  <a:schemeClr val="dk1"/>
                </a:solidFill>
                <a:latin typeface="Arial"/>
                <a:ea typeface="Arial"/>
                <a:cs typeface="Arial"/>
                <a:sym typeface="Arial"/>
              </a:rPr>
              <a:t>Its</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economic</a:t>
            </a:r>
            <a:r>
              <a:rPr lang="pl-PL" sz="1900" dirty="0">
                <a:solidFill>
                  <a:schemeClr val="dk1"/>
                </a:solidFill>
                <a:latin typeface="Arial"/>
                <a:ea typeface="Arial"/>
                <a:cs typeface="Arial"/>
                <a:sym typeface="Arial"/>
              </a:rPr>
              <a:t> model</a:t>
            </a:r>
            <a:endParaRPr sz="1900" dirty="0">
              <a:solidFill>
                <a:schemeClr val="dk1"/>
              </a:solidFill>
              <a:latin typeface="Arial"/>
              <a:ea typeface="Arial"/>
              <a:cs typeface="Arial"/>
              <a:sym typeface="Arial"/>
            </a:endParaRPr>
          </a:p>
          <a:p>
            <a:pPr marL="457200" lvl="0" indent="-349250" algn="l" rtl="0">
              <a:lnSpc>
                <a:spcPct val="105000"/>
              </a:lnSpc>
              <a:spcBef>
                <a:spcPts val="1200"/>
              </a:spcBef>
              <a:spcAft>
                <a:spcPts val="0"/>
              </a:spcAft>
              <a:buClr>
                <a:schemeClr val="dk1"/>
              </a:buClr>
              <a:buSzPts val="1900"/>
              <a:buFont typeface="Arial"/>
              <a:buChar char="■"/>
            </a:pPr>
            <a:r>
              <a:rPr lang="pl-PL" sz="1900" dirty="0" err="1">
                <a:solidFill>
                  <a:schemeClr val="dk1"/>
                </a:solidFill>
                <a:latin typeface="Arial"/>
                <a:ea typeface="Arial"/>
                <a:cs typeface="Arial"/>
                <a:sym typeface="Arial"/>
              </a:rPr>
              <a:t>Does</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it</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practice</a:t>
            </a:r>
            <a:r>
              <a:rPr lang="pl-PL" sz="1900" dirty="0">
                <a:solidFill>
                  <a:schemeClr val="dk1"/>
                </a:solidFill>
                <a:latin typeface="Arial"/>
                <a:ea typeface="Arial"/>
                <a:cs typeface="Arial"/>
                <a:sym typeface="Arial"/>
              </a:rPr>
              <a:t> the </a:t>
            </a:r>
            <a:r>
              <a:rPr lang="pl-PL" sz="1900" dirty="0" err="1">
                <a:solidFill>
                  <a:schemeClr val="dk1"/>
                </a:solidFill>
                <a:latin typeface="Arial"/>
                <a:ea typeface="Arial"/>
                <a:cs typeface="Arial"/>
                <a:sym typeface="Arial"/>
              </a:rPr>
              <a:t>harvesting</a:t>
            </a:r>
            <a:r>
              <a:rPr lang="pl-PL" sz="1900" dirty="0">
                <a:solidFill>
                  <a:schemeClr val="dk1"/>
                </a:solidFill>
                <a:latin typeface="Arial"/>
                <a:ea typeface="Arial"/>
                <a:cs typeface="Arial"/>
                <a:sym typeface="Arial"/>
              </a:rPr>
              <a:t> of </a:t>
            </a:r>
            <a:r>
              <a:rPr lang="pl-PL" sz="1900" dirty="0" err="1">
                <a:solidFill>
                  <a:schemeClr val="dk1"/>
                </a:solidFill>
                <a:latin typeface="Arial"/>
                <a:ea typeface="Arial"/>
                <a:cs typeface="Arial"/>
                <a:sym typeface="Arial"/>
              </a:rPr>
              <a:t>user</a:t>
            </a:r>
            <a:r>
              <a:rPr lang="pl-PL" sz="1900" dirty="0">
                <a:solidFill>
                  <a:schemeClr val="dk1"/>
                </a:solidFill>
                <a:latin typeface="Arial"/>
                <a:ea typeface="Arial"/>
                <a:cs typeface="Arial"/>
                <a:sym typeface="Arial"/>
              </a:rPr>
              <a:t> data?</a:t>
            </a:r>
            <a:endParaRPr sz="1900" dirty="0">
              <a:solidFill>
                <a:schemeClr val="dk1"/>
              </a:solidFill>
              <a:latin typeface="Arial"/>
              <a:ea typeface="Arial"/>
              <a:cs typeface="Arial"/>
              <a:sym typeface="Arial"/>
            </a:endParaRPr>
          </a:p>
          <a:p>
            <a:pPr marL="457200" lvl="0" indent="-349250" algn="l" rtl="0">
              <a:lnSpc>
                <a:spcPct val="105000"/>
              </a:lnSpc>
              <a:spcBef>
                <a:spcPts val="1200"/>
              </a:spcBef>
              <a:spcAft>
                <a:spcPts val="0"/>
              </a:spcAft>
              <a:buClr>
                <a:schemeClr val="dk1"/>
              </a:buClr>
              <a:buSzPts val="1900"/>
              <a:buFont typeface="Arial"/>
              <a:buChar char="■"/>
            </a:pPr>
            <a:r>
              <a:rPr lang="pl-PL" sz="1900" dirty="0" err="1">
                <a:solidFill>
                  <a:schemeClr val="dk1"/>
                </a:solidFill>
                <a:latin typeface="Arial"/>
                <a:ea typeface="Arial"/>
                <a:cs typeface="Arial"/>
                <a:sym typeface="Arial"/>
              </a:rPr>
              <a:t>Does</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it</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have</a:t>
            </a:r>
            <a:r>
              <a:rPr lang="pl-PL" sz="1900" dirty="0">
                <a:solidFill>
                  <a:schemeClr val="dk1"/>
                </a:solidFill>
                <a:latin typeface="Arial"/>
                <a:ea typeface="Arial"/>
                <a:cs typeface="Arial"/>
                <a:sym typeface="Arial"/>
              </a:rPr>
              <a:t> a </a:t>
            </a:r>
            <a:r>
              <a:rPr lang="pl-PL" sz="1900" dirty="0" err="1">
                <a:solidFill>
                  <a:schemeClr val="dk1"/>
                </a:solidFill>
                <a:latin typeface="Arial"/>
                <a:ea typeface="Arial"/>
                <a:cs typeface="Arial"/>
                <a:sym typeface="Arial"/>
              </a:rPr>
              <a:t>social</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or</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environmental</a:t>
            </a:r>
            <a:r>
              <a:rPr lang="pl-PL" sz="1900" dirty="0">
                <a:solidFill>
                  <a:schemeClr val="dk1"/>
                </a:solidFill>
                <a:latin typeface="Arial"/>
                <a:ea typeface="Arial"/>
                <a:cs typeface="Arial"/>
                <a:sym typeface="Arial"/>
              </a:rPr>
              <a:t> agenda?</a:t>
            </a:r>
            <a:endParaRPr sz="1900" dirty="0">
              <a:solidFill>
                <a:schemeClr val="dk1"/>
              </a:solidFill>
              <a:latin typeface="Arial"/>
              <a:ea typeface="Arial"/>
              <a:cs typeface="Arial"/>
              <a:sym typeface="Arial"/>
            </a:endParaRPr>
          </a:p>
          <a:p>
            <a:pPr marL="457200" lvl="0" indent="-349250" algn="l" rtl="0">
              <a:lnSpc>
                <a:spcPct val="105000"/>
              </a:lnSpc>
              <a:spcBef>
                <a:spcPts val="1200"/>
              </a:spcBef>
              <a:spcAft>
                <a:spcPts val="0"/>
              </a:spcAft>
              <a:buClr>
                <a:schemeClr val="dk1"/>
              </a:buClr>
              <a:buSzPts val="1900"/>
              <a:buFont typeface="Arial"/>
              <a:buChar char="■"/>
            </a:pPr>
            <a:r>
              <a:rPr lang="pl-PL" sz="1900" dirty="0" err="1">
                <a:solidFill>
                  <a:schemeClr val="dk1"/>
                </a:solidFill>
                <a:latin typeface="Arial"/>
                <a:ea typeface="Arial"/>
                <a:cs typeface="Arial"/>
                <a:sym typeface="Arial"/>
              </a:rPr>
              <a:t>Does</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it</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provide</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other</a:t>
            </a:r>
            <a:r>
              <a:rPr lang="pl-PL" sz="1900" dirty="0">
                <a:solidFill>
                  <a:schemeClr val="dk1"/>
                </a:solidFill>
                <a:latin typeface="Arial"/>
                <a:ea typeface="Arial"/>
                <a:cs typeface="Arial"/>
                <a:sym typeface="Arial"/>
              </a:rPr>
              <a:t> services (mail, </a:t>
            </a:r>
            <a:r>
              <a:rPr lang="pl-PL" sz="1900" dirty="0" err="1">
                <a:solidFill>
                  <a:schemeClr val="dk1"/>
                </a:solidFill>
                <a:latin typeface="Arial"/>
                <a:ea typeface="Arial"/>
                <a:cs typeface="Arial"/>
                <a:sym typeface="Arial"/>
              </a:rPr>
              <a:t>music</a:t>
            </a:r>
            <a:r>
              <a:rPr lang="pl-PL" sz="1900" dirty="0">
                <a:solidFill>
                  <a:schemeClr val="dk1"/>
                </a:solidFill>
                <a:latin typeface="Arial"/>
                <a:ea typeface="Arial"/>
                <a:cs typeface="Arial"/>
                <a:sym typeface="Arial"/>
              </a:rPr>
              <a:t>, etc.)</a:t>
            </a:r>
            <a:endParaRPr sz="1900" dirty="0">
              <a:solidFill>
                <a:schemeClr val="dk1"/>
              </a:solidFill>
              <a:latin typeface="Arial"/>
              <a:ea typeface="Arial"/>
              <a:cs typeface="Arial"/>
              <a:sym typeface="Arial"/>
            </a:endParaRPr>
          </a:p>
          <a:p>
            <a:pPr marL="0" lvl="0" indent="0" algn="l" rtl="0">
              <a:lnSpc>
                <a:spcPct val="105000"/>
              </a:lnSpc>
              <a:spcBef>
                <a:spcPts val="1200"/>
              </a:spcBef>
              <a:spcAft>
                <a:spcPts val="0"/>
              </a:spcAft>
              <a:buNone/>
            </a:pPr>
            <a:r>
              <a:rPr lang="pl-PL" sz="1900" dirty="0" err="1">
                <a:solidFill>
                  <a:schemeClr val="dk1"/>
                </a:solidFill>
                <a:latin typeface="Arial"/>
                <a:ea typeface="Arial"/>
                <a:cs typeface="Arial"/>
                <a:sym typeface="Arial"/>
              </a:rPr>
              <a:t>They</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will</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have</a:t>
            </a:r>
            <a:r>
              <a:rPr lang="pl-PL" sz="1900" dirty="0">
                <a:solidFill>
                  <a:schemeClr val="dk1"/>
                </a:solidFill>
                <a:latin typeface="Arial"/>
                <a:ea typeface="Arial"/>
                <a:cs typeface="Arial"/>
                <a:sym typeface="Arial"/>
              </a:rPr>
              <a:t> 30 </a:t>
            </a:r>
            <a:r>
              <a:rPr lang="pl-PL" sz="1900" dirty="0" err="1">
                <a:solidFill>
                  <a:schemeClr val="dk1"/>
                </a:solidFill>
                <a:latin typeface="Arial"/>
                <a:ea typeface="Arial"/>
                <a:cs typeface="Arial"/>
                <a:sym typeface="Arial"/>
              </a:rPr>
              <a:t>minutes</a:t>
            </a:r>
            <a:r>
              <a:rPr lang="pl-PL" sz="1900" dirty="0">
                <a:solidFill>
                  <a:schemeClr val="dk1"/>
                </a:solidFill>
                <a:latin typeface="Arial"/>
                <a:ea typeface="Arial"/>
                <a:cs typeface="Arial"/>
                <a:sym typeface="Arial"/>
              </a:rPr>
              <a:t> to </a:t>
            </a:r>
            <a:r>
              <a:rPr lang="pl-PL" sz="1900" dirty="0" err="1">
                <a:solidFill>
                  <a:schemeClr val="dk1"/>
                </a:solidFill>
                <a:latin typeface="Arial"/>
                <a:ea typeface="Arial"/>
                <a:cs typeface="Arial"/>
                <a:sym typeface="Arial"/>
              </a:rPr>
              <a:t>make</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their</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own</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table</a:t>
            </a:r>
            <a:r>
              <a:rPr lang="pl-PL" sz="1900" dirty="0">
                <a:solidFill>
                  <a:schemeClr val="dk1"/>
                </a:solidFill>
                <a:latin typeface="Arial"/>
                <a:ea typeface="Arial"/>
                <a:cs typeface="Arial"/>
                <a:sym typeface="Arial"/>
              </a:rPr>
              <a:t> in a </a:t>
            </a:r>
            <a:r>
              <a:rPr lang="pl-PL" sz="1900" dirty="0" err="1">
                <a:solidFill>
                  <a:schemeClr val="dk1"/>
                </a:solidFill>
                <a:latin typeface="Arial"/>
                <a:ea typeface="Arial"/>
                <a:cs typeface="Arial"/>
                <a:sym typeface="Arial"/>
              </a:rPr>
              <a:t>paper</a:t>
            </a:r>
            <a:r>
              <a:rPr lang="pl-PL" sz="1900" dirty="0">
                <a:solidFill>
                  <a:schemeClr val="dk1"/>
                </a:solidFill>
                <a:latin typeface="Arial"/>
                <a:ea typeface="Arial"/>
                <a:cs typeface="Arial"/>
                <a:sym typeface="Arial"/>
              </a:rPr>
              <a:t> and to </a:t>
            </a:r>
            <a:r>
              <a:rPr lang="pl-PL" sz="1900" dirty="0" err="1">
                <a:solidFill>
                  <a:schemeClr val="dk1"/>
                </a:solidFill>
                <a:latin typeface="Arial"/>
                <a:ea typeface="Arial"/>
                <a:cs typeface="Arial"/>
                <a:sym typeface="Arial"/>
              </a:rPr>
              <a:t>fill</a:t>
            </a:r>
            <a:r>
              <a:rPr lang="pl-PL" sz="1900" dirty="0">
                <a:solidFill>
                  <a:schemeClr val="dk1"/>
                </a:solidFill>
                <a:latin typeface="Arial"/>
                <a:ea typeface="Arial"/>
                <a:cs typeface="Arial"/>
                <a:sym typeface="Arial"/>
              </a:rPr>
              <a:t> the </a:t>
            </a:r>
            <a:r>
              <a:rPr lang="pl-PL" sz="1900" dirty="0" err="1">
                <a:solidFill>
                  <a:schemeClr val="dk1"/>
                </a:solidFill>
                <a:latin typeface="Arial"/>
                <a:ea typeface="Arial"/>
                <a:cs typeface="Arial"/>
                <a:sym typeface="Arial"/>
              </a:rPr>
              <a:t>information</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they</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find</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Now</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create</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groups</a:t>
            </a:r>
            <a:r>
              <a:rPr lang="pl-PL" sz="1900" dirty="0">
                <a:solidFill>
                  <a:schemeClr val="dk1"/>
                </a:solidFill>
                <a:latin typeface="Arial"/>
                <a:ea typeface="Arial"/>
                <a:cs typeface="Arial"/>
                <a:sym typeface="Arial"/>
              </a:rPr>
              <a:t> of 2 </a:t>
            </a:r>
            <a:r>
              <a:rPr lang="pl-PL" sz="1900" dirty="0" err="1">
                <a:solidFill>
                  <a:schemeClr val="dk1"/>
                </a:solidFill>
                <a:latin typeface="Arial"/>
                <a:ea typeface="Arial"/>
                <a:cs typeface="Arial"/>
                <a:sym typeface="Arial"/>
              </a:rPr>
              <a:t>or</a:t>
            </a:r>
            <a:r>
              <a:rPr lang="pl-PL" sz="1900" dirty="0">
                <a:solidFill>
                  <a:schemeClr val="dk1"/>
                </a:solidFill>
                <a:latin typeface="Arial"/>
                <a:ea typeface="Arial"/>
                <a:cs typeface="Arial"/>
                <a:sym typeface="Arial"/>
              </a:rPr>
              <a:t> 3.They </a:t>
            </a:r>
            <a:r>
              <a:rPr lang="pl-PL" sz="1900" dirty="0" err="1">
                <a:solidFill>
                  <a:schemeClr val="dk1"/>
                </a:solidFill>
                <a:latin typeface="Arial"/>
                <a:ea typeface="Arial"/>
                <a:cs typeface="Arial"/>
                <a:sym typeface="Arial"/>
              </a:rPr>
              <a:t>will</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compare</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their</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answers</a:t>
            </a:r>
            <a:r>
              <a:rPr lang="pl-PL" sz="1900" dirty="0">
                <a:solidFill>
                  <a:schemeClr val="dk1"/>
                </a:solidFill>
                <a:latin typeface="Arial"/>
                <a:ea typeface="Arial"/>
                <a:cs typeface="Arial"/>
                <a:sym typeface="Arial"/>
              </a:rPr>
              <a:t> and </a:t>
            </a:r>
            <a:r>
              <a:rPr lang="pl-PL" sz="1900" dirty="0" err="1">
                <a:solidFill>
                  <a:schemeClr val="dk1"/>
                </a:solidFill>
                <a:latin typeface="Arial"/>
                <a:ea typeface="Arial"/>
                <a:cs typeface="Arial"/>
                <a:sym typeface="Arial"/>
              </a:rPr>
              <a:t>they</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will</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take</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other</a:t>
            </a:r>
            <a:r>
              <a:rPr lang="pl-PL" sz="1900" dirty="0">
                <a:solidFill>
                  <a:schemeClr val="dk1"/>
                </a:solidFill>
                <a:latin typeface="Arial"/>
                <a:ea typeface="Arial"/>
                <a:cs typeface="Arial"/>
                <a:sym typeface="Arial"/>
              </a:rPr>
              <a:t> 10 </a:t>
            </a:r>
            <a:r>
              <a:rPr lang="pl-PL" sz="1900" dirty="0" err="1">
                <a:solidFill>
                  <a:schemeClr val="dk1"/>
                </a:solidFill>
                <a:latin typeface="Arial"/>
                <a:ea typeface="Arial"/>
                <a:cs typeface="Arial"/>
                <a:sym typeface="Arial"/>
              </a:rPr>
              <a:t>minutes</a:t>
            </a:r>
            <a:r>
              <a:rPr lang="pl-PL" sz="1900" dirty="0">
                <a:solidFill>
                  <a:schemeClr val="dk1"/>
                </a:solidFill>
                <a:latin typeface="Arial"/>
                <a:ea typeface="Arial"/>
                <a:cs typeface="Arial"/>
                <a:sym typeface="Arial"/>
              </a:rPr>
              <a:t> to </a:t>
            </a:r>
            <a:r>
              <a:rPr lang="pl-PL" sz="1900" dirty="0" err="1">
                <a:solidFill>
                  <a:schemeClr val="dk1"/>
                </a:solidFill>
                <a:latin typeface="Arial"/>
                <a:ea typeface="Arial"/>
                <a:cs typeface="Arial"/>
                <a:sym typeface="Arial"/>
              </a:rPr>
              <a:t>write</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what</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they</a:t>
            </a:r>
            <a:r>
              <a:rPr lang="pl-PL" sz="1900" dirty="0">
                <a:solidFill>
                  <a:schemeClr val="dk1"/>
                </a:solidFill>
                <a:latin typeface="Arial"/>
                <a:ea typeface="Arial"/>
                <a:cs typeface="Arial"/>
                <a:sym typeface="Arial"/>
              </a:rPr>
              <a:t> </a:t>
            </a:r>
            <a:r>
              <a:rPr lang="pl-PL" sz="1900" dirty="0" err="1">
                <a:solidFill>
                  <a:schemeClr val="dk1"/>
                </a:solidFill>
                <a:latin typeface="Arial"/>
                <a:ea typeface="Arial"/>
                <a:cs typeface="Arial"/>
                <a:sym typeface="Arial"/>
              </a:rPr>
              <a:t>had</a:t>
            </a:r>
            <a:r>
              <a:rPr lang="pl-PL" sz="1900" dirty="0">
                <a:solidFill>
                  <a:schemeClr val="dk1"/>
                </a:solidFill>
                <a:latin typeface="Arial"/>
                <a:ea typeface="Arial"/>
                <a:cs typeface="Arial"/>
                <a:sym typeface="Arial"/>
              </a:rPr>
              <a:t> not </a:t>
            </a:r>
            <a:r>
              <a:rPr lang="pl-PL" sz="1900" dirty="0" err="1">
                <a:solidFill>
                  <a:schemeClr val="dk1"/>
                </a:solidFill>
                <a:latin typeface="Arial"/>
                <a:ea typeface="Arial"/>
                <a:cs typeface="Arial"/>
                <a:sym typeface="Arial"/>
              </a:rPr>
              <a:t>found</a:t>
            </a:r>
            <a:r>
              <a:rPr lang="pl-PL" sz="1900" dirty="0">
                <a:solidFill>
                  <a:schemeClr val="dk1"/>
                </a:solidFill>
                <a:latin typeface="Arial"/>
                <a:ea typeface="Arial"/>
                <a:cs typeface="Arial"/>
                <a:sym typeface="Arial"/>
              </a:rPr>
              <a:t>. </a:t>
            </a:r>
            <a:endParaRPr sz="1900" dirty="0">
              <a:solidFill>
                <a:schemeClr val="dk1"/>
              </a:solidFill>
              <a:latin typeface="Arial"/>
              <a:ea typeface="Arial"/>
              <a:cs typeface="Arial"/>
              <a:sym typeface="Arial"/>
            </a:endParaRPr>
          </a:p>
          <a:p>
            <a:pPr marL="457200" lvl="0" indent="0" algn="l" rtl="0">
              <a:lnSpc>
                <a:spcPct val="105000"/>
              </a:lnSpc>
              <a:spcBef>
                <a:spcPts val="1200"/>
              </a:spcBef>
              <a:spcAft>
                <a:spcPts val="0"/>
              </a:spcAft>
              <a:buNone/>
            </a:pPr>
            <a:endParaRPr sz="1900"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dirty="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dirty="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9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22885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8cea1f1dc3_0_40"/>
          <p:cNvSpPr txBox="1">
            <a:spLocks noGrp="1"/>
          </p:cNvSpPr>
          <p:nvPr>
            <p:ph type="title"/>
          </p:nvPr>
        </p:nvSpPr>
        <p:spPr>
          <a:xfrm>
            <a:off x="1371600" y="533400"/>
            <a:ext cx="105711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b="1"/>
              <a:t>2. Evaluating data, information and digital content (What is it for?)</a:t>
            </a:r>
            <a:endParaRPr b="1"/>
          </a:p>
        </p:txBody>
      </p:sp>
      <p:sp>
        <p:nvSpPr>
          <p:cNvPr id="154" name="Google Shape;154;g18cea1f1dc3_0_40"/>
          <p:cNvSpPr txBox="1">
            <a:spLocks noGrp="1"/>
          </p:cNvSpPr>
          <p:nvPr>
            <p:ph idx="1"/>
          </p:nvPr>
        </p:nvSpPr>
        <p:spPr>
          <a:xfrm>
            <a:off x="1371600" y="2590800"/>
            <a:ext cx="10437000" cy="3581400"/>
          </a:xfrm>
          <a:prstGeom prst="rect">
            <a:avLst/>
          </a:prstGeom>
          <a:noFill/>
          <a:ln>
            <a:noFill/>
          </a:ln>
        </p:spPr>
        <p:txBody>
          <a:bodyPr spcFirstLastPara="1" wrap="square" lIns="91425" tIns="45700" rIns="91425" bIns="45700" anchor="t" anchorCtr="0">
            <a:noAutofit/>
          </a:bodyPr>
          <a:lstStyle/>
          <a:p>
            <a:pPr marL="457200" lvl="0" indent="-358790" algn="l" rtl="0">
              <a:lnSpc>
                <a:spcPct val="9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To analyse, compare and critically evaluate the credibility and reliability of sources of data, information and digital content. </a:t>
            </a: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spTree>
    <p:extLst>
      <p:ext uri="{BB962C8B-B14F-4D97-AF65-F5344CB8AC3E}">
        <p14:creationId xmlns:p14="http://schemas.microsoft.com/office/powerpoint/2010/main" val="36127183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8cea1f1dc3_0_47"/>
          <p:cNvSpPr txBox="1">
            <a:spLocks noGrp="1"/>
          </p:cNvSpPr>
          <p:nvPr>
            <p:ph idx="1"/>
          </p:nvPr>
        </p:nvSpPr>
        <p:spPr>
          <a:xfrm>
            <a:off x="1371600" y="2395800"/>
            <a:ext cx="10551900" cy="3777900"/>
          </a:xfrm>
          <a:prstGeom prst="rect">
            <a:avLst/>
          </a:prstGeom>
          <a:noFill/>
          <a:ln>
            <a:noFill/>
          </a:ln>
        </p:spPr>
        <p:txBody>
          <a:bodyPr spcFirstLastPara="1" wrap="square" lIns="91425" tIns="45700" rIns="91425" bIns="45700" anchor="t" anchorCtr="0">
            <a:noAutofit/>
          </a:bodyPr>
          <a:lstStyle/>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You can examine a complex topic, find facts, learning materials, or experts by using relevant search engines.</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You can sort search results by date, author, multimedia, or file format using filters.</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You think about, for example, whether what you read on the web is actually true</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You can, for example, recognise messages or e-mails where the sender appears to be different from who he or she is.</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Always consider very carefully how information such as personal interests, profile picture can affect future careers.</a:t>
            </a: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
        <p:nvSpPr>
          <p:cNvPr id="160" name="Google Shape;160;g18cea1f1dc3_0_47"/>
          <p:cNvSpPr/>
          <p:nvPr/>
        </p:nvSpPr>
        <p:spPr>
          <a:xfrm>
            <a:off x="3253200" y="445225"/>
            <a:ext cx="7328400" cy="1529400"/>
          </a:xfrm>
          <a:prstGeom prst="horizontalScroll">
            <a:avLst>
              <a:gd name="adj" fmla="val 12500"/>
            </a:avLst>
          </a:prstGeom>
          <a:no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sz="4100" b="1">
                <a:solidFill>
                  <a:schemeClr val="dk1"/>
                </a:solidFill>
              </a:rPr>
              <a:t>Examples</a:t>
            </a:r>
            <a:endParaRPr sz="4100" b="1">
              <a:solidFill>
                <a:schemeClr val="dk1"/>
              </a:solidFill>
            </a:endParaRPr>
          </a:p>
        </p:txBody>
      </p:sp>
    </p:spTree>
    <p:extLst>
      <p:ext uri="{BB962C8B-B14F-4D97-AF65-F5344CB8AC3E}">
        <p14:creationId xmlns:p14="http://schemas.microsoft.com/office/powerpoint/2010/main" val="286949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8ccb96ae3c_0_81"/>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Strong passwords: Things to take into account</a:t>
            </a:r>
            <a:endParaRPr/>
          </a:p>
        </p:txBody>
      </p:sp>
      <p:sp>
        <p:nvSpPr>
          <p:cNvPr id="159" name="Google Shape;159;g18ccb96ae3c_0_81"/>
          <p:cNvSpPr txBox="1">
            <a:spLocks noGrp="1"/>
          </p:cNvSpPr>
          <p:nvPr>
            <p:ph idx="1"/>
          </p:nvPr>
        </p:nvSpPr>
        <p:spPr>
          <a:xfrm>
            <a:off x="1295400" y="2035450"/>
            <a:ext cx="9861300" cy="4309800"/>
          </a:xfrm>
          <a:prstGeom prst="rect">
            <a:avLst/>
          </a:prstGeom>
          <a:noFill/>
          <a:ln>
            <a:noFill/>
          </a:ln>
        </p:spPr>
        <p:txBody>
          <a:bodyPr spcFirstLastPara="1" wrap="square" lIns="91425" tIns="45700" rIns="91425" bIns="45700" anchor="t" anchorCtr="0">
            <a:noAutofit/>
          </a:bodyPr>
          <a:lstStyle/>
          <a:p>
            <a:pPr marL="457200" lvl="0" indent="-358775" algn="just" rtl="0">
              <a:lnSpc>
                <a:spcPct val="120000"/>
              </a:lnSpc>
              <a:spcBef>
                <a:spcPts val="1800"/>
              </a:spcBef>
              <a:spcAft>
                <a:spcPts val="0"/>
              </a:spcAft>
              <a:buClr>
                <a:srgbClr val="0F0F0F"/>
              </a:buClr>
              <a:buSzPts val="2050"/>
              <a:buFont typeface="Arial"/>
              <a:buAutoNum type="arabicPeriod"/>
            </a:pPr>
            <a:r>
              <a:rPr lang="pl-PL" sz="2050">
                <a:solidFill>
                  <a:srgbClr val="0F0F0F"/>
                </a:solidFill>
                <a:latin typeface="Arial"/>
                <a:ea typeface="Arial"/>
                <a:cs typeface="Arial"/>
                <a:sym typeface="Arial"/>
              </a:rPr>
              <a:t>Use a different password for each of your important accounts.</a:t>
            </a:r>
            <a:endParaRPr sz="2050">
              <a:solidFill>
                <a:srgbClr val="0F0F0F"/>
              </a:solidFill>
              <a:latin typeface="Arial"/>
              <a:ea typeface="Arial"/>
              <a:cs typeface="Arial"/>
              <a:sym typeface="Arial"/>
            </a:endParaRPr>
          </a:p>
          <a:p>
            <a:pPr marL="457200" lvl="0" indent="-358775" algn="just" rtl="0">
              <a:lnSpc>
                <a:spcPct val="120000"/>
              </a:lnSpc>
              <a:spcBef>
                <a:spcPts val="1000"/>
              </a:spcBef>
              <a:spcAft>
                <a:spcPts val="0"/>
              </a:spcAft>
              <a:buClr>
                <a:srgbClr val="0F0F0F"/>
              </a:buClr>
              <a:buSzPts val="2050"/>
              <a:buFont typeface="Arial"/>
              <a:buAutoNum type="arabicPeriod"/>
            </a:pPr>
            <a:r>
              <a:rPr lang="pl-PL" sz="2050">
                <a:solidFill>
                  <a:srgbClr val="0F0F0F"/>
                </a:solidFill>
                <a:latin typeface="Arial"/>
                <a:ea typeface="Arial"/>
                <a:cs typeface="Arial"/>
                <a:sym typeface="Arial"/>
              </a:rPr>
              <a:t>Use at least eight characters. The longer the better (as long as you can remember it!).</a:t>
            </a:r>
            <a:endParaRPr sz="2050">
              <a:solidFill>
                <a:srgbClr val="0F0F0F"/>
              </a:solidFill>
              <a:latin typeface="Arial"/>
              <a:ea typeface="Arial"/>
              <a:cs typeface="Arial"/>
              <a:sym typeface="Arial"/>
            </a:endParaRPr>
          </a:p>
          <a:p>
            <a:pPr marL="457200" lvl="0" indent="-358775" algn="just" rtl="0">
              <a:lnSpc>
                <a:spcPct val="120000"/>
              </a:lnSpc>
              <a:spcBef>
                <a:spcPts val="1000"/>
              </a:spcBef>
              <a:spcAft>
                <a:spcPts val="0"/>
              </a:spcAft>
              <a:buClr>
                <a:srgbClr val="0F0F0F"/>
              </a:buClr>
              <a:buSzPts val="2050"/>
              <a:buFont typeface="Arial"/>
              <a:buAutoNum type="arabicPeriod"/>
            </a:pPr>
            <a:r>
              <a:rPr lang="pl-PL" sz="2050">
                <a:solidFill>
                  <a:srgbClr val="0F0F0F"/>
                </a:solidFill>
                <a:latin typeface="Arial"/>
                <a:ea typeface="Arial"/>
                <a:cs typeface="Arial"/>
                <a:sym typeface="Arial"/>
              </a:rPr>
              <a:t>Use combinations of letters (uppercase and lowercase), numbers, and symbols.</a:t>
            </a:r>
            <a:endParaRPr sz="2050">
              <a:solidFill>
                <a:srgbClr val="0F0F0F"/>
              </a:solidFill>
              <a:latin typeface="Arial"/>
              <a:ea typeface="Arial"/>
              <a:cs typeface="Arial"/>
              <a:sym typeface="Arial"/>
            </a:endParaRPr>
          </a:p>
          <a:p>
            <a:pPr marL="457200" lvl="0" indent="-358775" algn="just" rtl="0">
              <a:lnSpc>
                <a:spcPct val="120000"/>
              </a:lnSpc>
              <a:spcBef>
                <a:spcPts val="1000"/>
              </a:spcBef>
              <a:spcAft>
                <a:spcPts val="0"/>
              </a:spcAft>
              <a:buClr>
                <a:srgbClr val="0F0F0F"/>
              </a:buClr>
              <a:buSzPts val="2050"/>
              <a:buFont typeface="Arial"/>
              <a:buAutoNum type="arabicPeriod"/>
            </a:pPr>
            <a:r>
              <a:rPr lang="pl-PL" sz="2050">
                <a:solidFill>
                  <a:srgbClr val="0F0F0F"/>
                </a:solidFill>
                <a:latin typeface="Arial"/>
                <a:ea typeface="Arial"/>
                <a:cs typeface="Arial"/>
                <a:sym typeface="Arial"/>
              </a:rPr>
              <a:t>Make your passwords memorable so you don’t need to write them down which would be risky.</a:t>
            </a:r>
            <a:endParaRPr sz="2050">
              <a:solidFill>
                <a:srgbClr val="0F0F0F"/>
              </a:solidFill>
              <a:latin typeface="Arial"/>
              <a:ea typeface="Arial"/>
              <a:cs typeface="Arial"/>
              <a:sym typeface="Arial"/>
            </a:endParaRPr>
          </a:p>
          <a:p>
            <a:pPr marL="457200" lvl="0" indent="-358775" algn="just" rtl="0">
              <a:lnSpc>
                <a:spcPct val="120000"/>
              </a:lnSpc>
              <a:spcBef>
                <a:spcPts val="1800"/>
              </a:spcBef>
              <a:spcAft>
                <a:spcPts val="0"/>
              </a:spcAft>
              <a:buClr>
                <a:srgbClr val="0F0F0F"/>
              </a:buClr>
              <a:buSzPts val="2050"/>
              <a:buFont typeface="Arial"/>
              <a:buAutoNum type="arabicPeriod"/>
            </a:pPr>
            <a:r>
              <a:rPr lang="pl-PL" sz="2050">
                <a:solidFill>
                  <a:srgbClr val="0F0F0F"/>
                </a:solidFill>
                <a:latin typeface="Arial"/>
                <a:ea typeface="Arial"/>
                <a:cs typeface="Arial"/>
                <a:sym typeface="Arial"/>
              </a:rPr>
              <a:t>Always use strong screen locks on your devices. Set your devices to automatically lock in case they end up in the wrong hands.</a:t>
            </a:r>
            <a:endParaRPr sz="2050">
              <a:solidFill>
                <a:srgbClr val="0F0F0F"/>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10572456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8cea1f1dc3_0_53"/>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Activity: Sources</a:t>
            </a:r>
            <a:endParaRPr/>
          </a:p>
        </p:txBody>
      </p:sp>
      <p:sp>
        <p:nvSpPr>
          <p:cNvPr id="166" name="Google Shape;166;g18cea1f1dc3_0_53"/>
          <p:cNvSpPr txBox="1">
            <a:spLocks noGrp="1"/>
          </p:cNvSpPr>
          <p:nvPr>
            <p:ph idx="1"/>
          </p:nvPr>
        </p:nvSpPr>
        <p:spPr>
          <a:xfrm>
            <a:off x="1371600" y="1405250"/>
            <a:ext cx="51654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Clr>
                <a:schemeClr val="dk1"/>
              </a:buClr>
              <a:buSzPts val="1100"/>
              <a:buFont typeface="Arial"/>
              <a:buNone/>
            </a:pPr>
            <a:r>
              <a:rPr lang="pl-PL" sz="2050" b="1">
                <a:solidFill>
                  <a:schemeClr val="dk1"/>
                </a:solidFill>
                <a:latin typeface="Arial"/>
                <a:ea typeface="Arial"/>
                <a:cs typeface="Arial"/>
                <a:sym typeface="Arial"/>
              </a:rPr>
              <a:t>PART 1</a:t>
            </a: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r>
              <a:rPr lang="pl-PL" sz="2050" b="1">
                <a:solidFill>
                  <a:schemeClr val="dk1"/>
                </a:solidFill>
                <a:latin typeface="Arial"/>
                <a:ea typeface="Arial"/>
                <a:cs typeface="Arial"/>
                <a:sym typeface="Arial"/>
              </a:rPr>
              <a:t>Group Discussion</a:t>
            </a:r>
            <a:endParaRPr sz="2050" b="1">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2050">
              <a:solidFill>
                <a:schemeClr val="dk1"/>
              </a:solidFill>
              <a:latin typeface="Arial"/>
              <a:ea typeface="Arial"/>
              <a:cs typeface="Arial"/>
              <a:sym typeface="Arial"/>
            </a:endParaRPr>
          </a:p>
          <a:p>
            <a:pPr marL="457200" lvl="0" indent="-358775" algn="l" rtl="0">
              <a:lnSpc>
                <a:spcPct val="105000"/>
              </a:lnSpc>
              <a:spcBef>
                <a:spcPts val="1200"/>
              </a:spcBef>
              <a:spcAft>
                <a:spcPts val="0"/>
              </a:spcAft>
              <a:buClr>
                <a:schemeClr val="dk1"/>
              </a:buClr>
              <a:buSzPts val="2050"/>
              <a:buFont typeface="Arial"/>
              <a:buChar char="■"/>
            </a:pPr>
            <a:r>
              <a:rPr lang="pl-PL" sz="2050">
                <a:solidFill>
                  <a:schemeClr val="dk1"/>
                </a:solidFill>
                <a:latin typeface="Arial"/>
                <a:ea typeface="Arial"/>
                <a:cs typeface="Arial"/>
                <a:sym typeface="Arial"/>
              </a:rPr>
              <a:t>What do you think an information source is? Discuss with your group.</a:t>
            </a: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Clr>
                <a:schemeClr val="dk1"/>
              </a:buClr>
              <a:buSzPts val="1100"/>
              <a:buFont typeface="Arial"/>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900">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900">
              <a:solidFill>
                <a:schemeClr val="dk1"/>
              </a:solidFill>
              <a:latin typeface="Arial"/>
              <a:ea typeface="Arial"/>
              <a:cs typeface="Arial"/>
              <a:sym typeface="Arial"/>
            </a:endParaRPr>
          </a:p>
        </p:txBody>
      </p:sp>
      <p:pic>
        <p:nvPicPr>
          <p:cNvPr id="167" name="Google Shape;167;g18cea1f1dc3_0_53"/>
          <p:cNvPicPr preferRelativeResize="0"/>
          <p:nvPr/>
        </p:nvPicPr>
        <p:blipFill>
          <a:blip r:embed="rId3">
            <a:alphaModFix/>
          </a:blip>
          <a:stretch>
            <a:fillRect/>
          </a:stretch>
        </p:blipFill>
        <p:spPr>
          <a:xfrm>
            <a:off x="6743975" y="2169862"/>
            <a:ext cx="4936300" cy="2780575"/>
          </a:xfrm>
          <a:prstGeom prst="rect">
            <a:avLst/>
          </a:prstGeom>
          <a:noFill/>
          <a:ln>
            <a:noFill/>
          </a:ln>
        </p:spPr>
      </p:pic>
    </p:spTree>
    <p:extLst>
      <p:ext uri="{BB962C8B-B14F-4D97-AF65-F5344CB8AC3E}">
        <p14:creationId xmlns:p14="http://schemas.microsoft.com/office/powerpoint/2010/main" val="33841870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59d6c44c6c_0_35"/>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Sources</a:t>
            </a:r>
            <a:endParaRPr/>
          </a:p>
        </p:txBody>
      </p:sp>
      <p:sp>
        <p:nvSpPr>
          <p:cNvPr id="173" name="Google Shape;173;g159d6c44c6c_0_35"/>
          <p:cNvSpPr txBox="1">
            <a:spLocks noGrp="1"/>
          </p:cNvSpPr>
          <p:nvPr>
            <p:ph idx="1"/>
          </p:nvPr>
        </p:nvSpPr>
        <p:spPr>
          <a:xfrm>
            <a:off x="1371600" y="1329050"/>
            <a:ext cx="10360200" cy="4309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 A source is a deliverer of information, the messenger. To know and trust a source is to know the information it carries is true, relevant and useful.</a:t>
            </a:r>
            <a:endParaRPr sz="2050">
              <a:solidFill>
                <a:schemeClr val="dk1"/>
              </a:solidFill>
              <a:latin typeface="Arial"/>
              <a:ea typeface="Arial"/>
              <a:cs typeface="Arial"/>
              <a:sym typeface="Arial"/>
            </a:endParaRPr>
          </a:p>
          <a:p>
            <a:pPr marL="45720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457200" lvl="0" indent="-358775" algn="l" rtl="0">
              <a:lnSpc>
                <a:spcPct val="105000"/>
              </a:lnSpc>
              <a:spcBef>
                <a:spcPts val="0"/>
              </a:spcBef>
              <a:spcAft>
                <a:spcPts val="0"/>
              </a:spcAft>
              <a:buClr>
                <a:schemeClr val="dk1"/>
              </a:buClr>
              <a:buSzPts val="2050"/>
              <a:buFont typeface="Arial"/>
              <a:buChar char="■"/>
            </a:pPr>
            <a:r>
              <a:rPr lang="pl-PL" sz="2050">
                <a:solidFill>
                  <a:schemeClr val="dk1"/>
                </a:solidFill>
                <a:latin typeface="Arial"/>
                <a:ea typeface="Arial"/>
                <a:cs typeface="Arial"/>
                <a:sym typeface="Arial"/>
              </a:rPr>
              <a:t> We need to find out: is it trustworthy, reliable, uncertain or doubtful? </a:t>
            </a:r>
            <a:endParaRPr sz="2050">
              <a:solidFill>
                <a:schemeClr val="dk1"/>
              </a:solidFill>
              <a:latin typeface="Arial"/>
              <a:ea typeface="Arial"/>
              <a:cs typeface="Arial"/>
              <a:sym typeface="Arial"/>
            </a:endParaRPr>
          </a:p>
          <a:p>
            <a:pPr marL="0" lvl="0" indent="0" algn="l" rtl="0">
              <a:lnSpc>
                <a:spcPct val="105000"/>
              </a:lnSpc>
              <a:spcBef>
                <a:spcPts val="0"/>
              </a:spcBef>
              <a:spcAft>
                <a:spcPts val="0"/>
              </a:spcAft>
              <a:buNone/>
            </a:pPr>
            <a:endParaRPr sz="2050">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0"/>
              </a:spcAft>
              <a:buSzPts val="1800"/>
              <a:buNone/>
            </a:pPr>
            <a:endParaRPr sz="1837">
              <a:solidFill>
                <a:schemeClr val="dk1"/>
              </a:solidFill>
              <a:latin typeface="Arial"/>
              <a:ea typeface="Arial"/>
              <a:cs typeface="Arial"/>
              <a:sym typeface="Arial"/>
            </a:endParaRPr>
          </a:p>
          <a:p>
            <a:pPr marL="0" lvl="0" indent="0" algn="l" rtl="0">
              <a:lnSpc>
                <a:spcPct val="105000"/>
              </a:lnSpc>
              <a:spcBef>
                <a:spcPts val="1200"/>
              </a:spcBef>
              <a:spcAft>
                <a:spcPts val="1200"/>
              </a:spcAft>
              <a:buSzPts val="605"/>
              <a:buNone/>
            </a:pPr>
            <a:endParaRPr sz="1837">
              <a:solidFill>
                <a:schemeClr val="dk1"/>
              </a:solidFill>
              <a:latin typeface="Arial"/>
              <a:ea typeface="Arial"/>
              <a:cs typeface="Arial"/>
              <a:sym typeface="Arial"/>
            </a:endParaRPr>
          </a:p>
        </p:txBody>
      </p:sp>
      <p:pic>
        <p:nvPicPr>
          <p:cNvPr id="174" name="Google Shape;174;g159d6c44c6c_0_35"/>
          <p:cNvPicPr preferRelativeResize="0"/>
          <p:nvPr/>
        </p:nvPicPr>
        <p:blipFill rotWithShape="1">
          <a:blip r:embed="rId3">
            <a:alphaModFix/>
          </a:blip>
          <a:srcRect t="885" r="1351" b="7857"/>
          <a:stretch/>
        </p:blipFill>
        <p:spPr>
          <a:xfrm>
            <a:off x="4485725" y="3378625"/>
            <a:ext cx="4928174" cy="3215801"/>
          </a:xfrm>
          <a:prstGeom prst="rect">
            <a:avLst/>
          </a:prstGeom>
          <a:noFill/>
          <a:ln>
            <a:noFill/>
          </a:ln>
        </p:spPr>
      </p:pic>
    </p:spTree>
    <p:extLst>
      <p:ext uri="{BB962C8B-B14F-4D97-AF65-F5344CB8AC3E}">
        <p14:creationId xmlns:p14="http://schemas.microsoft.com/office/powerpoint/2010/main" val="17958472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8ccb96ae3c_0_57"/>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Types of Sources</a:t>
            </a:r>
            <a:endParaRPr/>
          </a:p>
        </p:txBody>
      </p:sp>
      <p:sp>
        <p:nvSpPr>
          <p:cNvPr id="180" name="Google Shape;180;g18ccb96ae3c_0_57"/>
          <p:cNvSpPr txBox="1">
            <a:spLocks noGrp="1"/>
          </p:cNvSpPr>
          <p:nvPr>
            <p:ph idx="1"/>
          </p:nvPr>
        </p:nvSpPr>
        <p:spPr>
          <a:xfrm>
            <a:off x="1295400" y="1121050"/>
            <a:ext cx="8404500" cy="4309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Documentary sources: books, videos, newspapers, brochures, etc. Essentially: any kind of physical or digital document.</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Oral sources: discussions, conversations, interviews. Essentially: anything a person can relate to you directly.</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Institutional sources: Sources that have public authority, for example, government (ministerial, administrative, etc.). These are structured, organised and distribute official news. </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Intermediary sources: organisational sources holding social legitimacy: associations, professional organisations, political parties, syndicates, etc.</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Personal sources: these are yours. It is up to you to determine whether they are legitimate or not. You are the one who judges whether the messenger or the information can be trusted or not. </a:t>
            </a: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p:txBody>
      </p:sp>
      <p:pic>
        <p:nvPicPr>
          <p:cNvPr id="181" name="Google Shape;181;g18ccb96ae3c_0_57"/>
          <p:cNvPicPr preferRelativeResize="0"/>
          <p:nvPr/>
        </p:nvPicPr>
        <p:blipFill>
          <a:blip r:embed="rId3">
            <a:alphaModFix/>
          </a:blip>
          <a:stretch>
            <a:fillRect/>
          </a:stretch>
        </p:blipFill>
        <p:spPr>
          <a:xfrm>
            <a:off x="9699888" y="4165350"/>
            <a:ext cx="2243325" cy="1877325"/>
          </a:xfrm>
          <a:prstGeom prst="rect">
            <a:avLst/>
          </a:prstGeom>
          <a:noFill/>
          <a:ln>
            <a:noFill/>
          </a:ln>
        </p:spPr>
      </p:pic>
    </p:spTree>
    <p:extLst>
      <p:ext uri="{BB962C8B-B14F-4D97-AF65-F5344CB8AC3E}">
        <p14:creationId xmlns:p14="http://schemas.microsoft.com/office/powerpoint/2010/main" val="20867063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59d6c44c6c_0_47"/>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Activity: Sources</a:t>
            </a:r>
            <a:endParaRPr/>
          </a:p>
        </p:txBody>
      </p:sp>
      <p:sp>
        <p:nvSpPr>
          <p:cNvPr id="187" name="Google Shape;187;g159d6c44c6c_0_47"/>
          <p:cNvSpPr txBox="1">
            <a:spLocks noGrp="1"/>
          </p:cNvSpPr>
          <p:nvPr>
            <p:ph idx="1"/>
          </p:nvPr>
        </p:nvSpPr>
        <p:spPr>
          <a:xfrm>
            <a:off x="1295400" y="1425850"/>
            <a:ext cx="6315000" cy="4309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pl-PL" sz="2050" b="1">
                <a:solidFill>
                  <a:srgbClr val="22304B"/>
                </a:solidFill>
                <a:latin typeface="Arial"/>
                <a:ea typeface="Arial"/>
                <a:cs typeface="Arial"/>
                <a:sym typeface="Arial"/>
              </a:rPr>
              <a:t>PART 2</a:t>
            </a:r>
            <a:endParaRPr sz="2050" b="1">
              <a:solidFill>
                <a:srgbClr val="22304B"/>
              </a:solidFill>
              <a:latin typeface="Arial"/>
              <a:ea typeface="Arial"/>
              <a:cs typeface="Arial"/>
              <a:sym typeface="Arial"/>
            </a:endParaRPr>
          </a:p>
          <a:p>
            <a:pPr marL="0" lvl="0" indent="0" algn="l" rtl="0">
              <a:lnSpc>
                <a:spcPct val="120000"/>
              </a:lnSpc>
              <a:spcBef>
                <a:spcPts val="0"/>
              </a:spcBef>
              <a:spcAft>
                <a:spcPts val="0"/>
              </a:spcAft>
              <a:buNone/>
            </a:pPr>
            <a:r>
              <a:rPr lang="pl-PL" sz="2050" b="1">
                <a:solidFill>
                  <a:srgbClr val="22304B"/>
                </a:solidFill>
                <a:latin typeface="Arial"/>
                <a:ea typeface="Arial"/>
                <a:cs typeface="Arial"/>
                <a:sym typeface="Arial"/>
              </a:rPr>
              <a:t>Levels of sources</a:t>
            </a:r>
            <a:endParaRPr sz="2050" b="1">
              <a:solidFill>
                <a:srgbClr val="22304B"/>
              </a:solidFill>
              <a:latin typeface="Arial"/>
              <a:ea typeface="Arial"/>
              <a:cs typeface="Arial"/>
              <a:sym typeface="Arial"/>
            </a:endParaRPr>
          </a:p>
          <a:p>
            <a:pPr marL="45720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Using post-its, write different kinds of sources that you think of. Once you have 5 or 6 examples, put them in the different categories that will appear on the wall. </a:t>
            </a:r>
            <a:endParaRPr sz="2050">
              <a:solidFill>
                <a:srgbClr val="22304B"/>
              </a:solidFill>
              <a:latin typeface="Arial"/>
              <a:ea typeface="Arial"/>
              <a:cs typeface="Arial"/>
              <a:sym typeface="Arial"/>
            </a:endParaRPr>
          </a:p>
          <a:p>
            <a:pPr marL="45720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In groups, discuss whether the different examples can be reliable or not.</a:t>
            </a: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1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1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88" name="Google Shape;188;g159d6c44c6c_0_47"/>
          <p:cNvPicPr preferRelativeResize="0"/>
          <p:nvPr/>
        </p:nvPicPr>
        <p:blipFill>
          <a:blip r:embed="rId3">
            <a:alphaModFix/>
          </a:blip>
          <a:stretch>
            <a:fillRect/>
          </a:stretch>
        </p:blipFill>
        <p:spPr>
          <a:xfrm>
            <a:off x="7460150" y="2286000"/>
            <a:ext cx="4233426" cy="2818774"/>
          </a:xfrm>
          <a:prstGeom prst="rect">
            <a:avLst/>
          </a:prstGeom>
          <a:noFill/>
          <a:ln>
            <a:noFill/>
          </a:ln>
        </p:spPr>
      </p:pic>
    </p:spTree>
    <p:extLst>
      <p:ext uri="{BB962C8B-B14F-4D97-AF65-F5344CB8AC3E}">
        <p14:creationId xmlns:p14="http://schemas.microsoft.com/office/powerpoint/2010/main" val="33667567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59d6c44c6c_0_70"/>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3. Managing data, information and digital content (What is it for?)</a:t>
            </a:r>
            <a:endParaRPr/>
          </a:p>
        </p:txBody>
      </p:sp>
      <p:sp>
        <p:nvSpPr>
          <p:cNvPr id="194" name="Google Shape;194;g159d6c44c6c_0_70"/>
          <p:cNvSpPr txBox="1">
            <a:spLocks noGrp="1"/>
          </p:cNvSpPr>
          <p:nvPr>
            <p:ph idx="1"/>
          </p:nvPr>
        </p:nvSpPr>
        <p:spPr>
          <a:xfrm>
            <a:off x="1295400" y="2035450"/>
            <a:ext cx="6372600" cy="4309800"/>
          </a:xfrm>
          <a:prstGeom prst="rect">
            <a:avLst/>
          </a:prstGeom>
          <a:noFill/>
          <a:ln>
            <a:noFill/>
          </a:ln>
        </p:spPr>
        <p:txBody>
          <a:bodyPr spcFirstLastPara="1" wrap="square" lIns="91425" tIns="45700" rIns="91425" bIns="45700" anchor="t" anchorCtr="0">
            <a:noAutofit/>
          </a:bodyPr>
          <a:lstStyle/>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To organise, store and retrieve data, information and content in digital environments. </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To process them in a structured environment.</a:t>
            </a: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95" name="Google Shape;195;g159d6c44c6c_0_70"/>
          <p:cNvPicPr preferRelativeResize="0"/>
          <p:nvPr/>
        </p:nvPicPr>
        <p:blipFill rotWithShape="1">
          <a:blip r:embed="rId3">
            <a:alphaModFix/>
          </a:blip>
          <a:srcRect/>
          <a:stretch/>
        </p:blipFill>
        <p:spPr>
          <a:xfrm>
            <a:off x="8545583" y="2400300"/>
            <a:ext cx="3262625" cy="3503200"/>
          </a:xfrm>
          <a:prstGeom prst="rect">
            <a:avLst/>
          </a:prstGeom>
          <a:noFill/>
          <a:ln>
            <a:noFill/>
          </a:ln>
        </p:spPr>
      </p:pic>
    </p:spTree>
    <p:extLst>
      <p:ext uri="{BB962C8B-B14F-4D97-AF65-F5344CB8AC3E}">
        <p14:creationId xmlns:p14="http://schemas.microsoft.com/office/powerpoint/2010/main" val="40041563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8cea1f1dc3_0_82"/>
          <p:cNvSpPr txBox="1">
            <a:spLocks noGrp="1"/>
          </p:cNvSpPr>
          <p:nvPr>
            <p:ph idx="1"/>
          </p:nvPr>
        </p:nvSpPr>
        <p:spPr>
          <a:xfrm>
            <a:off x="1371600" y="2395800"/>
            <a:ext cx="10551900" cy="3777900"/>
          </a:xfrm>
          <a:prstGeom prst="rect">
            <a:avLst/>
          </a:prstGeom>
          <a:noFill/>
          <a:ln>
            <a:noFill/>
          </a:ln>
        </p:spPr>
        <p:txBody>
          <a:bodyPr spcFirstLastPara="1" wrap="square" lIns="91425" tIns="45700" rIns="91425" bIns="45700" anchor="t" anchorCtr="0">
            <a:noAutofit/>
          </a:bodyPr>
          <a:lstStyle/>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Knowing where you download what you find on the Internet or the documents you create.</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To have everything well classified to be able to retrieve for instance,and image you liked or a school paper.</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Keeping everything on the device</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Backup copies of photos, documents</a:t>
            </a:r>
            <a:endParaRPr sz="2050">
              <a:solidFill>
                <a:srgbClr val="22304B"/>
              </a:solidFill>
              <a:latin typeface="Arial"/>
              <a:ea typeface="Arial"/>
              <a:cs typeface="Arial"/>
              <a:sym typeface="Arial"/>
            </a:endParaRPr>
          </a:p>
          <a:p>
            <a:pPr marL="457200" lvl="0" indent="-358775" algn="l" rtl="0">
              <a:lnSpc>
                <a:spcPct val="120000"/>
              </a:lnSpc>
              <a:spcBef>
                <a:spcPts val="1800"/>
              </a:spcBef>
              <a:spcAft>
                <a:spcPts val="0"/>
              </a:spcAft>
              <a:buClr>
                <a:srgbClr val="22304B"/>
              </a:buClr>
              <a:buSzPts val="2050"/>
              <a:buFont typeface="Arial"/>
              <a:buChar char="■"/>
            </a:pPr>
            <a:r>
              <a:rPr lang="pl-PL" sz="2050">
                <a:solidFill>
                  <a:srgbClr val="22304B"/>
                </a:solidFill>
                <a:latin typeface="Arial"/>
                <a:ea typeface="Arial"/>
                <a:cs typeface="Arial"/>
                <a:sym typeface="Arial"/>
              </a:rPr>
              <a:t>The use of Dropbox, Google Drive or another cloud solution</a:t>
            </a: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
        <p:nvSpPr>
          <p:cNvPr id="201" name="Google Shape;201;g18cea1f1dc3_0_82"/>
          <p:cNvSpPr/>
          <p:nvPr/>
        </p:nvSpPr>
        <p:spPr>
          <a:xfrm>
            <a:off x="3253200" y="445225"/>
            <a:ext cx="7328400" cy="1529400"/>
          </a:xfrm>
          <a:prstGeom prst="horizontalScroll">
            <a:avLst>
              <a:gd name="adj" fmla="val 12500"/>
            </a:avLst>
          </a:prstGeom>
          <a:no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sz="4100" b="1">
                <a:solidFill>
                  <a:schemeClr val="dk1"/>
                </a:solidFill>
              </a:rPr>
              <a:t>Examples</a:t>
            </a:r>
            <a:endParaRPr sz="4100" b="1">
              <a:solidFill>
                <a:schemeClr val="dk1"/>
              </a:solidFill>
            </a:endParaRPr>
          </a:p>
        </p:txBody>
      </p:sp>
    </p:spTree>
    <p:extLst>
      <p:ext uri="{BB962C8B-B14F-4D97-AF65-F5344CB8AC3E}">
        <p14:creationId xmlns:p14="http://schemas.microsoft.com/office/powerpoint/2010/main" val="12437124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title"/>
          </p:nvPr>
        </p:nvSpPr>
        <p:spPr>
          <a:xfrm>
            <a:off x="1488831" y="1031631"/>
            <a:ext cx="9601200" cy="96129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9000"/>
              </a:lnSpc>
              <a:spcBef>
                <a:spcPts val="0"/>
              </a:spcBef>
              <a:spcAft>
                <a:spcPts val="0"/>
              </a:spcAft>
              <a:buClr>
                <a:srgbClr val="365F91"/>
              </a:buClr>
              <a:buSzPct val="100000"/>
              <a:buFont typeface="Times New Roman"/>
              <a:buNone/>
            </a:pPr>
            <a:r>
              <a:rPr lang="pl-PL" dirty="0" err="1">
                <a:solidFill>
                  <a:srgbClr val="365F91"/>
                </a:solidFill>
                <a:latin typeface="Times New Roman"/>
                <a:ea typeface="Times New Roman"/>
                <a:cs typeface="Times New Roman"/>
                <a:sym typeface="Times New Roman"/>
              </a:rPr>
              <a:t>Disclaimer</a:t>
            </a:r>
            <a:r>
              <a:rPr lang="pl-PL" dirty="0">
                <a:solidFill>
                  <a:srgbClr val="365F91"/>
                </a:solidFill>
                <a:latin typeface="Times New Roman"/>
                <a:ea typeface="Times New Roman"/>
                <a:cs typeface="Times New Roman"/>
                <a:sym typeface="Times New Roman"/>
              </a:rPr>
              <a:t>: </a:t>
            </a:r>
            <a:br>
              <a:rPr lang="pl-PL" dirty="0">
                <a:solidFill>
                  <a:srgbClr val="365F91"/>
                </a:solidFill>
                <a:latin typeface="Times New Roman"/>
                <a:ea typeface="Times New Roman"/>
                <a:cs typeface="Times New Roman"/>
                <a:sym typeface="Times New Roman"/>
              </a:rPr>
            </a:br>
            <a:endParaRPr dirty="0">
              <a:latin typeface="Times New Roman"/>
              <a:ea typeface="Times New Roman"/>
              <a:cs typeface="Times New Roman"/>
              <a:sym typeface="Times New Roman"/>
            </a:endParaRPr>
          </a:p>
        </p:txBody>
      </p:sp>
      <p:sp>
        <p:nvSpPr>
          <p:cNvPr id="244" name="Google Shape;244;p4"/>
          <p:cNvSpPr txBox="1">
            <a:spLocks noGrp="1"/>
          </p:cNvSpPr>
          <p:nvPr>
            <p:ph idx="1"/>
          </p:nvPr>
        </p:nvSpPr>
        <p:spPr>
          <a:xfrm>
            <a:off x="1488831" y="2171700"/>
            <a:ext cx="9601200" cy="4191000"/>
          </a:xfrm>
          <a:prstGeom prst="rect">
            <a:avLst/>
          </a:prstGeom>
          <a:noFill/>
          <a:ln>
            <a:noFill/>
          </a:ln>
        </p:spPr>
        <p:txBody>
          <a:bodyPr spcFirstLastPara="1" wrap="square" lIns="91425" tIns="45700" rIns="91425" bIns="45700" anchor="t" anchorCtr="0">
            <a:normAutofit/>
          </a:bodyPr>
          <a:lstStyle/>
          <a:p>
            <a:pPr marL="0" lvl="0" indent="0" algn="just">
              <a:spcBef>
                <a:spcPts val="0"/>
              </a:spcBef>
              <a:spcAft>
                <a:spcPts val="0"/>
              </a:spcAft>
              <a:buClr>
                <a:srgbClr val="365F91"/>
              </a:buClr>
              <a:buSzPts val="4000"/>
              <a:buNone/>
            </a:pPr>
            <a:r>
              <a:rPr lang="en-US" sz="4000" dirty="0">
                <a:solidFill>
                  <a:srgbClr val="365F91"/>
                </a:solidFill>
                <a:latin typeface="Times New Roman"/>
                <a:ea typeface="Times New Roman"/>
                <a:cs typeface="Times New Roman"/>
              </a:rPr>
              <a:t>Funded</a:t>
            </a:r>
            <a:r>
              <a:rPr lang="en-US" sz="4000" dirty="0"/>
              <a:t> </a:t>
            </a:r>
            <a:r>
              <a:rPr lang="en-US" sz="4000" dirty="0">
                <a:solidFill>
                  <a:srgbClr val="365F91"/>
                </a:solidFill>
                <a:latin typeface="Times New Roman"/>
                <a:ea typeface="Times New Roman"/>
                <a:cs typeface="Times New Roman"/>
              </a:rPr>
              <a:t>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0" dirty="0">
              <a:solidFill>
                <a:srgbClr val="365F91"/>
              </a:solidFill>
              <a:latin typeface="Times New Roman"/>
              <a:ea typeface="Times New Roman"/>
              <a:cs typeface="Times New Roman"/>
              <a:sym typeface="Times New Roman"/>
            </a:endParaRPr>
          </a:p>
        </p:txBody>
      </p:sp>
      <p:pic>
        <p:nvPicPr>
          <p:cNvPr id="245" name="Google Shape;245;p4" descr="C:\Users\FFI\Desktop\nowe projekty 2021\DEINDE\Erasmus+ 2021\co-funded_en\Horizontal\JPEG\EN Co-funded by the EU_POS.jpg"/>
          <p:cNvPicPr preferRelativeResize="0"/>
          <p:nvPr/>
        </p:nvPicPr>
        <p:blipFill rotWithShape="1">
          <a:blip r:embed="rId3">
            <a:alphaModFix/>
          </a:blip>
          <a:srcRect/>
          <a:stretch/>
        </p:blipFill>
        <p:spPr>
          <a:xfrm>
            <a:off x="7073655" y="533449"/>
            <a:ext cx="4375150" cy="915035"/>
          </a:xfrm>
          <a:prstGeom prst="rect">
            <a:avLst/>
          </a:prstGeom>
          <a:noFill/>
          <a:ln>
            <a:noFill/>
          </a:ln>
        </p:spPr>
      </p:pic>
    </p:spTree>
    <p:extLst>
      <p:ext uri="{BB962C8B-B14F-4D97-AF65-F5344CB8AC3E}">
        <p14:creationId xmlns:p14="http://schemas.microsoft.com/office/powerpoint/2010/main" val="2047417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subTitle" idx="1"/>
          </p:nvPr>
        </p:nvSpPr>
        <p:spPr>
          <a:xfrm>
            <a:off x="1770185" y="2543908"/>
            <a:ext cx="8217877" cy="2883877"/>
          </a:xfrm>
          <a:prstGeom prst="rect">
            <a:avLst/>
          </a:prstGeom>
          <a:noFill/>
          <a:ln>
            <a:noFill/>
          </a:ln>
        </p:spPr>
        <p:txBody>
          <a:bodyPr spcFirstLastPara="1" wrap="square" lIns="91425" tIns="45700" rIns="91425" bIns="45700" anchor="t" anchorCtr="0">
            <a:normAutofit/>
          </a:bodyPr>
          <a:lstStyle/>
          <a:p>
            <a:pPr marL="0" lvl="0" indent="0" algn="ctr" rtl="0">
              <a:lnSpc>
                <a:spcPct val="112000"/>
              </a:lnSpc>
              <a:spcBef>
                <a:spcPts val="0"/>
              </a:spcBef>
              <a:spcAft>
                <a:spcPts val="0"/>
              </a:spcAft>
              <a:buClr>
                <a:schemeClr val="dk2"/>
              </a:buClr>
              <a:buSzPts val="2300"/>
              <a:buNone/>
            </a:pPr>
            <a:r>
              <a:rPr lang="pl-PL" b="1">
                <a:latin typeface="Times New Roman"/>
                <a:ea typeface="Times New Roman"/>
                <a:cs typeface="Times New Roman"/>
                <a:sym typeface="Times New Roman"/>
              </a:rPr>
              <a:t>Key competences for people 50+</a:t>
            </a:r>
            <a:endParaRPr/>
          </a:p>
          <a:p>
            <a:pPr marL="0" lvl="0" indent="0" algn="ctr" rtl="0">
              <a:lnSpc>
                <a:spcPct val="112000"/>
              </a:lnSpc>
              <a:spcBef>
                <a:spcPts val="0"/>
              </a:spcBef>
              <a:spcAft>
                <a:spcPts val="0"/>
              </a:spcAft>
              <a:buClr>
                <a:schemeClr val="dk2"/>
              </a:buClr>
              <a:buSzPts val="2300"/>
              <a:buNone/>
            </a:pPr>
            <a:endParaRPr b="1">
              <a:latin typeface="Times New Roman"/>
              <a:ea typeface="Times New Roman"/>
              <a:cs typeface="Times New Roman"/>
              <a:sym typeface="Times New Roman"/>
            </a:endParaRPr>
          </a:p>
          <a:p>
            <a:pPr marL="0" lvl="0" indent="0" algn="ctr" rtl="0">
              <a:lnSpc>
                <a:spcPct val="112000"/>
              </a:lnSpc>
              <a:spcBef>
                <a:spcPts val="0"/>
              </a:spcBef>
              <a:spcAft>
                <a:spcPts val="0"/>
              </a:spcAft>
              <a:buClr>
                <a:schemeClr val="dk2"/>
              </a:buClr>
              <a:buSzPts val="4000"/>
              <a:buNone/>
            </a:pPr>
            <a:r>
              <a:rPr lang="pl-PL" sz="4000" b="1">
                <a:latin typeface="Times New Roman"/>
                <a:ea typeface="Times New Roman"/>
                <a:cs typeface="Times New Roman"/>
                <a:sym typeface="Times New Roman"/>
              </a:rPr>
              <a:t>Course: Digital Competences</a:t>
            </a:r>
            <a:endParaRPr sz="4000" b="1">
              <a:latin typeface="Times New Roman"/>
              <a:ea typeface="Times New Roman"/>
              <a:cs typeface="Times New Roman"/>
              <a:sym typeface="Times New Roman"/>
            </a:endParaRPr>
          </a:p>
        </p:txBody>
      </p:sp>
      <p:pic>
        <p:nvPicPr>
          <p:cNvPr id="98" name="Google Shape;98;p1" descr="C:\Users\FFI\Desktop\nowe projekty 2021\DEINDE\Erasmus+ 2021\co-funded_en\Horizontal\JPEG\EN Co-funded by the EU_POS.jpg"/>
          <p:cNvPicPr preferRelativeResize="0"/>
          <p:nvPr/>
        </p:nvPicPr>
        <p:blipFill rotWithShape="1">
          <a:blip r:embed="rId3">
            <a:alphaModFix/>
          </a:blip>
          <a:srcRect/>
          <a:stretch/>
        </p:blipFill>
        <p:spPr>
          <a:xfrm>
            <a:off x="1399686" y="1330936"/>
            <a:ext cx="4375150" cy="915035"/>
          </a:xfrm>
          <a:prstGeom prst="rect">
            <a:avLst/>
          </a:prstGeom>
          <a:noFill/>
          <a:ln>
            <a:noFill/>
          </a:ln>
        </p:spPr>
      </p:pic>
      <p:pic>
        <p:nvPicPr>
          <p:cNvPr id="99" name="Google Shape;99;p1"/>
          <p:cNvPicPr preferRelativeResize="0"/>
          <p:nvPr/>
        </p:nvPicPr>
        <p:blipFill rotWithShape="1">
          <a:blip r:embed="rId4">
            <a:alphaModFix/>
          </a:blip>
          <a:srcRect/>
          <a:stretch/>
        </p:blipFill>
        <p:spPr>
          <a:xfrm>
            <a:off x="9615122" y="4208585"/>
            <a:ext cx="1238250" cy="1219200"/>
          </a:xfrm>
          <a:prstGeom prst="rect">
            <a:avLst/>
          </a:prstGeom>
          <a:noFill/>
          <a:ln>
            <a:noFill/>
          </a:ln>
        </p:spPr>
      </p:pic>
    </p:spTree>
    <p:extLst>
      <p:ext uri="{BB962C8B-B14F-4D97-AF65-F5344CB8AC3E}">
        <p14:creationId xmlns:p14="http://schemas.microsoft.com/office/powerpoint/2010/main" val="1397586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4. Fake News</a:t>
            </a:r>
            <a:endParaRPr/>
          </a:p>
          <a:p>
            <a:pPr marL="0" lvl="0" indent="0" algn="l" rtl="0">
              <a:lnSpc>
                <a:spcPct val="89000"/>
              </a:lnSpc>
              <a:spcBef>
                <a:spcPts val="0"/>
              </a:spcBef>
              <a:spcAft>
                <a:spcPts val="0"/>
              </a:spcAft>
              <a:buClr>
                <a:schemeClr val="dk2"/>
              </a:buClr>
              <a:buSzPts val="4400"/>
              <a:buFont typeface="Libre Franklin"/>
              <a:buNone/>
            </a:pPr>
            <a:endParaRPr/>
          </a:p>
        </p:txBody>
      </p:sp>
      <p:sp>
        <p:nvSpPr>
          <p:cNvPr id="105" name="Google Shape;105;p2"/>
          <p:cNvSpPr txBox="1">
            <a:spLocks noGrp="1"/>
          </p:cNvSpPr>
          <p:nvPr>
            <p:ph idx="1"/>
          </p:nvPr>
        </p:nvSpPr>
        <p:spPr>
          <a:xfrm>
            <a:off x="1371600" y="1638300"/>
            <a:ext cx="7101600" cy="39975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Clr>
                <a:schemeClr val="dk1"/>
              </a:buClr>
              <a:buSzPts val="1100"/>
              <a:buFont typeface="Arial"/>
              <a:buNone/>
            </a:pPr>
            <a:r>
              <a:rPr lang="pl-PL" sz="2050">
                <a:solidFill>
                  <a:schemeClr val="dk1"/>
                </a:solidFill>
                <a:latin typeface="Arial"/>
                <a:ea typeface="Arial"/>
                <a:cs typeface="Arial"/>
                <a:sym typeface="Arial"/>
              </a:rPr>
              <a:t>Fake news, is a type of hoax that consists of pseudo-journalistic content disseminated through news portals, written press, radio, television and social networks and whose objective is disinformation.</a:t>
            </a: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Clr>
                <a:schemeClr val="dk1"/>
              </a:buClr>
              <a:buSzPts val="1100"/>
              <a:buFont typeface="Arial"/>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Clr>
                <a:schemeClr val="dk1"/>
              </a:buClr>
              <a:buSzPts val="1100"/>
              <a:buFont typeface="Arial"/>
              <a:buNone/>
            </a:pPr>
            <a:r>
              <a:rPr lang="pl-PL" sz="2050">
                <a:solidFill>
                  <a:schemeClr val="dk1"/>
                </a:solidFill>
                <a:latin typeface="Arial"/>
                <a:ea typeface="Arial"/>
                <a:cs typeface="Arial"/>
                <a:sym typeface="Arial"/>
              </a:rPr>
              <a:t>They are designed and issued with the deliberate intention of d</a:t>
            </a:r>
            <a:r>
              <a:rPr lang="pl-PL" sz="2050" b="1">
                <a:solidFill>
                  <a:schemeClr val="dk1"/>
                </a:solidFill>
                <a:latin typeface="Arial"/>
                <a:ea typeface="Arial"/>
                <a:cs typeface="Arial"/>
                <a:sym typeface="Arial"/>
              </a:rPr>
              <a:t>eceiving, misleading, manipulating personal decisions, discrediting or exalting</a:t>
            </a:r>
            <a:r>
              <a:rPr lang="pl-PL" sz="2050">
                <a:solidFill>
                  <a:schemeClr val="dk1"/>
                </a:solidFill>
                <a:latin typeface="Arial"/>
                <a:ea typeface="Arial"/>
                <a:cs typeface="Arial"/>
                <a:sym typeface="Arial"/>
              </a:rPr>
              <a:t> an institution, entity or person or obtaining economic gain or political gain. By presenting false facts as if they were real, they are seen as a </a:t>
            </a:r>
            <a:r>
              <a:rPr lang="pl-PL" sz="2050" b="1">
                <a:solidFill>
                  <a:schemeClr val="dk1"/>
                </a:solidFill>
                <a:latin typeface="Arial"/>
                <a:ea typeface="Arial"/>
                <a:cs typeface="Arial"/>
                <a:sym typeface="Arial"/>
              </a:rPr>
              <a:t>threat </a:t>
            </a:r>
            <a:r>
              <a:rPr lang="pl-PL" sz="2050">
                <a:solidFill>
                  <a:schemeClr val="dk1"/>
                </a:solidFill>
                <a:latin typeface="Arial"/>
                <a:ea typeface="Arial"/>
                <a:cs typeface="Arial"/>
                <a:sym typeface="Arial"/>
              </a:rPr>
              <a:t>to the credibility of serious media and professional journalists, as well as a challenge to the receiving public.</a:t>
            </a: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pic>
        <p:nvPicPr>
          <p:cNvPr id="106" name="Google Shape;106;p2"/>
          <p:cNvPicPr preferRelativeResize="0"/>
          <p:nvPr/>
        </p:nvPicPr>
        <p:blipFill rotWithShape="1">
          <a:blip r:embed="rId3">
            <a:alphaModFix/>
          </a:blip>
          <a:srcRect/>
          <a:stretch/>
        </p:blipFill>
        <p:spPr>
          <a:xfrm>
            <a:off x="8837775" y="1327825"/>
            <a:ext cx="2882575" cy="4393150"/>
          </a:xfrm>
          <a:prstGeom prst="rect">
            <a:avLst/>
          </a:prstGeom>
          <a:noFill/>
          <a:ln>
            <a:noFill/>
          </a:ln>
        </p:spPr>
      </p:pic>
    </p:spTree>
    <p:extLst>
      <p:ext uri="{BB962C8B-B14F-4D97-AF65-F5344CB8AC3E}">
        <p14:creationId xmlns:p14="http://schemas.microsoft.com/office/powerpoint/2010/main" val="20159814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8ccb96ae3c_0_65"/>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The post-truth</a:t>
            </a:r>
            <a:endParaRPr/>
          </a:p>
        </p:txBody>
      </p:sp>
      <p:sp>
        <p:nvSpPr>
          <p:cNvPr id="112" name="Google Shape;112;g18ccb96ae3c_0_65"/>
          <p:cNvSpPr txBox="1">
            <a:spLocks noGrp="1"/>
          </p:cNvSpPr>
          <p:nvPr>
            <p:ph idx="1"/>
          </p:nvPr>
        </p:nvSpPr>
        <p:spPr>
          <a:xfrm>
            <a:off x="1295400" y="1730650"/>
            <a:ext cx="6621600" cy="4309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pl-PL" sz="2050">
                <a:solidFill>
                  <a:srgbClr val="22304B"/>
                </a:solidFill>
                <a:latin typeface="Arial"/>
                <a:ea typeface="Arial"/>
                <a:cs typeface="Arial"/>
                <a:sym typeface="Arial"/>
              </a:rPr>
              <a:t>Fake news and post-truth go hand in hand, this concept refers to all information that is not based on objective facts, but rather </a:t>
            </a:r>
            <a:r>
              <a:rPr lang="pl-PL" sz="2050" b="1">
                <a:solidFill>
                  <a:srgbClr val="22304B"/>
                </a:solidFill>
                <a:latin typeface="Arial"/>
                <a:ea typeface="Arial"/>
                <a:cs typeface="Arial"/>
                <a:sym typeface="Arial"/>
              </a:rPr>
              <a:t>appeals to the emotions, beliefs or desires of the public.</a:t>
            </a:r>
            <a:endParaRPr sz="2050" b="1">
              <a:solidFill>
                <a:srgbClr val="22304B"/>
              </a:solidFill>
              <a:latin typeface="Arial"/>
              <a:ea typeface="Arial"/>
              <a:cs typeface="Arial"/>
              <a:sym typeface="Arial"/>
            </a:endParaRPr>
          </a:p>
          <a:p>
            <a:pPr marL="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None/>
            </a:pPr>
            <a:r>
              <a:rPr lang="pl-PL" sz="2050">
                <a:solidFill>
                  <a:srgbClr val="22304B"/>
                </a:solidFill>
                <a:latin typeface="Arial"/>
                <a:ea typeface="Arial"/>
                <a:cs typeface="Arial"/>
                <a:sym typeface="Arial"/>
              </a:rPr>
              <a:t>As a curious fact, the director of the Royal Spanish Academy, Darío Villanueva, commented that</a:t>
            </a:r>
            <a:r>
              <a:rPr lang="pl-PL" sz="2050" b="1">
                <a:solidFill>
                  <a:srgbClr val="22304B"/>
                </a:solidFill>
                <a:latin typeface="Arial"/>
                <a:ea typeface="Arial"/>
                <a:cs typeface="Arial"/>
                <a:sym typeface="Arial"/>
              </a:rPr>
              <a:t> this concept will be included in the dictionary</a:t>
            </a:r>
            <a:r>
              <a:rPr lang="pl-PL" sz="2050">
                <a:solidFill>
                  <a:srgbClr val="22304B"/>
                </a:solidFill>
                <a:latin typeface="Arial"/>
                <a:ea typeface="Arial"/>
                <a:cs typeface="Arial"/>
                <a:sym typeface="Arial"/>
              </a:rPr>
              <a:t>, since we are facing a panorama of great changes in information.</a:t>
            </a: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None/>
            </a:pPr>
            <a:r>
              <a:rPr lang="pl-PL" sz="2050" i="1">
                <a:solidFill>
                  <a:srgbClr val="22304B"/>
                </a:solidFill>
                <a:latin typeface="Arial"/>
                <a:ea typeface="Arial"/>
                <a:cs typeface="Arial"/>
                <a:sym typeface="Arial"/>
              </a:rPr>
              <a:t>''A lie repeated a thousand times becomes a truth'' Göebbels.</a:t>
            </a:r>
            <a:endParaRPr sz="2050" i="1">
              <a:solidFill>
                <a:srgbClr val="22304B"/>
              </a:solidFill>
              <a:latin typeface="Arial"/>
              <a:ea typeface="Arial"/>
              <a:cs typeface="Arial"/>
              <a:sym typeface="Arial"/>
            </a:endParaRPr>
          </a:p>
          <a:p>
            <a:pPr marL="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13" name="Google Shape;113;g18ccb96ae3c_0_65"/>
          <p:cNvPicPr preferRelativeResize="0"/>
          <p:nvPr/>
        </p:nvPicPr>
        <p:blipFill rotWithShape="1">
          <a:blip r:embed="rId3">
            <a:alphaModFix/>
          </a:blip>
          <a:srcRect/>
          <a:stretch/>
        </p:blipFill>
        <p:spPr>
          <a:xfrm>
            <a:off x="8273625" y="1260826"/>
            <a:ext cx="3252125" cy="4950174"/>
          </a:xfrm>
          <a:prstGeom prst="rect">
            <a:avLst/>
          </a:prstGeom>
          <a:noFill/>
          <a:ln>
            <a:noFill/>
          </a:ln>
        </p:spPr>
      </p:pic>
    </p:spTree>
    <p:extLst>
      <p:ext uri="{BB962C8B-B14F-4D97-AF65-F5344CB8AC3E}">
        <p14:creationId xmlns:p14="http://schemas.microsoft.com/office/powerpoint/2010/main" val="140012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8ccb96ae3c_0_88"/>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Strong passwords: Things to avoid</a:t>
            </a:r>
            <a:endParaRPr/>
          </a:p>
        </p:txBody>
      </p:sp>
      <p:sp>
        <p:nvSpPr>
          <p:cNvPr id="165" name="Google Shape;165;g18ccb96ae3c_0_88"/>
          <p:cNvSpPr txBox="1">
            <a:spLocks noGrp="1"/>
          </p:cNvSpPr>
          <p:nvPr>
            <p:ph idx="1"/>
          </p:nvPr>
        </p:nvSpPr>
        <p:spPr>
          <a:xfrm>
            <a:off x="1295400" y="1806850"/>
            <a:ext cx="6372600" cy="4309800"/>
          </a:xfrm>
          <a:prstGeom prst="rect">
            <a:avLst/>
          </a:prstGeom>
          <a:noFill/>
          <a:ln>
            <a:noFill/>
          </a:ln>
        </p:spPr>
        <p:txBody>
          <a:bodyPr spcFirstLastPara="1" wrap="square" lIns="91425" tIns="45700" rIns="91425" bIns="45700" anchor="t" anchorCtr="0">
            <a:noAutofit/>
          </a:bodyPr>
          <a:lstStyle/>
          <a:p>
            <a:pPr marL="457200" lvl="0" indent="-358775" algn="just" rtl="0">
              <a:lnSpc>
                <a:spcPct val="120000"/>
              </a:lnSpc>
              <a:spcBef>
                <a:spcPts val="1800"/>
              </a:spcBef>
              <a:spcAft>
                <a:spcPts val="0"/>
              </a:spcAft>
              <a:buClr>
                <a:srgbClr val="000000"/>
              </a:buClr>
              <a:buSzPts val="2050"/>
              <a:buFont typeface="Arial"/>
              <a:buChar char="➢"/>
            </a:pPr>
            <a:r>
              <a:rPr lang="pl-PL" sz="2050">
                <a:solidFill>
                  <a:srgbClr val="000000"/>
                </a:solidFill>
                <a:latin typeface="Arial"/>
                <a:ea typeface="Arial"/>
                <a:cs typeface="Arial"/>
                <a:sym typeface="Arial"/>
              </a:rPr>
              <a:t>Donʼt use personal information (name, address, email, phone number,birth dates, etc.), or common words in yourpassword.</a:t>
            </a:r>
            <a:endParaRPr sz="2050">
              <a:solidFill>
                <a:srgbClr val="000000"/>
              </a:solidFill>
              <a:latin typeface="Arial"/>
              <a:ea typeface="Arial"/>
              <a:cs typeface="Arial"/>
              <a:sym typeface="Arial"/>
            </a:endParaRPr>
          </a:p>
          <a:p>
            <a:pPr marL="457200" lvl="0" indent="-358775" algn="just" rtl="0">
              <a:lnSpc>
                <a:spcPct val="120000"/>
              </a:lnSpc>
              <a:spcBef>
                <a:spcPts val="0"/>
              </a:spcBef>
              <a:spcAft>
                <a:spcPts val="0"/>
              </a:spcAft>
              <a:buClr>
                <a:srgbClr val="000000"/>
              </a:buClr>
              <a:buSzPts val="2050"/>
              <a:buFont typeface="Arial"/>
              <a:buChar char="➢"/>
            </a:pPr>
            <a:r>
              <a:rPr lang="pl-PL" sz="2050">
                <a:solidFill>
                  <a:srgbClr val="000000"/>
                </a:solidFill>
                <a:latin typeface="Arial"/>
                <a:ea typeface="Arial"/>
                <a:cs typeface="Arial"/>
                <a:sym typeface="Arial"/>
              </a:rPr>
              <a:t>Donʼt use a password thatʼs easy to guess, like your nickname, just the name of your school, favorite baseball team, a string of numbers like “123456” or the word “password”</a:t>
            </a:r>
            <a:endParaRPr sz="2050">
              <a:solidFill>
                <a:srgbClr val="000000"/>
              </a:solidFill>
              <a:latin typeface="Arial"/>
              <a:ea typeface="Arial"/>
              <a:cs typeface="Arial"/>
              <a:sym typeface="Arial"/>
            </a:endParaRPr>
          </a:p>
          <a:p>
            <a:pPr marL="457200" lvl="0" indent="-358775" algn="just" rtl="0">
              <a:lnSpc>
                <a:spcPct val="120000"/>
              </a:lnSpc>
              <a:spcBef>
                <a:spcPts val="0"/>
              </a:spcBef>
              <a:spcAft>
                <a:spcPts val="0"/>
              </a:spcAft>
              <a:buClr>
                <a:srgbClr val="000000"/>
              </a:buClr>
              <a:buSzPts val="2050"/>
              <a:buFont typeface="Arial"/>
              <a:buChar char="➢"/>
            </a:pPr>
            <a:r>
              <a:rPr lang="pl-PL" sz="2050">
                <a:solidFill>
                  <a:srgbClr val="000000"/>
                </a:solidFill>
                <a:latin typeface="Arial"/>
                <a:ea typeface="Arial"/>
                <a:cs typeface="Arial"/>
                <a:sym typeface="Arial"/>
              </a:rPr>
              <a:t>Donʼt share your password with anyone other than your parents or guardian.</a:t>
            </a:r>
            <a:endParaRPr sz="2050">
              <a:solidFill>
                <a:srgbClr val="000000"/>
              </a:solidFill>
              <a:latin typeface="Arial"/>
              <a:ea typeface="Arial"/>
              <a:cs typeface="Arial"/>
              <a:sym typeface="Arial"/>
            </a:endParaRPr>
          </a:p>
          <a:p>
            <a:pPr marL="457200" lvl="0" indent="-358775" algn="just" rtl="0">
              <a:lnSpc>
                <a:spcPct val="120000"/>
              </a:lnSpc>
              <a:spcBef>
                <a:spcPts val="0"/>
              </a:spcBef>
              <a:spcAft>
                <a:spcPts val="0"/>
              </a:spcAft>
              <a:buClr>
                <a:srgbClr val="000000"/>
              </a:buClr>
              <a:buSzPts val="2050"/>
              <a:buFont typeface="Arial"/>
              <a:buChar char="➢"/>
            </a:pPr>
            <a:r>
              <a:rPr lang="pl-PL" sz="2050">
                <a:solidFill>
                  <a:srgbClr val="000000"/>
                </a:solidFill>
                <a:latin typeface="Arial"/>
                <a:ea typeface="Arial"/>
                <a:cs typeface="Arial"/>
                <a:sym typeface="Arial"/>
              </a:rPr>
              <a:t>Never write passwords down where someone can find them.</a:t>
            </a:r>
            <a:endParaRPr sz="2050">
              <a:solidFill>
                <a:srgbClr val="000000"/>
              </a:solidFill>
              <a:latin typeface="Arial"/>
              <a:ea typeface="Arial"/>
              <a:cs typeface="Arial"/>
              <a:sym typeface="Arial"/>
            </a:endParaRPr>
          </a:p>
          <a:p>
            <a:pPr marL="0" lvl="0" indent="0" algn="l" rtl="0">
              <a:lnSpc>
                <a:spcPct val="120000"/>
              </a:lnSpc>
              <a:spcBef>
                <a:spcPts val="1800"/>
              </a:spcBef>
              <a:spcAft>
                <a:spcPts val="0"/>
              </a:spcAft>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66" name="Google Shape;166;g18ccb96ae3c_0_88"/>
          <p:cNvPicPr preferRelativeResize="0"/>
          <p:nvPr/>
        </p:nvPicPr>
        <p:blipFill>
          <a:blip r:embed="rId3">
            <a:alphaModFix/>
          </a:blip>
          <a:stretch>
            <a:fillRect/>
          </a:stretch>
        </p:blipFill>
        <p:spPr>
          <a:xfrm>
            <a:off x="7668000" y="2019300"/>
            <a:ext cx="3644800" cy="3644800"/>
          </a:xfrm>
          <a:prstGeom prst="rect">
            <a:avLst/>
          </a:prstGeom>
          <a:noFill/>
          <a:ln>
            <a:noFill/>
          </a:ln>
        </p:spPr>
      </p:pic>
    </p:spTree>
    <p:extLst>
      <p:ext uri="{BB962C8B-B14F-4D97-AF65-F5344CB8AC3E}">
        <p14:creationId xmlns:p14="http://schemas.microsoft.com/office/powerpoint/2010/main" val="33153368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8ccb96ae3c_0_73"/>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Types of bad information</a:t>
            </a:r>
            <a:endParaRPr/>
          </a:p>
        </p:txBody>
      </p:sp>
      <p:sp>
        <p:nvSpPr>
          <p:cNvPr id="119" name="Google Shape;119;g18ccb96ae3c_0_73"/>
          <p:cNvSpPr txBox="1">
            <a:spLocks noGrp="1"/>
          </p:cNvSpPr>
          <p:nvPr>
            <p:ph idx="1"/>
          </p:nvPr>
        </p:nvSpPr>
        <p:spPr>
          <a:xfrm>
            <a:off x="1371600" y="1276350"/>
            <a:ext cx="10609200" cy="8982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pl-PL" sz="2050" dirty="0" err="1">
                <a:solidFill>
                  <a:srgbClr val="22304B"/>
                </a:solidFill>
                <a:latin typeface="Arial"/>
                <a:ea typeface="Arial"/>
                <a:cs typeface="Arial"/>
                <a:sym typeface="Arial"/>
              </a:rPr>
              <a:t>There</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are</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different</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types</a:t>
            </a:r>
            <a:r>
              <a:rPr lang="pl-PL" sz="2050" dirty="0">
                <a:solidFill>
                  <a:srgbClr val="22304B"/>
                </a:solidFill>
                <a:latin typeface="Arial"/>
                <a:ea typeface="Arial"/>
                <a:cs typeface="Arial"/>
                <a:sym typeface="Arial"/>
              </a:rPr>
              <a:t> of </a:t>
            </a:r>
            <a:r>
              <a:rPr lang="pl-PL" sz="2050" dirty="0" err="1">
                <a:solidFill>
                  <a:srgbClr val="22304B"/>
                </a:solidFill>
                <a:latin typeface="Arial"/>
                <a:ea typeface="Arial"/>
                <a:cs typeface="Arial"/>
                <a:sym typeface="Arial"/>
              </a:rPr>
              <a:t>misinformation</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or</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misinformation</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that</a:t>
            </a:r>
            <a:r>
              <a:rPr lang="pl-PL" sz="2050" dirty="0">
                <a:solidFill>
                  <a:srgbClr val="22304B"/>
                </a:solidFill>
                <a:latin typeface="Arial"/>
                <a:ea typeface="Arial"/>
                <a:cs typeface="Arial"/>
                <a:sym typeface="Arial"/>
              </a:rPr>
              <a:t> we </a:t>
            </a:r>
            <a:r>
              <a:rPr lang="pl-PL" sz="2050" dirty="0" err="1">
                <a:solidFill>
                  <a:srgbClr val="22304B"/>
                </a:solidFill>
                <a:latin typeface="Arial"/>
                <a:ea typeface="Arial"/>
                <a:cs typeface="Arial"/>
                <a:sym typeface="Arial"/>
              </a:rPr>
              <a:t>encounter</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every</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day</a:t>
            </a:r>
            <a:r>
              <a:rPr lang="pl-PL" sz="2050" dirty="0">
                <a:solidFill>
                  <a:srgbClr val="22304B"/>
                </a:solidFill>
                <a:latin typeface="Arial"/>
                <a:ea typeface="Arial"/>
                <a:cs typeface="Arial"/>
                <a:sym typeface="Arial"/>
              </a:rPr>
              <a:t> on the Internet and </a:t>
            </a:r>
            <a:r>
              <a:rPr lang="pl-PL" sz="2050" b="1" dirty="0" err="1">
                <a:solidFill>
                  <a:srgbClr val="22304B"/>
                </a:solidFill>
                <a:latin typeface="Arial"/>
                <a:ea typeface="Arial"/>
                <a:cs typeface="Arial"/>
                <a:sym typeface="Arial"/>
              </a:rPr>
              <a:t>it</a:t>
            </a:r>
            <a:r>
              <a:rPr lang="pl-PL" sz="2050" b="1" dirty="0">
                <a:solidFill>
                  <a:srgbClr val="22304B"/>
                </a:solidFill>
                <a:latin typeface="Arial"/>
                <a:ea typeface="Arial"/>
                <a:cs typeface="Arial"/>
                <a:sym typeface="Arial"/>
              </a:rPr>
              <a:t> </a:t>
            </a:r>
            <a:r>
              <a:rPr lang="pl-PL" sz="2050" b="1" dirty="0" err="1">
                <a:solidFill>
                  <a:srgbClr val="22304B"/>
                </a:solidFill>
                <a:latin typeface="Arial"/>
                <a:ea typeface="Arial"/>
                <a:cs typeface="Arial"/>
                <a:sym typeface="Arial"/>
              </a:rPr>
              <a:t>is</a:t>
            </a:r>
            <a:r>
              <a:rPr lang="pl-PL" sz="2050" b="1" dirty="0">
                <a:solidFill>
                  <a:srgbClr val="22304B"/>
                </a:solidFill>
                <a:latin typeface="Arial"/>
                <a:ea typeface="Arial"/>
                <a:cs typeface="Arial"/>
                <a:sym typeface="Arial"/>
              </a:rPr>
              <a:t> </a:t>
            </a:r>
            <a:r>
              <a:rPr lang="pl-PL" sz="2050" b="1" dirty="0" err="1">
                <a:solidFill>
                  <a:srgbClr val="22304B"/>
                </a:solidFill>
                <a:latin typeface="Arial"/>
                <a:ea typeface="Arial"/>
                <a:cs typeface="Arial"/>
                <a:sym typeface="Arial"/>
              </a:rPr>
              <a:t>important</a:t>
            </a:r>
            <a:r>
              <a:rPr lang="pl-PL" sz="2050" b="1" dirty="0">
                <a:solidFill>
                  <a:srgbClr val="22304B"/>
                </a:solidFill>
                <a:latin typeface="Arial"/>
                <a:ea typeface="Arial"/>
                <a:cs typeface="Arial"/>
                <a:sym typeface="Arial"/>
              </a:rPr>
              <a:t> to </a:t>
            </a:r>
            <a:r>
              <a:rPr lang="pl-PL" sz="2050" b="1" dirty="0" err="1">
                <a:solidFill>
                  <a:srgbClr val="22304B"/>
                </a:solidFill>
                <a:latin typeface="Arial"/>
                <a:ea typeface="Arial"/>
                <a:cs typeface="Arial"/>
                <a:sym typeface="Arial"/>
              </a:rPr>
              <a:t>know</a:t>
            </a:r>
            <a:r>
              <a:rPr lang="pl-PL" sz="2050" b="1" dirty="0">
                <a:solidFill>
                  <a:srgbClr val="22304B"/>
                </a:solidFill>
                <a:latin typeface="Arial"/>
                <a:ea typeface="Arial"/>
                <a:cs typeface="Arial"/>
                <a:sym typeface="Arial"/>
              </a:rPr>
              <a:t> </a:t>
            </a:r>
            <a:r>
              <a:rPr lang="pl-PL" sz="2050" b="1" dirty="0" err="1">
                <a:solidFill>
                  <a:srgbClr val="22304B"/>
                </a:solidFill>
                <a:latin typeface="Arial"/>
                <a:ea typeface="Arial"/>
                <a:cs typeface="Arial"/>
                <a:sym typeface="Arial"/>
              </a:rPr>
              <a:t>how</a:t>
            </a:r>
            <a:r>
              <a:rPr lang="pl-PL" sz="2050" b="1" dirty="0">
                <a:solidFill>
                  <a:srgbClr val="22304B"/>
                </a:solidFill>
                <a:latin typeface="Arial"/>
                <a:ea typeface="Arial"/>
                <a:cs typeface="Arial"/>
                <a:sym typeface="Arial"/>
              </a:rPr>
              <a:t> to </a:t>
            </a:r>
            <a:r>
              <a:rPr lang="pl-PL" sz="2050" b="1" dirty="0" err="1">
                <a:solidFill>
                  <a:srgbClr val="22304B"/>
                </a:solidFill>
                <a:latin typeface="Arial"/>
                <a:ea typeface="Arial"/>
                <a:cs typeface="Arial"/>
                <a:sym typeface="Arial"/>
              </a:rPr>
              <a:t>differentiate</a:t>
            </a:r>
            <a:r>
              <a:rPr lang="pl-PL" sz="2050" b="1" dirty="0">
                <a:solidFill>
                  <a:srgbClr val="22304B"/>
                </a:solidFill>
                <a:latin typeface="Arial"/>
                <a:ea typeface="Arial"/>
                <a:cs typeface="Arial"/>
                <a:sym typeface="Arial"/>
              </a:rPr>
              <a:t> </a:t>
            </a:r>
            <a:r>
              <a:rPr lang="pl-PL" sz="2050" b="1" dirty="0" err="1">
                <a:solidFill>
                  <a:srgbClr val="22304B"/>
                </a:solidFill>
                <a:latin typeface="Arial"/>
                <a:ea typeface="Arial"/>
                <a:cs typeface="Arial"/>
                <a:sym typeface="Arial"/>
              </a:rPr>
              <a:t>between</a:t>
            </a:r>
            <a:r>
              <a:rPr lang="pl-PL" sz="2050" b="1" dirty="0">
                <a:solidFill>
                  <a:srgbClr val="22304B"/>
                </a:solidFill>
                <a:latin typeface="Arial"/>
                <a:ea typeface="Arial"/>
                <a:cs typeface="Arial"/>
                <a:sym typeface="Arial"/>
              </a:rPr>
              <a:t> </a:t>
            </a:r>
            <a:r>
              <a:rPr lang="pl-PL" sz="2050" b="1" dirty="0" err="1">
                <a:solidFill>
                  <a:srgbClr val="22304B"/>
                </a:solidFill>
                <a:latin typeface="Arial"/>
                <a:ea typeface="Arial"/>
                <a:cs typeface="Arial"/>
                <a:sym typeface="Arial"/>
              </a:rPr>
              <a:t>them</a:t>
            </a:r>
            <a:r>
              <a:rPr lang="pl-PL" sz="2050" b="1" dirty="0">
                <a:solidFill>
                  <a:srgbClr val="22304B"/>
                </a:solidFill>
                <a:latin typeface="Arial"/>
                <a:ea typeface="Arial"/>
                <a:cs typeface="Arial"/>
                <a:sym typeface="Arial"/>
              </a:rPr>
              <a:t>.</a:t>
            </a:r>
            <a:endParaRPr sz="2050" b="1" dirty="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dirty="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dirty="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dirty="0">
              <a:solidFill>
                <a:schemeClr val="dk1"/>
              </a:solidFill>
              <a:latin typeface="Arial"/>
              <a:ea typeface="Arial"/>
              <a:cs typeface="Arial"/>
              <a:sym typeface="Arial"/>
            </a:endParaRPr>
          </a:p>
        </p:txBody>
      </p:sp>
      <p:graphicFrame>
        <p:nvGraphicFramePr>
          <p:cNvPr id="120" name="Google Shape;120;g18ccb96ae3c_0_73"/>
          <p:cNvGraphicFramePr/>
          <p:nvPr/>
        </p:nvGraphicFramePr>
        <p:xfrm>
          <a:off x="2038050" y="2551788"/>
          <a:ext cx="2542700" cy="4077700"/>
        </p:xfrm>
        <a:graphic>
          <a:graphicData uri="http://schemas.openxmlformats.org/drawingml/2006/table">
            <a:tbl>
              <a:tblPr>
                <a:noFill/>
              </a:tblPr>
              <a:tblGrid>
                <a:gridCol w="2542700"/>
              </a:tblGrid>
              <a:tr h="716350">
                <a:tc>
                  <a:txBody>
                    <a:bodyPr/>
                    <a:lstStyle/>
                    <a:p>
                      <a:pPr marL="0" marR="0" lvl="0" indent="0" algn="l" rtl="0">
                        <a:lnSpc>
                          <a:spcPct val="100000"/>
                        </a:lnSpc>
                        <a:spcBef>
                          <a:spcPts val="0"/>
                        </a:spcBef>
                        <a:spcAft>
                          <a:spcPts val="0"/>
                        </a:spcAft>
                        <a:buClr>
                          <a:srgbClr val="000000"/>
                        </a:buClr>
                        <a:buSzPts val="1400"/>
                        <a:buFont typeface="Arial"/>
                        <a:buNone/>
                      </a:pPr>
                      <a:r>
                        <a:rPr lang="pl-PL"/>
                        <a:t>impostor content</a:t>
                      </a:r>
                      <a:endParaRPr sz="1400" u="none" strike="noStrike" cap="none"/>
                    </a:p>
                  </a:txBody>
                  <a:tcPr marL="91425" marR="91425" marT="91425" marB="91425">
                    <a:lnL w="9525" cap="flat" cmpd="sng">
                      <a:solidFill>
                        <a:srgbClr val="6AA84F"/>
                      </a:solidFill>
                      <a:prstDash val="solid"/>
                      <a:round/>
                      <a:headEnd type="none" w="sm" len="sm"/>
                      <a:tailEnd type="none" w="sm" len="sm"/>
                    </a:lnL>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tcPr>
                </a:tc>
              </a:tr>
              <a:tr h="498675">
                <a:tc>
                  <a:txBody>
                    <a:bodyPr/>
                    <a:lstStyle/>
                    <a:p>
                      <a:pPr marL="0" marR="0" lvl="0" indent="0" algn="l" rtl="0">
                        <a:lnSpc>
                          <a:spcPct val="100000"/>
                        </a:lnSpc>
                        <a:spcBef>
                          <a:spcPts val="0"/>
                        </a:spcBef>
                        <a:spcAft>
                          <a:spcPts val="0"/>
                        </a:spcAft>
                        <a:buClr>
                          <a:srgbClr val="000000"/>
                        </a:buClr>
                        <a:buSzPts val="1400"/>
                        <a:buFont typeface="Arial"/>
                        <a:buNone/>
                      </a:pPr>
                      <a:r>
                        <a:rPr lang="pl-PL"/>
                        <a:t>fake connection</a:t>
                      </a:r>
                      <a:endParaRPr sz="1400" u="none" strike="noStrike" cap="none"/>
                    </a:p>
                  </a:txBody>
                  <a:tcPr marL="91425" marR="91425" marT="91425" marB="91425">
                    <a:lnT w="9525" cap="flat" cmpd="sng">
                      <a:solidFill>
                        <a:srgbClr val="6AA84F"/>
                      </a:solidFill>
                      <a:prstDash val="solid"/>
                      <a:round/>
                      <a:headEnd type="none" w="sm" len="sm"/>
                      <a:tailEnd type="none" w="sm" len="sm"/>
                    </a:lnT>
                  </a:tcPr>
                </a:tc>
              </a:tr>
              <a:tr h="683325">
                <a:tc>
                  <a:txBody>
                    <a:bodyPr/>
                    <a:lstStyle/>
                    <a:p>
                      <a:pPr marL="0" marR="0" lvl="0" indent="0" algn="l" rtl="0">
                        <a:lnSpc>
                          <a:spcPct val="100000"/>
                        </a:lnSpc>
                        <a:spcBef>
                          <a:spcPts val="0"/>
                        </a:spcBef>
                        <a:spcAft>
                          <a:spcPts val="0"/>
                        </a:spcAft>
                        <a:buClr>
                          <a:srgbClr val="000000"/>
                        </a:buClr>
                        <a:buSzPts val="1400"/>
                        <a:buFont typeface="Arial"/>
                        <a:buNone/>
                      </a:pPr>
                      <a:r>
                        <a:rPr lang="pl-PL"/>
                        <a:t>manipulated content</a:t>
                      </a:r>
                      <a:endParaRPr sz="1400" u="none" strike="noStrike" cap="none"/>
                    </a:p>
                  </a:txBody>
                  <a:tcPr marL="91425" marR="91425" marT="91425" marB="91425"/>
                </a:tc>
              </a:tr>
              <a:tr h="498675">
                <a:tc>
                  <a:txBody>
                    <a:bodyPr/>
                    <a:lstStyle/>
                    <a:p>
                      <a:pPr marL="0" marR="0" lvl="0" indent="0" algn="l" rtl="0">
                        <a:lnSpc>
                          <a:spcPct val="100000"/>
                        </a:lnSpc>
                        <a:spcBef>
                          <a:spcPts val="0"/>
                        </a:spcBef>
                        <a:spcAft>
                          <a:spcPts val="0"/>
                        </a:spcAft>
                        <a:buClr>
                          <a:srgbClr val="000000"/>
                        </a:buClr>
                        <a:buSzPts val="1400"/>
                        <a:buFont typeface="Arial"/>
                        <a:buNone/>
                      </a:pPr>
                      <a:r>
                        <a:rPr lang="pl-PL"/>
                        <a:t>satire or parody</a:t>
                      </a:r>
                      <a:endParaRPr sz="1400" u="none" strike="noStrike" cap="none"/>
                    </a:p>
                  </a:txBody>
                  <a:tcPr marL="91425" marR="91425" marT="91425" marB="91425"/>
                </a:tc>
              </a:tr>
              <a:tr h="498675">
                <a:tc>
                  <a:txBody>
                    <a:bodyPr/>
                    <a:lstStyle/>
                    <a:p>
                      <a:pPr marL="0" marR="0" lvl="0" indent="0" algn="l" rtl="0">
                        <a:lnSpc>
                          <a:spcPct val="100000"/>
                        </a:lnSpc>
                        <a:spcBef>
                          <a:spcPts val="0"/>
                        </a:spcBef>
                        <a:spcAft>
                          <a:spcPts val="0"/>
                        </a:spcAft>
                        <a:buClr>
                          <a:srgbClr val="000000"/>
                        </a:buClr>
                        <a:buSzPts val="1400"/>
                        <a:buFont typeface="Arial"/>
                        <a:buNone/>
                      </a:pPr>
                      <a:r>
                        <a:rPr lang="pl-PL"/>
                        <a:t>manufactured content</a:t>
                      </a:r>
                      <a:endParaRPr sz="1400" u="none" strike="noStrike" cap="none"/>
                    </a:p>
                  </a:txBody>
                  <a:tcPr marL="91425" marR="91425" marT="91425" marB="91425"/>
                </a:tc>
              </a:tr>
              <a:tr h="498675">
                <a:tc>
                  <a:txBody>
                    <a:bodyPr/>
                    <a:lstStyle/>
                    <a:p>
                      <a:pPr marL="0" marR="0" lvl="0" indent="0" algn="l" rtl="0">
                        <a:lnSpc>
                          <a:spcPct val="100000"/>
                        </a:lnSpc>
                        <a:spcBef>
                          <a:spcPts val="0"/>
                        </a:spcBef>
                        <a:spcAft>
                          <a:spcPts val="0"/>
                        </a:spcAft>
                        <a:buClr>
                          <a:srgbClr val="000000"/>
                        </a:buClr>
                        <a:buSzPts val="1400"/>
                        <a:buFont typeface="Arial"/>
                        <a:buNone/>
                      </a:pPr>
                      <a:r>
                        <a:rPr lang="pl-PL"/>
                        <a:t>false context</a:t>
                      </a:r>
                      <a:endParaRPr sz="1400" u="none" strike="noStrike" cap="none"/>
                    </a:p>
                  </a:txBody>
                  <a:tcPr marL="91425" marR="91425" marT="91425" marB="91425"/>
                </a:tc>
              </a:tr>
              <a:tr h="683325">
                <a:tc>
                  <a:txBody>
                    <a:bodyPr/>
                    <a:lstStyle/>
                    <a:p>
                      <a:pPr marL="0" marR="0" lvl="0" indent="0" algn="l" rtl="0">
                        <a:lnSpc>
                          <a:spcPct val="100000"/>
                        </a:lnSpc>
                        <a:spcBef>
                          <a:spcPts val="0"/>
                        </a:spcBef>
                        <a:spcAft>
                          <a:spcPts val="0"/>
                        </a:spcAft>
                        <a:buClr>
                          <a:srgbClr val="000000"/>
                        </a:buClr>
                        <a:buSzPts val="1400"/>
                        <a:buFont typeface="Arial"/>
                        <a:buNone/>
                      </a:pPr>
                      <a:r>
                        <a:rPr lang="pl-PL"/>
                        <a:t>misleading content</a:t>
                      </a:r>
                      <a:endParaRPr sz="1400" u="none" strike="noStrike" cap="none"/>
                    </a:p>
                  </a:txBody>
                  <a:tcPr marL="91425" marR="91425" marT="91425" marB="91425"/>
                </a:tc>
              </a:tr>
            </a:tbl>
          </a:graphicData>
        </a:graphic>
      </p:graphicFrame>
      <p:graphicFrame>
        <p:nvGraphicFramePr>
          <p:cNvPr id="121" name="Google Shape;121;g18ccb96ae3c_0_73"/>
          <p:cNvGraphicFramePr/>
          <p:nvPr>
            <p:extLst>
              <p:ext uri="{D42A27DB-BD31-4B8C-83A1-F6EECF244321}">
                <p14:modId xmlns:p14="http://schemas.microsoft.com/office/powerpoint/2010/main" val="3302021788"/>
              </p:ext>
            </p:extLst>
          </p:nvPr>
        </p:nvGraphicFramePr>
        <p:xfrm>
          <a:off x="6172200" y="2224678"/>
          <a:ext cx="5086350" cy="4571790"/>
        </p:xfrm>
        <a:graphic>
          <a:graphicData uri="http://schemas.openxmlformats.org/drawingml/2006/table">
            <a:tbl>
              <a:tblPr>
                <a:noFill/>
              </a:tblPr>
              <a:tblGrid>
                <a:gridCol w="5086350"/>
              </a:tblGrid>
              <a:tr h="446325">
                <a:tc>
                  <a:txBody>
                    <a:bodyPr/>
                    <a:lstStyle/>
                    <a:p>
                      <a:pPr marL="0" marR="0" lvl="0" indent="0" algn="l" rtl="0">
                        <a:lnSpc>
                          <a:spcPct val="100000"/>
                        </a:lnSpc>
                        <a:spcBef>
                          <a:spcPts val="0"/>
                        </a:spcBef>
                        <a:spcAft>
                          <a:spcPts val="0"/>
                        </a:spcAft>
                        <a:buClr>
                          <a:srgbClr val="000000"/>
                        </a:buClr>
                        <a:buSzPts val="1400"/>
                        <a:buFont typeface="Arial"/>
                        <a:buNone/>
                      </a:pPr>
                      <a:r>
                        <a:rPr lang="pl-PL" dirty="0"/>
                        <a:t>It </a:t>
                      </a:r>
                      <a:r>
                        <a:rPr lang="pl-PL" dirty="0" err="1"/>
                        <a:t>is</a:t>
                      </a:r>
                      <a:r>
                        <a:rPr lang="pl-PL" dirty="0"/>
                        <a:t> not </a:t>
                      </a:r>
                      <a:r>
                        <a:rPr lang="pl-PL" dirty="0" err="1"/>
                        <a:t>intended</a:t>
                      </a:r>
                      <a:r>
                        <a:rPr lang="pl-PL" dirty="0"/>
                        <a:t> to </a:t>
                      </a:r>
                      <a:r>
                        <a:rPr lang="pl-PL" dirty="0" err="1"/>
                        <a:t>harm</a:t>
                      </a:r>
                      <a:r>
                        <a:rPr lang="pl-PL" dirty="0"/>
                        <a:t> </a:t>
                      </a:r>
                      <a:r>
                        <a:rPr lang="pl-PL" dirty="0" err="1"/>
                        <a:t>anyone</a:t>
                      </a:r>
                      <a:r>
                        <a:rPr lang="pl-PL" dirty="0"/>
                        <a:t>.</a:t>
                      </a:r>
                      <a:endParaRPr sz="1400" u="none" strike="noStrike" cap="none" dirty="0"/>
                    </a:p>
                  </a:txBody>
                  <a:tcPr marL="91425" marR="91425" marT="91425" marB="91425"/>
                </a:tc>
              </a:tr>
              <a:tr h="446325">
                <a:tc>
                  <a:txBody>
                    <a:bodyPr/>
                    <a:lstStyle/>
                    <a:p>
                      <a:pPr marL="0" marR="0" lvl="0" indent="0" algn="l" rtl="0">
                        <a:lnSpc>
                          <a:spcPct val="100000"/>
                        </a:lnSpc>
                        <a:spcBef>
                          <a:spcPts val="0"/>
                        </a:spcBef>
                        <a:spcAft>
                          <a:spcPts val="0"/>
                        </a:spcAft>
                        <a:buClr>
                          <a:srgbClr val="000000"/>
                        </a:buClr>
                        <a:buSzPts val="1400"/>
                        <a:buFont typeface="Arial"/>
                        <a:buNone/>
                      </a:pPr>
                      <a:r>
                        <a:rPr lang="pl-PL"/>
                        <a:t>When genuine sources are impersonated</a:t>
                      </a:r>
                      <a:endParaRPr sz="1400" u="none" strike="noStrike" cap="none"/>
                    </a:p>
                  </a:txBody>
                  <a:tcPr marL="91425" marR="91425" marT="91425" marB="91425"/>
                </a:tc>
              </a:tr>
              <a:tr h="684675">
                <a:tc>
                  <a:txBody>
                    <a:bodyPr/>
                    <a:lstStyle/>
                    <a:p>
                      <a:pPr marL="0" marR="0" lvl="0" indent="0" algn="l" rtl="0">
                        <a:lnSpc>
                          <a:spcPct val="100000"/>
                        </a:lnSpc>
                        <a:spcBef>
                          <a:spcPts val="0"/>
                        </a:spcBef>
                        <a:spcAft>
                          <a:spcPts val="0"/>
                        </a:spcAft>
                        <a:buClr>
                          <a:srgbClr val="000000"/>
                        </a:buClr>
                        <a:buSzPts val="1400"/>
                        <a:buFont typeface="Arial"/>
                        <a:buNone/>
                      </a:pPr>
                      <a:r>
                        <a:rPr lang="pl-PL" dirty="0"/>
                        <a:t>New </a:t>
                      </a:r>
                      <a:r>
                        <a:rPr lang="pl-PL" dirty="0" err="1"/>
                        <a:t>content</a:t>
                      </a:r>
                      <a:r>
                        <a:rPr lang="pl-PL" dirty="0"/>
                        <a:t> </a:t>
                      </a:r>
                      <a:r>
                        <a:rPr lang="pl-PL" dirty="0" err="1"/>
                        <a:t>that</a:t>
                      </a:r>
                      <a:r>
                        <a:rPr lang="pl-PL" dirty="0"/>
                        <a:t> </a:t>
                      </a:r>
                      <a:r>
                        <a:rPr lang="pl-PL" dirty="0" err="1"/>
                        <a:t>is</a:t>
                      </a:r>
                      <a:r>
                        <a:rPr lang="pl-PL" dirty="0"/>
                        <a:t> </a:t>
                      </a:r>
                      <a:r>
                        <a:rPr lang="pl-PL" dirty="0" err="1"/>
                        <a:t>predominantly</a:t>
                      </a:r>
                      <a:r>
                        <a:rPr lang="pl-PL" dirty="0"/>
                        <a:t> </a:t>
                      </a:r>
                      <a:r>
                        <a:rPr lang="pl-PL" dirty="0" err="1"/>
                        <a:t>false</a:t>
                      </a:r>
                      <a:r>
                        <a:rPr lang="pl-PL" dirty="0"/>
                        <a:t>, </a:t>
                      </a:r>
                      <a:r>
                        <a:rPr lang="pl-PL" dirty="0" err="1"/>
                        <a:t>designed</a:t>
                      </a:r>
                      <a:r>
                        <a:rPr lang="pl-PL" dirty="0"/>
                        <a:t> to </a:t>
                      </a:r>
                      <a:r>
                        <a:rPr lang="pl-PL" dirty="0" err="1"/>
                        <a:t>mislead</a:t>
                      </a:r>
                      <a:r>
                        <a:rPr lang="pl-PL" dirty="0"/>
                        <a:t> and </a:t>
                      </a:r>
                      <a:r>
                        <a:rPr lang="pl-PL" dirty="0" err="1"/>
                        <a:t>mislead</a:t>
                      </a:r>
                      <a:endParaRPr sz="1400" u="none" strike="noStrike" cap="none" dirty="0"/>
                    </a:p>
                  </a:txBody>
                  <a:tcPr marL="91425" marR="91425" marT="91425" marB="91425"/>
                </a:tc>
              </a:tr>
              <a:tr h="684675">
                <a:tc>
                  <a:txBody>
                    <a:bodyPr/>
                    <a:lstStyle/>
                    <a:p>
                      <a:pPr marL="0" marR="0" lvl="0" indent="0" algn="l" rtl="0">
                        <a:lnSpc>
                          <a:spcPct val="100000"/>
                        </a:lnSpc>
                        <a:spcBef>
                          <a:spcPts val="0"/>
                        </a:spcBef>
                        <a:spcAft>
                          <a:spcPts val="0"/>
                        </a:spcAft>
                        <a:buClr>
                          <a:srgbClr val="000000"/>
                        </a:buClr>
                        <a:buSzPts val="1400"/>
                        <a:buFont typeface="Arial"/>
                        <a:buNone/>
                      </a:pPr>
                      <a:r>
                        <a:rPr lang="pl-PL"/>
                        <a:t>Genuine content is spread with false context information</a:t>
                      </a:r>
                      <a:endParaRPr sz="1400" u="none" strike="noStrike" cap="none"/>
                    </a:p>
                  </a:txBody>
                  <a:tcPr marL="91425" marR="91425" marT="91425" marB="91425"/>
                </a:tc>
              </a:tr>
              <a:tr h="684675">
                <a:tc>
                  <a:txBody>
                    <a:bodyPr/>
                    <a:lstStyle/>
                    <a:p>
                      <a:pPr marL="0" marR="0" lvl="0" indent="0" algn="l" rtl="0">
                        <a:lnSpc>
                          <a:spcPct val="100000"/>
                        </a:lnSpc>
                        <a:spcBef>
                          <a:spcPts val="0"/>
                        </a:spcBef>
                        <a:spcAft>
                          <a:spcPts val="0"/>
                        </a:spcAft>
                        <a:buClr>
                          <a:srgbClr val="000000"/>
                        </a:buClr>
                        <a:buSzPts val="1400"/>
                        <a:buFont typeface="Arial"/>
                        <a:buNone/>
                      </a:pPr>
                      <a:r>
                        <a:rPr lang="pl-PL"/>
                        <a:t>Headlines, images or captions do not confirm the content</a:t>
                      </a:r>
                      <a:endParaRPr sz="1400" u="none" strike="noStrike" cap="none"/>
                    </a:p>
                  </a:txBody>
                  <a:tcPr marL="91425" marR="91425" marT="91425" marB="91425"/>
                </a:tc>
              </a:tr>
              <a:tr h="446325">
                <a:tc>
                  <a:txBody>
                    <a:bodyPr/>
                    <a:lstStyle/>
                    <a:p>
                      <a:pPr marL="0" marR="0" lvl="0" indent="0" algn="l" rtl="0">
                        <a:lnSpc>
                          <a:spcPct val="100000"/>
                        </a:lnSpc>
                        <a:spcBef>
                          <a:spcPts val="0"/>
                        </a:spcBef>
                        <a:spcAft>
                          <a:spcPts val="0"/>
                        </a:spcAft>
                        <a:buClr>
                          <a:srgbClr val="000000"/>
                        </a:buClr>
                        <a:buSzPts val="1400"/>
                        <a:buFont typeface="Arial"/>
                        <a:buNone/>
                      </a:pPr>
                      <a:r>
                        <a:rPr lang="pl-PL"/>
                        <a:t>Information or images are manipulated to deceive</a:t>
                      </a:r>
                      <a:endParaRPr sz="1400" u="none" strike="noStrike" cap="none"/>
                    </a:p>
                  </a:txBody>
                  <a:tcPr marL="91425" marR="91425" marT="91425" marB="91425"/>
                </a:tc>
              </a:tr>
              <a:tr h="684675">
                <a:tc>
                  <a:txBody>
                    <a:bodyPr/>
                    <a:lstStyle/>
                    <a:p>
                      <a:pPr marL="0" marR="0" lvl="0" indent="0" algn="l" rtl="0">
                        <a:lnSpc>
                          <a:spcPct val="100000"/>
                        </a:lnSpc>
                        <a:spcBef>
                          <a:spcPts val="0"/>
                        </a:spcBef>
                        <a:spcAft>
                          <a:spcPts val="0"/>
                        </a:spcAft>
                        <a:buClr>
                          <a:srgbClr val="000000"/>
                        </a:buClr>
                        <a:buSzPts val="1400"/>
                        <a:buFont typeface="Arial"/>
                        <a:buNone/>
                      </a:pPr>
                      <a:r>
                        <a:rPr lang="pl-PL" dirty="0" err="1"/>
                        <a:t>Deceptive</a:t>
                      </a:r>
                      <a:r>
                        <a:rPr lang="pl-PL" dirty="0"/>
                        <a:t> </a:t>
                      </a:r>
                      <a:r>
                        <a:rPr lang="pl-PL" dirty="0" err="1"/>
                        <a:t>use</a:t>
                      </a:r>
                      <a:r>
                        <a:rPr lang="pl-PL" dirty="0"/>
                        <a:t> of </a:t>
                      </a:r>
                      <a:r>
                        <a:rPr lang="pl-PL" dirty="0" err="1"/>
                        <a:t>information</a:t>
                      </a:r>
                      <a:r>
                        <a:rPr lang="pl-PL" dirty="0"/>
                        <a:t> to </a:t>
                      </a:r>
                      <a:r>
                        <a:rPr lang="pl-PL" dirty="0" err="1"/>
                        <a:t>incriminate</a:t>
                      </a:r>
                      <a:r>
                        <a:rPr lang="pl-PL" dirty="0"/>
                        <a:t> </a:t>
                      </a:r>
                      <a:r>
                        <a:rPr lang="pl-PL" dirty="0" err="1"/>
                        <a:t>someone</a:t>
                      </a:r>
                      <a:r>
                        <a:rPr lang="pl-PL" dirty="0"/>
                        <a:t> </a:t>
                      </a:r>
                      <a:r>
                        <a:rPr lang="pl-PL" dirty="0" err="1"/>
                        <a:t>or</a:t>
                      </a:r>
                      <a:r>
                        <a:rPr lang="pl-PL" dirty="0"/>
                        <a:t> </a:t>
                      </a:r>
                      <a:r>
                        <a:rPr lang="pl-PL" dirty="0" err="1"/>
                        <a:t>something</a:t>
                      </a:r>
                      <a:endParaRPr sz="1400" u="none" strike="noStrike" cap="none" dirty="0"/>
                    </a:p>
                  </a:txBody>
                  <a:tcPr marL="91425" marR="91425" marT="91425" marB="91425"/>
                </a:tc>
              </a:tr>
            </a:tbl>
          </a:graphicData>
        </a:graphic>
      </p:graphicFrame>
    </p:spTree>
    <p:extLst>
      <p:ext uri="{BB962C8B-B14F-4D97-AF65-F5344CB8AC3E}">
        <p14:creationId xmlns:p14="http://schemas.microsoft.com/office/powerpoint/2010/main" val="27090081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8f2b56a6c1_0_29"/>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Types of bad information</a:t>
            </a:r>
            <a:endParaRPr/>
          </a:p>
        </p:txBody>
      </p:sp>
      <p:sp>
        <p:nvSpPr>
          <p:cNvPr id="127" name="Google Shape;127;g18f2b56a6c1_0_29"/>
          <p:cNvSpPr txBox="1">
            <a:spLocks noGrp="1"/>
          </p:cNvSpPr>
          <p:nvPr>
            <p:ph idx="1"/>
          </p:nvPr>
        </p:nvSpPr>
        <p:spPr>
          <a:xfrm>
            <a:off x="1371600" y="1276350"/>
            <a:ext cx="10609200" cy="8982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pl-PL" sz="2050" dirty="0" err="1">
                <a:solidFill>
                  <a:srgbClr val="22304B"/>
                </a:solidFill>
                <a:latin typeface="Arial"/>
                <a:ea typeface="Arial"/>
                <a:cs typeface="Arial"/>
                <a:sym typeface="Arial"/>
              </a:rPr>
              <a:t>There</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are</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different</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types</a:t>
            </a:r>
            <a:r>
              <a:rPr lang="pl-PL" sz="2050" dirty="0">
                <a:solidFill>
                  <a:srgbClr val="22304B"/>
                </a:solidFill>
                <a:latin typeface="Arial"/>
                <a:ea typeface="Arial"/>
                <a:cs typeface="Arial"/>
                <a:sym typeface="Arial"/>
              </a:rPr>
              <a:t> of </a:t>
            </a:r>
            <a:r>
              <a:rPr lang="pl-PL" sz="2050" dirty="0" err="1">
                <a:solidFill>
                  <a:srgbClr val="22304B"/>
                </a:solidFill>
                <a:latin typeface="Arial"/>
                <a:ea typeface="Arial"/>
                <a:cs typeface="Arial"/>
                <a:sym typeface="Arial"/>
              </a:rPr>
              <a:t>misinformation</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or</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misinformation</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that</a:t>
            </a:r>
            <a:r>
              <a:rPr lang="pl-PL" sz="2050" dirty="0">
                <a:solidFill>
                  <a:srgbClr val="22304B"/>
                </a:solidFill>
                <a:latin typeface="Arial"/>
                <a:ea typeface="Arial"/>
                <a:cs typeface="Arial"/>
                <a:sym typeface="Arial"/>
              </a:rPr>
              <a:t> we </a:t>
            </a:r>
            <a:r>
              <a:rPr lang="pl-PL" sz="2050" dirty="0" err="1">
                <a:solidFill>
                  <a:srgbClr val="22304B"/>
                </a:solidFill>
                <a:latin typeface="Arial"/>
                <a:ea typeface="Arial"/>
                <a:cs typeface="Arial"/>
                <a:sym typeface="Arial"/>
              </a:rPr>
              <a:t>encounter</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every</a:t>
            </a:r>
            <a:r>
              <a:rPr lang="pl-PL" sz="2050" dirty="0">
                <a:solidFill>
                  <a:srgbClr val="22304B"/>
                </a:solidFill>
                <a:latin typeface="Arial"/>
                <a:ea typeface="Arial"/>
                <a:cs typeface="Arial"/>
                <a:sym typeface="Arial"/>
              </a:rPr>
              <a:t> </a:t>
            </a:r>
            <a:r>
              <a:rPr lang="pl-PL" sz="2050" dirty="0" err="1">
                <a:solidFill>
                  <a:srgbClr val="22304B"/>
                </a:solidFill>
                <a:latin typeface="Arial"/>
                <a:ea typeface="Arial"/>
                <a:cs typeface="Arial"/>
                <a:sym typeface="Arial"/>
              </a:rPr>
              <a:t>day</a:t>
            </a:r>
            <a:r>
              <a:rPr lang="pl-PL" sz="2050" dirty="0">
                <a:solidFill>
                  <a:srgbClr val="22304B"/>
                </a:solidFill>
                <a:latin typeface="Arial"/>
                <a:ea typeface="Arial"/>
                <a:cs typeface="Arial"/>
                <a:sym typeface="Arial"/>
              </a:rPr>
              <a:t> on the Internet and </a:t>
            </a:r>
            <a:r>
              <a:rPr lang="pl-PL" sz="2050" b="1" dirty="0" err="1">
                <a:solidFill>
                  <a:srgbClr val="22304B"/>
                </a:solidFill>
                <a:latin typeface="Arial"/>
                <a:ea typeface="Arial"/>
                <a:cs typeface="Arial"/>
                <a:sym typeface="Arial"/>
              </a:rPr>
              <a:t>it</a:t>
            </a:r>
            <a:r>
              <a:rPr lang="pl-PL" sz="2050" b="1" dirty="0">
                <a:solidFill>
                  <a:srgbClr val="22304B"/>
                </a:solidFill>
                <a:latin typeface="Arial"/>
                <a:ea typeface="Arial"/>
                <a:cs typeface="Arial"/>
                <a:sym typeface="Arial"/>
              </a:rPr>
              <a:t> </a:t>
            </a:r>
            <a:r>
              <a:rPr lang="pl-PL" sz="2050" b="1" dirty="0" err="1">
                <a:solidFill>
                  <a:srgbClr val="22304B"/>
                </a:solidFill>
                <a:latin typeface="Arial"/>
                <a:ea typeface="Arial"/>
                <a:cs typeface="Arial"/>
                <a:sym typeface="Arial"/>
              </a:rPr>
              <a:t>is</a:t>
            </a:r>
            <a:r>
              <a:rPr lang="pl-PL" sz="2050" b="1" dirty="0">
                <a:solidFill>
                  <a:srgbClr val="22304B"/>
                </a:solidFill>
                <a:latin typeface="Arial"/>
                <a:ea typeface="Arial"/>
                <a:cs typeface="Arial"/>
                <a:sym typeface="Arial"/>
              </a:rPr>
              <a:t> </a:t>
            </a:r>
            <a:r>
              <a:rPr lang="pl-PL" sz="2050" b="1" dirty="0" err="1">
                <a:solidFill>
                  <a:srgbClr val="22304B"/>
                </a:solidFill>
                <a:latin typeface="Arial"/>
                <a:ea typeface="Arial"/>
                <a:cs typeface="Arial"/>
                <a:sym typeface="Arial"/>
              </a:rPr>
              <a:t>important</a:t>
            </a:r>
            <a:r>
              <a:rPr lang="pl-PL" sz="2050" b="1" dirty="0">
                <a:solidFill>
                  <a:srgbClr val="22304B"/>
                </a:solidFill>
                <a:latin typeface="Arial"/>
                <a:ea typeface="Arial"/>
                <a:cs typeface="Arial"/>
                <a:sym typeface="Arial"/>
              </a:rPr>
              <a:t> to </a:t>
            </a:r>
            <a:r>
              <a:rPr lang="pl-PL" sz="2050" b="1" dirty="0" err="1">
                <a:solidFill>
                  <a:srgbClr val="22304B"/>
                </a:solidFill>
                <a:latin typeface="Arial"/>
                <a:ea typeface="Arial"/>
                <a:cs typeface="Arial"/>
                <a:sym typeface="Arial"/>
              </a:rPr>
              <a:t>know</a:t>
            </a:r>
            <a:r>
              <a:rPr lang="pl-PL" sz="2050" b="1" dirty="0">
                <a:solidFill>
                  <a:srgbClr val="22304B"/>
                </a:solidFill>
                <a:latin typeface="Arial"/>
                <a:ea typeface="Arial"/>
                <a:cs typeface="Arial"/>
                <a:sym typeface="Arial"/>
              </a:rPr>
              <a:t> </a:t>
            </a:r>
            <a:r>
              <a:rPr lang="pl-PL" sz="2050" b="1" dirty="0" err="1">
                <a:solidFill>
                  <a:srgbClr val="22304B"/>
                </a:solidFill>
                <a:latin typeface="Arial"/>
                <a:ea typeface="Arial"/>
                <a:cs typeface="Arial"/>
                <a:sym typeface="Arial"/>
              </a:rPr>
              <a:t>how</a:t>
            </a:r>
            <a:r>
              <a:rPr lang="pl-PL" sz="2050" b="1" dirty="0">
                <a:solidFill>
                  <a:srgbClr val="22304B"/>
                </a:solidFill>
                <a:latin typeface="Arial"/>
                <a:ea typeface="Arial"/>
                <a:cs typeface="Arial"/>
                <a:sym typeface="Arial"/>
              </a:rPr>
              <a:t> to </a:t>
            </a:r>
            <a:r>
              <a:rPr lang="pl-PL" sz="2050" b="1" dirty="0" err="1">
                <a:solidFill>
                  <a:srgbClr val="22304B"/>
                </a:solidFill>
                <a:latin typeface="Arial"/>
                <a:ea typeface="Arial"/>
                <a:cs typeface="Arial"/>
                <a:sym typeface="Arial"/>
              </a:rPr>
              <a:t>differentiate</a:t>
            </a:r>
            <a:r>
              <a:rPr lang="pl-PL" sz="2050" b="1" dirty="0">
                <a:solidFill>
                  <a:srgbClr val="22304B"/>
                </a:solidFill>
                <a:latin typeface="Arial"/>
                <a:ea typeface="Arial"/>
                <a:cs typeface="Arial"/>
                <a:sym typeface="Arial"/>
              </a:rPr>
              <a:t> </a:t>
            </a:r>
            <a:r>
              <a:rPr lang="pl-PL" sz="2050" b="1" dirty="0" err="1">
                <a:solidFill>
                  <a:srgbClr val="22304B"/>
                </a:solidFill>
                <a:latin typeface="Arial"/>
                <a:ea typeface="Arial"/>
                <a:cs typeface="Arial"/>
                <a:sym typeface="Arial"/>
              </a:rPr>
              <a:t>between</a:t>
            </a:r>
            <a:r>
              <a:rPr lang="pl-PL" sz="2050" b="1" dirty="0">
                <a:solidFill>
                  <a:srgbClr val="22304B"/>
                </a:solidFill>
                <a:latin typeface="Arial"/>
                <a:ea typeface="Arial"/>
                <a:cs typeface="Arial"/>
                <a:sym typeface="Arial"/>
              </a:rPr>
              <a:t> </a:t>
            </a:r>
            <a:r>
              <a:rPr lang="pl-PL" sz="2050" b="1" dirty="0" err="1">
                <a:solidFill>
                  <a:srgbClr val="22304B"/>
                </a:solidFill>
                <a:latin typeface="Arial"/>
                <a:ea typeface="Arial"/>
                <a:cs typeface="Arial"/>
                <a:sym typeface="Arial"/>
              </a:rPr>
              <a:t>them</a:t>
            </a:r>
            <a:r>
              <a:rPr lang="pl-PL" sz="2050" b="1" dirty="0">
                <a:solidFill>
                  <a:srgbClr val="22304B"/>
                </a:solidFill>
                <a:latin typeface="Arial"/>
                <a:ea typeface="Arial"/>
                <a:cs typeface="Arial"/>
                <a:sym typeface="Arial"/>
              </a:rPr>
              <a:t>.</a:t>
            </a:r>
            <a:endParaRPr sz="2050" b="1" dirty="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dirty="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dirty="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dirty="0">
              <a:solidFill>
                <a:schemeClr val="dk1"/>
              </a:solidFill>
              <a:latin typeface="Arial"/>
              <a:ea typeface="Arial"/>
              <a:cs typeface="Arial"/>
              <a:sym typeface="Arial"/>
            </a:endParaRPr>
          </a:p>
        </p:txBody>
      </p:sp>
      <p:graphicFrame>
        <p:nvGraphicFramePr>
          <p:cNvPr id="128" name="Google Shape;128;g18f2b56a6c1_0_29"/>
          <p:cNvGraphicFramePr/>
          <p:nvPr/>
        </p:nvGraphicFramePr>
        <p:xfrm>
          <a:off x="2038050" y="2551788"/>
          <a:ext cx="2542700" cy="4077700"/>
        </p:xfrm>
        <a:graphic>
          <a:graphicData uri="http://schemas.openxmlformats.org/drawingml/2006/table">
            <a:tbl>
              <a:tblPr>
                <a:noFill/>
              </a:tblPr>
              <a:tblGrid>
                <a:gridCol w="2542700"/>
              </a:tblGrid>
              <a:tr h="716350">
                <a:tc>
                  <a:txBody>
                    <a:bodyPr/>
                    <a:lstStyle/>
                    <a:p>
                      <a:pPr marL="0" marR="0" lvl="0" indent="0" algn="l" rtl="0">
                        <a:lnSpc>
                          <a:spcPct val="100000"/>
                        </a:lnSpc>
                        <a:spcBef>
                          <a:spcPts val="0"/>
                        </a:spcBef>
                        <a:spcAft>
                          <a:spcPts val="0"/>
                        </a:spcAft>
                        <a:buClr>
                          <a:srgbClr val="000000"/>
                        </a:buClr>
                        <a:buSzPts val="1400"/>
                        <a:buFont typeface="Arial"/>
                        <a:buNone/>
                      </a:pPr>
                      <a:r>
                        <a:rPr lang="pl-PL"/>
                        <a:t>impostor content</a:t>
                      </a:r>
                      <a:endParaRPr sz="1400" u="none" strike="noStrike" cap="none"/>
                    </a:p>
                  </a:txBody>
                  <a:tcPr marL="91425" marR="91425" marT="91425" marB="91425">
                    <a:lnL w="9525" cap="flat" cmpd="sng">
                      <a:solidFill>
                        <a:srgbClr val="6AA84F"/>
                      </a:solidFill>
                      <a:prstDash val="solid"/>
                      <a:round/>
                      <a:headEnd type="none" w="sm" len="sm"/>
                      <a:tailEnd type="none" w="sm" len="sm"/>
                    </a:lnL>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solidFill>
                      <a:srgbClr val="E6B8AF"/>
                    </a:solidFill>
                  </a:tcPr>
                </a:tc>
              </a:tr>
              <a:tr h="498675">
                <a:tc>
                  <a:txBody>
                    <a:bodyPr/>
                    <a:lstStyle/>
                    <a:p>
                      <a:pPr marL="0" marR="0" lvl="0" indent="0" algn="l" rtl="0">
                        <a:lnSpc>
                          <a:spcPct val="100000"/>
                        </a:lnSpc>
                        <a:spcBef>
                          <a:spcPts val="0"/>
                        </a:spcBef>
                        <a:spcAft>
                          <a:spcPts val="0"/>
                        </a:spcAft>
                        <a:buClr>
                          <a:srgbClr val="000000"/>
                        </a:buClr>
                        <a:buSzPts val="1400"/>
                        <a:buFont typeface="Arial"/>
                        <a:buNone/>
                      </a:pPr>
                      <a:r>
                        <a:rPr lang="pl-PL"/>
                        <a:t>fake connection</a:t>
                      </a:r>
                      <a:endParaRPr sz="1400" u="none" strike="noStrike" cap="none"/>
                    </a:p>
                  </a:txBody>
                  <a:tcPr marL="91425" marR="91425" marT="91425" marB="91425">
                    <a:lnT w="9525" cap="flat" cmpd="sng">
                      <a:solidFill>
                        <a:srgbClr val="6AA84F"/>
                      </a:solidFill>
                      <a:prstDash val="solid"/>
                      <a:round/>
                      <a:headEnd type="none" w="sm" len="sm"/>
                      <a:tailEnd type="none" w="sm" len="sm"/>
                    </a:lnT>
                    <a:solidFill>
                      <a:srgbClr val="C9DAF8"/>
                    </a:solidFill>
                  </a:tcPr>
                </a:tc>
              </a:tr>
              <a:tr h="683325">
                <a:tc>
                  <a:txBody>
                    <a:bodyPr/>
                    <a:lstStyle/>
                    <a:p>
                      <a:pPr marL="0" marR="0" lvl="0" indent="0" algn="l" rtl="0">
                        <a:lnSpc>
                          <a:spcPct val="100000"/>
                        </a:lnSpc>
                        <a:spcBef>
                          <a:spcPts val="0"/>
                        </a:spcBef>
                        <a:spcAft>
                          <a:spcPts val="0"/>
                        </a:spcAft>
                        <a:buClr>
                          <a:srgbClr val="000000"/>
                        </a:buClr>
                        <a:buSzPts val="1400"/>
                        <a:buFont typeface="Arial"/>
                        <a:buNone/>
                      </a:pPr>
                      <a:r>
                        <a:rPr lang="pl-PL"/>
                        <a:t>manipulated content</a:t>
                      </a:r>
                      <a:endParaRPr sz="1400" u="none" strike="noStrike" cap="none"/>
                    </a:p>
                  </a:txBody>
                  <a:tcPr marL="91425" marR="91425" marT="91425" marB="91425">
                    <a:solidFill>
                      <a:srgbClr val="FF00FF"/>
                    </a:solidFill>
                  </a:tcPr>
                </a:tc>
              </a:tr>
              <a:tr h="498675">
                <a:tc>
                  <a:txBody>
                    <a:bodyPr/>
                    <a:lstStyle/>
                    <a:p>
                      <a:pPr marL="0" marR="0" lvl="0" indent="0" algn="l" rtl="0">
                        <a:lnSpc>
                          <a:spcPct val="100000"/>
                        </a:lnSpc>
                        <a:spcBef>
                          <a:spcPts val="0"/>
                        </a:spcBef>
                        <a:spcAft>
                          <a:spcPts val="0"/>
                        </a:spcAft>
                        <a:buClr>
                          <a:srgbClr val="000000"/>
                        </a:buClr>
                        <a:buSzPts val="1400"/>
                        <a:buFont typeface="Arial"/>
                        <a:buNone/>
                      </a:pPr>
                      <a:r>
                        <a:rPr lang="pl-PL"/>
                        <a:t>satire or parody</a:t>
                      </a:r>
                      <a:endParaRPr sz="1400" u="none" strike="noStrike" cap="none"/>
                    </a:p>
                  </a:txBody>
                  <a:tcPr marL="91425" marR="91425" marT="91425" marB="91425">
                    <a:solidFill>
                      <a:srgbClr val="FFFF00"/>
                    </a:solidFill>
                  </a:tcPr>
                </a:tc>
              </a:tr>
              <a:tr h="498675">
                <a:tc>
                  <a:txBody>
                    <a:bodyPr/>
                    <a:lstStyle/>
                    <a:p>
                      <a:pPr marL="0" marR="0" lvl="0" indent="0" algn="l" rtl="0">
                        <a:lnSpc>
                          <a:spcPct val="100000"/>
                        </a:lnSpc>
                        <a:spcBef>
                          <a:spcPts val="0"/>
                        </a:spcBef>
                        <a:spcAft>
                          <a:spcPts val="0"/>
                        </a:spcAft>
                        <a:buClr>
                          <a:srgbClr val="000000"/>
                        </a:buClr>
                        <a:buSzPts val="1400"/>
                        <a:buFont typeface="Arial"/>
                        <a:buNone/>
                      </a:pPr>
                      <a:r>
                        <a:rPr lang="pl-PL"/>
                        <a:t>manufactured content</a:t>
                      </a:r>
                      <a:endParaRPr sz="1400" u="none" strike="noStrike" cap="none">
                        <a:solidFill>
                          <a:srgbClr val="B6D7A8"/>
                        </a:solidFill>
                      </a:endParaRPr>
                    </a:p>
                  </a:txBody>
                  <a:tcPr marL="91425" marR="91425" marT="91425" marB="91425">
                    <a:solidFill>
                      <a:srgbClr val="B6D7A8"/>
                    </a:solidFill>
                  </a:tcPr>
                </a:tc>
              </a:tr>
              <a:tr h="498675">
                <a:tc>
                  <a:txBody>
                    <a:bodyPr/>
                    <a:lstStyle/>
                    <a:p>
                      <a:pPr marL="0" lvl="0" indent="0" algn="l" rtl="0">
                        <a:spcBef>
                          <a:spcPts val="0"/>
                        </a:spcBef>
                        <a:spcAft>
                          <a:spcPts val="0"/>
                        </a:spcAft>
                        <a:buClr>
                          <a:schemeClr val="dk1"/>
                        </a:buClr>
                        <a:buSzPts val="1400"/>
                        <a:buFont typeface="Arial"/>
                        <a:buNone/>
                      </a:pPr>
                      <a:r>
                        <a:rPr lang="pl-PL">
                          <a:solidFill>
                            <a:schemeClr val="dk1"/>
                          </a:solidFill>
                        </a:rPr>
                        <a:t> false context</a:t>
                      </a:r>
                      <a:endParaRPr sz="1400" u="none" strike="noStrike" cap="none"/>
                    </a:p>
                  </a:txBody>
                  <a:tcPr marL="91425" marR="91425" marT="91425" marB="91425">
                    <a:solidFill>
                      <a:srgbClr val="FF0000"/>
                    </a:solidFill>
                  </a:tcPr>
                </a:tc>
              </a:tr>
              <a:tr h="683325">
                <a:tc>
                  <a:txBody>
                    <a:bodyPr/>
                    <a:lstStyle/>
                    <a:p>
                      <a:pPr marL="0" marR="0" lvl="0" indent="0" algn="l" rtl="0">
                        <a:lnSpc>
                          <a:spcPct val="100000"/>
                        </a:lnSpc>
                        <a:spcBef>
                          <a:spcPts val="0"/>
                        </a:spcBef>
                        <a:spcAft>
                          <a:spcPts val="0"/>
                        </a:spcAft>
                        <a:buClr>
                          <a:srgbClr val="000000"/>
                        </a:buClr>
                        <a:buSzPts val="1400"/>
                        <a:buFont typeface="Arial"/>
                        <a:buNone/>
                      </a:pPr>
                      <a:r>
                        <a:rPr lang="pl-PL"/>
                        <a:t>misleading content</a:t>
                      </a:r>
                      <a:endParaRPr sz="1400" u="none" strike="noStrike" cap="none"/>
                    </a:p>
                  </a:txBody>
                  <a:tcPr marL="91425" marR="91425" marT="91425" marB="91425">
                    <a:solidFill>
                      <a:srgbClr val="E7E6E6"/>
                    </a:solidFill>
                  </a:tcPr>
                </a:tc>
              </a:tr>
            </a:tbl>
          </a:graphicData>
        </a:graphic>
      </p:graphicFrame>
      <p:graphicFrame>
        <p:nvGraphicFramePr>
          <p:cNvPr id="129" name="Google Shape;129;g18f2b56a6c1_0_29"/>
          <p:cNvGraphicFramePr/>
          <p:nvPr>
            <p:extLst>
              <p:ext uri="{D42A27DB-BD31-4B8C-83A1-F6EECF244321}">
                <p14:modId xmlns:p14="http://schemas.microsoft.com/office/powerpoint/2010/main" val="2893015717"/>
              </p:ext>
            </p:extLst>
          </p:nvPr>
        </p:nvGraphicFramePr>
        <p:xfrm>
          <a:off x="6172200" y="2174550"/>
          <a:ext cx="5086350" cy="4571790"/>
        </p:xfrm>
        <a:graphic>
          <a:graphicData uri="http://schemas.openxmlformats.org/drawingml/2006/table">
            <a:tbl>
              <a:tblPr>
                <a:noFill/>
              </a:tblPr>
              <a:tblGrid>
                <a:gridCol w="5086350"/>
              </a:tblGrid>
              <a:tr h="446325">
                <a:tc>
                  <a:txBody>
                    <a:bodyPr/>
                    <a:lstStyle/>
                    <a:p>
                      <a:pPr marL="0" marR="0" lvl="0" indent="0" algn="l" rtl="0">
                        <a:lnSpc>
                          <a:spcPct val="100000"/>
                        </a:lnSpc>
                        <a:spcBef>
                          <a:spcPts val="0"/>
                        </a:spcBef>
                        <a:spcAft>
                          <a:spcPts val="0"/>
                        </a:spcAft>
                        <a:buClr>
                          <a:srgbClr val="000000"/>
                        </a:buClr>
                        <a:buSzPts val="1400"/>
                        <a:buFont typeface="Arial"/>
                        <a:buNone/>
                      </a:pPr>
                      <a:r>
                        <a:rPr lang="pl-PL" dirty="0"/>
                        <a:t>It </a:t>
                      </a:r>
                      <a:r>
                        <a:rPr lang="pl-PL" dirty="0" err="1"/>
                        <a:t>is</a:t>
                      </a:r>
                      <a:r>
                        <a:rPr lang="pl-PL" dirty="0"/>
                        <a:t> not </a:t>
                      </a:r>
                      <a:r>
                        <a:rPr lang="pl-PL" dirty="0" err="1"/>
                        <a:t>intended</a:t>
                      </a:r>
                      <a:r>
                        <a:rPr lang="pl-PL" dirty="0"/>
                        <a:t> to </a:t>
                      </a:r>
                      <a:r>
                        <a:rPr lang="pl-PL" dirty="0" err="1"/>
                        <a:t>harm</a:t>
                      </a:r>
                      <a:r>
                        <a:rPr lang="pl-PL" dirty="0"/>
                        <a:t> </a:t>
                      </a:r>
                      <a:r>
                        <a:rPr lang="pl-PL" dirty="0" err="1"/>
                        <a:t>anyone</a:t>
                      </a:r>
                      <a:r>
                        <a:rPr lang="pl-PL" dirty="0"/>
                        <a:t>.</a:t>
                      </a:r>
                      <a:endParaRPr sz="1400" u="none" strike="noStrike" cap="none" dirty="0"/>
                    </a:p>
                  </a:txBody>
                  <a:tcPr marL="91425" marR="91425" marT="91425" marB="91425">
                    <a:solidFill>
                      <a:srgbClr val="FFFF00"/>
                    </a:solidFill>
                  </a:tcPr>
                </a:tc>
              </a:tr>
              <a:tr h="446325">
                <a:tc>
                  <a:txBody>
                    <a:bodyPr/>
                    <a:lstStyle/>
                    <a:p>
                      <a:pPr marL="0" marR="0" lvl="0" indent="0" algn="l" rtl="0">
                        <a:lnSpc>
                          <a:spcPct val="100000"/>
                        </a:lnSpc>
                        <a:spcBef>
                          <a:spcPts val="0"/>
                        </a:spcBef>
                        <a:spcAft>
                          <a:spcPts val="0"/>
                        </a:spcAft>
                        <a:buClr>
                          <a:srgbClr val="000000"/>
                        </a:buClr>
                        <a:buSzPts val="1400"/>
                        <a:buFont typeface="Arial"/>
                        <a:buNone/>
                      </a:pPr>
                      <a:r>
                        <a:rPr lang="pl-PL" dirty="0" err="1"/>
                        <a:t>When</a:t>
                      </a:r>
                      <a:r>
                        <a:rPr lang="pl-PL" dirty="0"/>
                        <a:t> </a:t>
                      </a:r>
                      <a:r>
                        <a:rPr lang="pl-PL" dirty="0" err="1"/>
                        <a:t>genuine</a:t>
                      </a:r>
                      <a:r>
                        <a:rPr lang="pl-PL" dirty="0"/>
                        <a:t> </a:t>
                      </a:r>
                      <a:r>
                        <a:rPr lang="pl-PL" dirty="0" err="1"/>
                        <a:t>sources</a:t>
                      </a:r>
                      <a:r>
                        <a:rPr lang="pl-PL" dirty="0"/>
                        <a:t> </a:t>
                      </a:r>
                      <a:r>
                        <a:rPr lang="pl-PL" dirty="0" err="1"/>
                        <a:t>are</a:t>
                      </a:r>
                      <a:r>
                        <a:rPr lang="pl-PL" dirty="0"/>
                        <a:t> </a:t>
                      </a:r>
                      <a:r>
                        <a:rPr lang="pl-PL" dirty="0" err="1"/>
                        <a:t>impersonated</a:t>
                      </a:r>
                      <a:endParaRPr sz="1400" u="none" strike="noStrike" cap="none" dirty="0"/>
                    </a:p>
                  </a:txBody>
                  <a:tcPr marL="91425" marR="91425" marT="91425" marB="91425">
                    <a:solidFill>
                      <a:srgbClr val="E6B8AF"/>
                    </a:solidFill>
                  </a:tcPr>
                </a:tc>
              </a:tr>
              <a:tr h="684675">
                <a:tc>
                  <a:txBody>
                    <a:bodyPr/>
                    <a:lstStyle/>
                    <a:p>
                      <a:pPr marL="0" marR="0" lvl="0" indent="0" algn="l" rtl="0">
                        <a:lnSpc>
                          <a:spcPct val="100000"/>
                        </a:lnSpc>
                        <a:spcBef>
                          <a:spcPts val="0"/>
                        </a:spcBef>
                        <a:spcAft>
                          <a:spcPts val="0"/>
                        </a:spcAft>
                        <a:buClr>
                          <a:srgbClr val="000000"/>
                        </a:buClr>
                        <a:buSzPts val="1400"/>
                        <a:buFont typeface="Arial"/>
                        <a:buNone/>
                      </a:pPr>
                      <a:r>
                        <a:rPr lang="pl-PL"/>
                        <a:t>New content that is predominantly false, designed to mislead and mislead</a:t>
                      </a:r>
                      <a:endParaRPr sz="1400" u="none" strike="noStrike" cap="none"/>
                    </a:p>
                  </a:txBody>
                  <a:tcPr marL="91425" marR="91425" marT="91425" marB="91425">
                    <a:solidFill>
                      <a:srgbClr val="B6D7A8"/>
                    </a:solidFill>
                  </a:tcPr>
                </a:tc>
              </a:tr>
              <a:tr h="684675">
                <a:tc>
                  <a:txBody>
                    <a:bodyPr/>
                    <a:lstStyle/>
                    <a:p>
                      <a:pPr marL="0" marR="0" lvl="0" indent="0" algn="l" rtl="0">
                        <a:lnSpc>
                          <a:spcPct val="100000"/>
                        </a:lnSpc>
                        <a:spcBef>
                          <a:spcPts val="0"/>
                        </a:spcBef>
                        <a:spcAft>
                          <a:spcPts val="0"/>
                        </a:spcAft>
                        <a:buClr>
                          <a:srgbClr val="000000"/>
                        </a:buClr>
                        <a:buSzPts val="1400"/>
                        <a:buFont typeface="Arial"/>
                        <a:buNone/>
                      </a:pPr>
                      <a:r>
                        <a:rPr lang="pl-PL"/>
                        <a:t>Genuine content is spread with false context information</a:t>
                      </a:r>
                      <a:endParaRPr sz="1400" u="none" strike="noStrike" cap="none"/>
                    </a:p>
                  </a:txBody>
                  <a:tcPr marL="91425" marR="91425" marT="91425" marB="91425">
                    <a:solidFill>
                      <a:srgbClr val="FF0000"/>
                    </a:solidFill>
                  </a:tcPr>
                </a:tc>
              </a:tr>
              <a:tr h="684675">
                <a:tc>
                  <a:txBody>
                    <a:bodyPr/>
                    <a:lstStyle/>
                    <a:p>
                      <a:pPr marL="0" marR="0" lvl="0" indent="0" algn="l" rtl="0">
                        <a:lnSpc>
                          <a:spcPct val="100000"/>
                        </a:lnSpc>
                        <a:spcBef>
                          <a:spcPts val="0"/>
                        </a:spcBef>
                        <a:spcAft>
                          <a:spcPts val="0"/>
                        </a:spcAft>
                        <a:buClr>
                          <a:srgbClr val="000000"/>
                        </a:buClr>
                        <a:buSzPts val="1400"/>
                        <a:buFont typeface="Arial"/>
                        <a:buNone/>
                      </a:pPr>
                      <a:r>
                        <a:rPr lang="pl-PL"/>
                        <a:t>Headlines, images or captions do not confirm the content</a:t>
                      </a:r>
                      <a:endParaRPr sz="1400" u="none" strike="noStrike" cap="none"/>
                    </a:p>
                  </a:txBody>
                  <a:tcPr marL="91425" marR="91425" marT="91425" marB="91425">
                    <a:solidFill>
                      <a:srgbClr val="C9DAF8"/>
                    </a:solidFill>
                  </a:tcPr>
                </a:tc>
              </a:tr>
              <a:tr h="446325">
                <a:tc>
                  <a:txBody>
                    <a:bodyPr/>
                    <a:lstStyle/>
                    <a:p>
                      <a:pPr marL="0" marR="0" lvl="0" indent="0" algn="l" rtl="0">
                        <a:lnSpc>
                          <a:spcPct val="100000"/>
                        </a:lnSpc>
                        <a:spcBef>
                          <a:spcPts val="0"/>
                        </a:spcBef>
                        <a:spcAft>
                          <a:spcPts val="0"/>
                        </a:spcAft>
                        <a:buClr>
                          <a:srgbClr val="000000"/>
                        </a:buClr>
                        <a:buSzPts val="1400"/>
                        <a:buFont typeface="Arial"/>
                        <a:buNone/>
                      </a:pPr>
                      <a:r>
                        <a:rPr lang="pl-PL"/>
                        <a:t>Information or images are manipulated to deceive</a:t>
                      </a:r>
                      <a:endParaRPr sz="1400" u="none" strike="noStrike" cap="none"/>
                    </a:p>
                  </a:txBody>
                  <a:tcPr marL="91425" marR="91425" marT="91425" marB="91425">
                    <a:solidFill>
                      <a:srgbClr val="FF00FF"/>
                    </a:solidFill>
                  </a:tcPr>
                </a:tc>
              </a:tr>
              <a:tr h="684675">
                <a:tc>
                  <a:txBody>
                    <a:bodyPr/>
                    <a:lstStyle/>
                    <a:p>
                      <a:pPr marL="0" marR="0" lvl="0" indent="0" algn="l" rtl="0">
                        <a:lnSpc>
                          <a:spcPct val="100000"/>
                        </a:lnSpc>
                        <a:spcBef>
                          <a:spcPts val="0"/>
                        </a:spcBef>
                        <a:spcAft>
                          <a:spcPts val="0"/>
                        </a:spcAft>
                        <a:buClr>
                          <a:srgbClr val="000000"/>
                        </a:buClr>
                        <a:buSzPts val="1400"/>
                        <a:buFont typeface="Arial"/>
                        <a:buNone/>
                      </a:pPr>
                      <a:r>
                        <a:rPr lang="pl-PL" dirty="0" err="1"/>
                        <a:t>Deceptive</a:t>
                      </a:r>
                      <a:r>
                        <a:rPr lang="pl-PL" dirty="0"/>
                        <a:t> </a:t>
                      </a:r>
                      <a:r>
                        <a:rPr lang="pl-PL" dirty="0" err="1"/>
                        <a:t>use</a:t>
                      </a:r>
                      <a:r>
                        <a:rPr lang="pl-PL" dirty="0"/>
                        <a:t> of </a:t>
                      </a:r>
                      <a:r>
                        <a:rPr lang="pl-PL" dirty="0" err="1"/>
                        <a:t>information</a:t>
                      </a:r>
                      <a:r>
                        <a:rPr lang="pl-PL" dirty="0"/>
                        <a:t> to </a:t>
                      </a:r>
                      <a:r>
                        <a:rPr lang="pl-PL" dirty="0" err="1"/>
                        <a:t>incriminate</a:t>
                      </a:r>
                      <a:r>
                        <a:rPr lang="pl-PL" dirty="0"/>
                        <a:t> </a:t>
                      </a:r>
                      <a:r>
                        <a:rPr lang="pl-PL" dirty="0" err="1"/>
                        <a:t>someone</a:t>
                      </a:r>
                      <a:r>
                        <a:rPr lang="pl-PL" dirty="0"/>
                        <a:t> </a:t>
                      </a:r>
                      <a:r>
                        <a:rPr lang="pl-PL" dirty="0" err="1"/>
                        <a:t>or</a:t>
                      </a:r>
                      <a:r>
                        <a:rPr lang="pl-PL" dirty="0"/>
                        <a:t> </a:t>
                      </a:r>
                      <a:r>
                        <a:rPr lang="pl-PL" dirty="0" err="1"/>
                        <a:t>something</a:t>
                      </a:r>
                      <a:endParaRPr sz="1400" u="none" strike="noStrike" cap="none" dirty="0"/>
                    </a:p>
                  </a:txBody>
                  <a:tcPr marL="91425" marR="91425" marT="91425" marB="91425">
                    <a:solidFill>
                      <a:srgbClr val="E7E6E6"/>
                    </a:solidFill>
                  </a:tcPr>
                </a:tc>
              </a:tr>
            </a:tbl>
          </a:graphicData>
        </a:graphic>
      </p:graphicFrame>
    </p:spTree>
    <p:extLst>
      <p:ext uri="{BB962C8B-B14F-4D97-AF65-F5344CB8AC3E}">
        <p14:creationId xmlns:p14="http://schemas.microsoft.com/office/powerpoint/2010/main" val="9627612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8ccb96ae3c_0_81"/>
          <p:cNvSpPr txBox="1">
            <a:spLocks noGrp="1"/>
          </p:cNvSpPr>
          <p:nvPr>
            <p:ph type="title"/>
          </p:nvPr>
        </p:nvSpPr>
        <p:spPr>
          <a:xfrm>
            <a:off x="1371600" y="533400"/>
            <a:ext cx="108204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Learn to deny a Fake News</a:t>
            </a:r>
            <a:endParaRPr/>
          </a:p>
        </p:txBody>
      </p:sp>
      <p:sp>
        <p:nvSpPr>
          <p:cNvPr id="135" name="Google Shape;135;g18ccb96ae3c_0_81"/>
          <p:cNvSpPr txBox="1">
            <a:spLocks noGrp="1"/>
          </p:cNvSpPr>
          <p:nvPr>
            <p:ph idx="1"/>
          </p:nvPr>
        </p:nvSpPr>
        <p:spPr>
          <a:xfrm>
            <a:off x="1295400" y="1654450"/>
            <a:ext cx="10053000" cy="4309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800"/>
              <a:buNone/>
            </a:pPr>
            <a:r>
              <a:rPr lang="pl-PL" sz="2050">
                <a:solidFill>
                  <a:srgbClr val="22304B"/>
                </a:solidFill>
                <a:latin typeface="Arial"/>
                <a:ea typeface="Arial"/>
                <a:cs typeface="Arial"/>
                <a:sym typeface="Arial"/>
              </a:rPr>
              <a:t>Once we identify false news, we must learn to deny it effectively and not fall into actions that put us in the same place as the creator of the Fake News.</a:t>
            </a: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Do no harm. Before discrediting, you have to make sure that it is truly a fake new.</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Using personalized searches in our Internet browser Google gives the option to customize our search in order to show our most reliable sources.</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We check the image by dragging it to the upper tab in order to see where the image comes from and if it matches the news.</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It is advisable to have a human search engine made up of people who can check the news and spread the truth.</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Don't expect everyone to be reached as the spread of fake news is a real business, so it will be an unequal war.</a:t>
            </a: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spTree>
    <p:extLst>
      <p:ext uri="{BB962C8B-B14F-4D97-AF65-F5344CB8AC3E}">
        <p14:creationId xmlns:p14="http://schemas.microsoft.com/office/powerpoint/2010/main" val="14913310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8f2b56a6c1_0_57"/>
          <p:cNvSpPr txBox="1">
            <a:spLocks noGrp="1"/>
          </p:cNvSpPr>
          <p:nvPr>
            <p:ph type="title"/>
          </p:nvPr>
        </p:nvSpPr>
        <p:spPr>
          <a:xfrm>
            <a:off x="1371600" y="533400"/>
            <a:ext cx="108204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Fallacies that can lead to mistakes.</a:t>
            </a:r>
            <a:endParaRPr/>
          </a:p>
        </p:txBody>
      </p:sp>
      <p:sp>
        <p:nvSpPr>
          <p:cNvPr id="141" name="Google Shape;141;g18f2b56a6c1_0_57"/>
          <p:cNvSpPr txBox="1">
            <a:spLocks noGrp="1"/>
          </p:cNvSpPr>
          <p:nvPr>
            <p:ph idx="1"/>
          </p:nvPr>
        </p:nvSpPr>
        <p:spPr>
          <a:xfrm>
            <a:off x="1295400" y="1654450"/>
            <a:ext cx="5490600" cy="4309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800"/>
              <a:buNone/>
            </a:pPr>
            <a:r>
              <a:rPr lang="pl-PL" sz="2050">
                <a:solidFill>
                  <a:srgbClr val="22304B"/>
                </a:solidFill>
                <a:latin typeface="Arial"/>
                <a:ea typeface="Arial"/>
                <a:cs typeface="Arial"/>
                <a:sym typeface="Arial"/>
              </a:rPr>
              <a:t>A fallacy is understood as an</a:t>
            </a:r>
            <a:r>
              <a:rPr lang="pl-PL" sz="2050" b="1">
                <a:solidFill>
                  <a:srgbClr val="22304B"/>
                </a:solidFill>
                <a:latin typeface="Arial"/>
                <a:ea typeface="Arial"/>
                <a:cs typeface="Arial"/>
                <a:sym typeface="Arial"/>
              </a:rPr>
              <a:t> argument that seems valid but is not.</a:t>
            </a:r>
            <a:r>
              <a:rPr lang="pl-PL" sz="2050">
                <a:solidFill>
                  <a:srgbClr val="22304B"/>
                </a:solidFill>
                <a:latin typeface="Arial"/>
                <a:ea typeface="Arial"/>
                <a:cs typeface="Arial"/>
                <a:sym typeface="Arial"/>
              </a:rPr>
              <a:t> These fallacies can appear on purpose to try to deceive someone or by mistake. We can find a fallacy but with a correct conclusion, that is, the way of presenting such an argument is wrong.</a:t>
            </a: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Clr>
                <a:schemeClr val="dk1"/>
              </a:buClr>
              <a:buSzPts val="1100"/>
              <a:buFont typeface="Arial"/>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42" name="Google Shape;142;g18f2b56a6c1_0_57"/>
          <p:cNvPicPr preferRelativeResize="0"/>
          <p:nvPr/>
        </p:nvPicPr>
        <p:blipFill rotWithShape="1">
          <a:blip r:embed="rId3">
            <a:alphaModFix/>
          </a:blip>
          <a:srcRect/>
          <a:stretch/>
        </p:blipFill>
        <p:spPr>
          <a:xfrm>
            <a:off x="6652926" y="3304075"/>
            <a:ext cx="4958998" cy="3305025"/>
          </a:xfrm>
          <a:prstGeom prst="rect">
            <a:avLst/>
          </a:prstGeom>
          <a:noFill/>
          <a:ln>
            <a:noFill/>
          </a:ln>
        </p:spPr>
      </p:pic>
    </p:spTree>
    <p:extLst>
      <p:ext uri="{BB962C8B-B14F-4D97-AF65-F5344CB8AC3E}">
        <p14:creationId xmlns:p14="http://schemas.microsoft.com/office/powerpoint/2010/main" val="407315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8f2b56a6c1_0_65"/>
          <p:cNvSpPr txBox="1">
            <a:spLocks noGrp="1"/>
          </p:cNvSpPr>
          <p:nvPr>
            <p:ph type="title"/>
          </p:nvPr>
        </p:nvSpPr>
        <p:spPr>
          <a:xfrm>
            <a:off x="1371600" y="196970"/>
            <a:ext cx="108204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dirty="0" err="1"/>
              <a:t>Fallacies</a:t>
            </a:r>
            <a:r>
              <a:rPr lang="pl-PL" dirty="0"/>
              <a:t> </a:t>
            </a:r>
            <a:r>
              <a:rPr lang="pl-PL" dirty="0" err="1"/>
              <a:t>that</a:t>
            </a:r>
            <a:r>
              <a:rPr lang="pl-PL" dirty="0"/>
              <a:t> </a:t>
            </a:r>
            <a:r>
              <a:rPr lang="pl-PL" dirty="0" err="1"/>
              <a:t>can</a:t>
            </a:r>
            <a:r>
              <a:rPr lang="pl-PL" dirty="0"/>
              <a:t> </a:t>
            </a:r>
            <a:r>
              <a:rPr lang="pl-PL" dirty="0" err="1"/>
              <a:t>lead</a:t>
            </a:r>
            <a:r>
              <a:rPr lang="pl-PL" dirty="0"/>
              <a:t> to </a:t>
            </a:r>
            <a:r>
              <a:rPr lang="pl-PL" dirty="0" err="1"/>
              <a:t>mistakes</a:t>
            </a:r>
            <a:r>
              <a:rPr lang="pl-PL" dirty="0"/>
              <a:t>.</a:t>
            </a:r>
            <a:endParaRPr dirty="0"/>
          </a:p>
        </p:txBody>
      </p:sp>
      <p:graphicFrame>
        <p:nvGraphicFramePr>
          <p:cNvPr id="148" name="Google Shape;148;g18f2b56a6c1_0_65"/>
          <p:cNvGraphicFramePr/>
          <p:nvPr>
            <p:extLst>
              <p:ext uri="{D42A27DB-BD31-4B8C-83A1-F6EECF244321}">
                <p14:modId xmlns:p14="http://schemas.microsoft.com/office/powerpoint/2010/main" val="2681281173"/>
              </p:ext>
            </p:extLst>
          </p:nvPr>
        </p:nvGraphicFramePr>
        <p:xfrm>
          <a:off x="1016866" y="858344"/>
          <a:ext cx="10663300" cy="5852010"/>
        </p:xfrm>
        <a:graphic>
          <a:graphicData uri="http://schemas.openxmlformats.org/drawingml/2006/table">
            <a:tbl>
              <a:tblPr>
                <a:noFill/>
              </a:tblPr>
              <a:tblGrid>
                <a:gridCol w="1481600"/>
                <a:gridCol w="9181700"/>
              </a:tblGrid>
              <a:tr h="935950">
                <a:tc>
                  <a:txBody>
                    <a:bodyPr/>
                    <a:lstStyle/>
                    <a:p>
                      <a:pPr marL="0" marR="0" lvl="0" indent="0" algn="l" rtl="0">
                        <a:lnSpc>
                          <a:spcPct val="100000"/>
                        </a:lnSpc>
                        <a:spcBef>
                          <a:spcPts val="0"/>
                        </a:spcBef>
                        <a:spcAft>
                          <a:spcPts val="0"/>
                        </a:spcAft>
                        <a:buClr>
                          <a:srgbClr val="000000"/>
                        </a:buClr>
                        <a:buSzPts val="1400"/>
                        <a:buFont typeface="Arial"/>
                        <a:buNone/>
                      </a:pPr>
                      <a:r>
                        <a:rPr lang="pl-PL" dirty="0"/>
                        <a:t>ARGUMENT ‘’AD HOMINEN’’</a:t>
                      </a:r>
                      <a:endParaRPr sz="1400" u="none" strike="noStrike" cap="none" dirty="0"/>
                    </a:p>
                  </a:txBody>
                  <a:tcPr marL="91425" marR="91425" marT="91425" marB="91425">
                    <a:solidFill>
                      <a:srgbClr val="B4A7D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pl-PL" dirty="0"/>
                        <a:t>We </a:t>
                      </a:r>
                      <a:r>
                        <a:rPr lang="pl-PL" dirty="0" err="1"/>
                        <a:t>assume</a:t>
                      </a:r>
                      <a:r>
                        <a:rPr lang="pl-PL" dirty="0"/>
                        <a:t> </a:t>
                      </a:r>
                      <a:r>
                        <a:rPr lang="pl-PL" dirty="0" err="1"/>
                        <a:t>that</a:t>
                      </a:r>
                      <a:r>
                        <a:rPr lang="pl-PL" dirty="0"/>
                        <a:t> a piece of news </a:t>
                      </a:r>
                      <a:r>
                        <a:rPr lang="pl-PL" dirty="0" err="1"/>
                        <a:t>is</a:t>
                      </a:r>
                      <a:r>
                        <a:rPr lang="pl-PL" dirty="0"/>
                        <a:t> </a:t>
                      </a:r>
                      <a:r>
                        <a:rPr lang="pl-PL" dirty="0" err="1"/>
                        <a:t>true</a:t>
                      </a:r>
                      <a:r>
                        <a:rPr lang="pl-PL" dirty="0"/>
                        <a:t> </a:t>
                      </a:r>
                      <a:r>
                        <a:rPr lang="pl-PL" dirty="0" err="1"/>
                        <a:t>because</a:t>
                      </a:r>
                      <a:r>
                        <a:rPr lang="pl-PL" dirty="0"/>
                        <a:t> </a:t>
                      </a:r>
                      <a:r>
                        <a:rPr lang="pl-PL" dirty="0" err="1"/>
                        <a:t>it</a:t>
                      </a:r>
                      <a:r>
                        <a:rPr lang="pl-PL" dirty="0"/>
                        <a:t> </a:t>
                      </a:r>
                      <a:r>
                        <a:rPr lang="pl-PL" dirty="0" err="1"/>
                        <a:t>is</a:t>
                      </a:r>
                      <a:r>
                        <a:rPr lang="pl-PL" dirty="0"/>
                        <a:t> </a:t>
                      </a:r>
                      <a:r>
                        <a:rPr lang="pl-PL" dirty="0" err="1"/>
                        <a:t>said</a:t>
                      </a:r>
                      <a:r>
                        <a:rPr lang="pl-PL" dirty="0"/>
                        <a:t> </a:t>
                      </a:r>
                      <a:r>
                        <a:rPr lang="pl-PL" dirty="0" err="1"/>
                        <a:t>or</a:t>
                      </a:r>
                      <a:r>
                        <a:rPr lang="pl-PL" dirty="0"/>
                        <a:t> </a:t>
                      </a:r>
                      <a:r>
                        <a:rPr lang="pl-PL" dirty="0" err="1"/>
                        <a:t>defended</a:t>
                      </a:r>
                      <a:r>
                        <a:rPr lang="pl-PL" dirty="0"/>
                        <a:t> by a </a:t>
                      </a:r>
                      <a:r>
                        <a:rPr lang="pl-PL" dirty="0" err="1"/>
                        <a:t>certain</a:t>
                      </a:r>
                      <a:r>
                        <a:rPr lang="pl-PL" dirty="0"/>
                        <a:t> person </a:t>
                      </a:r>
                      <a:r>
                        <a:rPr lang="pl-PL" dirty="0" err="1"/>
                        <a:t>who</a:t>
                      </a:r>
                      <a:r>
                        <a:rPr lang="pl-PL" dirty="0"/>
                        <a:t> for </a:t>
                      </a:r>
                      <a:r>
                        <a:rPr lang="pl-PL" dirty="0" err="1"/>
                        <a:t>us</a:t>
                      </a:r>
                      <a:r>
                        <a:rPr lang="pl-PL" dirty="0"/>
                        <a:t> </a:t>
                      </a:r>
                      <a:r>
                        <a:rPr lang="pl-PL" dirty="0" err="1"/>
                        <a:t>has</a:t>
                      </a:r>
                      <a:r>
                        <a:rPr lang="pl-PL" dirty="0"/>
                        <a:t> a high point of </a:t>
                      </a:r>
                      <a:r>
                        <a:rPr lang="pl-PL" dirty="0" err="1"/>
                        <a:t>wisdom</a:t>
                      </a:r>
                      <a:r>
                        <a:rPr lang="pl-PL" dirty="0"/>
                        <a:t> </a:t>
                      </a:r>
                      <a:r>
                        <a:rPr lang="pl-PL" dirty="0" err="1"/>
                        <a:t>or</a:t>
                      </a:r>
                      <a:r>
                        <a:rPr lang="pl-PL" dirty="0"/>
                        <a:t> a high status.</a:t>
                      </a:r>
                      <a:endParaRPr dirty="0"/>
                    </a:p>
                    <a:p>
                      <a:pPr marL="0" marR="0" lvl="0" indent="0" algn="l" rtl="0">
                        <a:lnSpc>
                          <a:spcPct val="100000"/>
                        </a:lnSpc>
                        <a:spcBef>
                          <a:spcPts val="0"/>
                        </a:spcBef>
                        <a:spcAft>
                          <a:spcPts val="0"/>
                        </a:spcAft>
                        <a:buClr>
                          <a:schemeClr val="dk1"/>
                        </a:buClr>
                        <a:buSzPts val="1100"/>
                        <a:buFont typeface="Arial"/>
                        <a:buNone/>
                      </a:pPr>
                      <a:r>
                        <a:rPr lang="pl-PL" dirty="0" err="1"/>
                        <a:t>Example</a:t>
                      </a:r>
                      <a:r>
                        <a:rPr lang="pl-PL" dirty="0"/>
                        <a:t>: </a:t>
                      </a:r>
                      <a:r>
                        <a:rPr lang="pl-PL" dirty="0" err="1"/>
                        <a:t>Did</a:t>
                      </a:r>
                      <a:r>
                        <a:rPr lang="pl-PL" dirty="0"/>
                        <a:t> Pablo </a:t>
                      </a:r>
                      <a:r>
                        <a:rPr lang="pl-PL" dirty="0" err="1"/>
                        <a:t>say</a:t>
                      </a:r>
                      <a:r>
                        <a:rPr lang="pl-PL" dirty="0"/>
                        <a:t> </a:t>
                      </a:r>
                      <a:r>
                        <a:rPr lang="pl-PL" dirty="0" err="1"/>
                        <a:t>that</a:t>
                      </a:r>
                      <a:r>
                        <a:rPr lang="pl-PL" dirty="0"/>
                        <a:t>? Then </a:t>
                      </a:r>
                      <a:r>
                        <a:rPr lang="pl-PL" dirty="0" err="1"/>
                        <a:t>it</a:t>
                      </a:r>
                      <a:r>
                        <a:rPr lang="pl-PL" dirty="0"/>
                        <a:t> </a:t>
                      </a:r>
                      <a:r>
                        <a:rPr lang="pl-PL" dirty="0" err="1"/>
                        <a:t>must</a:t>
                      </a:r>
                      <a:r>
                        <a:rPr lang="pl-PL" dirty="0"/>
                        <a:t> be </a:t>
                      </a:r>
                      <a:r>
                        <a:rPr lang="pl-PL" dirty="0" err="1"/>
                        <a:t>true</a:t>
                      </a:r>
                      <a:r>
                        <a:rPr lang="pl-PL" dirty="0"/>
                        <a:t>, as a </a:t>
                      </a:r>
                      <a:r>
                        <a:rPr lang="pl-PL" dirty="0" err="1"/>
                        <a:t>child</a:t>
                      </a:r>
                      <a:r>
                        <a:rPr lang="pl-PL" dirty="0"/>
                        <a:t> he was the </a:t>
                      </a:r>
                      <a:r>
                        <a:rPr lang="pl-PL" dirty="0" err="1"/>
                        <a:t>best</a:t>
                      </a:r>
                      <a:r>
                        <a:rPr lang="pl-PL" dirty="0"/>
                        <a:t> in </a:t>
                      </a:r>
                      <a:r>
                        <a:rPr lang="pl-PL" dirty="0" err="1"/>
                        <a:t>class</a:t>
                      </a:r>
                      <a:r>
                        <a:rPr lang="pl-PL" dirty="0"/>
                        <a:t>.</a:t>
                      </a:r>
                      <a:endParaRPr dirty="0"/>
                    </a:p>
                  </a:txBody>
                  <a:tcPr marL="91425" marR="91425" marT="91425" marB="91425">
                    <a:solidFill>
                      <a:srgbClr val="D9D2E9"/>
                    </a:solidFill>
                  </a:tcPr>
                </a:tc>
              </a:tr>
              <a:tr h="631225">
                <a:tc>
                  <a:txBody>
                    <a:bodyPr/>
                    <a:lstStyle/>
                    <a:p>
                      <a:pPr marL="0" marR="0" lvl="0" indent="0" algn="l" rtl="0">
                        <a:lnSpc>
                          <a:spcPct val="100000"/>
                        </a:lnSpc>
                        <a:spcBef>
                          <a:spcPts val="0"/>
                        </a:spcBef>
                        <a:spcAft>
                          <a:spcPts val="0"/>
                        </a:spcAft>
                        <a:buClr>
                          <a:srgbClr val="000000"/>
                        </a:buClr>
                        <a:buSzPts val="1400"/>
                        <a:buFont typeface="Arial"/>
                        <a:buNone/>
                      </a:pPr>
                      <a:r>
                        <a:rPr lang="pl-PL"/>
                        <a:t>FALSE DICHOTOMY</a:t>
                      </a:r>
                      <a:endParaRPr sz="1400" u="none" strike="noStrike" cap="none"/>
                    </a:p>
                  </a:txBody>
                  <a:tcPr marL="91425" marR="91425" marT="91425" marB="91425">
                    <a:solidFill>
                      <a:srgbClr val="B4A7D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pl-PL"/>
                        <a:t>This argument tries to present only two options as the only possible ones, when many more could well appear.</a:t>
                      </a:r>
                      <a:endParaRPr/>
                    </a:p>
                    <a:p>
                      <a:pPr marL="0" marR="0" lvl="0" indent="0" algn="l" rtl="0">
                        <a:lnSpc>
                          <a:spcPct val="100000"/>
                        </a:lnSpc>
                        <a:spcBef>
                          <a:spcPts val="0"/>
                        </a:spcBef>
                        <a:spcAft>
                          <a:spcPts val="0"/>
                        </a:spcAft>
                        <a:buClr>
                          <a:schemeClr val="dk1"/>
                        </a:buClr>
                        <a:buSzPts val="1100"/>
                        <a:buFont typeface="Arial"/>
                        <a:buNone/>
                      </a:pPr>
                      <a:r>
                        <a:rPr lang="pl-PL"/>
                        <a:t>Example: Juan did not go to today's exam. He is sick or afraid to fail.</a:t>
                      </a:r>
                      <a:endParaRPr/>
                    </a:p>
                    <a:p>
                      <a:pPr marL="0" marR="0" lvl="0" indent="0" algn="l" rtl="0">
                        <a:lnSpc>
                          <a:spcPct val="100000"/>
                        </a:lnSpc>
                        <a:spcBef>
                          <a:spcPts val="0"/>
                        </a:spcBef>
                        <a:spcAft>
                          <a:spcPts val="0"/>
                        </a:spcAft>
                        <a:buClr>
                          <a:srgbClr val="000000"/>
                        </a:buClr>
                        <a:buSzPts val="1400"/>
                        <a:buFont typeface="Arial"/>
                        <a:buNone/>
                      </a:pPr>
                      <a:endParaRPr/>
                    </a:p>
                  </a:txBody>
                  <a:tcPr marL="91425" marR="91425" marT="91425" marB="91425">
                    <a:solidFill>
                      <a:srgbClr val="D9D2E9"/>
                    </a:solidFill>
                  </a:tcPr>
                </a:tc>
              </a:tr>
              <a:tr h="702825">
                <a:tc>
                  <a:txBody>
                    <a:bodyPr/>
                    <a:lstStyle/>
                    <a:p>
                      <a:pPr marL="0" marR="0" lvl="0" indent="0" algn="l" rtl="0">
                        <a:lnSpc>
                          <a:spcPct val="100000"/>
                        </a:lnSpc>
                        <a:spcBef>
                          <a:spcPts val="0"/>
                        </a:spcBef>
                        <a:spcAft>
                          <a:spcPts val="0"/>
                        </a:spcAft>
                        <a:buClr>
                          <a:srgbClr val="000000"/>
                        </a:buClr>
                        <a:buSzPts val="1400"/>
                        <a:buFont typeface="Arial"/>
                        <a:buNone/>
                      </a:pPr>
                      <a:r>
                        <a:rPr lang="pl-PL"/>
                        <a:t>ANECDOTAL FALLACY</a:t>
                      </a:r>
                      <a:endParaRPr sz="1400" u="none" strike="noStrike" cap="none"/>
                    </a:p>
                  </a:txBody>
                  <a:tcPr marL="91425" marR="91425" marT="91425" marB="91425">
                    <a:solidFill>
                      <a:srgbClr val="B4A7D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pl-PL"/>
                        <a:t>This argument tries to use a personal experience or an isolated case, insufficient against a scientific argument. Example: Smoking is not so bad, my grandmother has smoked all her life and has reached 93 years.</a:t>
                      </a:r>
                      <a:endParaRPr sz="1400" i="1" u="none" strike="noStrike" cap="none"/>
                    </a:p>
                  </a:txBody>
                  <a:tcPr marL="91425" marR="91425" marT="91425" marB="91425">
                    <a:solidFill>
                      <a:srgbClr val="D9D2E9"/>
                    </a:solidFill>
                  </a:tcPr>
                </a:tc>
              </a:tr>
              <a:tr h="837050">
                <a:tc>
                  <a:txBody>
                    <a:bodyPr/>
                    <a:lstStyle/>
                    <a:p>
                      <a:pPr marL="0" marR="0" lvl="0" indent="0" algn="l" rtl="0">
                        <a:lnSpc>
                          <a:spcPct val="100000"/>
                        </a:lnSpc>
                        <a:spcBef>
                          <a:spcPts val="0"/>
                        </a:spcBef>
                        <a:spcAft>
                          <a:spcPts val="0"/>
                        </a:spcAft>
                        <a:buClr>
                          <a:srgbClr val="000000"/>
                        </a:buClr>
                        <a:buSzPts val="1400"/>
                        <a:buFont typeface="Arial"/>
                        <a:buNone/>
                      </a:pPr>
                      <a:r>
                        <a:rPr lang="pl-PL"/>
                        <a:t>FALLACY OF THE APPEAL TO TRADITION</a:t>
                      </a:r>
                      <a:endParaRPr sz="1400" u="none" strike="noStrike" cap="none"/>
                    </a:p>
                  </a:txBody>
                  <a:tcPr marL="91425" marR="91425" marT="91425" marB="91425">
                    <a:solidFill>
                      <a:srgbClr val="B4A7D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pl-PL"/>
                        <a:t>This argument tries to justify itself by basing itself on the fact that it conforms to the customs of a society or its norms.</a:t>
                      </a:r>
                      <a:endParaRPr/>
                    </a:p>
                    <a:p>
                      <a:pPr marL="0" marR="0" lvl="0" indent="0" algn="l" rtl="0">
                        <a:lnSpc>
                          <a:spcPct val="100000"/>
                        </a:lnSpc>
                        <a:spcBef>
                          <a:spcPts val="0"/>
                        </a:spcBef>
                        <a:spcAft>
                          <a:spcPts val="0"/>
                        </a:spcAft>
                        <a:buClr>
                          <a:schemeClr val="dk1"/>
                        </a:buClr>
                        <a:buSzPts val="1100"/>
                        <a:buFont typeface="Arial"/>
                        <a:buNone/>
                      </a:pPr>
                      <a:r>
                        <a:rPr lang="pl-PL"/>
                        <a:t>Example: You have to defend bullfighting, it has been around all your life.</a:t>
                      </a:r>
                      <a:endParaRPr/>
                    </a:p>
                    <a:p>
                      <a:pPr marL="0" marR="0" lvl="0" indent="0" algn="l" rtl="0">
                        <a:lnSpc>
                          <a:spcPct val="100000"/>
                        </a:lnSpc>
                        <a:spcBef>
                          <a:spcPts val="0"/>
                        </a:spcBef>
                        <a:spcAft>
                          <a:spcPts val="0"/>
                        </a:spcAft>
                        <a:buClr>
                          <a:srgbClr val="000000"/>
                        </a:buClr>
                        <a:buSzPts val="1400"/>
                        <a:buFont typeface="Arial"/>
                        <a:buNone/>
                      </a:pPr>
                      <a:endParaRPr/>
                    </a:p>
                  </a:txBody>
                  <a:tcPr marL="91425" marR="91425" marT="91425" marB="91425">
                    <a:solidFill>
                      <a:srgbClr val="D9D2E9"/>
                    </a:solidFill>
                  </a:tcPr>
                </a:tc>
              </a:tr>
              <a:tr h="856225">
                <a:tc>
                  <a:txBody>
                    <a:bodyPr/>
                    <a:lstStyle/>
                    <a:p>
                      <a:pPr marL="0" marR="0" lvl="0" indent="0" algn="l" rtl="0">
                        <a:lnSpc>
                          <a:spcPct val="100000"/>
                        </a:lnSpc>
                        <a:spcBef>
                          <a:spcPts val="0"/>
                        </a:spcBef>
                        <a:spcAft>
                          <a:spcPts val="0"/>
                        </a:spcAft>
                        <a:buClr>
                          <a:srgbClr val="000000"/>
                        </a:buClr>
                        <a:buSzPts val="1400"/>
                        <a:buFont typeface="Arial"/>
                        <a:buNone/>
                      </a:pPr>
                      <a:r>
                        <a:rPr lang="pl-PL"/>
                        <a:t>AVOIDANCE OF THE BURDEN OF PROOF</a:t>
                      </a:r>
                      <a:endParaRPr sz="1400" u="none" strike="noStrike" cap="none"/>
                    </a:p>
                  </a:txBody>
                  <a:tcPr marL="91425" marR="91425" marT="91425" marB="91425">
                    <a:solidFill>
                      <a:srgbClr val="B4A7D6"/>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pl-PL" dirty="0"/>
                        <a:t>It </a:t>
                      </a:r>
                      <a:r>
                        <a:rPr lang="pl-PL" dirty="0" err="1"/>
                        <a:t>is</a:t>
                      </a:r>
                      <a:r>
                        <a:rPr lang="pl-PL" dirty="0"/>
                        <a:t> </a:t>
                      </a:r>
                      <a:r>
                        <a:rPr lang="pl-PL" dirty="0" err="1"/>
                        <a:t>about</a:t>
                      </a:r>
                      <a:r>
                        <a:rPr lang="pl-PL" dirty="0"/>
                        <a:t> </a:t>
                      </a:r>
                      <a:r>
                        <a:rPr lang="pl-PL" dirty="0" err="1"/>
                        <a:t>assuming</a:t>
                      </a:r>
                      <a:r>
                        <a:rPr lang="pl-PL" dirty="0"/>
                        <a:t> </a:t>
                      </a:r>
                      <a:r>
                        <a:rPr lang="pl-PL" dirty="0" err="1"/>
                        <a:t>that</a:t>
                      </a:r>
                      <a:r>
                        <a:rPr lang="pl-PL" dirty="0"/>
                        <a:t> </a:t>
                      </a:r>
                      <a:r>
                        <a:rPr lang="pl-PL" dirty="0" err="1"/>
                        <a:t>something</a:t>
                      </a:r>
                      <a:r>
                        <a:rPr lang="pl-PL" dirty="0"/>
                        <a:t> </a:t>
                      </a:r>
                      <a:r>
                        <a:rPr lang="pl-PL" dirty="0" err="1"/>
                        <a:t>is</a:t>
                      </a:r>
                      <a:r>
                        <a:rPr lang="pl-PL" dirty="0"/>
                        <a:t> </a:t>
                      </a:r>
                      <a:r>
                        <a:rPr lang="pl-PL" dirty="0" err="1"/>
                        <a:t>false</a:t>
                      </a:r>
                      <a:r>
                        <a:rPr lang="pl-PL" dirty="0"/>
                        <a:t> </a:t>
                      </a:r>
                      <a:r>
                        <a:rPr lang="pl-PL" dirty="0" err="1"/>
                        <a:t>or</a:t>
                      </a:r>
                      <a:r>
                        <a:rPr lang="pl-PL" dirty="0"/>
                        <a:t> </a:t>
                      </a:r>
                      <a:r>
                        <a:rPr lang="pl-PL" dirty="0" err="1"/>
                        <a:t>true</a:t>
                      </a:r>
                      <a:r>
                        <a:rPr lang="pl-PL" dirty="0"/>
                        <a:t> </a:t>
                      </a:r>
                      <a:r>
                        <a:rPr lang="pl-PL" dirty="0" err="1"/>
                        <a:t>without</a:t>
                      </a:r>
                      <a:r>
                        <a:rPr lang="pl-PL" dirty="0"/>
                        <a:t> </a:t>
                      </a:r>
                      <a:r>
                        <a:rPr lang="pl-PL" dirty="0" err="1"/>
                        <a:t>providing</a:t>
                      </a:r>
                      <a:r>
                        <a:rPr lang="pl-PL" dirty="0"/>
                        <a:t> </a:t>
                      </a:r>
                      <a:r>
                        <a:rPr lang="pl-PL" dirty="0" err="1"/>
                        <a:t>any</a:t>
                      </a:r>
                      <a:r>
                        <a:rPr lang="pl-PL" dirty="0"/>
                        <a:t> </a:t>
                      </a:r>
                      <a:r>
                        <a:rPr lang="pl-PL" dirty="0" err="1"/>
                        <a:t>type</a:t>
                      </a:r>
                      <a:r>
                        <a:rPr lang="pl-PL" dirty="0"/>
                        <a:t> of argument to </a:t>
                      </a:r>
                      <a:r>
                        <a:rPr lang="pl-PL" dirty="0" err="1"/>
                        <a:t>support</a:t>
                      </a:r>
                      <a:r>
                        <a:rPr lang="pl-PL" dirty="0"/>
                        <a:t> </a:t>
                      </a:r>
                      <a:r>
                        <a:rPr lang="pl-PL" dirty="0" err="1"/>
                        <a:t>it</a:t>
                      </a:r>
                      <a:r>
                        <a:rPr lang="pl-PL" dirty="0"/>
                        <a:t>, </a:t>
                      </a:r>
                      <a:r>
                        <a:rPr lang="pl-PL" dirty="0" err="1"/>
                        <a:t>refusing</a:t>
                      </a:r>
                      <a:r>
                        <a:rPr lang="pl-PL" dirty="0"/>
                        <a:t> to </a:t>
                      </a:r>
                      <a:r>
                        <a:rPr lang="pl-PL" dirty="0" err="1"/>
                        <a:t>listen</a:t>
                      </a:r>
                      <a:r>
                        <a:rPr lang="pl-PL" dirty="0"/>
                        <a:t> to </a:t>
                      </a:r>
                      <a:r>
                        <a:rPr lang="pl-PL" dirty="0" err="1"/>
                        <a:t>other</a:t>
                      </a:r>
                      <a:r>
                        <a:rPr lang="pl-PL" dirty="0"/>
                        <a:t> </a:t>
                      </a:r>
                      <a:r>
                        <a:rPr lang="pl-PL" dirty="0" err="1"/>
                        <a:t>information</a:t>
                      </a:r>
                      <a:r>
                        <a:rPr lang="pl-PL" dirty="0"/>
                        <a:t>.</a:t>
                      </a:r>
                      <a:endParaRPr dirty="0"/>
                    </a:p>
                    <a:p>
                      <a:pPr marL="0" marR="0" lvl="0" indent="0" algn="l" rtl="0">
                        <a:lnSpc>
                          <a:spcPct val="100000"/>
                        </a:lnSpc>
                        <a:spcBef>
                          <a:spcPts val="0"/>
                        </a:spcBef>
                        <a:spcAft>
                          <a:spcPts val="0"/>
                        </a:spcAft>
                        <a:buClr>
                          <a:schemeClr val="dk1"/>
                        </a:buClr>
                        <a:buSzPts val="1100"/>
                        <a:buFont typeface="Arial"/>
                        <a:buNone/>
                      </a:pPr>
                      <a:r>
                        <a:rPr lang="pl-PL" dirty="0" err="1"/>
                        <a:t>Example</a:t>
                      </a:r>
                      <a:r>
                        <a:rPr lang="pl-PL" dirty="0"/>
                        <a:t>: I </a:t>
                      </a:r>
                      <a:r>
                        <a:rPr lang="pl-PL" dirty="0" err="1"/>
                        <a:t>don't</a:t>
                      </a:r>
                      <a:r>
                        <a:rPr lang="pl-PL" dirty="0"/>
                        <a:t> </a:t>
                      </a:r>
                      <a:r>
                        <a:rPr lang="pl-PL" dirty="0" err="1"/>
                        <a:t>care</a:t>
                      </a:r>
                      <a:r>
                        <a:rPr lang="pl-PL" dirty="0"/>
                        <a:t> </a:t>
                      </a:r>
                      <a:r>
                        <a:rPr lang="pl-PL" dirty="0" err="1"/>
                        <a:t>what</a:t>
                      </a:r>
                      <a:r>
                        <a:rPr lang="pl-PL" dirty="0"/>
                        <a:t> </a:t>
                      </a:r>
                      <a:r>
                        <a:rPr lang="pl-PL" dirty="0" err="1"/>
                        <a:t>you</a:t>
                      </a:r>
                      <a:r>
                        <a:rPr lang="pl-PL" dirty="0"/>
                        <a:t> </a:t>
                      </a:r>
                      <a:r>
                        <a:rPr lang="pl-PL" dirty="0" err="1"/>
                        <a:t>tell</a:t>
                      </a:r>
                      <a:r>
                        <a:rPr lang="pl-PL" dirty="0"/>
                        <a:t> me, Covid-19 </a:t>
                      </a:r>
                      <a:r>
                        <a:rPr lang="pl-PL" dirty="0" err="1"/>
                        <a:t>is</a:t>
                      </a:r>
                      <a:r>
                        <a:rPr lang="pl-PL" dirty="0"/>
                        <a:t> a </a:t>
                      </a:r>
                      <a:r>
                        <a:rPr lang="pl-PL" dirty="0" err="1"/>
                        <a:t>government</a:t>
                      </a:r>
                      <a:r>
                        <a:rPr lang="pl-PL" dirty="0"/>
                        <a:t> plan to </a:t>
                      </a:r>
                      <a:r>
                        <a:rPr lang="pl-PL" dirty="0" err="1"/>
                        <a:t>control</a:t>
                      </a:r>
                      <a:r>
                        <a:rPr lang="pl-PL" dirty="0"/>
                        <a:t> </a:t>
                      </a:r>
                      <a:r>
                        <a:rPr lang="pl-PL" dirty="0" err="1"/>
                        <a:t>us</a:t>
                      </a:r>
                      <a:r>
                        <a:rPr lang="pl-PL" dirty="0"/>
                        <a:t>.</a:t>
                      </a:r>
                      <a:endParaRPr dirty="0"/>
                    </a:p>
                    <a:p>
                      <a:pPr marL="0" marR="0" lvl="0" indent="0" algn="l" rtl="0">
                        <a:lnSpc>
                          <a:spcPct val="100000"/>
                        </a:lnSpc>
                        <a:spcBef>
                          <a:spcPts val="0"/>
                        </a:spcBef>
                        <a:spcAft>
                          <a:spcPts val="0"/>
                        </a:spcAft>
                        <a:buClr>
                          <a:srgbClr val="000000"/>
                        </a:buClr>
                        <a:buSzPts val="1400"/>
                        <a:buFont typeface="Arial"/>
                        <a:buNone/>
                      </a:pPr>
                      <a:endParaRPr dirty="0"/>
                    </a:p>
                  </a:txBody>
                  <a:tcPr marL="91425" marR="91425" marT="91425" marB="91425">
                    <a:solidFill>
                      <a:srgbClr val="D9D2E9"/>
                    </a:solidFill>
                  </a:tcPr>
                </a:tc>
              </a:tr>
            </a:tbl>
          </a:graphicData>
        </a:graphic>
      </p:graphicFrame>
    </p:spTree>
    <p:extLst>
      <p:ext uri="{BB962C8B-B14F-4D97-AF65-F5344CB8AC3E}">
        <p14:creationId xmlns:p14="http://schemas.microsoft.com/office/powerpoint/2010/main" val="20261302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8ccb96ae3c_0_88"/>
          <p:cNvSpPr txBox="1">
            <a:spLocks noGrp="1"/>
          </p:cNvSpPr>
          <p:nvPr>
            <p:ph type="title"/>
          </p:nvPr>
        </p:nvSpPr>
        <p:spPr>
          <a:xfrm>
            <a:off x="1371600" y="5334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pl-PL"/>
              <a:t>Activity: Sherlock Holmes</a:t>
            </a:r>
            <a:endParaRPr/>
          </a:p>
        </p:txBody>
      </p:sp>
      <p:sp>
        <p:nvSpPr>
          <p:cNvPr id="154" name="Google Shape;154;g18ccb96ae3c_0_88"/>
          <p:cNvSpPr txBox="1">
            <a:spLocks noGrp="1"/>
          </p:cNvSpPr>
          <p:nvPr>
            <p:ph idx="1"/>
          </p:nvPr>
        </p:nvSpPr>
        <p:spPr>
          <a:xfrm>
            <a:off x="1295400" y="1578250"/>
            <a:ext cx="9601200" cy="4309800"/>
          </a:xfrm>
          <a:prstGeom prst="rect">
            <a:avLst/>
          </a:prstGeom>
          <a:noFill/>
          <a:ln>
            <a:noFill/>
          </a:ln>
        </p:spPr>
        <p:txBody>
          <a:bodyPr spcFirstLastPara="1" wrap="square" lIns="91425" tIns="45700" rIns="91425" bIns="45700" anchor="t" anchorCtr="0">
            <a:noAutofit/>
          </a:bodyPr>
          <a:lstStyle/>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We are going to work in groups</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Each group are going to search some articles that can be about different topics (environmental, political, etc)</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When each group has selected their articles, they are going to verify the information about them.</a:t>
            </a:r>
            <a:endParaRPr sz="2050">
              <a:solidFill>
                <a:srgbClr val="22304B"/>
              </a:solidFill>
              <a:latin typeface="Arial"/>
              <a:ea typeface="Arial"/>
              <a:cs typeface="Arial"/>
              <a:sym typeface="Arial"/>
            </a:endParaRPr>
          </a:p>
          <a:p>
            <a:pPr marL="457200" lvl="0" indent="-358775" algn="l" rtl="0">
              <a:lnSpc>
                <a:spcPct val="120000"/>
              </a:lnSpc>
              <a:spcBef>
                <a:spcPts val="0"/>
              </a:spcBef>
              <a:spcAft>
                <a:spcPts val="0"/>
              </a:spcAft>
              <a:buClr>
                <a:srgbClr val="22304B"/>
              </a:buClr>
              <a:buSzPts val="2050"/>
              <a:buFont typeface="Arial"/>
              <a:buChar char="■"/>
            </a:pPr>
            <a:r>
              <a:rPr lang="pl-PL" sz="2050">
                <a:solidFill>
                  <a:srgbClr val="22304B"/>
                </a:solidFill>
                <a:latin typeface="Arial"/>
                <a:ea typeface="Arial"/>
                <a:cs typeface="Arial"/>
                <a:sym typeface="Arial"/>
              </a:rPr>
              <a:t>Then, each group will say which articles are not truthful.</a:t>
            </a:r>
            <a:endParaRPr sz="2050">
              <a:solidFill>
                <a:srgbClr val="22304B"/>
              </a:solidFill>
              <a:latin typeface="Arial"/>
              <a:ea typeface="Arial"/>
              <a:cs typeface="Arial"/>
              <a:sym typeface="Arial"/>
            </a:endParaRPr>
          </a:p>
          <a:p>
            <a:pPr marL="0" lvl="0" indent="0" algn="l" rtl="0">
              <a:lnSpc>
                <a:spcPct val="120000"/>
              </a:lnSpc>
              <a:spcBef>
                <a:spcPts val="0"/>
              </a:spcBef>
              <a:spcAft>
                <a:spcPts val="0"/>
              </a:spcAft>
              <a:buSzPts val="1800"/>
              <a:buNone/>
            </a:pPr>
            <a:endParaRPr sz="2050">
              <a:solidFill>
                <a:srgbClr val="22304B"/>
              </a:solidFill>
              <a:latin typeface="Arial"/>
              <a:ea typeface="Arial"/>
              <a:cs typeface="Arial"/>
              <a:sym typeface="Arial"/>
            </a:endParaRPr>
          </a:p>
          <a:p>
            <a:pPr marL="0" lvl="0" indent="0" algn="l" rtl="0">
              <a:lnSpc>
                <a:spcPct val="120000"/>
              </a:lnSpc>
              <a:spcBef>
                <a:spcPts val="1800"/>
              </a:spcBef>
              <a:spcAft>
                <a:spcPts val="0"/>
              </a:spcAft>
              <a:buSzPts val="1800"/>
              <a:buNone/>
            </a:pPr>
            <a:endParaRPr sz="2050">
              <a:solidFill>
                <a:srgbClr val="22304B"/>
              </a:solidFill>
              <a:latin typeface="Arial"/>
              <a:ea typeface="Arial"/>
              <a:cs typeface="Arial"/>
              <a:sym typeface="Arial"/>
            </a:endParaRPr>
          </a:p>
          <a:p>
            <a:pPr marL="0" lvl="0" indent="0" algn="l" rtl="0">
              <a:lnSpc>
                <a:spcPct val="105000"/>
              </a:lnSpc>
              <a:spcBef>
                <a:spcPts val="900"/>
              </a:spcBef>
              <a:spcAft>
                <a:spcPts val="1200"/>
              </a:spcAft>
              <a:buSzPts val="605"/>
              <a:buNone/>
            </a:pPr>
            <a:endParaRPr sz="1737">
              <a:solidFill>
                <a:schemeClr val="dk1"/>
              </a:solidFill>
              <a:latin typeface="Arial"/>
              <a:ea typeface="Arial"/>
              <a:cs typeface="Arial"/>
              <a:sym typeface="Arial"/>
            </a:endParaRPr>
          </a:p>
        </p:txBody>
      </p:sp>
      <p:pic>
        <p:nvPicPr>
          <p:cNvPr id="155" name="Google Shape;155;g18ccb96ae3c_0_88"/>
          <p:cNvPicPr preferRelativeResize="0"/>
          <p:nvPr/>
        </p:nvPicPr>
        <p:blipFill rotWithShape="1">
          <a:blip r:embed="rId3">
            <a:alphaModFix/>
          </a:blip>
          <a:srcRect/>
          <a:stretch/>
        </p:blipFill>
        <p:spPr>
          <a:xfrm>
            <a:off x="3814375" y="4164175"/>
            <a:ext cx="4965399" cy="2487700"/>
          </a:xfrm>
          <a:prstGeom prst="rect">
            <a:avLst/>
          </a:prstGeom>
          <a:noFill/>
          <a:ln>
            <a:noFill/>
          </a:ln>
        </p:spPr>
      </p:pic>
    </p:spTree>
    <p:extLst>
      <p:ext uri="{BB962C8B-B14F-4D97-AF65-F5344CB8AC3E}">
        <p14:creationId xmlns:p14="http://schemas.microsoft.com/office/powerpoint/2010/main" val="29464772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title"/>
          </p:nvPr>
        </p:nvSpPr>
        <p:spPr>
          <a:xfrm>
            <a:off x="1488831" y="1031631"/>
            <a:ext cx="9601200" cy="96129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9000"/>
              </a:lnSpc>
              <a:spcBef>
                <a:spcPts val="0"/>
              </a:spcBef>
              <a:spcAft>
                <a:spcPts val="0"/>
              </a:spcAft>
              <a:buClr>
                <a:srgbClr val="365F91"/>
              </a:buClr>
              <a:buSzPct val="100000"/>
              <a:buFont typeface="Times New Roman"/>
              <a:buNone/>
            </a:pPr>
            <a:r>
              <a:rPr lang="pl-PL" dirty="0" err="1">
                <a:solidFill>
                  <a:srgbClr val="365F91"/>
                </a:solidFill>
                <a:latin typeface="Times New Roman"/>
                <a:ea typeface="Times New Roman"/>
                <a:cs typeface="Times New Roman"/>
                <a:sym typeface="Times New Roman"/>
              </a:rPr>
              <a:t>Disclaimer</a:t>
            </a:r>
            <a:r>
              <a:rPr lang="pl-PL" dirty="0">
                <a:solidFill>
                  <a:srgbClr val="365F91"/>
                </a:solidFill>
                <a:latin typeface="Times New Roman"/>
                <a:ea typeface="Times New Roman"/>
                <a:cs typeface="Times New Roman"/>
                <a:sym typeface="Times New Roman"/>
              </a:rPr>
              <a:t>: </a:t>
            </a:r>
            <a:br>
              <a:rPr lang="pl-PL" dirty="0">
                <a:solidFill>
                  <a:srgbClr val="365F91"/>
                </a:solidFill>
                <a:latin typeface="Times New Roman"/>
                <a:ea typeface="Times New Roman"/>
                <a:cs typeface="Times New Roman"/>
                <a:sym typeface="Times New Roman"/>
              </a:rPr>
            </a:br>
            <a:endParaRPr dirty="0">
              <a:latin typeface="Times New Roman"/>
              <a:ea typeface="Times New Roman"/>
              <a:cs typeface="Times New Roman"/>
              <a:sym typeface="Times New Roman"/>
            </a:endParaRPr>
          </a:p>
        </p:txBody>
      </p:sp>
      <p:sp>
        <p:nvSpPr>
          <p:cNvPr id="244" name="Google Shape;244;p4"/>
          <p:cNvSpPr txBox="1">
            <a:spLocks noGrp="1"/>
          </p:cNvSpPr>
          <p:nvPr>
            <p:ph idx="1"/>
          </p:nvPr>
        </p:nvSpPr>
        <p:spPr>
          <a:xfrm>
            <a:off x="1488831" y="2171700"/>
            <a:ext cx="9601200" cy="4191000"/>
          </a:xfrm>
          <a:prstGeom prst="rect">
            <a:avLst/>
          </a:prstGeom>
          <a:noFill/>
          <a:ln>
            <a:noFill/>
          </a:ln>
        </p:spPr>
        <p:txBody>
          <a:bodyPr spcFirstLastPara="1" wrap="square" lIns="91425" tIns="45700" rIns="91425" bIns="45700" anchor="t" anchorCtr="0">
            <a:normAutofit/>
          </a:bodyPr>
          <a:lstStyle/>
          <a:p>
            <a:pPr marL="0" lvl="0" indent="0" algn="just">
              <a:spcBef>
                <a:spcPts val="0"/>
              </a:spcBef>
              <a:spcAft>
                <a:spcPts val="0"/>
              </a:spcAft>
              <a:buClr>
                <a:srgbClr val="365F91"/>
              </a:buClr>
              <a:buSzPts val="4000"/>
              <a:buNone/>
            </a:pPr>
            <a:r>
              <a:rPr lang="en-US" sz="4000" dirty="0">
                <a:solidFill>
                  <a:srgbClr val="365F91"/>
                </a:solidFill>
                <a:latin typeface="Times New Roman"/>
                <a:ea typeface="Times New Roman"/>
                <a:cs typeface="Times New Roman"/>
              </a:rPr>
              <a:t>Funded</a:t>
            </a:r>
            <a:r>
              <a:rPr lang="en-US" sz="4000" dirty="0"/>
              <a:t> </a:t>
            </a:r>
            <a:r>
              <a:rPr lang="en-US" sz="4000" dirty="0">
                <a:solidFill>
                  <a:srgbClr val="365F91"/>
                </a:solidFill>
                <a:latin typeface="Times New Roman"/>
                <a:ea typeface="Times New Roman"/>
                <a:cs typeface="Times New Roman"/>
              </a:rPr>
              <a:t>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0" dirty="0">
              <a:solidFill>
                <a:srgbClr val="365F91"/>
              </a:solidFill>
              <a:latin typeface="Times New Roman"/>
              <a:ea typeface="Times New Roman"/>
              <a:cs typeface="Times New Roman"/>
              <a:sym typeface="Times New Roman"/>
            </a:endParaRPr>
          </a:p>
        </p:txBody>
      </p:sp>
      <p:pic>
        <p:nvPicPr>
          <p:cNvPr id="245" name="Google Shape;245;p4" descr="C:\Users\FFI\Desktop\nowe projekty 2021\DEINDE\Erasmus+ 2021\co-funded_en\Horizontal\JPEG\EN Co-funded by the EU_POS.jpg"/>
          <p:cNvPicPr preferRelativeResize="0"/>
          <p:nvPr/>
        </p:nvPicPr>
        <p:blipFill rotWithShape="1">
          <a:blip r:embed="rId3">
            <a:alphaModFix/>
          </a:blip>
          <a:srcRect/>
          <a:stretch/>
        </p:blipFill>
        <p:spPr>
          <a:xfrm>
            <a:off x="7073655" y="533449"/>
            <a:ext cx="4375150" cy="915035"/>
          </a:xfrm>
          <a:prstGeom prst="rect">
            <a:avLst/>
          </a:prstGeom>
          <a:noFill/>
          <a:ln>
            <a:noFill/>
          </a:ln>
        </p:spPr>
      </p:pic>
    </p:spTree>
    <p:extLst>
      <p:ext uri="{BB962C8B-B14F-4D97-AF65-F5344CB8AC3E}">
        <p14:creationId xmlns:p14="http://schemas.microsoft.com/office/powerpoint/2010/main" val="29303008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subTitle" idx="1"/>
          </p:nvPr>
        </p:nvSpPr>
        <p:spPr>
          <a:xfrm>
            <a:off x="1770185" y="2543908"/>
            <a:ext cx="8217877" cy="2883877"/>
          </a:xfrm>
          <a:prstGeom prst="rect">
            <a:avLst/>
          </a:prstGeom>
          <a:noFill/>
          <a:ln>
            <a:noFill/>
          </a:ln>
        </p:spPr>
        <p:txBody>
          <a:bodyPr spcFirstLastPara="1" wrap="square" lIns="91425" tIns="45700" rIns="91425" bIns="45700" anchor="t" anchorCtr="0">
            <a:normAutofit/>
          </a:bodyPr>
          <a:lstStyle/>
          <a:p>
            <a:pPr marL="0" lvl="0" indent="0" algn="ctr" rtl="0">
              <a:lnSpc>
                <a:spcPct val="112000"/>
              </a:lnSpc>
              <a:spcBef>
                <a:spcPts val="0"/>
              </a:spcBef>
              <a:spcAft>
                <a:spcPts val="0"/>
              </a:spcAft>
              <a:buClr>
                <a:schemeClr val="dk2"/>
              </a:buClr>
              <a:buSzPts val="2300"/>
              <a:buNone/>
            </a:pPr>
            <a:r>
              <a:rPr lang="pl-PL" b="1">
                <a:latin typeface="Times New Roman"/>
                <a:ea typeface="Times New Roman"/>
                <a:cs typeface="Times New Roman"/>
                <a:sym typeface="Times New Roman"/>
              </a:rPr>
              <a:t>Key competences for people 50+</a:t>
            </a:r>
            <a:endParaRPr/>
          </a:p>
          <a:p>
            <a:pPr marL="0" lvl="0" indent="0" algn="ctr" rtl="0">
              <a:lnSpc>
                <a:spcPct val="112000"/>
              </a:lnSpc>
              <a:spcBef>
                <a:spcPts val="0"/>
              </a:spcBef>
              <a:spcAft>
                <a:spcPts val="0"/>
              </a:spcAft>
              <a:buClr>
                <a:schemeClr val="dk2"/>
              </a:buClr>
              <a:buSzPts val="2300"/>
              <a:buNone/>
            </a:pPr>
            <a:endParaRPr b="1">
              <a:latin typeface="Times New Roman"/>
              <a:ea typeface="Times New Roman"/>
              <a:cs typeface="Times New Roman"/>
              <a:sym typeface="Times New Roman"/>
            </a:endParaRPr>
          </a:p>
          <a:p>
            <a:pPr marL="0" lvl="0" indent="0" algn="ctr" rtl="0">
              <a:lnSpc>
                <a:spcPct val="112000"/>
              </a:lnSpc>
              <a:spcBef>
                <a:spcPts val="0"/>
              </a:spcBef>
              <a:spcAft>
                <a:spcPts val="0"/>
              </a:spcAft>
              <a:buClr>
                <a:schemeClr val="dk2"/>
              </a:buClr>
              <a:buSzPts val="4000"/>
              <a:buNone/>
            </a:pPr>
            <a:r>
              <a:rPr lang="pl-PL" sz="4000" b="1">
                <a:latin typeface="Times New Roman"/>
                <a:ea typeface="Times New Roman"/>
                <a:cs typeface="Times New Roman"/>
                <a:sym typeface="Times New Roman"/>
              </a:rPr>
              <a:t>Course: Digital Competences</a:t>
            </a:r>
            <a:endParaRPr sz="4000" b="1">
              <a:latin typeface="Times New Roman"/>
              <a:ea typeface="Times New Roman"/>
              <a:cs typeface="Times New Roman"/>
              <a:sym typeface="Times New Roman"/>
            </a:endParaRPr>
          </a:p>
        </p:txBody>
      </p:sp>
      <p:pic>
        <p:nvPicPr>
          <p:cNvPr id="98" name="Google Shape;98;p1" descr="C:\Users\FFI\Desktop\nowe projekty 2021\DEINDE\Erasmus+ 2021\co-funded_en\Horizontal\JPEG\EN Co-funded by the EU_POS.jpg"/>
          <p:cNvPicPr preferRelativeResize="0"/>
          <p:nvPr/>
        </p:nvPicPr>
        <p:blipFill rotWithShape="1">
          <a:blip r:embed="rId3">
            <a:alphaModFix/>
          </a:blip>
          <a:srcRect/>
          <a:stretch/>
        </p:blipFill>
        <p:spPr>
          <a:xfrm>
            <a:off x="1399686" y="1330936"/>
            <a:ext cx="4375150" cy="915035"/>
          </a:xfrm>
          <a:prstGeom prst="rect">
            <a:avLst/>
          </a:prstGeom>
          <a:noFill/>
          <a:ln>
            <a:noFill/>
          </a:ln>
        </p:spPr>
      </p:pic>
      <p:pic>
        <p:nvPicPr>
          <p:cNvPr id="99" name="Google Shape;99;p1"/>
          <p:cNvPicPr preferRelativeResize="0"/>
          <p:nvPr/>
        </p:nvPicPr>
        <p:blipFill rotWithShape="1">
          <a:blip r:embed="rId4">
            <a:alphaModFix/>
          </a:blip>
          <a:srcRect/>
          <a:stretch/>
        </p:blipFill>
        <p:spPr>
          <a:xfrm>
            <a:off x="9615122" y="4208585"/>
            <a:ext cx="1238250" cy="1219200"/>
          </a:xfrm>
          <a:prstGeom prst="rect">
            <a:avLst/>
          </a:prstGeom>
          <a:noFill/>
          <a:ln>
            <a:noFill/>
          </a:ln>
        </p:spPr>
      </p:pic>
    </p:spTree>
    <p:extLst>
      <p:ext uri="{BB962C8B-B14F-4D97-AF65-F5344CB8AC3E}">
        <p14:creationId xmlns:p14="http://schemas.microsoft.com/office/powerpoint/2010/main" val="7332827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b="1"/>
              <a:t> 1. What is Digital Content Creation?</a:t>
            </a:r>
            <a:endParaRPr b="1"/>
          </a:p>
        </p:txBody>
      </p:sp>
      <p:sp>
        <p:nvSpPr>
          <p:cNvPr id="105" name="Google Shape;105;p2"/>
          <p:cNvSpPr txBox="1">
            <a:spLocks noGrp="1"/>
          </p:cNvSpPr>
          <p:nvPr>
            <p:ph idx="1"/>
          </p:nvPr>
        </p:nvSpPr>
        <p:spPr>
          <a:xfrm>
            <a:off x="5644200" y="2171700"/>
            <a:ext cx="5328600" cy="4320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pl-PL" b="1">
                <a:solidFill>
                  <a:schemeClr val="dk1"/>
                </a:solidFill>
                <a:latin typeface="Arial"/>
                <a:ea typeface="Arial"/>
                <a:cs typeface="Arial"/>
                <a:sym typeface="Arial"/>
              </a:rPr>
              <a:t>It focuses on…</a:t>
            </a:r>
            <a:endParaRPr b="1">
              <a:solidFill>
                <a:schemeClr val="dk1"/>
              </a:solidFill>
              <a:latin typeface="Arial"/>
              <a:ea typeface="Arial"/>
              <a:cs typeface="Arial"/>
              <a:sym typeface="Arial"/>
            </a:endParaRPr>
          </a:p>
          <a:p>
            <a:pPr marL="457200" lvl="0" indent="-342900" algn="just" rtl="0">
              <a:lnSpc>
                <a:spcPct val="100000"/>
              </a:lnSpc>
              <a:spcBef>
                <a:spcPts val="1000"/>
              </a:spcBef>
              <a:spcAft>
                <a:spcPts val="0"/>
              </a:spcAft>
              <a:buClr>
                <a:schemeClr val="dk1"/>
              </a:buClr>
              <a:buSzPts val="1800"/>
              <a:buFont typeface="Arial"/>
              <a:buChar char="➢"/>
            </a:pPr>
            <a:r>
              <a:rPr lang="pl-PL">
                <a:solidFill>
                  <a:schemeClr val="dk1"/>
                </a:solidFill>
                <a:latin typeface="Arial"/>
                <a:ea typeface="Arial"/>
                <a:cs typeface="Arial"/>
                <a:sym typeface="Arial"/>
              </a:rPr>
              <a:t>Creating and editing digital content. </a:t>
            </a:r>
            <a:endParaRPr>
              <a:solidFill>
                <a:schemeClr val="dk1"/>
              </a:solidFill>
              <a:latin typeface="Arial"/>
              <a:ea typeface="Arial"/>
              <a:cs typeface="Arial"/>
              <a:sym typeface="Arial"/>
            </a:endParaRPr>
          </a:p>
          <a:p>
            <a:pPr marL="457200" lvl="0" indent="-342900" algn="just" rtl="0">
              <a:lnSpc>
                <a:spcPct val="100000"/>
              </a:lnSpc>
              <a:spcBef>
                <a:spcPts val="1000"/>
              </a:spcBef>
              <a:spcAft>
                <a:spcPts val="0"/>
              </a:spcAft>
              <a:buClr>
                <a:schemeClr val="dk1"/>
              </a:buClr>
              <a:buSzPts val="1800"/>
              <a:buFont typeface="Arial"/>
              <a:buChar char="➢"/>
            </a:pPr>
            <a:r>
              <a:rPr lang="pl-PL">
                <a:solidFill>
                  <a:schemeClr val="dk1"/>
                </a:solidFill>
                <a:latin typeface="Arial"/>
                <a:ea typeface="Arial"/>
                <a:cs typeface="Arial"/>
                <a:sym typeface="Arial"/>
              </a:rPr>
              <a:t>Improving and integrating information and content into an existing body of knowledge while understanding how copyright and licences are to be applied. </a:t>
            </a:r>
            <a:endParaRPr>
              <a:solidFill>
                <a:schemeClr val="dk1"/>
              </a:solidFill>
              <a:latin typeface="Arial"/>
              <a:ea typeface="Arial"/>
              <a:cs typeface="Arial"/>
              <a:sym typeface="Arial"/>
            </a:endParaRPr>
          </a:p>
          <a:p>
            <a:pPr marL="457200" lvl="0" indent="-342900" algn="just" rtl="0">
              <a:lnSpc>
                <a:spcPct val="100000"/>
              </a:lnSpc>
              <a:spcBef>
                <a:spcPts val="1000"/>
              </a:spcBef>
              <a:spcAft>
                <a:spcPts val="0"/>
              </a:spcAft>
              <a:buClr>
                <a:schemeClr val="dk1"/>
              </a:buClr>
              <a:buSzPts val="1800"/>
              <a:buFont typeface="Arial"/>
              <a:buChar char="➢"/>
            </a:pPr>
            <a:r>
              <a:rPr lang="pl-PL">
                <a:solidFill>
                  <a:schemeClr val="dk1"/>
                </a:solidFill>
                <a:latin typeface="Arial"/>
                <a:ea typeface="Arial"/>
                <a:cs typeface="Arial"/>
                <a:sym typeface="Arial"/>
              </a:rPr>
              <a:t>Knowing how to give understandable instructions for a computer system.</a:t>
            </a:r>
            <a:endParaRPr sz="2650">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pic>
        <p:nvPicPr>
          <p:cNvPr id="106" name="Google Shape;106;p2"/>
          <p:cNvPicPr preferRelativeResize="0"/>
          <p:nvPr/>
        </p:nvPicPr>
        <p:blipFill rotWithShape="1">
          <a:blip r:embed="rId3">
            <a:alphaModFix/>
          </a:blip>
          <a:srcRect l="9114" r="8703"/>
          <a:stretch/>
        </p:blipFill>
        <p:spPr>
          <a:xfrm>
            <a:off x="1691075" y="2171700"/>
            <a:ext cx="3768101" cy="2884625"/>
          </a:xfrm>
          <a:prstGeom prst="rect">
            <a:avLst/>
          </a:prstGeom>
          <a:noFill/>
          <a:ln>
            <a:noFill/>
          </a:ln>
        </p:spPr>
      </p:pic>
    </p:spTree>
    <p:extLst>
      <p:ext uri="{BB962C8B-B14F-4D97-AF65-F5344CB8AC3E}">
        <p14:creationId xmlns:p14="http://schemas.microsoft.com/office/powerpoint/2010/main" val="19638452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90b61aae8a_0_2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pl-PL"/>
              <a:t>Digital Content Creation</a:t>
            </a:r>
            <a:endParaRPr/>
          </a:p>
        </p:txBody>
      </p:sp>
      <p:sp>
        <p:nvSpPr>
          <p:cNvPr id="112" name="Google Shape;112;g190b61aae8a_0_27"/>
          <p:cNvSpPr txBox="1">
            <a:spLocks noGrp="1"/>
          </p:cNvSpPr>
          <p:nvPr>
            <p:ph idx="1"/>
          </p:nvPr>
        </p:nvSpPr>
        <p:spPr>
          <a:xfrm>
            <a:off x="1485900" y="1752600"/>
            <a:ext cx="6358200" cy="41148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None/>
            </a:pPr>
            <a:r>
              <a:rPr lang="pl-PL" b="1">
                <a:solidFill>
                  <a:schemeClr val="dk1"/>
                </a:solidFill>
                <a:latin typeface="Arial"/>
                <a:ea typeface="Arial"/>
                <a:cs typeface="Arial"/>
                <a:sym typeface="Arial"/>
              </a:rPr>
              <a:t>Creating Digital Content…</a:t>
            </a:r>
            <a:endParaRPr b="1">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0" lvl="0" indent="0" algn="just" rtl="0">
              <a:lnSpc>
                <a:spcPct val="95000"/>
              </a:lnSpc>
              <a:spcBef>
                <a:spcPts val="1200"/>
              </a:spcBef>
              <a:spcAft>
                <a:spcPts val="0"/>
              </a:spcAft>
              <a:buNone/>
            </a:pPr>
            <a:r>
              <a:rPr lang="pl-PL">
                <a:solidFill>
                  <a:schemeClr val="dk1"/>
                </a:solidFill>
                <a:latin typeface="Arial"/>
                <a:ea typeface="Arial"/>
                <a:cs typeface="Arial"/>
                <a:sym typeface="Arial"/>
              </a:rPr>
              <a:t>is an important part of any digital marketing strategy. </a:t>
            </a:r>
            <a:endParaRPr>
              <a:solidFill>
                <a:schemeClr val="dk1"/>
              </a:solidFill>
              <a:latin typeface="Arial"/>
              <a:ea typeface="Arial"/>
              <a:cs typeface="Arial"/>
              <a:sym typeface="Arial"/>
            </a:endParaRPr>
          </a:p>
          <a:p>
            <a:pPr marL="0" lvl="0" indent="0" algn="just" rtl="0">
              <a:lnSpc>
                <a:spcPct val="95000"/>
              </a:lnSpc>
              <a:spcBef>
                <a:spcPts val="1200"/>
              </a:spcBef>
              <a:spcAft>
                <a:spcPts val="0"/>
              </a:spcAft>
              <a:buNone/>
            </a:pPr>
            <a:r>
              <a:rPr lang="pl-PL">
                <a:solidFill>
                  <a:schemeClr val="dk1"/>
                </a:solidFill>
                <a:latin typeface="Arial"/>
                <a:ea typeface="Arial"/>
                <a:cs typeface="Arial"/>
                <a:sym typeface="Arial"/>
              </a:rPr>
              <a:t>Every part of the content you create including:</a:t>
            </a:r>
            <a:endParaRPr>
              <a:solidFill>
                <a:schemeClr val="dk1"/>
              </a:solidFill>
              <a:latin typeface="Arial"/>
              <a:ea typeface="Arial"/>
              <a:cs typeface="Arial"/>
              <a:sym typeface="Arial"/>
            </a:endParaRPr>
          </a:p>
          <a:p>
            <a:pPr marL="457200" lvl="0" indent="-355615" algn="just" rtl="0">
              <a:lnSpc>
                <a:spcPct val="9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 newsletters</a:t>
            </a:r>
            <a:endParaRPr>
              <a:solidFill>
                <a:schemeClr val="dk1"/>
              </a:solidFill>
              <a:latin typeface="Arial"/>
              <a:ea typeface="Arial"/>
              <a:cs typeface="Arial"/>
              <a:sym typeface="Arial"/>
            </a:endParaRPr>
          </a:p>
          <a:p>
            <a:pPr marL="457200" lvl="0" indent="-355615" algn="just" rtl="0">
              <a:lnSpc>
                <a:spcPct val="9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 blog posts</a:t>
            </a:r>
            <a:endParaRPr>
              <a:solidFill>
                <a:schemeClr val="dk1"/>
              </a:solidFill>
              <a:latin typeface="Arial"/>
              <a:ea typeface="Arial"/>
              <a:cs typeface="Arial"/>
              <a:sym typeface="Arial"/>
            </a:endParaRPr>
          </a:p>
          <a:p>
            <a:pPr marL="457200" lvl="0" indent="-355615" algn="just" rtl="0">
              <a:lnSpc>
                <a:spcPct val="95000"/>
              </a:lnSpc>
              <a:spcBef>
                <a:spcPts val="1200"/>
              </a:spcBef>
              <a:spcAft>
                <a:spcPts val="0"/>
              </a:spcAft>
              <a:buClr>
                <a:schemeClr val="dk1"/>
              </a:buClr>
              <a:buSzPts val="2000"/>
              <a:buFont typeface="Arial"/>
              <a:buChar char="●"/>
            </a:pPr>
            <a:r>
              <a:rPr lang="pl-PL">
                <a:solidFill>
                  <a:schemeClr val="dk1"/>
                </a:solidFill>
                <a:latin typeface="Arial"/>
                <a:ea typeface="Arial"/>
                <a:cs typeface="Arial"/>
                <a:sym typeface="Arial"/>
              </a:rPr>
              <a:t> case studies</a:t>
            </a:r>
            <a:endParaRPr>
              <a:solidFill>
                <a:schemeClr val="dk1"/>
              </a:solidFill>
              <a:latin typeface="Arial"/>
              <a:ea typeface="Arial"/>
              <a:cs typeface="Arial"/>
              <a:sym typeface="Arial"/>
            </a:endParaRPr>
          </a:p>
          <a:p>
            <a:pPr marL="0" lvl="0" indent="0" algn="just" rtl="0">
              <a:lnSpc>
                <a:spcPct val="95000"/>
              </a:lnSpc>
              <a:spcBef>
                <a:spcPts val="1200"/>
              </a:spcBef>
              <a:spcAft>
                <a:spcPts val="0"/>
              </a:spcAft>
              <a:buNone/>
            </a:pPr>
            <a:r>
              <a:rPr lang="pl-PL">
                <a:solidFill>
                  <a:schemeClr val="dk1"/>
                </a:solidFill>
                <a:latin typeface="Arial"/>
                <a:ea typeface="Arial"/>
                <a:cs typeface="Arial"/>
                <a:sym typeface="Arial"/>
              </a:rPr>
              <a:t>must be carefully designed to guide your brand prospects, maximize organic links, and increase conversions.</a:t>
            </a:r>
            <a:endParaRPr>
              <a:solidFill>
                <a:schemeClr val="dk1"/>
              </a:solidFill>
              <a:latin typeface="Arial"/>
              <a:ea typeface="Arial"/>
              <a:cs typeface="Arial"/>
              <a:sym typeface="Arial"/>
            </a:endParaRPr>
          </a:p>
          <a:p>
            <a:pPr marL="0" lvl="0" indent="0" algn="l" rtl="0">
              <a:lnSpc>
                <a:spcPct val="95000"/>
              </a:lnSpc>
              <a:spcBef>
                <a:spcPts val="1200"/>
              </a:spcBef>
              <a:spcAft>
                <a:spcPts val="0"/>
              </a:spcAft>
              <a:buNone/>
            </a:pPr>
            <a:endParaRPr sz="2050">
              <a:solidFill>
                <a:schemeClr val="dk1"/>
              </a:solidFill>
              <a:latin typeface="Arial"/>
              <a:ea typeface="Arial"/>
              <a:cs typeface="Arial"/>
              <a:sym typeface="Arial"/>
            </a:endParaRPr>
          </a:p>
          <a:p>
            <a:pPr marL="0" lvl="0" indent="0" algn="l" rtl="0">
              <a:lnSpc>
                <a:spcPct val="95000"/>
              </a:lnSpc>
              <a:spcBef>
                <a:spcPts val="1200"/>
              </a:spcBef>
              <a:spcAft>
                <a:spcPts val="0"/>
              </a:spcAft>
              <a:buSzPts val="935"/>
              <a:buNone/>
            </a:pPr>
            <a:endParaRPr sz="2050">
              <a:solidFill>
                <a:schemeClr val="dk1"/>
              </a:solidFill>
              <a:latin typeface="Arial"/>
              <a:ea typeface="Arial"/>
              <a:cs typeface="Arial"/>
              <a:sym typeface="Arial"/>
            </a:endParaRPr>
          </a:p>
          <a:p>
            <a:pPr marL="457200" lvl="0" indent="0" algn="l" rtl="0">
              <a:lnSpc>
                <a:spcPct val="95000"/>
              </a:lnSpc>
              <a:spcBef>
                <a:spcPts val="1200"/>
              </a:spcBef>
              <a:spcAft>
                <a:spcPts val="0"/>
              </a:spcAft>
              <a:buSzPts val="1654"/>
              <a:buNone/>
            </a:pPr>
            <a:endParaRPr sz="2050">
              <a:solidFill>
                <a:schemeClr val="dk1"/>
              </a:solidFill>
              <a:latin typeface="Arial"/>
              <a:ea typeface="Arial"/>
              <a:cs typeface="Arial"/>
              <a:sym typeface="Arial"/>
            </a:endParaRPr>
          </a:p>
        </p:txBody>
      </p:sp>
      <p:pic>
        <p:nvPicPr>
          <p:cNvPr id="113" name="Google Shape;113;g190b61aae8a_0_27"/>
          <p:cNvPicPr preferRelativeResize="0"/>
          <p:nvPr/>
        </p:nvPicPr>
        <p:blipFill>
          <a:blip r:embed="rId3">
            <a:alphaModFix/>
          </a:blip>
          <a:stretch>
            <a:fillRect/>
          </a:stretch>
        </p:blipFill>
        <p:spPr>
          <a:xfrm>
            <a:off x="7344300" y="2171700"/>
            <a:ext cx="3628500" cy="3542325"/>
          </a:xfrm>
          <a:prstGeom prst="rect">
            <a:avLst/>
          </a:prstGeom>
          <a:noFill/>
          <a:ln>
            <a:noFill/>
          </a:ln>
        </p:spPr>
      </p:pic>
    </p:spTree>
    <p:extLst>
      <p:ext uri="{BB962C8B-B14F-4D97-AF65-F5344CB8AC3E}">
        <p14:creationId xmlns:p14="http://schemas.microsoft.com/office/powerpoint/2010/main" val="179097786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TM10001105[[fn=Przycinanie]]</Template>
  <TotalTime>19</TotalTime>
  <Words>14208</Words>
  <Application>Microsoft Office PowerPoint</Application>
  <PresentationFormat>Panoramiczny</PresentationFormat>
  <Paragraphs>1431</Paragraphs>
  <Slides>175</Slides>
  <Notes>175</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175</vt:i4>
      </vt:variant>
    </vt:vector>
  </HeadingPairs>
  <TitlesOfParts>
    <vt:vector size="183" baseType="lpstr">
      <vt:lpstr>Arial</vt:lpstr>
      <vt:lpstr>Calibri</vt:lpstr>
      <vt:lpstr>Franklin Gothic Book</vt:lpstr>
      <vt:lpstr>Libre Franklin</vt:lpstr>
      <vt:lpstr>Nunito</vt:lpstr>
      <vt:lpstr>PT Sans Narrow</vt:lpstr>
      <vt:lpstr>Times New Roman</vt:lpstr>
      <vt:lpstr>Crop</vt:lpstr>
      <vt:lpstr>Prezentacja programu PowerPoint</vt:lpstr>
      <vt:lpstr>What is Internet Safety?</vt:lpstr>
      <vt:lpstr>Current situation</vt:lpstr>
      <vt:lpstr>What can we do?</vt:lpstr>
      <vt:lpstr>Protecting Devices </vt:lpstr>
      <vt:lpstr>Phishing</vt:lpstr>
      <vt:lpstr>Ask yourself…</vt:lpstr>
      <vt:lpstr>Strong passwords: Things to take into account</vt:lpstr>
      <vt:lpstr>Strong passwords: Things to avoid</vt:lpstr>
      <vt:lpstr>Activity: Strong Passwords</vt:lpstr>
      <vt:lpstr>Activity: Strong Passwords</vt:lpstr>
      <vt:lpstr>Protecting Personal Data and Privacy</vt:lpstr>
      <vt:lpstr>Public and Private Data</vt:lpstr>
      <vt:lpstr>TRUE OR FALSE?</vt:lpstr>
      <vt:lpstr>What is a Digital Footprint? </vt:lpstr>
      <vt:lpstr>What is a Digital Footprint? </vt:lpstr>
      <vt:lpstr>Ways to leave a Digital Footprint  </vt:lpstr>
      <vt:lpstr>Why Are Digital Footprints Important?   </vt:lpstr>
      <vt:lpstr>Quiz: True or False?  </vt:lpstr>
      <vt:lpstr>Disclaimer:  </vt:lpstr>
      <vt:lpstr>Prezentacja programu PowerPoint</vt:lpstr>
      <vt:lpstr>Protecting health and well-being</vt:lpstr>
      <vt:lpstr>Cyberbullying (Definition)</vt:lpstr>
      <vt:lpstr>Prezentacja programu PowerPoint</vt:lpstr>
      <vt:lpstr>Watch this video</vt:lpstr>
      <vt:lpstr>How to protect yourself?</vt:lpstr>
      <vt:lpstr>Activity: Report online</vt:lpstr>
      <vt:lpstr>Activity: Report online</vt:lpstr>
      <vt:lpstr>Activity: Report online</vt:lpstr>
      <vt:lpstr>What is Cybersecurity?</vt:lpstr>
      <vt:lpstr>How can we identify cyber threats?</vt:lpstr>
      <vt:lpstr>What can we do?</vt:lpstr>
      <vt:lpstr>Tips to put in practice</vt:lpstr>
      <vt:lpstr>Activity: How Safe?</vt:lpstr>
      <vt:lpstr>Protecting the environment</vt:lpstr>
      <vt:lpstr>Green Computing</vt:lpstr>
      <vt:lpstr>Impact of ICT</vt:lpstr>
      <vt:lpstr>What can we do?</vt:lpstr>
      <vt:lpstr>Activity: Good or bad habits?</vt:lpstr>
      <vt:lpstr>If you want to learn more about this… </vt:lpstr>
      <vt:lpstr>Disclaimer:  </vt:lpstr>
      <vt:lpstr>Prezentacja programu PowerPoint</vt:lpstr>
      <vt:lpstr> 1. What is Problem Solving?</vt:lpstr>
      <vt:lpstr>Problem Solving Techniques</vt:lpstr>
      <vt:lpstr>Problem Solving Techniques</vt:lpstr>
      <vt:lpstr>Problem Solving Techniques</vt:lpstr>
      <vt:lpstr>2. Solving Technical Problems</vt:lpstr>
      <vt:lpstr>Why is it important?</vt:lpstr>
      <vt:lpstr>What to do if you have a virus</vt:lpstr>
      <vt:lpstr>What to do if you have a virus</vt:lpstr>
      <vt:lpstr>What to do if you have a virus</vt:lpstr>
      <vt:lpstr>Activity: Possible solutions</vt:lpstr>
      <vt:lpstr>Prezentacja programu PowerPoint</vt:lpstr>
      <vt:lpstr>3. Identifying Needs and Technological Responses</vt:lpstr>
      <vt:lpstr>Why is it important?</vt:lpstr>
      <vt:lpstr>What is Troubleshooting?</vt:lpstr>
      <vt:lpstr>What is Troubleshooting?</vt:lpstr>
      <vt:lpstr>TIPS</vt:lpstr>
      <vt:lpstr>TIPS</vt:lpstr>
      <vt:lpstr>Clear your browser’s cache</vt:lpstr>
      <vt:lpstr>4. Creatively Using Digital Technologies </vt:lpstr>
      <vt:lpstr>Why is it important? </vt:lpstr>
      <vt:lpstr>Robotics</vt:lpstr>
      <vt:lpstr>Robotics</vt:lpstr>
      <vt:lpstr>Prezentacja programu PowerPoint</vt:lpstr>
      <vt:lpstr>Why is it important?</vt:lpstr>
      <vt:lpstr>Activity: True or False?</vt:lpstr>
      <vt:lpstr>Disclaimer:  </vt:lpstr>
      <vt:lpstr>Prezentacja programu PowerPoint</vt:lpstr>
      <vt:lpstr>Information  and  Data Literacy (What is it based on?)</vt:lpstr>
      <vt:lpstr>What else?</vt:lpstr>
      <vt:lpstr>What else?</vt:lpstr>
      <vt:lpstr>Prezentacja programu PowerPoint</vt:lpstr>
      <vt:lpstr>1. Browsing, Searching and Filtering Data, Information and Digital Content (What is it for?)</vt:lpstr>
      <vt:lpstr>Prezentacja programu PowerPoint</vt:lpstr>
      <vt:lpstr>Activity: Search Engines</vt:lpstr>
      <vt:lpstr>Activity: Search Engines</vt:lpstr>
      <vt:lpstr>2. Evaluating data, information and digital content (What is it for?)</vt:lpstr>
      <vt:lpstr>Prezentacja programu PowerPoint</vt:lpstr>
      <vt:lpstr>Activity: Sources</vt:lpstr>
      <vt:lpstr>Sources</vt:lpstr>
      <vt:lpstr>Types of Sources</vt:lpstr>
      <vt:lpstr>Activity: Sources</vt:lpstr>
      <vt:lpstr>3. Managing data, information and digital content (What is it for?)</vt:lpstr>
      <vt:lpstr>Prezentacja programu PowerPoint</vt:lpstr>
      <vt:lpstr>Disclaimer:  </vt:lpstr>
      <vt:lpstr>Prezentacja programu PowerPoint</vt:lpstr>
      <vt:lpstr>4. Fake News </vt:lpstr>
      <vt:lpstr>The post-truth</vt:lpstr>
      <vt:lpstr>Types of bad information</vt:lpstr>
      <vt:lpstr>Types of bad information</vt:lpstr>
      <vt:lpstr>Learn to deny a Fake News</vt:lpstr>
      <vt:lpstr>Fallacies that can lead to mistakes.</vt:lpstr>
      <vt:lpstr>Fallacies that can lead to mistakes.</vt:lpstr>
      <vt:lpstr>Activity: Sherlock Holmes</vt:lpstr>
      <vt:lpstr>Disclaimer:  </vt:lpstr>
      <vt:lpstr>Prezentacja programu PowerPoint</vt:lpstr>
      <vt:lpstr> 1. What is Digital Content Creation?</vt:lpstr>
      <vt:lpstr>Digital Content Creation</vt:lpstr>
      <vt:lpstr>Types of Content</vt:lpstr>
      <vt:lpstr>Types of Format</vt:lpstr>
      <vt:lpstr>Types of Format</vt:lpstr>
      <vt:lpstr>Successful Digital Content Creation</vt:lpstr>
      <vt:lpstr>Activity: Word Cloud </vt:lpstr>
      <vt:lpstr>2. Developing Digital Content </vt:lpstr>
      <vt:lpstr>Why is it important?</vt:lpstr>
      <vt:lpstr>Activity 1 : Creating a Blog</vt:lpstr>
      <vt:lpstr>Activity 2: Making a Podcast</vt:lpstr>
      <vt:lpstr>Activity 2: Making a Podcast</vt:lpstr>
      <vt:lpstr>Activity 2: Making a Podcast</vt:lpstr>
      <vt:lpstr>Activity 2: Making a Podcast</vt:lpstr>
      <vt:lpstr>3. Integrating and re-elaborating digital content </vt:lpstr>
      <vt:lpstr>Why is it important?</vt:lpstr>
      <vt:lpstr>6 steps for a profitable digital content creation</vt:lpstr>
      <vt:lpstr>Activity 1: Discussion</vt:lpstr>
      <vt:lpstr>Activity 2: Let’s take a selfie!</vt:lpstr>
      <vt:lpstr>Activity 2: Let’s take a selfie!</vt:lpstr>
      <vt:lpstr>Disclaimer:  </vt:lpstr>
      <vt:lpstr>Prezentacja programu PowerPoint</vt:lpstr>
      <vt:lpstr>4. Copyright and Licenses </vt:lpstr>
      <vt:lpstr>Meaning of Copyright</vt:lpstr>
      <vt:lpstr>Why is it important? </vt:lpstr>
      <vt:lpstr>Types of Licenses</vt:lpstr>
      <vt:lpstr>Types of Licenses</vt:lpstr>
      <vt:lpstr>Activity 1: Licenses</vt:lpstr>
      <vt:lpstr>Activity 2: Copyright</vt:lpstr>
      <vt:lpstr>Activity: Copyright</vt:lpstr>
      <vt:lpstr>Activity: Copyright</vt:lpstr>
      <vt:lpstr>Activity: Copyright</vt:lpstr>
      <vt:lpstr>Activity: Copyright</vt:lpstr>
      <vt:lpstr>5. Programming </vt:lpstr>
      <vt:lpstr>Why is it important?</vt:lpstr>
      <vt:lpstr>Key Computer Programming Terms </vt:lpstr>
      <vt:lpstr>Sequences, Selections and Loops  </vt:lpstr>
      <vt:lpstr>How it works? </vt:lpstr>
      <vt:lpstr>How it works? </vt:lpstr>
      <vt:lpstr>How it works? </vt:lpstr>
      <vt:lpstr>Activity: Think and Discuss </vt:lpstr>
      <vt:lpstr>Disclaimer:  </vt:lpstr>
      <vt:lpstr>Prezentacja programu PowerPoint</vt:lpstr>
      <vt:lpstr>Communication and Collaboration (What is it based on?)  </vt:lpstr>
      <vt:lpstr>What does participatory citizenship mean ?</vt:lpstr>
      <vt:lpstr>Prezentacja programu PowerPoint</vt:lpstr>
      <vt:lpstr>1. Interacting through digital technologies (What is it for?)</vt:lpstr>
      <vt:lpstr>Prezentacja programu PowerPoint</vt:lpstr>
      <vt:lpstr>Activity: Organising Information</vt:lpstr>
      <vt:lpstr>Activity: Organising Information </vt:lpstr>
      <vt:lpstr>2. Sharing through digital technologies (What is it for?)</vt:lpstr>
      <vt:lpstr>Prezentacja programu PowerPoint</vt:lpstr>
      <vt:lpstr>3. Engaging in citizenship through digital technologies (What is it for?)</vt:lpstr>
      <vt:lpstr>Prezentacja programu PowerPoint</vt:lpstr>
      <vt:lpstr>Activity: Persuasive Ads  </vt:lpstr>
      <vt:lpstr>Who do you chat with?</vt:lpstr>
      <vt:lpstr>4. Digital Identity (What is it for?)</vt:lpstr>
      <vt:lpstr>4. Digital Identity (Why is it important?)</vt:lpstr>
      <vt:lpstr>Activity 1: Online &amp; Offline  </vt:lpstr>
      <vt:lpstr>How to Improve your Digital Identity</vt:lpstr>
      <vt:lpstr>Activity 2: A Good Profile  </vt:lpstr>
      <vt:lpstr>Disclaimer:  </vt:lpstr>
      <vt:lpstr>Prezentacja programu PowerPoint</vt:lpstr>
      <vt:lpstr>5. Collaborating through digital technologies  </vt:lpstr>
      <vt:lpstr>Components</vt:lpstr>
      <vt:lpstr>Activity 1: Discover</vt:lpstr>
      <vt:lpstr> Explore OSM</vt:lpstr>
      <vt:lpstr>Activity 2: Contribute to wikipedia</vt:lpstr>
      <vt:lpstr>Netiquette</vt:lpstr>
      <vt:lpstr>Prezentacja programu PowerPoint</vt:lpstr>
      <vt:lpstr>Activity: Online behaviour</vt:lpstr>
      <vt:lpstr>Card game  </vt:lpstr>
      <vt:lpstr>Card game  </vt:lpstr>
      <vt:lpstr>Managing Digital Identity</vt:lpstr>
      <vt:lpstr>How Can You Help Protect Your Digital Identity?</vt:lpstr>
      <vt:lpstr>Activity: Create a digital identity</vt:lpstr>
      <vt:lpstr>Example</vt:lpstr>
      <vt:lpstr>Disclaimer: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dominik kubas</dc:creator>
  <cp:lastModifiedBy>ffi</cp:lastModifiedBy>
  <cp:revision>7</cp:revision>
  <dcterms:created xsi:type="dcterms:W3CDTF">2023-05-26T13:23:48Z</dcterms:created>
  <dcterms:modified xsi:type="dcterms:W3CDTF">2023-05-29T07:05:44Z</dcterms:modified>
</cp:coreProperties>
</file>