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4" r:id="rId4"/>
  </p:sldMasterIdLst>
  <p:notesMasterIdLst>
    <p:notesMasterId r:id="rId263"/>
  </p:notesMasterIdLst>
  <p:sldIdLst>
    <p:sldId id="478" r:id="rId5"/>
    <p:sldId id="479" r:id="rId6"/>
    <p:sldId id="480" r:id="rId7"/>
    <p:sldId id="481" r:id="rId8"/>
    <p:sldId id="482" r:id="rId9"/>
    <p:sldId id="483" r:id="rId10"/>
    <p:sldId id="484" r:id="rId11"/>
    <p:sldId id="485" r:id="rId12"/>
    <p:sldId id="486" r:id="rId13"/>
    <p:sldId id="487" r:id="rId14"/>
    <p:sldId id="488" r:id="rId15"/>
    <p:sldId id="489" r:id="rId16"/>
    <p:sldId id="490" r:id="rId17"/>
    <p:sldId id="491" r:id="rId18"/>
    <p:sldId id="492" r:id="rId19"/>
    <p:sldId id="493" r:id="rId20"/>
    <p:sldId id="494" r:id="rId21"/>
    <p:sldId id="495" r:id="rId22"/>
    <p:sldId id="496" r:id="rId23"/>
    <p:sldId id="497" r:id="rId24"/>
    <p:sldId id="498" r:id="rId25"/>
    <p:sldId id="499" r:id="rId26"/>
    <p:sldId id="500" r:id="rId27"/>
    <p:sldId id="501" r:id="rId28"/>
    <p:sldId id="502" r:id="rId29"/>
    <p:sldId id="503" r:id="rId30"/>
    <p:sldId id="504" r:id="rId31"/>
    <p:sldId id="505" r:id="rId32"/>
    <p:sldId id="506" r:id="rId33"/>
    <p:sldId id="507" r:id="rId34"/>
    <p:sldId id="508" r:id="rId35"/>
    <p:sldId id="509" r:id="rId36"/>
    <p:sldId id="510" r:id="rId37"/>
    <p:sldId id="511" r:id="rId38"/>
    <p:sldId id="512" r:id="rId39"/>
    <p:sldId id="513" r:id="rId40"/>
    <p:sldId id="514" r:id="rId41"/>
    <p:sldId id="515" r:id="rId42"/>
    <p:sldId id="516" r:id="rId43"/>
    <p:sldId id="517" r:id="rId44"/>
    <p:sldId id="518" r:id="rId45"/>
    <p:sldId id="519" r:id="rId46"/>
    <p:sldId id="520" r:id="rId47"/>
    <p:sldId id="521" r:id="rId48"/>
    <p:sldId id="522" r:id="rId49"/>
    <p:sldId id="533" r:id="rId50"/>
    <p:sldId id="524" r:id="rId51"/>
    <p:sldId id="525" r:id="rId52"/>
    <p:sldId id="526" r:id="rId53"/>
    <p:sldId id="527" r:id="rId54"/>
    <p:sldId id="528" r:id="rId55"/>
    <p:sldId id="529" r:id="rId56"/>
    <p:sldId id="530" r:id="rId57"/>
    <p:sldId id="531" r:id="rId58"/>
    <p:sldId id="532" r:id="rId59"/>
    <p:sldId id="534" r:id="rId60"/>
    <p:sldId id="535" r:id="rId61"/>
    <p:sldId id="536" r:id="rId62"/>
    <p:sldId id="537" r:id="rId63"/>
    <p:sldId id="538" r:id="rId64"/>
    <p:sldId id="539" r:id="rId65"/>
    <p:sldId id="540" r:id="rId66"/>
    <p:sldId id="541" r:id="rId67"/>
    <p:sldId id="542" r:id="rId68"/>
    <p:sldId id="543" r:id="rId69"/>
    <p:sldId id="544" r:id="rId70"/>
    <p:sldId id="545" r:id="rId71"/>
    <p:sldId id="546" r:id="rId72"/>
    <p:sldId id="547" r:id="rId73"/>
    <p:sldId id="548" r:id="rId74"/>
    <p:sldId id="549" r:id="rId75"/>
    <p:sldId id="256" r:id="rId76"/>
    <p:sldId id="410" r:id="rId77"/>
    <p:sldId id="283" r:id="rId78"/>
    <p:sldId id="284" r:id="rId79"/>
    <p:sldId id="285" r:id="rId80"/>
    <p:sldId id="474" r:id="rId81"/>
    <p:sldId id="286" r:id="rId82"/>
    <p:sldId id="297" r:id="rId83"/>
    <p:sldId id="425" r:id="rId84"/>
    <p:sldId id="424" r:id="rId85"/>
    <p:sldId id="298" r:id="rId86"/>
    <p:sldId id="300" r:id="rId87"/>
    <p:sldId id="475" r:id="rId88"/>
    <p:sldId id="301" r:id="rId89"/>
    <p:sldId id="476" r:id="rId90"/>
    <p:sldId id="311" r:id="rId91"/>
    <p:sldId id="303" r:id="rId92"/>
    <p:sldId id="304" r:id="rId93"/>
    <p:sldId id="305" r:id="rId94"/>
    <p:sldId id="306" r:id="rId95"/>
    <p:sldId id="307" r:id="rId96"/>
    <p:sldId id="308" r:id="rId97"/>
    <p:sldId id="309" r:id="rId98"/>
    <p:sldId id="411" r:id="rId99"/>
    <p:sldId id="312" r:id="rId100"/>
    <p:sldId id="433" r:id="rId101"/>
    <p:sldId id="313" r:id="rId102"/>
    <p:sldId id="314" r:id="rId103"/>
    <p:sldId id="317" r:id="rId104"/>
    <p:sldId id="434" r:id="rId105"/>
    <p:sldId id="321" r:id="rId106"/>
    <p:sldId id="345" r:id="rId107"/>
    <p:sldId id="344" r:id="rId108"/>
    <p:sldId id="466" r:id="rId109"/>
    <p:sldId id="320" r:id="rId110"/>
    <p:sldId id="334" r:id="rId111"/>
    <p:sldId id="335" r:id="rId112"/>
    <p:sldId id="336" r:id="rId113"/>
    <p:sldId id="467" r:id="rId114"/>
    <p:sldId id="325" r:id="rId115"/>
    <p:sldId id="337" r:id="rId116"/>
    <p:sldId id="339" r:id="rId117"/>
    <p:sldId id="340" r:id="rId118"/>
    <p:sldId id="326" r:id="rId119"/>
    <p:sldId id="341" r:id="rId120"/>
    <p:sldId id="342" r:id="rId121"/>
    <p:sldId id="343" r:id="rId122"/>
    <p:sldId id="328" r:id="rId123"/>
    <p:sldId id="327" r:id="rId124"/>
    <p:sldId id="415" r:id="rId125"/>
    <p:sldId id="468" r:id="rId126"/>
    <p:sldId id="329" r:id="rId127"/>
    <p:sldId id="330" r:id="rId128"/>
    <p:sldId id="469" r:id="rId129"/>
    <p:sldId id="332" r:id="rId130"/>
    <p:sldId id="333" r:id="rId131"/>
    <p:sldId id="470" r:id="rId132"/>
    <p:sldId id="437" r:id="rId133"/>
    <p:sldId id="355" r:id="rId134"/>
    <p:sldId id="471" r:id="rId135"/>
    <p:sldId id="472" r:id="rId136"/>
    <p:sldId id="356" r:id="rId137"/>
    <p:sldId id="357" r:id="rId138"/>
    <p:sldId id="359" r:id="rId139"/>
    <p:sldId id="360" r:id="rId140"/>
    <p:sldId id="362" r:id="rId141"/>
    <p:sldId id="363" r:id="rId142"/>
    <p:sldId id="366" r:id="rId143"/>
    <p:sldId id="367" r:id="rId144"/>
    <p:sldId id="473" r:id="rId145"/>
    <p:sldId id="365" r:id="rId146"/>
    <p:sldId id="438" r:id="rId147"/>
    <p:sldId id="368" r:id="rId148"/>
    <p:sldId id="477" r:id="rId149"/>
    <p:sldId id="435" r:id="rId150"/>
    <p:sldId id="373" r:id="rId151"/>
    <p:sldId id="369" r:id="rId152"/>
    <p:sldId id="374" r:id="rId153"/>
    <p:sldId id="439" r:id="rId154"/>
    <p:sldId id="370" r:id="rId155"/>
    <p:sldId id="371" r:id="rId156"/>
    <p:sldId id="372" r:id="rId157"/>
    <p:sldId id="440" r:id="rId158"/>
    <p:sldId id="375" r:id="rId159"/>
    <p:sldId id="416" r:id="rId160"/>
    <p:sldId id="379" r:id="rId161"/>
    <p:sldId id="376" r:id="rId162"/>
    <p:sldId id="377" r:id="rId163"/>
    <p:sldId id="380" r:id="rId164"/>
    <p:sldId id="381" r:id="rId165"/>
    <p:sldId id="382" r:id="rId166"/>
    <p:sldId id="383" r:id="rId167"/>
    <p:sldId id="378" r:id="rId168"/>
    <p:sldId id="384" r:id="rId169"/>
    <p:sldId id="387" r:id="rId170"/>
    <p:sldId id="388" r:id="rId171"/>
    <p:sldId id="385" r:id="rId172"/>
    <p:sldId id="386" r:id="rId173"/>
    <p:sldId id="441" r:id="rId174"/>
    <p:sldId id="442" r:id="rId175"/>
    <p:sldId id="443" r:id="rId176"/>
    <p:sldId id="444" r:id="rId177"/>
    <p:sldId id="446" r:id="rId178"/>
    <p:sldId id="448" r:id="rId179"/>
    <p:sldId id="450" r:id="rId180"/>
    <p:sldId id="452" r:id="rId181"/>
    <p:sldId id="454" r:id="rId182"/>
    <p:sldId id="455" r:id="rId183"/>
    <p:sldId id="456" r:id="rId184"/>
    <p:sldId id="457" r:id="rId185"/>
    <p:sldId id="458" r:id="rId186"/>
    <p:sldId id="459" r:id="rId187"/>
    <p:sldId id="460" r:id="rId188"/>
    <p:sldId id="461" r:id="rId189"/>
    <p:sldId id="462" r:id="rId190"/>
    <p:sldId id="463" r:id="rId191"/>
    <p:sldId id="464" r:id="rId192"/>
    <p:sldId id="465" r:id="rId193"/>
    <p:sldId id="550" r:id="rId194"/>
    <p:sldId id="551" r:id="rId195"/>
    <p:sldId id="552" r:id="rId196"/>
    <p:sldId id="553" r:id="rId197"/>
    <p:sldId id="554" r:id="rId198"/>
    <p:sldId id="555" r:id="rId199"/>
    <p:sldId id="556" r:id="rId200"/>
    <p:sldId id="557" r:id="rId201"/>
    <p:sldId id="558" r:id="rId202"/>
    <p:sldId id="559" r:id="rId203"/>
    <p:sldId id="560" r:id="rId204"/>
    <p:sldId id="561" r:id="rId205"/>
    <p:sldId id="562" r:id="rId206"/>
    <p:sldId id="563" r:id="rId207"/>
    <p:sldId id="564" r:id="rId208"/>
    <p:sldId id="565" r:id="rId209"/>
    <p:sldId id="566" r:id="rId210"/>
    <p:sldId id="567" r:id="rId211"/>
    <p:sldId id="568" r:id="rId212"/>
    <p:sldId id="569" r:id="rId213"/>
    <p:sldId id="570" r:id="rId214"/>
    <p:sldId id="571" r:id="rId215"/>
    <p:sldId id="572" r:id="rId216"/>
    <p:sldId id="573" r:id="rId217"/>
    <p:sldId id="574" r:id="rId218"/>
    <p:sldId id="575" r:id="rId219"/>
    <p:sldId id="576" r:id="rId220"/>
    <p:sldId id="577" r:id="rId221"/>
    <p:sldId id="578" r:id="rId222"/>
    <p:sldId id="579" r:id="rId223"/>
    <p:sldId id="580" r:id="rId224"/>
    <p:sldId id="581" r:id="rId225"/>
    <p:sldId id="582" r:id="rId226"/>
    <p:sldId id="583" r:id="rId227"/>
    <p:sldId id="584" r:id="rId228"/>
    <p:sldId id="585" r:id="rId229"/>
    <p:sldId id="586" r:id="rId230"/>
    <p:sldId id="587" r:id="rId231"/>
    <p:sldId id="588" r:id="rId232"/>
    <p:sldId id="589" r:id="rId233"/>
    <p:sldId id="590" r:id="rId234"/>
    <p:sldId id="591" r:id="rId235"/>
    <p:sldId id="592" r:id="rId236"/>
    <p:sldId id="593" r:id="rId237"/>
    <p:sldId id="594" r:id="rId238"/>
    <p:sldId id="595" r:id="rId239"/>
    <p:sldId id="596" r:id="rId240"/>
    <p:sldId id="597" r:id="rId241"/>
    <p:sldId id="598" r:id="rId242"/>
    <p:sldId id="599" r:id="rId243"/>
    <p:sldId id="600" r:id="rId244"/>
    <p:sldId id="601" r:id="rId245"/>
    <p:sldId id="602" r:id="rId246"/>
    <p:sldId id="603" r:id="rId247"/>
    <p:sldId id="604" r:id="rId248"/>
    <p:sldId id="605" r:id="rId249"/>
    <p:sldId id="606" r:id="rId250"/>
    <p:sldId id="607" r:id="rId251"/>
    <p:sldId id="608" r:id="rId252"/>
    <p:sldId id="609" r:id="rId253"/>
    <p:sldId id="610" r:id="rId254"/>
    <p:sldId id="611" r:id="rId255"/>
    <p:sldId id="612" r:id="rId256"/>
    <p:sldId id="613" r:id="rId257"/>
    <p:sldId id="614" r:id="rId258"/>
    <p:sldId id="615" r:id="rId259"/>
    <p:sldId id="616" r:id="rId260"/>
    <p:sldId id="617" r:id="rId261"/>
    <p:sldId id="618" r:id="rId262"/>
  </p:sldIdLst>
  <p:sldSz cx="12192000" cy="6858000"/>
  <p:notesSz cx="7104063" cy="10234613"/>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07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48" d="100"/>
          <a:sy n="48" d="100"/>
        </p:scale>
        <p:origin x="53" y="9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notesMaster" Target="notesMasters/notesMaster1.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presProps" Target="pres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viewProps" Target="viewProps.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theme" Target="theme/theme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tableStyles" Target="tableStyles.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pl-PL" dirty="0"/>
          </a:p>
        </p:txBody>
      </p:sp>
      <p:sp>
        <p:nvSpPr>
          <p:cNvPr id="3" name="Symbol zastępczy daty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309B3456-C61D-49FF-A4C1-4DA246F56105}" type="datetimeFigureOut">
              <a:rPr lang="pl-PL" smtClean="0"/>
              <a:t>2023-05-31</a:t>
            </a:fld>
            <a:endParaRPr lang="pl-PL" dirty="0"/>
          </a:p>
        </p:txBody>
      </p:sp>
      <p:sp>
        <p:nvSpPr>
          <p:cNvPr id="4" name="Symbol zastępczy obrazu slajdu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pl-PL" dirty="0"/>
          </a:p>
        </p:txBody>
      </p:sp>
      <p:sp>
        <p:nvSpPr>
          <p:cNvPr id="5" name="Symbol zastępczy notatek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 smtClean="0"/>
              <a:t>Click to edit master text styles</a:t>
            </a:r>
          </a:p>
          <a:p>
            <a:pPr lvl="1"/>
            <a:r>
              <a:rPr lang="en" smtClean="0"/>
              <a:t>Second level</a:t>
            </a:r>
          </a:p>
          <a:p>
            <a:pPr lvl="2"/>
            <a:r>
              <a:rPr lang="en" smtClean="0"/>
              <a:t>Third level</a:t>
            </a:r>
          </a:p>
          <a:p>
            <a:pPr lvl="3"/>
            <a:r>
              <a:rPr lang="en" smtClean="0"/>
              <a:t>Fourth level</a:t>
            </a:r>
          </a:p>
          <a:p>
            <a:pPr lvl="4"/>
            <a:r>
              <a:rPr lang="en" smtClean="0"/>
              <a:t>Fifth level</a:t>
            </a:r>
            <a:endParaRPr lang="pl-PL"/>
          </a:p>
        </p:txBody>
      </p:sp>
      <p:sp>
        <p:nvSpPr>
          <p:cNvPr id="6" name="Symbol zastępczy stopki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pl-PL" dirty="0"/>
          </a:p>
        </p:txBody>
      </p:sp>
      <p:sp>
        <p:nvSpPr>
          <p:cNvPr id="7" name="Symbol zastępczy numeru slajdu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D2B6D442-872C-440A-AB25-4C7EC2600B2D}" type="slidenum">
              <a:rPr lang="pl-PL" smtClean="0"/>
              <a:t>‹#›</a:t>
            </a:fld>
            <a:endParaRPr lang="pl-PL" dirty="0"/>
          </a:p>
        </p:txBody>
      </p:sp>
    </p:spTree>
    <p:extLst>
      <p:ext uri="{BB962C8B-B14F-4D97-AF65-F5344CB8AC3E}">
        <p14:creationId xmlns:p14="http://schemas.microsoft.com/office/powerpoint/2010/main" val="2275418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2B6D442-872C-440A-AB25-4C7EC2600B2D}" type="slidenum">
              <a:rPr lang="pl-PL" smtClean="0"/>
              <a:t>76</a:t>
            </a:fld>
            <a:endParaRPr lang="pl-PL" dirty="0"/>
          </a:p>
        </p:txBody>
      </p:sp>
    </p:spTree>
    <p:extLst>
      <p:ext uri="{BB962C8B-B14F-4D97-AF65-F5344CB8AC3E}">
        <p14:creationId xmlns:p14="http://schemas.microsoft.com/office/powerpoint/2010/main" val="3362945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pl-PL" smtClean="0"/>
              <a:t>Kliknij, aby edytować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72616ED-44AA-4090-93E7-C44BD0300CD7}" type="datetimeFigureOut">
              <a:rPr lang="pl-PL" smtClean="0"/>
              <a:t>2023-05-31</a:t>
            </a:fld>
            <a:endParaRPr lang="pl-PL"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pl-PL"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702201E7-4A14-42B5-BE89-6EF24852E0AA}" type="slidenum">
              <a:rPr lang="pl-PL" smtClean="0"/>
              <a:t>‹#›</a:t>
            </a:fld>
            <a:endParaRPr lang="pl-PL"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092078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C72616ED-44AA-4090-93E7-C44BD0300CD7}" type="datetimeFigureOut">
              <a:rPr lang="pl-PL" smtClean="0"/>
              <a:t>2023-05-31</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702201E7-4A14-42B5-BE89-6EF24852E0AA}" type="slidenum">
              <a:rPr lang="pl-PL" smtClean="0"/>
              <a:t>‹#›</a:t>
            </a:fld>
            <a:endParaRPr lang="pl-PL" dirty="0"/>
          </a:p>
        </p:txBody>
      </p:sp>
    </p:spTree>
    <p:extLst>
      <p:ext uri="{BB962C8B-B14F-4D97-AF65-F5344CB8AC3E}">
        <p14:creationId xmlns:p14="http://schemas.microsoft.com/office/powerpoint/2010/main" val="11390961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C72616ED-44AA-4090-93E7-C44BD0300CD7}" type="datetimeFigureOut">
              <a:rPr lang="pl-PL" smtClean="0"/>
              <a:t>2023-05-31</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702201E7-4A14-42B5-BE89-6EF24852E0AA}" type="slidenum">
              <a:rPr lang="pl-PL" smtClean="0"/>
              <a:t>‹#›</a:t>
            </a:fld>
            <a:endParaRPr lang="pl-PL" dirty="0"/>
          </a:p>
        </p:txBody>
      </p:sp>
    </p:spTree>
    <p:extLst>
      <p:ext uri="{BB962C8B-B14F-4D97-AF65-F5344CB8AC3E}">
        <p14:creationId xmlns:p14="http://schemas.microsoft.com/office/powerpoint/2010/main" val="29798209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lvl5pPr>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p>
        </p:txBody>
      </p:sp>
      <p:sp>
        <p:nvSpPr>
          <p:cNvPr id="4" name="Date Placeholder 3"/>
          <p:cNvSpPr>
            <a:spLocks noGrp="1"/>
          </p:cNvSpPr>
          <p:nvPr>
            <p:ph type="dt" sz="half" idx="10"/>
          </p:nvPr>
        </p:nvSpPr>
        <p:spPr/>
        <p:txBody>
          <a:bodyPr/>
          <a:lstStyle/>
          <a:p>
            <a:fld id="{C72616ED-44AA-4090-93E7-C44BD0300CD7}" type="datetimeFigureOut">
              <a:rPr lang="pl-PL" smtClean="0"/>
              <a:t>2023-05-31</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702201E7-4A14-42B5-BE89-6EF24852E0AA}" type="slidenum">
              <a:rPr lang="pl-PL" smtClean="0"/>
              <a:t>‹#›</a:t>
            </a:fld>
            <a:endParaRPr lang="pl-PL" dirty="0"/>
          </a:p>
        </p:txBody>
      </p:sp>
    </p:spTree>
    <p:extLst>
      <p:ext uri="{BB962C8B-B14F-4D97-AF65-F5344CB8AC3E}">
        <p14:creationId xmlns:p14="http://schemas.microsoft.com/office/powerpoint/2010/main" val="23467441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pl-PL" smtClean="0"/>
              <a:t>Kliknij, aby edytować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72616ED-44AA-4090-93E7-C44BD0300CD7}" type="datetimeFigureOut">
              <a:rPr lang="pl-PL" smtClean="0"/>
              <a:t>2023-05-31</a:t>
            </a:fld>
            <a:endParaRPr lang="pl-PL"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pl-PL"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702201E7-4A14-42B5-BE89-6EF24852E0AA}" type="slidenum">
              <a:rPr lang="pl-PL" smtClean="0"/>
              <a:t>‹#›</a:t>
            </a:fld>
            <a:endParaRPr lang="pl-PL"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8708357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pl-PL" smtClean="0"/>
              <a:t>Kliknij, aby edytować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C72616ED-44AA-4090-93E7-C44BD0300CD7}" type="datetimeFigureOut">
              <a:rPr lang="pl-PL" smtClean="0"/>
              <a:t>2023-05-31</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702201E7-4A14-42B5-BE89-6EF24852E0AA}" type="slidenum">
              <a:rPr lang="pl-PL" smtClean="0"/>
              <a:t>‹#›</a:t>
            </a:fld>
            <a:endParaRPr lang="pl-PL" dirty="0"/>
          </a:p>
        </p:txBody>
      </p:sp>
    </p:spTree>
    <p:extLst>
      <p:ext uri="{BB962C8B-B14F-4D97-AF65-F5344CB8AC3E}">
        <p14:creationId xmlns:p14="http://schemas.microsoft.com/office/powerpoint/2010/main" val="39575887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pl-PL" smtClean="0"/>
              <a:t>Kliknij, aby edytować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C72616ED-44AA-4090-93E7-C44BD0300CD7}" type="datetimeFigureOut">
              <a:rPr lang="pl-PL" smtClean="0"/>
              <a:t>2023-05-31</a:t>
            </a:fld>
            <a:endParaRPr lang="pl-PL" dirty="0"/>
          </a:p>
        </p:txBody>
      </p:sp>
      <p:sp>
        <p:nvSpPr>
          <p:cNvPr id="8" name="Footer Placeholder 7"/>
          <p:cNvSpPr>
            <a:spLocks noGrp="1"/>
          </p:cNvSpPr>
          <p:nvPr>
            <p:ph type="ftr" sz="quarter" idx="11"/>
          </p:nvPr>
        </p:nvSpPr>
        <p:spPr/>
        <p:txBody>
          <a:bodyPr/>
          <a:lstStyle/>
          <a:p>
            <a:endParaRPr lang="pl-PL" dirty="0"/>
          </a:p>
        </p:txBody>
      </p:sp>
      <p:sp>
        <p:nvSpPr>
          <p:cNvPr id="9" name="Slide Number Placeholder 8"/>
          <p:cNvSpPr>
            <a:spLocks noGrp="1"/>
          </p:cNvSpPr>
          <p:nvPr>
            <p:ph type="sldNum" sz="quarter" idx="12"/>
          </p:nvPr>
        </p:nvSpPr>
        <p:spPr/>
        <p:txBody>
          <a:bodyPr/>
          <a:lstStyle/>
          <a:p>
            <a:fld id="{702201E7-4A14-42B5-BE89-6EF24852E0AA}" type="slidenum">
              <a:rPr lang="pl-PL" smtClean="0"/>
              <a:t>‹#›</a:t>
            </a:fld>
            <a:endParaRPr lang="pl-PL" dirty="0"/>
          </a:p>
        </p:txBody>
      </p:sp>
    </p:spTree>
    <p:extLst>
      <p:ext uri="{BB962C8B-B14F-4D97-AF65-F5344CB8AC3E}">
        <p14:creationId xmlns:p14="http://schemas.microsoft.com/office/powerpoint/2010/main" val="401716023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C72616ED-44AA-4090-93E7-C44BD0300CD7}" type="datetimeFigureOut">
              <a:rPr lang="pl-PL" smtClean="0"/>
              <a:t>2023-05-31</a:t>
            </a:fld>
            <a:endParaRPr lang="pl-PL" dirty="0"/>
          </a:p>
        </p:txBody>
      </p:sp>
      <p:sp>
        <p:nvSpPr>
          <p:cNvPr id="4" name="Footer Placeholder 3"/>
          <p:cNvSpPr>
            <a:spLocks noGrp="1"/>
          </p:cNvSpPr>
          <p:nvPr>
            <p:ph type="ftr" sz="quarter" idx="11"/>
          </p:nvPr>
        </p:nvSpPr>
        <p:spPr/>
        <p:txBody>
          <a:bodyPr/>
          <a:lstStyle/>
          <a:p>
            <a:endParaRPr lang="pl-PL" dirty="0"/>
          </a:p>
        </p:txBody>
      </p:sp>
      <p:sp>
        <p:nvSpPr>
          <p:cNvPr id="5" name="Slide Number Placeholder 4"/>
          <p:cNvSpPr>
            <a:spLocks noGrp="1"/>
          </p:cNvSpPr>
          <p:nvPr>
            <p:ph type="sldNum" sz="quarter" idx="12"/>
          </p:nvPr>
        </p:nvSpPr>
        <p:spPr/>
        <p:txBody>
          <a:bodyPr/>
          <a:lstStyle/>
          <a:p>
            <a:fld id="{702201E7-4A14-42B5-BE89-6EF24852E0AA}" type="slidenum">
              <a:rPr lang="pl-PL" smtClean="0"/>
              <a:t>‹#›</a:t>
            </a:fld>
            <a:endParaRPr lang="pl-PL" dirty="0"/>
          </a:p>
        </p:txBody>
      </p:sp>
    </p:spTree>
    <p:extLst>
      <p:ext uri="{BB962C8B-B14F-4D97-AF65-F5344CB8AC3E}">
        <p14:creationId xmlns:p14="http://schemas.microsoft.com/office/powerpoint/2010/main" val="15821567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2616ED-44AA-4090-93E7-C44BD0300CD7}" type="datetimeFigureOut">
              <a:rPr lang="pl-PL" smtClean="0"/>
              <a:t>2023-05-31</a:t>
            </a:fld>
            <a:endParaRPr lang="pl-PL" dirty="0"/>
          </a:p>
        </p:txBody>
      </p:sp>
      <p:sp>
        <p:nvSpPr>
          <p:cNvPr id="3" name="Footer Placeholder 2"/>
          <p:cNvSpPr>
            <a:spLocks noGrp="1"/>
          </p:cNvSpPr>
          <p:nvPr>
            <p:ph type="ftr" sz="quarter" idx="11"/>
          </p:nvPr>
        </p:nvSpPr>
        <p:spPr/>
        <p:txBody>
          <a:bodyPr/>
          <a:lstStyle/>
          <a:p>
            <a:endParaRPr lang="pl-PL" dirty="0"/>
          </a:p>
        </p:txBody>
      </p:sp>
      <p:sp>
        <p:nvSpPr>
          <p:cNvPr id="4" name="Slide Number Placeholder 3"/>
          <p:cNvSpPr>
            <a:spLocks noGrp="1"/>
          </p:cNvSpPr>
          <p:nvPr>
            <p:ph type="sldNum" sz="quarter" idx="12"/>
          </p:nvPr>
        </p:nvSpPr>
        <p:spPr/>
        <p:txBody>
          <a:bodyPr/>
          <a:lstStyle/>
          <a:p>
            <a:fld id="{702201E7-4A14-42B5-BE89-6EF24852E0AA}" type="slidenum">
              <a:rPr lang="pl-PL" smtClean="0"/>
              <a:t>‹#›</a:t>
            </a:fld>
            <a:endParaRPr lang="pl-PL" dirty="0"/>
          </a:p>
        </p:txBody>
      </p:sp>
    </p:spTree>
    <p:extLst>
      <p:ext uri="{BB962C8B-B14F-4D97-AF65-F5344CB8AC3E}">
        <p14:creationId xmlns:p14="http://schemas.microsoft.com/office/powerpoint/2010/main" val="411850975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pl-PL" smtClean="0"/>
              <a:t>Kliknij, aby edytować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72616ED-44AA-4090-93E7-C44BD0300CD7}" type="datetimeFigureOut">
              <a:rPr lang="pl-PL" smtClean="0"/>
              <a:t>2023-05-31</a:t>
            </a:fld>
            <a:endParaRPr lang="pl-PL"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pl-PL"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02201E7-4A14-42B5-BE89-6EF24852E0AA}" type="slidenum">
              <a:rPr lang="pl-PL" smtClean="0"/>
              <a:t>‹#›</a:t>
            </a:fld>
            <a:endParaRPr lang="pl-PL"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814878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72616ED-44AA-4090-93E7-C44BD0300CD7}" type="datetimeFigureOut">
              <a:rPr lang="pl-PL" smtClean="0"/>
              <a:t>2023-05-31</a:t>
            </a:fld>
            <a:endParaRPr lang="pl-PL"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02201E7-4A14-42B5-BE89-6EF24852E0AA}" type="slidenum">
              <a:rPr lang="pl-PL" smtClean="0"/>
              <a:t>‹#›</a:t>
            </a:fld>
            <a:endParaRPr lang="pl-PL"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90614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 smtClean="0"/>
              <a:t>Click to edit the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 dirty="0" smtClean="0"/>
              <a:t>Click to edit master text styles</a:t>
            </a:r>
          </a:p>
          <a:p>
            <a:pPr lvl="1"/>
            <a:r>
              <a:rPr lang="en" dirty="0" smtClean="0"/>
              <a:t>Second level</a:t>
            </a:r>
          </a:p>
          <a:p>
            <a:pPr lvl="2"/>
            <a:r>
              <a:rPr lang="en" dirty="0" smtClean="0"/>
              <a:t>Third level</a:t>
            </a:r>
          </a:p>
          <a:p>
            <a:pPr lvl="3"/>
            <a:r>
              <a:rPr lang="en" dirty="0" smtClean="0"/>
              <a:t>Fourth level</a:t>
            </a:r>
          </a:p>
          <a:p>
            <a:pPr lvl="4"/>
            <a:r>
              <a:rPr lang="en" dirty="0" smtClean="0"/>
              <a:t>Fifth level</a:t>
            </a:r>
            <a:endParaRPr lang="pl-PL" dirty="0" smtClean="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72616ED-44AA-4090-93E7-C44BD0300CD7}" type="datetimeFigureOut">
              <a:rPr lang="pl-PL" smtClean="0"/>
              <a:t>2023-05-31</a:t>
            </a:fld>
            <a:endParaRPr lang="pl-PL"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pl-PL"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702201E7-4A14-42B5-BE89-6EF24852E0AA}" type="slidenum">
              <a:rPr lang="pl-PL" smtClean="0"/>
              <a:t>‹#›</a:t>
            </a:fld>
            <a:endParaRPr lang="pl-PL"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25393165"/>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iming>
    <p:tnLst>
      <p:par>
        <p:cTn id="1" dur="indefinite" restart="never" nodeType="tmRoot"/>
      </p:par>
    </p:tnLst>
  </p:timing>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s://www.un.org/sustainabledevelopment/news/communications-material/" TargetMode="External"/><Relationship Id="rId2" Type="http://schemas.openxmlformats.org/officeDocument/2006/relationships/hyperlink" Target="https://www.gov.pl/photo/68534860-e12a-49ef-91d9-9313cd3e36d5" TargetMode="External"/><Relationship Id="rId1" Type="http://schemas.openxmlformats.org/officeDocument/2006/relationships/slideLayout" Target="../slideLayouts/slideLayout2.xml"/><Relationship Id="rId6" Type="http://schemas.openxmlformats.org/officeDocument/2006/relationships/hyperlink" Target="https://www.un.org/development/desa/dspd/2030agenda-sdgs.html" TargetMode="External"/><Relationship Id="rId5" Type="http://schemas.openxmlformats.org/officeDocument/2006/relationships/hyperlink" Target="https://www.un.org/sustainabledevelopment/" TargetMode="External"/><Relationship Id="rId4" Type="http://schemas.openxmlformats.org/officeDocument/2006/relationships/hyperlink" Target="http://www.un.org.pl/"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https://www.un.org.pl/cel6"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s://www.un.org.pl/cel6"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s://www.un.org.pl/cel7"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s://www.un.org.pl/cel11"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s://www.un.org.pl/cel12"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hyperlink" Target="https://www.un.org.pl/cel12"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https://www.un.org.pl/cel12"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s://www.un.org.pl/cel13"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s://www.un.org.pl/cel14"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hyperlink" Target="https://www.un.org.pl/cel15"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hyperlink" Target="https://encyklopedia.pwn.pl/haslo/inwersja-temperatury;3915256.html"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hyperlink" Target="https://encyklopedia.pwn.pl/haslo/smog;3976775.html"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www.focus.pl/artykul/ranking-smogu-na-50-najbardziej-zanieczyszczonych-miast-eu-az-36-jest-w-polsce-180509043616"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hyperlink" Target="https://education.nationalgeographic.org/resource/air-pollution"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hyperlink" Target="https://education.nationalgeographic.org/resource/air-pollution"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hyperlink" Target="https://education.nationalgeographic.org/resource/air-pollution"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www.iarc.fr/news-events/iarc-outdoor-air-pollution-a-leading-environmental-cause-of-cancer-deaths/" TargetMode="External"/><Relationship Id="rId2" Type="http://schemas.openxmlformats.org/officeDocument/2006/relationships/hyperlink" Target="https://www.euro.who.int/en/health-topics/environment-and-health/air-quality/publications/2016/who-expert-consultation-available-evidence-for-the-future-update-of-the-who-global-air-quality-guidelines-aqgs-2016" TargetMode="External"/><Relationship Id="rId1" Type="http://schemas.openxmlformats.org/officeDocument/2006/relationships/slideLayout" Target="../slideLayouts/slideLayout2.xml"/><Relationship Id="rId5" Type="http://schemas.openxmlformats.org/officeDocument/2006/relationships/hyperlink" Target="https://www.eea.europa.eu/themes/air/health-impacts-of-air-pollution" TargetMode="External"/><Relationship Id="rId4" Type="http://schemas.openxmlformats.org/officeDocument/2006/relationships/hyperlink" Target="https://www.ncbi.nlm.nih.gov/pmc/articles/PMC690485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eea.maps.arcgis.com/apps/InteractiveLegend/index.html?appid=f008e0dc0ce24edfae5463748de10f27" TargetMode="External"/><Relationship Id="rId2" Type="http://schemas.openxmlformats.org/officeDocument/2006/relationships/hyperlink" Target="https://www.eea.europa.eu/publications/health-risks-of-air-pollution/health-impacts-of-air-pollution"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hyperlink" Target="https://education.nationalgeographic.org/resource/air-pollution"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education.nationalgeographic.org/resource/air-pollution"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smog.edu.pl/skutki-inf"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s://zpe.gov.pl/a/wody-i-ich-ochrona/D7npMF5Lo"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s://www.un.org.pl/cel12"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www.unenvironment.org/news-and-stories/story/saving-water-one-droplet-time" TargetMode="External"/><Relationship Id="rId7" Type="http://schemas.openxmlformats.org/officeDocument/2006/relationships/hyperlink" Target="https://www.un.org/sustainabledevelopment/climate-action-superheroes-info/" TargetMode="External"/><Relationship Id="rId2" Type="http://schemas.openxmlformats.org/officeDocument/2006/relationships/hyperlink" Target="https://www.unenvironment.org/explore-topics/sustainable-development-goals/why-do-sustainable-development-goals-matter/goal-12" TargetMode="External"/><Relationship Id="rId1" Type="http://schemas.openxmlformats.org/officeDocument/2006/relationships/slideLayout" Target="../slideLayouts/slideLayout2.xml"/><Relationship Id="rId6" Type="http://schemas.openxmlformats.org/officeDocument/2006/relationships/hyperlink" Target="https://www.un.org/en/actnow/facts-and-figures" TargetMode="External"/><Relationship Id="rId5" Type="http://schemas.openxmlformats.org/officeDocument/2006/relationships/hyperlink" Target="https://www.unwater.org/water-facts/water-food-and-energy/" TargetMode="External"/><Relationship Id="rId4" Type="http://schemas.openxmlformats.org/officeDocument/2006/relationships/hyperlink" Target="https://en.unesco.org/water-security/wwap/wwdr/2019" TargetMode="Externa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hyperlink" Target="https://ekonsument.pl/materialy/publ_711_przede_wszystkim_woda.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hyperlink" Target="https://ekonsument.pl/materialy/publ_711_przede_wszystkim_woda.pdf"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hyperlink" Target="https://ekonsument.pl/materialy/publ_711_przede_wszystkim_woda.pdf"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hyperlink" Target="https://niechzyjeplaneta-edition2021-2022.onet.pl/odpady/segreguj-smieci/zasada-6r-pomaga-ratowac-srodowisko/1ft1py2"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hyperlink" Target="https://www.ekonsument.pl/a67196_zasada_6r_w_praktyki_Czy_prakyczny_poradnik_jak_konsumowac_odpowiedzialnie_.html"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hyperlink" Target="https://waznamisjazdrowaemisja.pl/kalkulator-sladu-weglowego" TargetMode="Externa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hyperlink" Target="https://www.leroymerlin.pl/kuchnia/segregacja-smieci-w-pigulce-zasady-i-dobre-praktyki,e16818,l2722.html" TargetMode="Externa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hyperlink" Target="https://en.wikipedia.org/wiki/Green_PR" TargetMode="External"/><Relationship Id="rId2" Type="http://schemas.openxmlformats.org/officeDocument/2006/relationships/hyperlink" Target="https://en.wikipedia.org/wiki/Marketing_spin" TargetMode="External"/><Relationship Id="rId1" Type="http://schemas.openxmlformats.org/officeDocument/2006/relationships/slideLayout" Target="../slideLayouts/slideLayout2.xml"/><Relationship Id="rId6" Type="http://schemas.openxmlformats.org/officeDocument/2006/relationships/hyperlink" Target="https://en.wikipedia.org/wiki/Greenwashing" TargetMode="External"/><Relationship Id="rId5" Type="http://schemas.openxmlformats.org/officeDocument/2006/relationships/hyperlink" Target="https://en.wikipedia.org/wiki/Environmentally_friendly" TargetMode="External"/><Relationship Id="rId4" Type="http://schemas.openxmlformats.org/officeDocument/2006/relationships/hyperlink" Target="https://en.wikipedia.org/wiki/Green_marketing" TargetMode="External"/></Relationships>
</file>

<file path=ppt/slides/_rels/slide184.xml.rels><?xml version="1.0" encoding="UTF-8" standalone="yes"?>
<Relationships xmlns="http://schemas.openxmlformats.org/package/2006/relationships"><Relationship Id="rId2" Type="http://schemas.openxmlformats.org/officeDocument/2006/relationships/hyperlink" Target="http://sinsofgreenwashing.org/" TargetMode="Externa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hyperlink" Target="https://pl.wikipedia.org/wiki/Greenwashing" TargetMode="Externa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hyperlink" Target="https://pl.wikipedia.org/wiki/Greenwashing" TargetMode="Externa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8" Type="http://schemas.openxmlformats.org/officeDocument/2006/relationships/hyperlink" Target="https://agencja-informacyjna.com/greenwashing-w-przemysle-odziezowym/" TargetMode="External"/><Relationship Id="rId3" Type="http://schemas.openxmlformats.org/officeDocument/2006/relationships/hyperlink" Target="https://pixabay.com/pl/photos/tygrys-ogr%c3%b3d-zoologiczny-biopark-2182843/" TargetMode="External"/><Relationship Id="rId7" Type="http://schemas.openxmlformats.org/officeDocument/2006/relationships/hyperlink" Target="https://naszesmieci.mos.gov.pl/jak-segregowac" TargetMode="External"/><Relationship Id="rId2" Type="http://schemas.openxmlformats.org/officeDocument/2006/relationships/hyperlink" Target="https://pixabay.com/pl/photos/zmiana-klimatu-termometr-po%c5%bcar-lasu-3836835/" TargetMode="External"/><Relationship Id="rId1" Type="http://schemas.openxmlformats.org/officeDocument/2006/relationships/slideLayout" Target="../slideLayouts/slideLayout2.xml"/><Relationship Id="rId6" Type="http://schemas.openxmlformats.org/officeDocument/2006/relationships/hyperlink" Target="https://www.nowy-sacz.info/50-most-polluted-cities-in-the-european-union/" TargetMode="External"/><Relationship Id="rId5" Type="http://schemas.openxmlformats.org/officeDocument/2006/relationships/hyperlink" Target="https://pixabay.com/pl/vectors/wykrzyknik-wykrzyknika-krzyk-znak-350199/" TargetMode="External"/><Relationship Id="rId4" Type="http://schemas.openxmlformats.org/officeDocument/2006/relationships/hyperlink" Target="https://pixabay.com/pl/illustrations/wzrost-rozw%c3%b3j-natura-%c5%9brodowisko-6756491/" TargetMode="External"/><Relationship Id="rId9" Type="http://schemas.openxmlformats.org/officeDocument/2006/relationships/hyperlink" Target="https://pl.wikipedia.org/wiki/Greenwashinghttps:/pl.wikipedia.org/wiki/Greenwashing" TargetMode="External"/></Relationships>
</file>

<file path=ppt/slides/_rels/slide18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hyperlink" Target="https://klimada2.ios.gov.pl/europejski-zielony-lad/" TargetMode="Externa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hyperlink" Target="https://www.un.org/en/actnow/facts-and-figures" TargetMode="Externa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hyperlink" Target="https://www.unep.org/news-and-stories/press-release/un-17-all-food-available-consumer-levels-wasted" TargetMode="External"/><Relationship Id="rId2" Type="http://schemas.openxmlformats.org/officeDocument/2006/relationships/hyperlink" Target="https://www.un.org/en/food-systems-summit/news/un-secretary-generals-remarks-food-systems-summit" TargetMode="External"/><Relationship Id="rId1" Type="http://schemas.openxmlformats.org/officeDocument/2006/relationships/slideLayout" Target="../slideLayouts/slideLayout2.xml"/><Relationship Id="rId5" Type="http://schemas.openxmlformats.org/officeDocument/2006/relationships/hyperlink" Target="http://www.ipcc.ch/srccl/chapter/chapter-5" TargetMode="External"/><Relationship Id="rId4" Type="http://schemas.openxmlformats.org/officeDocument/2006/relationships/hyperlink" Target="https://unfccc.int/blog/we-need-to-talk-about-meat"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s://wedocs.unep.org/bitstream/handle/20.500.11822/34572/GSR_ES.pdf" TargetMode="External"/><Relationship Id="rId2" Type="http://schemas.openxmlformats.org/officeDocument/2006/relationships/hyperlink" Target="https://www.ipcc.ch/site/assets/uploads/2018/02/ipcc_wg3_ar5_chapter7.pdf" TargetMode="External"/><Relationship Id="rId1" Type="http://schemas.openxmlformats.org/officeDocument/2006/relationships/slideLayout" Target="../slideLayouts/slideLayout2.xml"/><Relationship Id="rId4" Type="http://schemas.openxmlformats.org/officeDocument/2006/relationships/hyperlink" Target="https://globalabc.org/sites/default/files/2021-10/GABC_Buildings-GSR-2021_BOOK.pdf" TargetMode="External"/></Relationships>
</file>

<file path=ppt/slides/_rels/slide206.xml.rels><?xml version="1.0" encoding="UTF-8" standalone="yes"?>
<Relationships xmlns="http://schemas.openxmlformats.org/package/2006/relationships"><Relationship Id="rId3" Type="http://schemas.openxmlformats.org/officeDocument/2006/relationships/hyperlink" Target="https://www.ccacoalition.org/en/initiatives/efficient-cooling" TargetMode="External"/><Relationship Id="rId2" Type="http://schemas.openxmlformats.org/officeDocument/2006/relationships/hyperlink" Target="https://www.ipcc.ch/site/assets/uploads/2018/02/ipcc_wg3_ar5_chapter9.pdf" TargetMode="External"/><Relationship Id="rId1" Type="http://schemas.openxmlformats.org/officeDocument/2006/relationships/slideLayout" Target="../slideLayouts/slideLayout2.xml"/><Relationship Id="rId4" Type="http://schemas.openxmlformats.org/officeDocument/2006/relationships/hyperlink" Target="https://www.unenvironment.org/explore-topics/energy/what-we-do/renewable-energy#:~:text=Currently%2C%20around%2080%25%20of%20global,emissions%20responsible%20for%20climate%20change" TargetMode="External"/></Relationships>
</file>

<file path=ppt/slides/_rels/slide207.xml.rels><?xml version="1.0" encoding="UTF-8" standalone="yes"?>
<Relationships xmlns="http://schemas.openxmlformats.org/package/2006/relationships"><Relationship Id="rId3" Type="http://schemas.openxmlformats.org/officeDocument/2006/relationships/hyperlink" Target="https://www.ipcc.ch/site/assets/uploads/2018/02/ipcc_wg3_ar5_chapter8.pdf" TargetMode="External"/><Relationship Id="rId2" Type="http://schemas.openxmlformats.org/officeDocument/2006/relationships/hyperlink" Target="https://wedocs.unep.org/bitstream/handle/20.500.11822/39972/Lifestyles_climate.pdf?sequence=6&amp;isAllowed=y" TargetMode="Externa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hyperlink" Target="https://www.unenvironment.org/explore-topics/transport/what-we-do/electric-mobility/electric-light-duty-vehicles" TargetMode="External"/><Relationship Id="rId2" Type="http://schemas.openxmlformats.org/officeDocument/2006/relationships/hyperlink" Target="https://www.unenvironment.org/news-and-stories/press-release/electric-mobility-could-help-clean-air-and-boost-green-jobs-part" TargetMode="External"/><Relationship Id="rId1" Type="http://schemas.openxmlformats.org/officeDocument/2006/relationships/slideLayout" Target="../slideLayouts/slideLayout2.xml"/><Relationship Id="rId5" Type="http://schemas.openxmlformats.org/officeDocument/2006/relationships/hyperlink" Target="https://wedocs.unep.org/xmlui/bitstream/handle/20.500.11822/34431/EGR20ch5.pdf?sequence=3" TargetMode="External"/><Relationship Id="rId4" Type="http://schemas.openxmlformats.org/officeDocument/2006/relationships/hyperlink" Target="https://www.ipcc.ch/site/assets/uploads/2018/02/ipcc_wg3_ar5_chapter8.pdf" TargetMode="External"/></Relationships>
</file>

<file path=ppt/slides/_rels/slide209.xml.rels><?xml version="1.0" encoding="UTF-8" standalone="yes"?>
<Relationships xmlns="http://schemas.openxmlformats.org/package/2006/relationships"><Relationship Id="rId3" Type="http://schemas.openxmlformats.org/officeDocument/2006/relationships/hyperlink" Target="https://www.unenvironment.org/news-and-stories/story/trend-sustainable-fashion-wake-covid-19" TargetMode="External"/><Relationship Id="rId2" Type="http://schemas.openxmlformats.org/officeDocument/2006/relationships/hyperlink" Target="https://www.oneplanetnetwork.org/sites/default/files/unep_sustainability_and_circularity_textile_value_chain_1.pdf" TargetMode="External"/><Relationship Id="rId1" Type="http://schemas.openxmlformats.org/officeDocument/2006/relationships/slideLayout" Target="../slideLayouts/slideLayout2.xml"/><Relationship Id="rId6" Type="http://schemas.openxmlformats.org/officeDocument/2006/relationships/hyperlink" Target="https://www.worldbank.org/en/news/feature/2019/09/23/costo-moda-medio-ambiente" TargetMode="External"/><Relationship Id="rId5" Type="http://schemas.openxmlformats.org/officeDocument/2006/relationships/hyperlink" Target="https://www.unenvironment.org/news-and-stories/story/putting-brakes-fast-fashion" TargetMode="External"/><Relationship Id="rId4" Type="http://schemas.openxmlformats.org/officeDocument/2006/relationships/hyperlink" Target="https://unfccc.int/news/un-helps-fashion-industry-shift-to-low-carb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hyperlink" Target="https://www.unenvironment.org/interactive/beat-plastic-pollution/" TargetMode="External"/><Relationship Id="rId2" Type="http://schemas.openxmlformats.org/officeDocument/2006/relationships/hyperlink" Target="https://www.unenvironment.org/explore-topics/resource-efficiency/what-we-do/cities/solid-waste-management" TargetMode="Externa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hyperlink" Target="https://www.unenvironment.org/explore-topics/sustainable-development-goals/why-do-sustainable-development-goals-matter/goal-12" TargetMode="Externa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hyperlink" Target="https://unstats.un.org/sdgs/report/2020/goal-12/" TargetMode="External"/><Relationship Id="rId2" Type="http://schemas.openxmlformats.org/officeDocument/2006/relationships/hyperlink" Target="https://www.unenvironment.org/interactive/beat-plastic-pollution/" TargetMode="Externa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hyperlink" Target="https://en.unesco.org/water-security/wwap/wwdr/2019" TargetMode="External"/><Relationship Id="rId2" Type="http://schemas.openxmlformats.org/officeDocument/2006/relationships/hyperlink" Target="https://www.unenvironment.org/news-and-stories/story/saving-water-one-droplet-time" TargetMode="External"/><Relationship Id="rId1" Type="http://schemas.openxmlformats.org/officeDocument/2006/relationships/slideLayout" Target="../slideLayouts/slideLayout2.xml"/><Relationship Id="rId4" Type="http://schemas.openxmlformats.org/officeDocument/2006/relationships/hyperlink" Target="https://www.unwater.org/water-facts/water-food-and-energy/" TargetMode="External"/></Relationships>
</file>

<file path=ppt/slides/_rels/slide21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hyperlink" Target="file:///C:\Users\ffi23\Downloads\5016_0.pdf" TargetMode="Externa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hyperlink" Target="https://asana.com/pl/resources/gantt-chart-basics" TargetMode="Externa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hyperlink" Target="https://mfiles.pl/pl/index.php/Bud%C5%BCet_projektu" TargetMode="Externa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hyperlink" Target="https://asana.com/pl/resources/project-budget" TargetMode="Externa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hyperlink" Target="https://asana.com/pl/resources/project-risk-management-process" TargetMode="Externa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hyperlink" Target="https://aktywny.blog/2015/06/03/produkt-rezultat-efekt-oddzialywanie-czym-to-jesc/" TargetMode="Externa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hyperlink" Target="http://wid.edu.pl/2018/03/wskazniki-produktu-rezultatu-projektach-u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8" Type="http://schemas.openxmlformats.org/officeDocument/2006/relationships/hyperlink" Target="http://zarzadzanieprojektami.it/21.html" TargetMode="External"/><Relationship Id="rId13" Type="http://schemas.openxmlformats.org/officeDocument/2006/relationships/hyperlink" Target="https://publicystyka.ngo.pl/czym-jest-rezultat-w-projekcie" TargetMode="External"/><Relationship Id="rId3" Type="http://schemas.openxmlformats.org/officeDocument/2006/relationships/hyperlink" Target="https://www.datocms-assets.com/36998/1608568194-zarzadzanieprojektemsempre.pdf" TargetMode="External"/><Relationship Id="rId7" Type="http://schemas.openxmlformats.org/officeDocument/2006/relationships/hyperlink" Target="https://www.powiat-slupca.pl/wp-content/uploads/2021/07/Podrecznik-nt-tworzenia-projektow.pdf" TargetMode="External"/><Relationship Id="rId12" Type="http://schemas.openxmlformats.org/officeDocument/2006/relationships/hyperlink" Target="https://asana.com/pl/resources/project-budget" TargetMode="External"/><Relationship Id="rId2" Type="http://schemas.openxmlformats.org/officeDocument/2006/relationships/hyperlink" Target="https://www.google.com/url?sa=t&amp;rct=j&amp;q=&amp;esrc=s&amp;source=web&amp;cd=&amp;ved=2ahUKEwiXgZS8gJ__AhWSjYsKHU8WDWwQFnoECAkQAQ&amp;url=https://ngo.krakow.pl/pliki/5016&amp;usg=AOvVaw31sLjapCYYTnrlk2emFvtS" TargetMode="External"/><Relationship Id="rId16" Type="http://schemas.openxmlformats.org/officeDocument/2006/relationships/hyperlink" Target="https://asana.com/pl/resources/project-risk-management-process" TargetMode="External"/><Relationship Id="rId1" Type="http://schemas.openxmlformats.org/officeDocument/2006/relationships/slideLayout" Target="../slideLayouts/slideLayout2.xml"/><Relationship Id="rId6" Type="http://schemas.openxmlformats.org/officeDocument/2006/relationships/hyperlink" Target="https://mtc.pl/cele-smart/" TargetMode="External"/><Relationship Id="rId11" Type="http://schemas.openxmlformats.org/officeDocument/2006/relationships/hyperlink" Target="https://mfiles.pl/pl/index.php/Bud%C5%BCet_projektu" TargetMode="External"/><Relationship Id="rId5" Type="http://schemas.openxmlformats.org/officeDocument/2006/relationships/hyperlink" Target="https://mfiles.pl/pl/index.php/Zasada_SMART" TargetMode="External"/><Relationship Id="rId15" Type="http://schemas.openxmlformats.org/officeDocument/2006/relationships/hyperlink" Target="https://mtc.pl/zarzadzanie-ryzykiem-w-projekcie/" TargetMode="External"/><Relationship Id="rId10" Type="http://schemas.openxmlformats.org/officeDocument/2006/relationships/hyperlink" Target="https://asana.com/pl/resources/gantt-chart-basics" TargetMode="External"/><Relationship Id="rId4" Type="http://schemas.openxmlformats.org/officeDocument/2006/relationships/hyperlink" Target="https://efektpmo.pl/jak-definiowac-cele-w-projektach/" TargetMode="External"/><Relationship Id="rId9" Type="http://schemas.openxmlformats.org/officeDocument/2006/relationships/hyperlink" Target="https://en.duf.dk/fileadmin/user_upload/Editor/5_The_problem_tree_and_development_of_solutions.pdf" TargetMode="External"/><Relationship Id="rId14" Type="http://schemas.openxmlformats.org/officeDocument/2006/relationships/hyperlink" Target="https://aktywny.blog/2015/06/03/produkt-rezultat-efekt-oddzialywanie-czym-to-jesc/" TargetMode="External"/></Relationships>
</file>

<file path=ppt/slides/_rels/slide2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hyperlink" Target="https://core.ac.uk/download/pdf/250299874.pdf" TargetMode="Externa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hyperlink" Target="https://ruj.uj.edu.pl/xmlui/bitstream/handle/item/81479/sikora_zmiana_osobowosci_w_ujeciu_psychologii_projektow_osobistych_2005.pdf?sequence=1&amp;isAllowed=y" TargetMode="External"/><Relationship Id="rId2" Type="http://schemas.openxmlformats.org/officeDocument/2006/relationships/hyperlink" Target="https://core.ac.uk/download/pdf/250299874.pdf" TargetMode="External"/><Relationship Id="rId1" Type="http://schemas.openxmlformats.org/officeDocument/2006/relationships/slideLayout" Target="../slideLayouts/slideLayout2.xml"/><Relationship Id="rId4" Type="http://schemas.openxmlformats.org/officeDocument/2006/relationships/hyperlink" Target="https://mfiles.pl/pl/index.php/Automotywacja" TargetMode="External"/></Relationships>
</file>

<file path=ppt/slides/_rels/slide2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klimada2.ios.gov.pl/files/2021/Adaptacja%20do%20zmian%20klimatu%20na%20gruncie%20UNFCCC.pdf"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klimada2.ios.gov.pl/files/2021/Adaptacja%20do%20zmian%20klimatu%20na%20gruncie%20UNFCCC.pdf"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eea.europa.eu/themes/biodiversity/intro" TargetMode="External"/><Relationship Id="rId2" Type="http://schemas.openxmlformats.org/officeDocument/2006/relationships/hyperlink" Target="https://www.eea.europa.eu/pl/themes/biodiversity/intro"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www.europarl.europa.eu/news/en/headlines/society/20200109STO69929/loss-biodiversity-meaning-and-cause"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www.consilium.europa.eu/pl/policies/biodiversity/"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zpe.gov.pl/a/zagrozenia-bioroznorodnosci/D19ogvFoa"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s://www.europarl.europa.eu/pdfs/news/expert/2020/1/story/20200109STO69929/20200109STO69929_en.pdf"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s://zpe.gov.pl/a/zagrorzenia-bioroznorodnosci/D19ogvFoa"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https://zpe.gov.pl/a/zagrozenia-bioroznorodnosci/D19ogvFoa"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s://zpe.gov.pl/a/zagrozenia-bioroznorodnosci/D19ogvFoa"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s://zpe.gov.pl/a/zagrozenia-bioroznorodnosci/D19ogvFoa#:~:text=Istotnym%20powodem%20zagro%C5%BCenia,na%20tych%20obszarach"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zpe.gov.pl/a/zagrozenia-bioroznorodnosci/D19ogvFoa" TargetMode="External"/><Relationship Id="rId2" Type="http://schemas.openxmlformats.org/officeDocument/2006/relationships/hyperlink" Target="https://view.genial.ly/5e9765cf682dd50db8837a5f/presentation-wplyw-czlowieka-na-roznorodnosc-biologiczna"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s://zpe.gov.pl/a/zagrozenia-bioroznorodnosci/D19ogvFoa"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zpe.gov.pl/a/zagrozenia-bioroznorodnosci/D19ogvFoa" TargetMode="External"/><Relationship Id="rId2" Type="http://schemas.openxmlformats.org/officeDocument/2006/relationships/hyperlink" Target="https://sp16.piotrkow.pl/content/artykuly/files/Biologia%208%20a,c,d%20%2001-04.06.2020.docx"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https://klimada2.ios.gov.pl/chronmy-lasy/"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hyperlink" Target="https://www.gov.pl/web/rozwoj-technologia/zrownowazony-rozwoj"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s://www.gov.pl/web/rozwoj-technologia/zrownowazony-rozwoj"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1">
            <a:extLst>
              <a:ext uri="{FF2B5EF4-FFF2-40B4-BE49-F238E27FC236}">
                <a16:creationId xmlns:a16="http://schemas.microsoft.com/office/drawing/2014/main" xmlns="" id="{27D2CA9D-1F1E-2BFE-8E04-E237D3B7687F}"/>
              </a:ext>
            </a:extLst>
          </p:cNvPr>
          <p:cNvPicPr/>
          <p:nvPr/>
        </p:nvPicPr>
        <p:blipFill>
          <a:blip r:embed="rId2"/>
          <a:srcRect/>
          <a:stretch>
            <a:fillRect/>
          </a:stretch>
        </p:blipFill>
        <p:spPr>
          <a:xfrm>
            <a:off x="9632374" y="4363860"/>
            <a:ext cx="1238250" cy="1219200"/>
          </a:xfrm>
          <a:prstGeom prst="rect">
            <a:avLst/>
          </a:prstGeom>
          <a:noFill/>
          <a:ln>
            <a:noFill/>
            <a:prstDash/>
          </a:ln>
        </p:spPr>
      </p:pic>
      <p:sp>
        <p:nvSpPr>
          <p:cNvPr id="7" name="Podtytuł 2">
            <a:extLst>
              <a:ext uri="{FF2B5EF4-FFF2-40B4-BE49-F238E27FC236}">
                <a16:creationId xmlns:a16="http://schemas.microsoft.com/office/drawing/2014/main" xmlns="" id="{D173C002-7F10-4AE6-CEE2-0DE26BBCA249}"/>
              </a:ext>
            </a:extLst>
          </p:cNvPr>
          <p:cNvSpPr txBox="1">
            <a:spLocks/>
          </p:cNvSpPr>
          <p:nvPr/>
        </p:nvSpPr>
        <p:spPr>
          <a:xfrm>
            <a:off x="1806804" y="2304653"/>
            <a:ext cx="8829566" cy="2883877"/>
          </a:xfrm>
          <a:prstGeom prst="rect">
            <a:avLst/>
          </a:prstGeom>
        </p:spPr>
        <p:txBody>
          <a:bodyPr>
            <a:norm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 b="1" dirty="0">
                <a:latin typeface="Times New Roman" panose="02020603050405020304" pitchFamily="18" charset="0"/>
                <a:cs typeface="Times New Roman" panose="02020603050405020304" pitchFamily="18" charset="0"/>
              </a:rPr>
              <a:t>Key competences for people aged 50+</a:t>
            </a:r>
          </a:p>
          <a:p>
            <a:pPr marL="0" indent="0" algn="ctr">
              <a:lnSpc>
                <a:spcPct val="100000"/>
              </a:lnSpc>
              <a:buNone/>
            </a:pPr>
            <a:r>
              <a:rPr lang="en" sz="4000" b="1" dirty="0">
                <a:solidFill>
                  <a:schemeClr val="tx1"/>
                </a:solidFill>
                <a:latin typeface="Times New Roman" panose="02020603050405020304" pitchFamily="18" charset="0"/>
                <a:cs typeface="Times New Roman" panose="02020603050405020304" pitchFamily="18" charset="0"/>
              </a:rPr>
              <a:t>Course: </a:t>
            </a:r>
            <a:r>
              <a:rPr lang="pl-PL" sz="4000" b="1" dirty="0" smtClean="0">
                <a:solidFill>
                  <a:schemeClr val="tx1"/>
                </a:solidFill>
                <a:latin typeface="Times New Roman" panose="02020603050405020304" pitchFamily="18" charset="0"/>
                <a:cs typeface="Times New Roman" panose="02020603050405020304" pitchFamily="18" charset="0"/>
              </a:rPr>
              <a:t>Entrepreneurship</a:t>
            </a:r>
          </a:p>
          <a:p>
            <a:pPr marL="0" indent="0" algn="ctr">
              <a:lnSpc>
                <a:spcPct val="100000"/>
              </a:lnSpc>
              <a:buNone/>
            </a:pPr>
            <a:r>
              <a:rPr lang="en" sz="4000" b="1" dirty="0" smtClean="0">
                <a:solidFill>
                  <a:schemeClr val="tx1"/>
                </a:solidFill>
                <a:latin typeface="Times New Roman" panose="02020603050405020304" pitchFamily="18" charset="0"/>
                <a:cs typeface="Times New Roman" panose="02020603050405020304" pitchFamily="18" charset="0"/>
              </a:rPr>
              <a:t>Self-awareness </a:t>
            </a:r>
            <a:r>
              <a:rPr lang="en" sz="4000" b="1" dirty="0">
                <a:solidFill>
                  <a:schemeClr val="tx1"/>
                </a:solidFill>
                <a:latin typeface="Times New Roman" panose="02020603050405020304" pitchFamily="18" charset="0"/>
                <a:cs typeface="Times New Roman" panose="02020603050405020304" pitchFamily="18" charset="0"/>
              </a:rPr>
              <a:t>- the art of </a:t>
            </a:r>
            <a:r>
              <a:rPr lang="en" sz="4000" b="1" dirty="0" smtClean="0">
                <a:solidFill>
                  <a:schemeClr val="tx1"/>
                </a:solidFill>
                <a:latin typeface="Times New Roman" panose="02020603050405020304" pitchFamily="18" charset="0"/>
                <a:cs typeface="Times New Roman" panose="02020603050405020304" pitchFamily="18" charset="0"/>
              </a:rPr>
              <a:t>self-</a:t>
            </a:r>
            <a:r>
              <a:rPr lang="pl-PL" sz="4000" b="1" dirty="0" err="1" smtClean="0">
                <a:solidFill>
                  <a:schemeClr val="tx1"/>
                </a:solidFill>
                <a:latin typeface="Times New Roman" panose="02020603050405020304" pitchFamily="18" charset="0"/>
                <a:cs typeface="Times New Roman" panose="02020603050405020304" pitchFamily="18" charset="0"/>
              </a:rPr>
              <a:t>insight</a:t>
            </a:r>
            <a:endParaRPr lang="pl-PL" sz="4000" b="1" dirty="0" smtClean="0">
              <a:solidFill>
                <a:schemeClr val="tx1"/>
              </a:solidFill>
              <a:latin typeface="Times New Roman" panose="02020603050405020304" pitchFamily="18" charset="0"/>
              <a:cs typeface="Times New Roman" panose="02020603050405020304" pitchFamily="18" charset="0"/>
            </a:endParaRPr>
          </a:p>
          <a:p>
            <a:pPr marL="0" indent="0" algn="ctr">
              <a:lnSpc>
                <a:spcPct val="100000"/>
              </a:lnSpc>
              <a:buNone/>
            </a:pPr>
            <a:r>
              <a:rPr lang="pl-PL" sz="4000" b="1" dirty="0" smtClean="0">
                <a:solidFill>
                  <a:schemeClr val="tx1"/>
                </a:solidFill>
                <a:latin typeface="Times New Roman" panose="02020603050405020304" pitchFamily="18" charset="0"/>
                <a:cs typeface="Times New Roman" panose="02020603050405020304" pitchFamily="18" charset="0"/>
              </a:rPr>
              <a:t>Module 1</a:t>
            </a:r>
            <a:endParaRPr lang="pl-PL" sz="4000" dirty="0">
              <a:solidFill>
                <a:schemeClr val="tx1"/>
              </a:solidFill>
              <a:latin typeface="Times New Roman" panose="02020603050405020304" pitchFamily="18" charset="0"/>
              <a:cs typeface="Times New Roman" panose="02020603050405020304" pitchFamily="18" charset="0"/>
            </a:endParaRPr>
          </a:p>
        </p:txBody>
      </p:sp>
      <p:pic>
        <p:nvPicPr>
          <p:cNvPr id="6" name="Obraz 5" descr="C:\Users\FFI\AppData\Local\Temp\Rar$DIa0.968\EN Co-funded by the EU_PO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7260" y="1238889"/>
            <a:ext cx="4537537" cy="999173"/>
          </a:xfrm>
          <a:prstGeom prst="rect">
            <a:avLst/>
          </a:prstGeom>
          <a:noFill/>
          <a:ln>
            <a:noFill/>
          </a:ln>
        </p:spPr>
      </p:pic>
    </p:spTree>
    <p:extLst>
      <p:ext uri="{BB962C8B-B14F-4D97-AF65-F5344CB8AC3E}">
        <p14:creationId xmlns:p14="http://schemas.microsoft.com/office/powerpoint/2010/main" val="1702996799"/>
      </p:ext>
    </p:extLst>
  </p:cSld>
  <p:clrMapOvr>
    <a:masterClrMapping/>
  </p:clrMapOvr>
  <p:transition>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8DDCFE-6D54-05ED-ADCA-41E3CB54715A}"/>
              </a:ext>
            </a:extLst>
          </p:cNvPr>
          <p:cNvSpPr>
            <a:spLocks noGrp="1"/>
          </p:cNvSpPr>
          <p:nvPr>
            <p:ph type="title"/>
          </p:nvPr>
        </p:nvSpPr>
        <p:spPr>
          <a:xfrm>
            <a:off x="776377" y="253521"/>
            <a:ext cx="11415623" cy="1325563"/>
          </a:xfrm>
        </p:spPr>
        <p:txBody>
          <a:bodyPr/>
          <a:lstStyle/>
          <a:p>
            <a:pPr algn="ctr"/>
            <a:r>
              <a:rPr lang="en" b="1" dirty="0">
                <a:solidFill>
                  <a:srgbClr val="298724"/>
                </a:solidFill>
                <a:latin typeface="Arial" panose="020B0604020202020204" pitchFamily="34" charset="0"/>
                <a:cs typeface="Arial" panose="020B0604020202020204" pitchFamily="34" charset="0"/>
              </a:rPr>
              <a:t>8 PILLARS OF INTERNAL CONFIDENCE</a:t>
            </a:r>
          </a:p>
          <a:p>
            <a:endParaRPr lang="en-US" dirty="0">
              <a:solidFill>
                <a:srgbClr val="FFC000"/>
              </a:solidFill>
              <a:latin typeface="Times New Roman"/>
              <a:cs typeface="Times New Roman"/>
            </a:endParaRPr>
          </a:p>
        </p:txBody>
      </p:sp>
      <p:sp>
        <p:nvSpPr>
          <p:cNvPr id="3" name="Content Placeholder 2">
            <a:extLst>
              <a:ext uri="{FF2B5EF4-FFF2-40B4-BE49-F238E27FC236}">
                <a16:creationId xmlns:a16="http://schemas.microsoft.com/office/drawing/2014/main" xmlns="" id="{4BF07E40-51DF-8EEE-CD9C-4D5D2037288B}"/>
              </a:ext>
            </a:extLst>
          </p:cNvPr>
          <p:cNvSpPr>
            <a:spLocks noGrp="1"/>
          </p:cNvSpPr>
          <p:nvPr>
            <p:ph idx="1"/>
          </p:nvPr>
        </p:nvSpPr>
        <p:spPr>
          <a:xfrm>
            <a:off x="2235566" y="1176756"/>
            <a:ext cx="9366772" cy="5551848"/>
          </a:xfrm>
        </p:spPr>
        <p:txBody>
          <a:bodyPr vert="horz" lIns="91440" tIns="45720" rIns="91440" bIns="45720" rtlCol="0" anchor="t">
            <a:normAutofit/>
          </a:bodyPr>
          <a:lstStyle/>
          <a:p>
            <a:r>
              <a:rPr lang="en-GB" b="1" dirty="0">
                <a:latin typeface="Arial" panose="020B0604020202020204" pitchFamily="34" charset="0"/>
                <a:cs typeface="Arial" panose="020B0604020202020204" pitchFamily="34" charset="0"/>
              </a:rPr>
              <a:t>Pillar 1</a:t>
            </a:r>
            <a:r>
              <a:rPr lang="en-GB" dirty="0">
                <a:latin typeface="Arial" panose="020B0604020202020204" pitchFamily="34" charset="0"/>
                <a:cs typeface="Arial" panose="020B0604020202020204" pitchFamily="34" charset="0"/>
              </a:rPr>
              <a:t>  </a:t>
            </a:r>
            <a:r>
              <a:rPr lang="en-GB" sz="2600" b="1" dirty="0">
                <a:solidFill>
                  <a:schemeClr val="tx1"/>
                </a:solidFill>
                <a:latin typeface="Arial" panose="020B0604020202020204" pitchFamily="34" charset="0"/>
                <a:cs typeface="Arial" panose="020B0604020202020204" pitchFamily="34" charset="0"/>
              </a:rPr>
              <a:t>Self-awareness</a:t>
            </a:r>
            <a:r>
              <a:rPr lang="en-GB" b="1" dirty="0">
                <a:latin typeface="Arial" panose="020B0604020202020204" pitchFamily="34" charset="0"/>
                <a:cs typeface="Arial" panose="020B0604020202020204" pitchFamily="34" charset="0"/>
              </a:rPr>
              <a:t> </a:t>
            </a:r>
            <a:endParaRPr lang="pl-PL" b="1"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Pillar </a:t>
            </a:r>
            <a:r>
              <a:rPr lang="en-GB" b="1"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  </a:t>
            </a:r>
            <a:r>
              <a:rPr lang="en-GB" sz="2600" b="1" dirty="0">
                <a:latin typeface="Arial" panose="020B0604020202020204" pitchFamily="34" charset="0"/>
                <a:cs typeface="Arial" panose="020B0604020202020204" pitchFamily="34" charset="0"/>
              </a:rPr>
              <a:t>Self-acceptance</a:t>
            </a:r>
            <a:r>
              <a:rPr lang="en-GB" b="1" dirty="0">
                <a:latin typeface="Arial" panose="020B0604020202020204" pitchFamily="34" charset="0"/>
                <a:cs typeface="Arial" panose="020B0604020202020204" pitchFamily="34" charset="0"/>
              </a:rPr>
              <a:t> </a:t>
            </a:r>
            <a:endParaRPr lang="pl-PL" b="1"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Pillar </a:t>
            </a:r>
            <a:r>
              <a:rPr lang="en-GB" b="1" dirty="0">
                <a:latin typeface="Arial" panose="020B0604020202020204" pitchFamily="34" charset="0"/>
                <a:cs typeface="Arial" panose="020B0604020202020204" pitchFamily="34" charset="0"/>
              </a:rPr>
              <a:t>3</a:t>
            </a:r>
            <a:r>
              <a:rPr lang="en-GB" dirty="0">
                <a:latin typeface="Arial" panose="020B0604020202020204" pitchFamily="34" charset="0"/>
                <a:cs typeface="Arial" panose="020B0604020202020204" pitchFamily="34" charset="0"/>
              </a:rPr>
              <a:t> </a:t>
            </a:r>
            <a:r>
              <a:rPr lang="en-GB" sz="2600" b="1" dirty="0">
                <a:latin typeface="Arial" panose="020B0604020202020204" pitchFamily="34" charset="0"/>
                <a:cs typeface="Arial" panose="020B0604020202020204" pitchFamily="34" charset="0"/>
              </a:rPr>
              <a:t>Self-satisfaction</a:t>
            </a:r>
            <a:r>
              <a:rPr lang="en-GB" b="1" dirty="0">
                <a:latin typeface="Arial" panose="020B0604020202020204" pitchFamily="34" charset="0"/>
                <a:cs typeface="Arial" panose="020B0604020202020204" pitchFamily="34" charset="0"/>
              </a:rPr>
              <a:t> </a:t>
            </a:r>
            <a:endParaRPr lang="pl-PL" b="1"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Pillar </a:t>
            </a:r>
            <a:r>
              <a:rPr lang="en-GB" b="1" dirty="0">
                <a:latin typeface="Arial" panose="020B0604020202020204" pitchFamily="34" charset="0"/>
                <a:cs typeface="Arial" panose="020B0604020202020204" pitchFamily="34" charset="0"/>
              </a:rPr>
              <a:t>4</a:t>
            </a:r>
            <a:r>
              <a:rPr lang="en-GB" dirty="0">
                <a:latin typeface="Arial" panose="020B0604020202020204" pitchFamily="34" charset="0"/>
                <a:cs typeface="Arial" panose="020B0604020202020204" pitchFamily="34" charset="0"/>
              </a:rPr>
              <a:t> </a:t>
            </a:r>
            <a:r>
              <a:rPr lang="en-GB" sz="2600" b="1" dirty="0">
                <a:latin typeface="Arial" panose="020B0604020202020204" pitchFamily="34" charset="0"/>
                <a:cs typeface="Arial" panose="020B0604020202020204" pitchFamily="34" charset="0"/>
              </a:rPr>
              <a:t>Self-confidence </a:t>
            </a:r>
            <a:endParaRPr lang="pl-PL" sz="2600" b="1"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Pillar </a:t>
            </a:r>
            <a:r>
              <a:rPr lang="en-GB" b="1" dirty="0">
                <a:latin typeface="Arial" panose="020B0604020202020204" pitchFamily="34" charset="0"/>
                <a:cs typeface="Arial" panose="020B0604020202020204" pitchFamily="34" charset="0"/>
              </a:rPr>
              <a:t>5</a:t>
            </a:r>
            <a:r>
              <a:rPr lang="en-GB" dirty="0">
                <a:latin typeface="Arial" panose="020B0604020202020204" pitchFamily="34" charset="0"/>
                <a:cs typeface="Arial" panose="020B0604020202020204" pitchFamily="34" charset="0"/>
              </a:rPr>
              <a:t>  </a:t>
            </a:r>
            <a:r>
              <a:rPr lang="en-GB" sz="2600" b="1" dirty="0">
                <a:latin typeface="Arial" panose="020B0604020202020204" pitchFamily="34" charset="0"/>
                <a:cs typeface="Arial" panose="020B0604020202020204" pitchFamily="34" charset="0"/>
              </a:rPr>
              <a:t>Value</a:t>
            </a:r>
            <a:r>
              <a:rPr lang="en-GB" b="1" dirty="0">
                <a:latin typeface="Arial" panose="020B0604020202020204" pitchFamily="34" charset="0"/>
                <a:cs typeface="Arial" panose="020B0604020202020204" pitchFamily="34" charset="0"/>
              </a:rPr>
              <a:t> </a:t>
            </a:r>
            <a:endParaRPr lang="pl-PL" b="1"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Pillar </a:t>
            </a:r>
            <a:r>
              <a:rPr lang="en-GB" b="1" dirty="0">
                <a:latin typeface="Arial" panose="020B0604020202020204" pitchFamily="34" charset="0"/>
                <a:cs typeface="Arial" panose="020B0604020202020204" pitchFamily="34" charset="0"/>
              </a:rPr>
              <a:t>6</a:t>
            </a:r>
            <a:r>
              <a:rPr lang="en-GB" dirty="0">
                <a:latin typeface="Arial" panose="020B0604020202020204" pitchFamily="34" charset="0"/>
                <a:cs typeface="Arial" panose="020B0604020202020204" pitchFamily="34" charset="0"/>
              </a:rPr>
              <a:t> </a:t>
            </a:r>
            <a:r>
              <a:rPr lang="en-GB" sz="2600" b="1" dirty="0">
                <a:latin typeface="Arial" panose="020B0604020202020204" pitchFamily="34" charset="0"/>
                <a:cs typeface="Arial" panose="020B0604020202020204" pitchFamily="34" charset="0"/>
              </a:rPr>
              <a:t>Confidence in </a:t>
            </a:r>
            <a:r>
              <a:rPr lang="en-GB" sz="2600" b="1" dirty="0" smtClean="0">
                <a:latin typeface="Arial" panose="020B0604020202020204" pitchFamily="34" charset="0"/>
                <a:cs typeface="Arial" panose="020B0604020202020204" pitchFamily="34" charset="0"/>
              </a:rPr>
              <a:t>yourself</a:t>
            </a:r>
            <a:endParaRPr lang="pl-PL" sz="2600"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Pillar 7</a:t>
            </a:r>
            <a:r>
              <a:rPr lang="en-GB" dirty="0">
                <a:latin typeface="Arial" panose="020B0604020202020204" pitchFamily="34" charset="0"/>
                <a:cs typeface="Arial" panose="020B0604020202020204" pitchFamily="34" charset="0"/>
              </a:rPr>
              <a:t> </a:t>
            </a:r>
            <a:r>
              <a:rPr lang="en-GB" sz="2600" b="1" dirty="0">
                <a:latin typeface="Arial" panose="020B0604020202020204" pitchFamily="34" charset="0"/>
                <a:cs typeface="Arial" panose="020B0604020202020204" pitchFamily="34" charset="0"/>
              </a:rPr>
              <a:t>Responsibility for your own life </a:t>
            </a:r>
            <a:endParaRPr lang="pl-PL" sz="2600" b="1"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Pillar </a:t>
            </a:r>
            <a:r>
              <a:rPr lang="en-GB" b="1" dirty="0">
                <a:latin typeface="Arial" panose="020B0604020202020204" pitchFamily="34" charset="0"/>
                <a:cs typeface="Arial" panose="020B0604020202020204" pitchFamily="34" charset="0"/>
              </a:rPr>
              <a:t>8</a:t>
            </a:r>
            <a:r>
              <a:rPr lang="en-GB" dirty="0">
                <a:latin typeface="Arial" panose="020B0604020202020204" pitchFamily="34" charset="0"/>
                <a:cs typeface="Arial" panose="020B0604020202020204" pitchFamily="34" charset="0"/>
              </a:rPr>
              <a:t> </a:t>
            </a:r>
            <a:r>
              <a:rPr lang="en-GB" sz="2600" b="1" dirty="0">
                <a:latin typeface="Arial" panose="020B0604020202020204" pitchFamily="34" charset="0"/>
                <a:cs typeface="Arial" panose="020B0604020202020204" pitchFamily="34" charset="0"/>
              </a:rPr>
              <a:t>Positive attitude </a:t>
            </a:r>
            <a:endParaRPr lang="en-US" sz="2600" dirty="0">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xmlns="" id="{E0C353BE-7FC2-87CE-789E-165649330D4E}"/>
              </a:ext>
            </a:extLst>
          </p:cNvPr>
          <p:cNvPicPr>
            <a:picLocks noChangeAspect="1"/>
          </p:cNvPicPr>
          <p:nvPr/>
        </p:nvPicPr>
        <p:blipFill>
          <a:blip r:embed="rId2"/>
          <a:stretch>
            <a:fillRect/>
          </a:stretch>
        </p:blipFill>
        <p:spPr>
          <a:xfrm>
            <a:off x="439946" y="4775166"/>
            <a:ext cx="1650522" cy="1764649"/>
          </a:xfrm>
          <a:prstGeom prst="rect">
            <a:avLst/>
          </a:prstGeom>
        </p:spPr>
      </p:pic>
      <p:pic>
        <p:nvPicPr>
          <p:cNvPr id="5" name="Picture 5">
            <a:extLst>
              <a:ext uri="{FF2B5EF4-FFF2-40B4-BE49-F238E27FC236}">
                <a16:creationId xmlns:a16="http://schemas.microsoft.com/office/drawing/2014/main" xmlns="" id="{2FADE686-7401-A6E4-1D3B-118E57FE0A33}"/>
              </a:ext>
            </a:extLst>
          </p:cNvPr>
          <p:cNvPicPr>
            <a:picLocks noChangeAspect="1"/>
          </p:cNvPicPr>
          <p:nvPr/>
        </p:nvPicPr>
        <p:blipFill>
          <a:blip r:embed="rId2"/>
          <a:stretch>
            <a:fillRect/>
          </a:stretch>
        </p:blipFill>
        <p:spPr>
          <a:xfrm>
            <a:off x="8821947" y="4775166"/>
            <a:ext cx="1650522" cy="1764649"/>
          </a:xfrm>
          <a:prstGeom prst="rect">
            <a:avLst/>
          </a:prstGeom>
        </p:spPr>
      </p:pic>
    </p:spTree>
    <p:extLst>
      <p:ext uri="{BB962C8B-B14F-4D97-AF65-F5344CB8AC3E}">
        <p14:creationId xmlns:p14="http://schemas.microsoft.com/office/powerpoint/2010/main" val="1411633084"/>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841248" y="0"/>
            <a:ext cx="10533529" cy="6858000"/>
          </a:xfrm>
          <a:prstGeom prst="rect">
            <a:avLst/>
          </a:prstGeom>
        </p:spPr>
      </p:pic>
    </p:spTree>
    <p:extLst>
      <p:ext uri="{BB962C8B-B14F-4D97-AF65-F5344CB8AC3E}">
        <p14:creationId xmlns:p14="http://schemas.microsoft.com/office/powerpoint/2010/main" val="4153082874"/>
      </p:ext>
    </p:extLst>
  </p:cSld>
  <p:clrMapOvr>
    <a:masterClrMapping/>
  </p:clrMapOvr>
  <p:transition spd="med">
    <p:cove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4" name="Symbol zastępczy zawartości 2"/>
          <p:cNvSpPr>
            <a:spLocks noGrp="1"/>
          </p:cNvSpPr>
          <p:nvPr>
            <p:ph idx="1"/>
          </p:nvPr>
        </p:nvSpPr>
        <p:spPr/>
        <p:txBody>
          <a:bodyPr/>
          <a:lstStyle/>
          <a:p>
            <a:pPr marL="0" indent="0">
              <a:buNone/>
            </a:pPr>
            <a:r>
              <a:rPr lang="en" sz="2800" dirty="0" smtClean="0"/>
              <a:t>Sources:</a:t>
            </a:r>
            <a:endParaRPr lang="pl-PL" sz="2800" dirty="0">
              <a:hlinkClick r:id="rId2"/>
            </a:endParaRPr>
          </a:p>
          <a:p>
            <a:r>
              <a:rPr lang="pl-PL" sz="1100" dirty="0">
                <a:hlinkClick r:id="rId2"/>
              </a:rPr>
              <a:t>https://www.gov.pl/photo/68534860-e12a-49ef-91d9-9313cd3e36d5</a:t>
            </a:r>
            <a:endParaRPr lang="pl-PL" sz="1100" dirty="0"/>
          </a:p>
          <a:p>
            <a:r>
              <a:rPr lang="pl-PL" sz="1100" dirty="0">
                <a:hlinkClick r:id="rId3"/>
              </a:rPr>
              <a:t>https://www.un.org/sustainabledevelopment/news/communications-material/</a:t>
            </a:r>
            <a:endParaRPr lang="pl-PL" sz="1100" dirty="0"/>
          </a:p>
          <a:p>
            <a:r>
              <a:rPr lang="pl-PL" sz="1100" dirty="0">
                <a:hlinkClick r:id="rId4"/>
              </a:rPr>
              <a:t>http://www.un.org.pl/</a:t>
            </a:r>
            <a:endParaRPr lang="pl-PL" sz="1100" dirty="0"/>
          </a:p>
          <a:p>
            <a:r>
              <a:rPr lang="pl-PL" sz="1100" dirty="0">
                <a:hlinkClick r:id="rId5"/>
              </a:rPr>
              <a:t>https://www.un.org/sustainabledevelopment</a:t>
            </a:r>
            <a:r>
              <a:rPr lang="pl-PL" sz="1100" dirty="0" smtClean="0">
                <a:hlinkClick r:id="rId5"/>
              </a:rPr>
              <a:t>/</a:t>
            </a:r>
            <a:endParaRPr lang="pl-PL" sz="1100" dirty="0" smtClean="0"/>
          </a:p>
          <a:p>
            <a:r>
              <a:rPr lang="pl-PL" sz="1100" dirty="0">
                <a:hlinkClick r:id="rId6"/>
              </a:rPr>
              <a:t>https://</a:t>
            </a:r>
            <a:r>
              <a:rPr lang="pl-PL" sz="1100" dirty="0" smtClean="0">
                <a:hlinkClick r:id="rId6"/>
              </a:rPr>
              <a:t>www.un.org/development/desa/dspd/2030agenda-sdgs.html</a:t>
            </a:r>
            <a:r>
              <a:rPr lang="pl-PL" sz="1100" dirty="0" smtClean="0"/>
              <a:t> </a:t>
            </a:r>
            <a:endParaRPr lang="pl-PL" sz="1100" dirty="0"/>
          </a:p>
          <a:p>
            <a:pPr marL="0" indent="0">
              <a:buNone/>
            </a:pPr>
            <a:endParaRPr lang="pl-PL" sz="1100" dirty="0" smtClean="0"/>
          </a:p>
          <a:p>
            <a:endParaRPr lang="pl-PL" dirty="0" smtClean="0"/>
          </a:p>
          <a:p>
            <a:endParaRPr lang="pl-PL" dirty="0"/>
          </a:p>
        </p:txBody>
      </p:sp>
    </p:spTree>
    <p:extLst>
      <p:ext uri="{BB962C8B-B14F-4D97-AF65-F5344CB8AC3E}">
        <p14:creationId xmlns:p14="http://schemas.microsoft.com/office/powerpoint/2010/main" val="981658811"/>
      </p:ext>
    </p:extLst>
  </p:cSld>
  <p:clrMapOvr>
    <a:masterClrMapping/>
  </p:clrMapOvr>
  <p:transition spd="med">
    <p:cove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2664225" y="0"/>
            <a:ext cx="6863549" cy="6858000"/>
          </a:xfrm>
          <a:prstGeom prst="rect">
            <a:avLst/>
          </a:prstGeom>
        </p:spPr>
      </p:pic>
    </p:spTree>
    <p:extLst>
      <p:ext uri="{BB962C8B-B14F-4D97-AF65-F5344CB8AC3E}">
        <p14:creationId xmlns:p14="http://schemas.microsoft.com/office/powerpoint/2010/main" val="1167606214"/>
      </p:ext>
    </p:extLst>
  </p:cSld>
  <p:clrMapOvr>
    <a:masterClrMapping/>
  </p:clrMapOvr>
  <p:transition spd="med">
    <p:cove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937846"/>
            <a:ext cx="9601200" cy="4929554"/>
          </a:xfrm>
        </p:spPr>
        <p:txBody>
          <a:bodyPr>
            <a:normAutofit/>
          </a:bodyPr>
          <a:lstStyle/>
          <a:p>
            <a:r>
              <a:rPr lang="en" sz="2800" dirty="0"/>
              <a:t>Today, more than 2 billion people live in areas where there is a risk of </a:t>
            </a:r>
            <a:r>
              <a:rPr lang="en" sz="2800" b="1" dirty="0">
                <a:solidFill>
                  <a:srgbClr val="C00000"/>
                </a:solidFill>
              </a:rPr>
              <a:t>limited access </a:t>
            </a:r>
            <a:r>
              <a:rPr lang="en" sz="2800" dirty="0"/>
              <a:t>to drinking </a:t>
            </a:r>
            <a:r>
              <a:rPr lang="en" sz="2800" b="1" dirty="0">
                <a:solidFill>
                  <a:srgbClr val="0070C0"/>
                </a:solidFill>
              </a:rPr>
              <a:t>water</a:t>
            </a:r>
            <a:r>
              <a:rPr lang="en" sz="2800" dirty="0"/>
              <a:t>.</a:t>
            </a:r>
          </a:p>
          <a:p>
            <a:r>
              <a:rPr lang="en" sz="2800" dirty="0"/>
              <a:t>It is estimated that by 2050, at least one in four people in the world will live in a country with a chronic or periodic </a:t>
            </a:r>
            <a:r>
              <a:rPr lang="en" sz="2800" b="1" dirty="0">
                <a:solidFill>
                  <a:srgbClr val="C00000"/>
                </a:solidFill>
              </a:rPr>
              <a:t>shortage</a:t>
            </a:r>
            <a:r>
              <a:rPr lang="en" sz="2800" dirty="0"/>
              <a:t> </a:t>
            </a:r>
            <a:r>
              <a:rPr lang="en" sz="2800" b="1" dirty="0">
                <a:solidFill>
                  <a:srgbClr val="C00000"/>
                </a:solidFill>
              </a:rPr>
              <a:t>of drinking water</a:t>
            </a:r>
            <a:r>
              <a:rPr lang="en" sz="2800" dirty="0"/>
              <a:t>.</a:t>
            </a:r>
            <a:endParaRPr lang="pl-PL" sz="2800" dirty="0" smtClean="0"/>
          </a:p>
          <a:p>
            <a:r>
              <a:rPr lang="en" sz="2800" dirty="0" smtClean="0"/>
              <a:t>Drought </a:t>
            </a:r>
            <a:r>
              <a:rPr lang="en" sz="2800" dirty="0"/>
              <a:t>affects some of the poorest regions of the world, which only intensifies the occurrence of </a:t>
            </a:r>
            <a:r>
              <a:rPr lang="en" sz="2800" b="1" dirty="0">
                <a:solidFill>
                  <a:srgbClr val="C00000"/>
                </a:solidFill>
              </a:rPr>
              <a:t>hunger and malnutrition</a:t>
            </a:r>
            <a:r>
              <a:rPr lang="en" sz="2800" dirty="0"/>
              <a:t>.</a:t>
            </a:r>
          </a:p>
          <a:p>
            <a:pPr marL="0" indent="0">
              <a:buNone/>
            </a:pPr>
            <a:r>
              <a:rPr lang="en" sz="1100" dirty="0">
                <a:hlinkClick r:id="rId2"/>
              </a:rPr>
              <a:t>https://</a:t>
            </a:r>
            <a:r>
              <a:rPr lang="en" sz="1100" dirty="0" smtClean="0">
                <a:hlinkClick r:id="rId2"/>
              </a:rPr>
              <a:t>www.un.org.pl/cel6</a:t>
            </a:r>
            <a:r>
              <a:rPr lang="pl-PL" sz="1100" dirty="0" smtClean="0"/>
              <a:t> </a:t>
            </a:r>
            <a:endParaRPr lang="pl-PL" sz="1100" dirty="0"/>
          </a:p>
        </p:txBody>
      </p:sp>
    </p:spTree>
    <p:extLst>
      <p:ext uri="{BB962C8B-B14F-4D97-AF65-F5344CB8AC3E}">
        <p14:creationId xmlns:p14="http://schemas.microsoft.com/office/powerpoint/2010/main" val="330253606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84563" y="415636"/>
            <a:ext cx="9601200" cy="1485900"/>
          </a:xfrm>
        </p:spPr>
        <p:txBody>
          <a:bodyPr/>
          <a:lstStyle/>
          <a:p>
            <a:r>
              <a:rPr lang="en" b="1" dirty="0"/>
              <a:t>Facts</a:t>
            </a:r>
            <a:r>
              <a:rPr lang="pl-PL" dirty="0"/>
              <a:t/>
            </a:r>
            <a:br>
              <a:rPr lang="pl-PL" dirty="0"/>
            </a:br>
            <a:endParaRPr lang="pl-PL" dirty="0"/>
          </a:p>
        </p:txBody>
      </p:sp>
      <p:sp>
        <p:nvSpPr>
          <p:cNvPr id="3" name="Symbol zastępczy zawartości 2"/>
          <p:cNvSpPr>
            <a:spLocks noGrp="1"/>
          </p:cNvSpPr>
          <p:nvPr>
            <p:ph idx="1"/>
          </p:nvPr>
        </p:nvSpPr>
        <p:spPr>
          <a:xfrm>
            <a:off x="1288472" y="1299131"/>
            <a:ext cx="9601200" cy="4900246"/>
          </a:xfrm>
        </p:spPr>
        <p:txBody>
          <a:bodyPr>
            <a:noAutofit/>
          </a:bodyPr>
          <a:lstStyle/>
          <a:p>
            <a:r>
              <a:rPr lang="en" sz="2600" dirty="0" smtClean="0"/>
              <a:t>Every </a:t>
            </a:r>
            <a:r>
              <a:rPr lang="en" sz="2600" dirty="0"/>
              <a:t>fourth health care facility lacks basic water </a:t>
            </a:r>
            <a:r>
              <a:rPr lang="en" sz="2600" dirty="0" smtClean="0"/>
              <a:t>services.</a:t>
            </a:r>
            <a:endParaRPr lang="en" sz="2600" dirty="0"/>
          </a:p>
          <a:p>
            <a:r>
              <a:rPr lang="en" sz="2600" dirty="0"/>
              <a:t>3 out of 10 people do not have access to safe drinking water and 6 out of 10 people do not have access to safe sanitation.</a:t>
            </a:r>
          </a:p>
          <a:p>
            <a:r>
              <a:rPr lang="en" sz="2600" dirty="0"/>
              <a:t>At least 892 million people still </a:t>
            </a:r>
            <a:r>
              <a:rPr lang="en" sz="2600" dirty="0" smtClean="0"/>
              <a:t>practi</a:t>
            </a:r>
            <a:r>
              <a:rPr lang="pl-PL" sz="2600" dirty="0" smtClean="0"/>
              <a:t>s</a:t>
            </a:r>
            <a:r>
              <a:rPr lang="en" sz="2600" dirty="0" smtClean="0"/>
              <a:t>e o</a:t>
            </a:r>
            <a:r>
              <a:rPr lang="pl-PL" sz="2600" dirty="0" err="1" smtClean="0"/>
              <a:t>pen</a:t>
            </a:r>
            <a:r>
              <a:rPr lang="en" sz="2600" dirty="0" smtClean="0"/>
              <a:t> </a:t>
            </a:r>
            <a:r>
              <a:rPr lang="en" sz="2600" dirty="0"/>
              <a:t>defecation.</a:t>
            </a:r>
          </a:p>
          <a:p>
            <a:r>
              <a:rPr lang="en" sz="2600" dirty="0"/>
              <a:t>Between 1990 and 2015, the number of people using improved drinking water sources increased from 76% to 91%.</a:t>
            </a:r>
          </a:p>
          <a:p>
            <a:r>
              <a:rPr lang="en" sz="2600" dirty="0"/>
              <a:t>More than 40% of the world's population still suffers from water scarcity and this proportion is expected to continue to increase. More than 1.7 billion people live in river basins that use more </a:t>
            </a:r>
            <a:r>
              <a:rPr lang="en" sz="2600" dirty="0" smtClean="0"/>
              <a:t>water </a:t>
            </a:r>
            <a:r>
              <a:rPr lang="en" sz="2600" dirty="0"/>
              <a:t>than they add.</a:t>
            </a:r>
          </a:p>
          <a:p>
            <a:pPr marL="0" indent="0">
              <a:buNone/>
            </a:pPr>
            <a:r>
              <a:rPr lang="en" sz="1100" dirty="0" smtClean="0">
                <a:hlinkClick r:id="rId2"/>
              </a:rPr>
              <a:t>https</a:t>
            </a:r>
            <a:r>
              <a:rPr lang="en" sz="1100" dirty="0">
                <a:hlinkClick r:id="rId2"/>
              </a:rPr>
              <a:t>://</a:t>
            </a:r>
            <a:r>
              <a:rPr lang="en" sz="1100" dirty="0" smtClean="0">
                <a:hlinkClick r:id="rId2"/>
              </a:rPr>
              <a:t>www.un.org.pl/cel6</a:t>
            </a:r>
            <a:r>
              <a:rPr lang="pl-PL" sz="1100" dirty="0" smtClean="0"/>
              <a:t> </a:t>
            </a:r>
            <a:r>
              <a:rPr lang="en" sz="1100" dirty="0" smtClean="0"/>
              <a:t> </a:t>
            </a:r>
          </a:p>
          <a:p>
            <a:endParaRPr lang="pl-PL" sz="1400" dirty="0"/>
          </a:p>
        </p:txBody>
      </p:sp>
    </p:spTree>
    <p:extLst>
      <p:ext uri="{BB962C8B-B14F-4D97-AF65-F5344CB8AC3E}">
        <p14:creationId xmlns:p14="http://schemas.microsoft.com/office/powerpoint/2010/main" val="359150304"/>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48718" y="694064"/>
            <a:ext cx="9601200" cy="5470792"/>
          </a:xfrm>
        </p:spPr>
        <p:txBody>
          <a:bodyPr>
            <a:normAutofit fontScale="92500" lnSpcReduction="10000"/>
          </a:bodyPr>
          <a:lstStyle/>
          <a:p>
            <a:r>
              <a:rPr lang="en" sz="2800" dirty="0"/>
              <a:t>2.4 billion people </a:t>
            </a:r>
            <a:r>
              <a:rPr lang="en" sz="3000" b="1" dirty="0">
                <a:solidFill>
                  <a:srgbClr val="C00000"/>
                </a:solidFill>
              </a:rPr>
              <a:t>lack access </a:t>
            </a:r>
            <a:r>
              <a:rPr lang="en" sz="2800" dirty="0"/>
              <a:t>to basic sanitation facilities such as toilets and latrines.</a:t>
            </a:r>
          </a:p>
          <a:p>
            <a:r>
              <a:rPr lang="en" sz="2800" dirty="0"/>
              <a:t>More than 80% of </a:t>
            </a:r>
            <a:r>
              <a:rPr lang="en" sz="3000" b="1" dirty="0">
                <a:solidFill>
                  <a:srgbClr val="C00000"/>
                </a:solidFill>
              </a:rPr>
              <a:t>untreated wastewater </a:t>
            </a:r>
            <a:r>
              <a:rPr lang="en" sz="2800" dirty="0"/>
              <a:t>generated by human activities discharges into rivers or the sea.</a:t>
            </a:r>
          </a:p>
          <a:p>
            <a:r>
              <a:rPr lang="en" sz="2800" dirty="0"/>
              <a:t>In 80% of households without access to water, women and girls are responsible for fetching water from the local area.</a:t>
            </a:r>
          </a:p>
          <a:p>
            <a:r>
              <a:rPr lang="en" sz="2800" dirty="0"/>
              <a:t>Every day, an average of 1,000 </a:t>
            </a:r>
            <a:r>
              <a:rPr lang="en" sz="3000" b="1" dirty="0">
                <a:solidFill>
                  <a:srgbClr val="C00000"/>
                </a:solidFill>
              </a:rPr>
              <a:t>children die </a:t>
            </a:r>
            <a:r>
              <a:rPr lang="en" sz="2800" dirty="0"/>
              <a:t>from diarrhea and its complications, which are preventable waterborne or sanitation related diseases.</a:t>
            </a:r>
          </a:p>
          <a:p>
            <a:r>
              <a:rPr lang="en" sz="2800" dirty="0"/>
              <a:t>About 70% of the water used for irrigation comes from rivers, lakes and underground water sources.</a:t>
            </a:r>
          </a:p>
          <a:p>
            <a:r>
              <a:rPr lang="en" sz="2800" dirty="0"/>
              <a:t>Floods and other water-related disasters account for 70% of all </a:t>
            </a:r>
            <a:r>
              <a:rPr lang="en" sz="3000" b="1" dirty="0">
                <a:solidFill>
                  <a:srgbClr val="C00000"/>
                </a:solidFill>
              </a:rPr>
              <a:t>fatalities caused by natural disasters</a:t>
            </a:r>
            <a:r>
              <a:rPr lang="en" sz="2800" dirty="0"/>
              <a:t>.</a:t>
            </a:r>
          </a:p>
          <a:p>
            <a:endParaRPr lang="pl-PL" dirty="0"/>
          </a:p>
        </p:txBody>
      </p:sp>
    </p:spTree>
    <p:extLst>
      <p:ext uri="{BB962C8B-B14F-4D97-AF65-F5344CB8AC3E}">
        <p14:creationId xmlns:p14="http://schemas.microsoft.com/office/powerpoint/2010/main" val="33616986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2661072" y="0"/>
            <a:ext cx="6869855" cy="6858000"/>
          </a:xfrm>
          <a:prstGeom prst="rect">
            <a:avLst/>
          </a:prstGeom>
        </p:spPr>
      </p:pic>
    </p:spTree>
    <p:extLst>
      <p:ext uri="{BB962C8B-B14F-4D97-AF65-F5344CB8AC3E}">
        <p14:creationId xmlns:p14="http://schemas.microsoft.com/office/powerpoint/2010/main" val="2540778941"/>
      </p:ext>
    </p:extLst>
  </p:cSld>
  <p:clrMapOvr>
    <a:masterClrMapping/>
  </p:clrMapOvr>
  <p:transition spd="med">
    <p:cove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a:t>Facts</a:t>
            </a:r>
            <a:r>
              <a:rPr lang="pl-PL" dirty="0"/>
              <a:t/>
            </a:r>
            <a:br>
              <a:rPr lang="pl-PL" dirty="0"/>
            </a:br>
            <a:endParaRPr lang="pl-PL" dirty="0"/>
          </a:p>
        </p:txBody>
      </p:sp>
      <p:sp>
        <p:nvSpPr>
          <p:cNvPr id="3" name="Symbol zastępczy zawartości 2"/>
          <p:cNvSpPr>
            <a:spLocks noGrp="1"/>
          </p:cNvSpPr>
          <p:nvPr>
            <p:ph idx="1"/>
          </p:nvPr>
        </p:nvSpPr>
        <p:spPr>
          <a:xfrm>
            <a:off x="1371600" y="1793631"/>
            <a:ext cx="10021824" cy="5064369"/>
          </a:xfrm>
        </p:spPr>
        <p:txBody>
          <a:bodyPr>
            <a:normAutofit lnSpcReduction="10000"/>
          </a:bodyPr>
          <a:lstStyle/>
          <a:p>
            <a:r>
              <a:rPr lang="en" sz="2600" dirty="0" smtClean="0"/>
              <a:t>13% </a:t>
            </a:r>
            <a:r>
              <a:rPr lang="en" sz="2600" dirty="0"/>
              <a:t>of the world's population still has no access to modern electricity.</a:t>
            </a:r>
          </a:p>
          <a:p>
            <a:r>
              <a:rPr lang="en" sz="2600" dirty="0"/>
              <a:t>3 billion people depend on coal, wood and </a:t>
            </a:r>
            <a:r>
              <a:rPr lang="en" sz="2600" dirty="0" smtClean="0"/>
              <a:t>charcoal</a:t>
            </a:r>
            <a:r>
              <a:rPr lang="pl-PL" sz="2600" dirty="0" smtClean="0"/>
              <a:t>,</a:t>
            </a:r>
            <a:r>
              <a:rPr lang="en" sz="2600" dirty="0" smtClean="0"/>
              <a:t> </a:t>
            </a:r>
            <a:r>
              <a:rPr lang="en" sz="2600" dirty="0"/>
              <a:t>and animal waste for cooking and heating.</a:t>
            </a:r>
          </a:p>
          <a:p>
            <a:r>
              <a:rPr lang="en" sz="2600" dirty="0"/>
              <a:t>Energy is the main cause of climate change, accounting for around 60% of global greenhouse gas emissions.</a:t>
            </a:r>
          </a:p>
          <a:p>
            <a:r>
              <a:rPr lang="en" sz="2600" dirty="0"/>
              <a:t>In 2012, pollution from burning fuel fuel caused 4.3 million deaths, 60% of which were women and girls.</a:t>
            </a:r>
          </a:p>
          <a:p>
            <a:r>
              <a:rPr lang="en" sz="2600" dirty="0"/>
              <a:t>In 2015, the share of renewable energy in total energy consumption reached 17.5%.</a:t>
            </a:r>
          </a:p>
          <a:p>
            <a:endParaRPr lang="pl-PL" dirty="0"/>
          </a:p>
          <a:p>
            <a:pPr marL="0" indent="0">
              <a:buNone/>
            </a:pPr>
            <a:r>
              <a:rPr lang="en" sz="1100" dirty="0">
                <a:hlinkClick r:id="rId2"/>
              </a:rPr>
              <a:t>https://</a:t>
            </a:r>
            <a:r>
              <a:rPr lang="en" sz="1100" dirty="0" smtClean="0">
                <a:hlinkClick r:id="rId2"/>
              </a:rPr>
              <a:t>www.un.org.pl/cel7</a:t>
            </a:r>
            <a:r>
              <a:rPr lang="pl-PL" sz="1100" dirty="0" smtClean="0"/>
              <a:t> </a:t>
            </a:r>
            <a:r>
              <a:rPr lang="en" sz="1100" dirty="0" smtClean="0"/>
              <a:t> </a:t>
            </a:r>
            <a:r>
              <a:rPr lang="pl-PL" sz="1100" dirty="0" smtClean="0"/>
              <a:t> </a:t>
            </a:r>
            <a:endParaRPr lang="pl-PL" sz="1100" dirty="0"/>
          </a:p>
        </p:txBody>
      </p:sp>
    </p:spTree>
    <p:extLst>
      <p:ext uri="{BB962C8B-B14F-4D97-AF65-F5344CB8AC3E}">
        <p14:creationId xmlns:p14="http://schemas.microsoft.com/office/powerpoint/2010/main" val="255225554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4055843573"/>
      </p:ext>
    </p:extLst>
  </p:cSld>
  <p:clrMapOvr>
    <a:masterClrMapping/>
  </p:clrMapOvr>
  <p:transition spd="med">
    <p:cove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dirty="0" smtClean="0"/>
              <a:t>Facts:</a:t>
            </a:r>
            <a:endParaRPr lang="pl-PL" dirty="0"/>
          </a:p>
        </p:txBody>
      </p:sp>
      <p:sp>
        <p:nvSpPr>
          <p:cNvPr id="3" name="Symbol zastępczy zawartości 2"/>
          <p:cNvSpPr>
            <a:spLocks noGrp="1"/>
          </p:cNvSpPr>
          <p:nvPr>
            <p:ph idx="1"/>
          </p:nvPr>
        </p:nvSpPr>
        <p:spPr>
          <a:xfrm>
            <a:off x="1371600" y="1676400"/>
            <a:ext cx="9601200" cy="4853354"/>
          </a:xfrm>
        </p:spPr>
        <p:txBody>
          <a:bodyPr>
            <a:normAutofit/>
          </a:bodyPr>
          <a:lstStyle/>
          <a:p>
            <a:r>
              <a:rPr lang="en" sz="2600" dirty="0" smtClean="0"/>
              <a:t>Today, </a:t>
            </a:r>
            <a:r>
              <a:rPr lang="en" sz="2600" dirty="0"/>
              <a:t>3.5 billion people – half of the human population – live in </a:t>
            </a:r>
            <a:r>
              <a:rPr lang="en" sz="2800" b="1" dirty="0">
                <a:solidFill>
                  <a:srgbClr val="C00000"/>
                </a:solidFill>
              </a:rPr>
              <a:t>cities</a:t>
            </a:r>
            <a:r>
              <a:rPr lang="en" sz="2600" dirty="0"/>
              <a:t>, and by 2030, it is projected that 5 billion people will live in cities.</a:t>
            </a:r>
          </a:p>
          <a:p>
            <a:r>
              <a:rPr lang="en" sz="2600" dirty="0"/>
              <a:t>In the coming decades, developing countries will account for 95% of urban expansion.</a:t>
            </a:r>
          </a:p>
          <a:p>
            <a:r>
              <a:rPr lang="en" sz="2600" dirty="0"/>
              <a:t>Today, 883 million people </a:t>
            </a:r>
            <a:r>
              <a:rPr lang="en" sz="2800" b="1" dirty="0">
                <a:solidFill>
                  <a:srgbClr val="C00000"/>
                </a:solidFill>
              </a:rPr>
              <a:t>live in slums</a:t>
            </a:r>
            <a:r>
              <a:rPr lang="en" sz="2600" dirty="0"/>
              <a:t>, mainly in East and Southeast Asia</a:t>
            </a:r>
            <a:r>
              <a:rPr lang="en" sz="2600" dirty="0" smtClean="0"/>
              <a:t>.</a:t>
            </a:r>
            <a:endParaRPr lang="pl-PL" sz="2600" dirty="0"/>
          </a:p>
          <a:p>
            <a:endParaRPr lang="pl-PL" dirty="0"/>
          </a:p>
        </p:txBody>
      </p:sp>
    </p:spTree>
    <p:extLst>
      <p:ext uri="{BB962C8B-B14F-4D97-AF65-F5344CB8AC3E}">
        <p14:creationId xmlns:p14="http://schemas.microsoft.com/office/powerpoint/2010/main" val="96615484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6A85DAAA-4828-42AD-A20E-A69A6FAE057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4227" y="5957752"/>
            <a:ext cx="12157773" cy="494218"/>
            <a:chOff x="18956" y="5952517"/>
            <a:chExt cx="12157773" cy="494218"/>
          </a:xfrm>
          <a:solidFill>
            <a:schemeClr val="bg1"/>
          </a:solidFill>
        </p:grpSpPr>
        <p:sp>
          <p:nvSpPr>
            <p:cNvPr id="14" name="Freeform 10">
              <a:extLst>
                <a:ext uri="{FF2B5EF4-FFF2-40B4-BE49-F238E27FC236}">
                  <a16:creationId xmlns:a16="http://schemas.microsoft.com/office/drawing/2014/main" xmlns="" id="{86125428-75F9-4763-8991-C4DB8FE9889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15">
              <a:extLst>
                <a:ext uri="{FF2B5EF4-FFF2-40B4-BE49-F238E27FC236}">
                  <a16:creationId xmlns:a16="http://schemas.microsoft.com/office/drawing/2014/main" xmlns="" id="{9E1AD4BA-5029-4887-8216-F6DBBD18474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18">
              <a:extLst>
                <a:ext uri="{FF2B5EF4-FFF2-40B4-BE49-F238E27FC236}">
                  <a16:creationId xmlns:a16="http://schemas.microsoft.com/office/drawing/2014/main" xmlns="" id="{D298128E-C3E3-4CCC-BB18-D6B2181818D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22">
              <a:extLst>
                <a:ext uri="{FF2B5EF4-FFF2-40B4-BE49-F238E27FC236}">
                  <a16:creationId xmlns:a16="http://schemas.microsoft.com/office/drawing/2014/main" xmlns="" id="{956527CE-4CB1-4E46-88D3-E6EA2D5AAF4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8">
              <a:extLst>
                <a:ext uri="{FF2B5EF4-FFF2-40B4-BE49-F238E27FC236}">
                  <a16:creationId xmlns:a16="http://schemas.microsoft.com/office/drawing/2014/main" xmlns="" id="{2F104828-FA58-4B02-A34E-13A1A0432E1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9">
              <a:extLst>
                <a:ext uri="{FF2B5EF4-FFF2-40B4-BE49-F238E27FC236}">
                  <a16:creationId xmlns:a16="http://schemas.microsoft.com/office/drawing/2014/main" xmlns="" id="{C98AF37C-592A-4D0D-BF25-AD71B60E6B1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20">
              <a:extLst>
                <a:ext uri="{FF2B5EF4-FFF2-40B4-BE49-F238E27FC236}">
                  <a16:creationId xmlns:a16="http://schemas.microsoft.com/office/drawing/2014/main" xmlns="" id="{621CF2DF-4BAB-47CB-AAF4-6135062AF81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23">
              <a:extLst>
                <a:ext uri="{FF2B5EF4-FFF2-40B4-BE49-F238E27FC236}">
                  <a16:creationId xmlns:a16="http://schemas.microsoft.com/office/drawing/2014/main" xmlns="" id="{C93B96AD-0A31-4B64-8B0D-EC289A7A77A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26">
              <a:extLst>
                <a:ext uri="{FF2B5EF4-FFF2-40B4-BE49-F238E27FC236}">
                  <a16:creationId xmlns:a16="http://schemas.microsoft.com/office/drawing/2014/main" xmlns="" id="{CA95A85E-F6C9-4D5B-9AC2-41D24817190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27">
              <a:extLst>
                <a:ext uri="{FF2B5EF4-FFF2-40B4-BE49-F238E27FC236}">
                  <a16:creationId xmlns:a16="http://schemas.microsoft.com/office/drawing/2014/main" xmlns="" id="{5107E4DA-C368-437F-913A-9CF3CB012D5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28">
              <a:extLst>
                <a:ext uri="{FF2B5EF4-FFF2-40B4-BE49-F238E27FC236}">
                  <a16:creationId xmlns:a16="http://schemas.microsoft.com/office/drawing/2014/main" xmlns="" id="{7631DFDA-A9E9-4E35-A064-EBA07780182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30">
              <a:extLst>
                <a:ext uri="{FF2B5EF4-FFF2-40B4-BE49-F238E27FC236}">
                  <a16:creationId xmlns:a16="http://schemas.microsoft.com/office/drawing/2014/main" xmlns="" id="{3A2C443F-B764-46C1-857F-F5A4DF30A44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43">
              <a:extLst>
                <a:ext uri="{FF2B5EF4-FFF2-40B4-BE49-F238E27FC236}">
                  <a16:creationId xmlns:a16="http://schemas.microsoft.com/office/drawing/2014/main" xmlns="" id="{B9FC3628-7B29-4D88-B5ED-ACAF87A9B4D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51">
              <a:extLst>
                <a:ext uri="{FF2B5EF4-FFF2-40B4-BE49-F238E27FC236}">
                  <a16:creationId xmlns:a16="http://schemas.microsoft.com/office/drawing/2014/main" xmlns="" id="{B65279C5-A429-464B-8FBE-424240585B7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52">
              <a:extLst>
                <a:ext uri="{FF2B5EF4-FFF2-40B4-BE49-F238E27FC236}">
                  <a16:creationId xmlns:a16="http://schemas.microsoft.com/office/drawing/2014/main" xmlns="" id="{5CB98B82-2322-4900-8F24-C8DC1D1F567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53">
              <a:extLst>
                <a:ext uri="{FF2B5EF4-FFF2-40B4-BE49-F238E27FC236}">
                  <a16:creationId xmlns:a16="http://schemas.microsoft.com/office/drawing/2014/main" xmlns="" id="{B1A93CE9-77F5-4C0B-BA0F-4B3A32EE4DA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54">
              <a:extLst>
                <a:ext uri="{FF2B5EF4-FFF2-40B4-BE49-F238E27FC236}">
                  <a16:creationId xmlns:a16="http://schemas.microsoft.com/office/drawing/2014/main" xmlns="" id="{2EE13B5A-5B73-46E3-934F-61F0D824E48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55">
              <a:extLst>
                <a:ext uri="{FF2B5EF4-FFF2-40B4-BE49-F238E27FC236}">
                  <a16:creationId xmlns:a16="http://schemas.microsoft.com/office/drawing/2014/main" xmlns="" id="{65A30821-4992-48D3-B4A0-913C045B4FC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56">
              <a:extLst>
                <a:ext uri="{FF2B5EF4-FFF2-40B4-BE49-F238E27FC236}">
                  <a16:creationId xmlns:a16="http://schemas.microsoft.com/office/drawing/2014/main" xmlns="" id="{CF285E5E-EB87-467D-B538-925CAB8A817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57">
              <a:extLst>
                <a:ext uri="{FF2B5EF4-FFF2-40B4-BE49-F238E27FC236}">
                  <a16:creationId xmlns:a16="http://schemas.microsoft.com/office/drawing/2014/main" xmlns="" id="{22F0F1DE-7C3C-40A4-B14B-B0FD67EC670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59">
              <a:extLst>
                <a:ext uri="{FF2B5EF4-FFF2-40B4-BE49-F238E27FC236}">
                  <a16:creationId xmlns:a16="http://schemas.microsoft.com/office/drawing/2014/main" xmlns="" id="{DDF56D11-18A1-4D3F-862A-884643EC855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60">
              <a:extLst>
                <a:ext uri="{FF2B5EF4-FFF2-40B4-BE49-F238E27FC236}">
                  <a16:creationId xmlns:a16="http://schemas.microsoft.com/office/drawing/2014/main" xmlns="" id="{E6BD0431-79C0-4578-9C4E-753DE0746EC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61">
              <a:extLst>
                <a:ext uri="{FF2B5EF4-FFF2-40B4-BE49-F238E27FC236}">
                  <a16:creationId xmlns:a16="http://schemas.microsoft.com/office/drawing/2014/main" xmlns="" id="{A1B85F64-F9B0-48F1-9C28-10E600AAA1A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5">
              <a:extLst>
                <a:ext uri="{FF2B5EF4-FFF2-40B4-BE49-F238E27FC236}">
                  <a16:creationId xmlns:a16="http://schemas.microsoft.com/office/drawing/2014/main" xmlns="" id="{103E3F91-5963-48B3-BA45-F313552CB4F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6">
              <a:extLst>
                <a:ext uri="{FF2B5EF4-FFF2-40B4-BE49-F238E27FC236}">
                  <a16:creationId xmlns:a16="http://schemas.microsoft.com/office/drawing/2014/main" xmlns="" id="{94FBFE70-FA74-4065-8632-647B4E651F9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7">
              <a:extLst>
                <a:ext uri="{FF2B5EF4-FFF2-40B4-BE49-F238E27FC236}">
                  <a16:creationId xmlns:a16="http://schemas.microsoft.com/office/drawing/2014/main" xmlns="" id="{15137EC8-5D22-45AF-8136-75A336C1A2D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8">
              <a:extLst>
                <a:ext uri="{FF2B5EF4-FFF2-40B4-BE49-F238E27FC236}">
                  <a16:creationId xmlns:a16="http://schemas.microsoft.com/office/drawing/2014/main" xmlns="" id="{01585780-AC17-48DF-B491-DD8DEAD9B54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9">
              <a:extLst>
                <a:ext uri="{FF2B5EF4-FFF2-40B4-BE49-F238E27FC236}">
                  <a16:creationId xmlns:a16="http://schemas.microsoft.com/office/drawing/2014/main" xmlns="" id="{39F55FA8-015C-409E-9701-83B93BE92D1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11">
              <a:extLst>
                <a:ext uri="{FF2B5EF4-FFF2-40B4-BE49-F238E27FC236}">
                  <a16:creationId xmlns:a16="http://schemas.microsoft.com/office/drawing/2014/main" xmlns="" id="{95F44756-BFD5-473B-9B3A-64914D54D25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12">
              <a:extLst>
                <a:ext uri="{FF2B5EF4-FFF2-40B4-BE49-F238E27FC236}">
                  <a16:creationId xmlns:a16="http://schemas.microsoft.com/office/drawing/2014/main" xmlns="" id="{0063CF19-BA29-4737-9216-0FC182C64D1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13">
              <a:extLst>
                <a:ext uri="{FF2B5EF4-FFF2-40B4-BE49-F238E27FC236}">
                  <a16:creationId xmlns:a16="http://schemas.microsoft.com/office/drawing/2014/main" xmlns="" id="{077D7D6B-E211-4C39-9DDB-943283A0682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14">
              <a:extLst>
                <a:ext uri="{FF2B5EF4-FFF2-40B4-BE49-F238E27FC236}">
                  <a16:creationId xmlns:a16="http://schemas.microsoft.com/office/drawing/2014/main" xmlns="" id="{CFCAA2B7-2668-424D-A0C2-EB30C9C2231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16">
              <a:extLst>
                <a:ext uri="{FF2B5EF4-FFF2-40B4-BE49-F238E27FC236}">
                  <a16:creationId xmlns:a16="http://schemas.microsoft.com/office/drawing/2014/main" xmlns="" id="{96C40903-DA8C-4282-8406-32598233C86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17">
              <a:extLst>
                <a:ext uri="{FF2B5EF4-FFF2-40B4-BE49-F238E27FC236}">
                  <a16:creationId xmlns:a16="http://schemas.microsoft.com/office/drawing/2014/main" xmlns="" id="{61FE12E2-C467-400F-89BA-1BEA883D1E2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21">
              <a:extLst>
                <a:ext uri="{FF2B5EF4-FFF2-40B4-BE49-F238E27FC236}">
                  <a16:creationId xmlns:a16="http://schemas.microsoft.com/office/drawing/2014/main" xmlns="" id="{1EAD90ED-90A2-46B9-8DA7-A6E2BAD67D2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25">
              <a:extLst>
                <a:ext uri="{FF2B5EF4-FFF2-40B4-BE49-F238E27FC236}">
                  <a16:creationId xmlns:a16="http://schemas.microsoft.com/office/drawing/2014/main" xmlns="" id="{8C82FE95-B66A-4645-B823-B52372EB4E2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29">
              <a:extLst>
                <a:ext uri="{FF2B5EF4-FFF2-40B4-BE49-F238E27FC236}">
                  <a16:creationId xmlns:a16="http://schemas.microsoft.com/office/drawing/2014/main" xmlns="" id="{2C686BAA-83C2-43D2-93B6-E8220C957EE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31">
              <a:extLst>
                <a:ext uri="{FF2B5EF4-FFF2-40B4-BE49-F238E27FC236}">
                  <a16:creationId xmlns:a16="http://schemas.microsoft.com/office/drawing/2014/main" xmlns="" id="{67ECE7FD-6A12-44C9-8D33-E42CFA13916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32">
              <a:extLst>
                <a:ext uri="{FF2B5EF4-FFF2-40B4-BE49-F238E27FC236}">
                  <a16:creationId xmlns:a16="http://schemas.microsoft.com/office/drawing/2014/main" xmlns="" id="{4437F430-2DE6-4610-8B80-B84F269DE22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33">
              <a:extLst>
                <a:ext uri="{FF2B5EF4-FFF2-40B4-BE49-F238E27FC236}">
                  <a16:creationId xmlns:a16="http://schemas.microsoft.com/office/drawing/2014/main" xmlns="" id="{0E1CF099-A0A1-4D01-A1C9-FC75D2A2BA7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34">
              <a:extLst>
                <a:ext uri="{FF2B5EF4-FFF2-40B4-BE49-F238E27FC236}">
                  <a16:creationId xmlns:a16="http://schemas.microsoft.com/office/drawing/2014/main" xmlns="" id="{446366B3-8C6B-4FBB-993F-F1436B59D77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35">
              <a:extLst>
                <a:ext uri="{FF2B5EF4-FFF2-40B4-BE49-F238E27FC236}">
                  <a16:creationId xmlns:a16="http://schemas.microsoft.com/office/drawing/2014/main" xmlns="" id="{116E6478-E2D6-4541-A390-90B0C7867D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36">
              <a:extLst>
                <a:ext uri="{FF2B5EF4-FFF2-40B4-BE49-F238E27FC236}">
                  <a16:creationId xmlns:a16="http://schemas.microsoft.com/office/drawing/2014/main" xmlns="" id="{4455EFAC-5886-4232-B90E-DFFB40290EA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37">
              <a:extLst>
                <a:ext uri="{FF2B5EF4-FFF2-40B4-BE49-F238E27FC236}">
                  <a16:creationId xmlns:a16="http://schemas.microsoft.com/office/drawing/2014/main" xmlns="" id="{41B484DB-32F6-47BF-AD29-498D8C418DF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8" name="Freeform 38">
              <a:extLst>
                <a:ext uri="{FF2B5EF4-FFF2-40B4-BE49-F238E27FC236}">
                  <a16:creationId xmlns:a16="http://schemas.microsoft.com/office/drawing/2014/main" xmlns="" id="{A8D2C598-CBD1-4878-AE03-DB6C604EB2E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39">
              <a:extLst>
                <a:ext uri="{FF2B5EF4-FFF2-40B4-BE49-F238E27FC236}">
                  <a16:creationId xmlns:a16="http://schemas.microsoft.com/office/drawing/2014/main" xmlns="" id="{7DA864B2-C1CD-4944-BC87-E6C353C1708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40">
              <a:extLst>
                <a:ext uri="{FF2B5EF4-FFF2-40B4-BE49-F238E27FC236}">
                  <a16:creationId xmlns:a16="http://schemas.microsoft.com/office/drawing/2014/main" xmlns="" id="{2DB859CF-A6B4-4B69-9AF2-10EFCC6A8EF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41">
              <a:extLst>
                <a:ext uri="{FF2B5EF4-FFF2-40B4-BE49-F238E27FC236}">
                  <a16:creationId xmlns:a16="http://schemas.microsoft.com/office/drawing/2014/main" xmlns="" id="{11B87B98-350C-4B22-BAA1-BC214CBFF65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42">
              <a:extLst>
                <a:ext uri="{FF2B5EF4-FFF2-40B4-BE49-F238E27FC236}">
                  <a16:creationId xmlns:a16="http://schemas.microsoft.com/office/drawing/2014/main" xmlns="" id="{F13ABE7D-3892-4859-BAD4-4FC4D055AEE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44">
              <a:extLst>
                <a:ext uri="{FF2B5EF4-FFF2-40B4-BE49-F238E27FC236}">
                  <a16:creationId xmlns:a16="http://schemas.microsoft.com/office/drawing/2014/main" xmlns="" id="{C7F1722E-1384-418B-9A3E-B70006800CD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45">
              <a:extLst>
                <a:ext uri="{FF2B5EF4-FFF2-40B4-BE49-F238E27FC236}">
                  <a16:creationId xmlns:a16="http://schemas.microsoft.com/office/drawing/2014/main" xmlns="" id="{0BF35D49-BCAE-4D89-8EDD-99FCEF7442D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46">
              <a:extLst>
                <a:ext uri="{FF2B5EF4-FFF2-40B4-BE49-F238E27FC236}">
                  <a16:creationId xmlns:a16="http://schemas.microsoft.com/office/drawing/2014/main" xmlns="" id="{4CF2F99A-EE20-47B9-80F1-D6E87D6D693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47">
              <a:extLst>
                <a:ext uri="{FF2B5EF4-FFF2-40B4-BE49-F238E27FC236}">
                  <a16:creationId xmlns:a16="http://schemas.microsoft.com/office/drawing/2014/main" xmlns="" id="{8B1A7952-C836-4490-8C6C-CE9C0C0F6D6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48">
              <a:extLst>
                <a:ext uri="{FF2B5EF4-FFF2-40B4-BE49-F238E27FC236}">
                  <a16:creationId xmlns:a16="http://schemas.microsoft.com/office/drawing/2014/main" xmlns="" id="{B1568D66-89FA-4FA8-A6E3-AF31D8A0545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49">
              <a:extLst>
                <a:ext uri="{FF2B5EF4-FFF2-40B4-BE49-F238E27FC236}">
                  <a16:creationId xmlns:a16="http://schemas.microsoft.com/office/drawing/2014/main" xmlns="" id="{6EF88740-92FD-4894-8D28-13C929041A9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8">
              <a:extLst>
                <a:ext uri="{FF2B5EF4-FFF2-40B4-BE49-F238E27FC236}">
                  <a16:creationId xmlns:a16="http://schemas.microsoft.com/office/drawing/2014/main" xmlns="" id="{F9264025-3D66-45E5-B15B-1F9993E9996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106">
              <a:extLst>
                <a:ext uri="{FF2B5EF4-FFF2-40B4-BE49-F238E27FC236}">
                  <a16:creationId xmlns:a16="http://schemas.microsoft.com/office/drawing/2014/main" xmlns="" id="{A17599C9-357B-44B4-B6FC-08C4758CFE9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19">
              <a:extLst>
                <a:ext uri="{FF2B5EF4-FFF2-40B4-BE49-F238E27FC236}">
                  <a16:creationId xmlns:a16="http://schemas.microsoft.com/office/drawing/2014/main" xmlns="" id="{AC8D8289-19C2-490A-8000-DD80A8BA955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20">
              <a:extLst>
                <a:ext uri="{FF2B5EF4-FFF2-40B4-BE49-F238E27FC236}">
                  <a16:creationId xmlns:a16="http://schemas.microsoft.com/office/drawing/2014/main" xmlns="" id="{A9F1237F-83C7-4840-998E-379DF420ECF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26">
              <a:extLst>
                <a:ext uri="{FF2B5EF4-FFF2-40B4-BE49-F238E27FC236}">
                  <a16:creationId xmlns:a16="http://schemas.microsoft.com/office/drawing/2014/main" xmlns="" id="{78C598F8-6845-4321-8B12-8F55D5C5A04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27">
              <a:extLst>
                <a:ext uri="{FF2B5EF4-FFF2-40B4-BE49-F238E27FC236}">
                  <a16:creationId xmlns:a16="http://schemas.microsoft.com/office/drawing/2014/main" xmlns="" id="{85D84B4A-5F95-4F29-BE14-8D29A0B4CD1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28">
              <a:extLst>
                <a:ext uri="{FF2B5EF4-FFF2-40B4-BE49-F238E27FC236}">
                  <a16:creationId xmlns:a16="http://schemas.microsoft.com/office/drawing/2014/main" xmlns="" id="{6408C2B3-D126-4B4A-8BA3-FF1863CD77C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6" name="Freeform 55">
              <a:extLst>
                <a:ext uri="{FF2B5EF4-FFF2-40B4-BE49-F238E27FC236}">
                  <a16:creationId xmlns:a16="http://schemas.microsoft.com/office/drawing/2014/main" xmlns="" id="{CAE0FD91-0F5A-4A8C-9310-8DB3A5FA4D4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7" name="Freeform 56">
              <a:extLst>
                <a:ext uri="{FF2B5EF4-FFF2-40B4-BE49-F238E27FC236}">
                  <a16:creationId xmlns:a16="http://schemas.microsoft.com/office/drawing/2014/main" xmlns="" id="{1B9D762E-D50F-4A47-B703-232ED88670C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8" name="Freeform 57">
              <a:extLst>
                <a:ext uri="{FF2B5EF4-FFF2-40B4-BE49-F238E27FC236}">
                  <a16:creationId xmlns:a16="http://schemas.microsoft.com/office/drawing/2014/main" xmlns="" id="{8DA09E23-CA61-495A-A7F8-4B3DFDF2AB8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9" name="Freeform 60">
              <a:extLst>
                <a:ext uri="{FF2B5EF4-FFF2-40B4-BE49-F238E27FC236}">
                  <a16:creationId xmlns:a16="http://schemas.microsoft.com/office/drawing/2014/main" xmlns="" id="{D36CA6B3-3A46-4CB5-8C91-886B84071B9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0" name="Freeform 61">
              <a:extLst>
                <a:ext uri="{FF2B5EF4-FFF2-40B4-BE49-F238E27FC236}">
                  <a16:creationId xmlns:a16="http://schemas.microsoft.com/office/drawing/2014/main" xmlns="" id="{D5E51DA2-6B7C-485B-8725-9A408029241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1" name="Freeform 5">
              <a:extLst>
                <a:ext uri="{FF2B5EF4-FFF2-40B4-BE49-F238E27FC236}">
                  <a16:creationId xmlns:a16="http://schemas.microsoft.com/office/drawing/2014/main" xmlns="" id="{15FEF067-D07A-40E3-96D2-34E7450C1FF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2" name="Freeform 6">
              <a:extLst>
                <a:ext uri="{FF2B5EF4-FFF2-40B4-BE49-F238E27FC236}">
                  <a16:creationId xmlns:a16="http://schemas.microsoft.com/office/drawing/2014/main" xmlns="" id="{DFF84AAD-85F3-4027-BEF7-5AFCC59DC58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3" name="Freeform 7">
              <a:extLst>
                <a:ext uri="{FF2B5EF4-FFF2-40B4-BE49-F238E27FC236}">
                  <a16:creationId xmlns:a16="http://schemas.microsoft.com/office/drawing/2014/main" xmlns="" id="{9748C3EE-BBA1-45C3-AA60-D44ABDC7ED9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4" name="Freeform 8">
              <a:extLst>
                <a:ext uri="{FF2B5EF4-FFF2-40B4-BE49-F238E27FC236}">
                  <a16:creationId xmlns:a16="http://schemas.microsoft.com/office/drawing/2014/main" xmlns="" id="{C4E544EA-9A31-4B4E-A587-2AE025092AC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5" name="Freeform 9">
              <a:extLst>
                <a:ext uri="{FF2B5EF4-FFF2-40B4-BE49-F238E27FC236}">
                  <a16:creationId xmlns:a16="http://schemas.microsoft.com/office/drawing/2014/main" xmlns="" id="{8F48C13C-B234-4A28-8664-11FAE376366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6" name="Freeform 11">
              <a:extLst>
                <a:ext uri="{FF2B5EF4-FFF2-40B4-BE49-F238E27FC236}">
                  <a16:creationId xmlns:a16="http://schemas.microsoft.com/office/drawing/2014/main" xmlns="" id="{E43446F2-1DE7-4C87-8691-324C7B2ABB3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7" name="Freeform 12">
              <a:extLst>
                <a:ext uri="{FF2B5EF4-FFF2-40B4-BE49-F238E27FC236}">
                  <a16:creationId xmlns:a16="http://schemas.microsoft.com/office/drawing/2014/main" xmlns="" id="{91DE0BBB-6755-4F68-822C-318F733D19A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8" name="Freeform 13">
              <a:extLst>
                <a:ext uri="{FF2B5EF4-FFF2-40B4-BE49-F238E27FC236}">
                  <a16:creationId xmlns:a16="http://schemas.microsoft.com/office/drawing/2014/main" xmlns="" id="{A5F42373-85EE-4ADF-8DCE-2754ED3B5B5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 name="Freeform 14">
              <a:extLst>
                <a:ext uri="{FF2B5EF4-FFF2-40B4-BE49-F238E27FC236}">
                  <a16:creationId xmlns:a16="http://schemas.microsoft.com/office/drawing/2014/main" xmlns="" id="{E82C5A3F-4FC6-4883-AD2B-37F1BBF7664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 name="Freeform 16">
              <a:extLst>
                <a:ext uri="{FF2B5EF4-FFF2-40B4-BE49-F238E27FC236}">
                  <a16:creationId xmlns:a16="http://schemas.microsoft.com/office/drawing/2014/main" xmlns="" id="{35242FF5-19F5-45E5-919A-C145DC64A9C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1" name="Freeform 17">
              <a:extLst>
                <a:ext uri="{FF2B5EF4-FFF2-40B4-BE49-F238E27FC236}">
                  <a16:creationId xmlns:a16="http://schemas.microsoft.com/office/drawing/2014/main" xmlns="" id="{88AAE6CF-F026-41C1-B9AD-BC2E232C538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 name="Freeform 21">
              <a:extLst>
                <a:ext uri="{FF2B5EF4-FFF2-40B4-BE49-F238E27FC236}">
                  <a16:creationId xmlns:a16="http://schemas.microsoft.com/office/drawing/2014/main" xmlns="" id="{5C701404-4DB7-4F3A-8549-9544B9C6656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3" name="Freeform 25">
              <a:extLst>
                <a:ext uri="{FF2B5EF4-FFF2-40B4-BE49-F238E27FC236}">
                  <a16:creationId xmlns:a16="http://schemas.microsoft.com/office/drawing/2014/main" xmlns="" id="{369618DE-CF63-4E1F-AB56-8A640FD748D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 name="Freeform 29">
              <a:extLst>
                <a:ext uri="{FF2B5EF4-FFF2-40B4-BE49-F238E27FC236}">
                  <a16:creationId xmlns:a16="http://schemas.microsoft.com/office/drawing/2014/main" xmlns="" id="{3D1A099C-4FDA-4F79-B077-C0F6C64778D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5" name="Freeform 31">
              <a:extLst>
                <a:ext uri="{FF2B5EF4-FFF2-40B4-BE49-F238E27FC236}">
                  <a16:creationId xmlns:a16="http://schemas.microsoft.com/office/drawing/2014/main" xmlns="" id="{663890DF-B74A-467D-A63B-CB65CC98B45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6" name="Freeform 32">
              <a:extLst>
                <a:ext uri="{FF2B5EF4-FFF2-40B4-BE49-F238E27FC236}">
                  <a16:creationId xmlns:a16="http://schemas.microsoft.com/office/drawing/2014/main" xmlns="" id="{8C343114-BF88-426E-953D-A70972F875C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7" name="Freeform 33">
              <a:extLst>
                <a:ext uri="{FF2B5EF4-FFF2-40B4-BE49-F238E27FC236}">
                  <a16:creationId xmlns:a16="http://schemas.microsoft.com/office/drawing/2014/main" xmlns="" id="{922DA709-3EF5-45DB-BAE3-B23CAA35D97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8" name="Freeform 34">
              <a:extLst>
                <a:ext uri="{FF2B5EF4-FFF2-40B4-BE49-F238E27FC236}">
                  <a16:creationId xmlns:a16="http://schemas.microsoft.com/office/drawing/2014/main" xmlns="" id="{E794F4BF-0BF2-4D4B-95B3-B96E58491D4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9" name="Freeform 35">
              <a:extLst>
                <a:ext uri="{FF2B5EF4-FFF2-40B4-BE49-F238E27FC236}">
                  <a16:creationId xmlns:a16="http://schemas.microsoft.com/office/drawing/2014/main" xmlns="" id="{1972B148-4231-4FCD-9B14-7A4189089F4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0" name="Freeform 36">
              <a:extLst>
                <a:ext uri="{FF2B5EF4-FFF2-40B4-BE49-F238E27FC236}">
                  <a16:creationId xmlns:a16="http://schemas.microsoft.com/office/drawing/2014/main" xmlns="" id="{14348403-DF91-4DC6-90A9-D7EC727B804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1" name="Freeform 37">
              <a:extLst>
                <a:ext uri="{FF2B5EF4-FFF2-40B4-BE49-F238E27FC236}">
                  <a16:creationId xmlns:a16="http://schemas.microsoft.com/office/drawing/2014/main" xmlns="" id="{1052674E-35FA-4825-AC07-A3914AD9D6A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 name="Freeform 38">
              <a:extLst>
                <a:ext uri="{FF2B5EF4-FFF2-40B4-BE49-F238E27FC236}">
                  <a16:creationId xmlns:a16="http://schemas.microsoft.com/office/drawing/2014/main" xmlns="" id="{4042608B-8386-48C8-A1A3-DBE6F468CE9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 name="Freeform 39">
              <a:extLst>
                <a:ext uri="{FF2B5EF4-FFF2-40B4-BE49-F238E27FC236}">
                  <a16:creationId xmlns:a16="http://schemas.microsoft.com/office/drawing/2014/main" xmlns="" id="{9A5D8987-000C-4B99-BBAF-A23EC6FF55A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 name="Freeform 40">
              <a:extLst>
                <a:ext uri="{FF2B5EF4-FFF2-40B4-BE49-F238E27FC236}">
                  <a16:creationId xmlns:a16="http://schemas.microsoft.com/office/drawing/2014/main" xmlns="" id="{0E405B19-5658-4E03-9404-0C565679EB2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 name="Freeform 41">
              <a:extLst>
                <a:ext uri="{FF2B5EF4-FFF2-40B4-BE49-F238E27FC236}">
                  <a16:creationId xmlns:a16="http://schemas.microsoft.com/office/drawing/2014/main" xmlns="" id="{DC674228-5A9C-4E88-9835-78995E56D0B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6" name="Freeform 42">
              <a:extLst>
                <a:ext uri="{FF2B5EF4-FFF2-40B4-BE49-F238E27FC236}">
                  <a16:creationId xmlns:a16="http://schemas.microsoft.com/office/drawing/2014/main" xmlns="" id="{1AB27427-2183-4323-8F13-E775766EDAF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7" name="Freeform 44">
              <a:extLst>
                <a:ext uri="{FF2B5EF4-FFF2-40B4-BE49-F238E27FC236}">
                  <a16:creationId xmlns:a16="http://schemas.microsoft.com/office/drawing/2014/main" xmlns="" id="{738ACA27-BAD8-4E7C-8411-7C0FE40F71A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8" name="Freeform 45">
              <a:extLst>
                <a:ext uri="{FF2B5EF4-FFF2-40B4-BE49-F238E27FC236}">
                  <a16:creationId xmlns:a16="http://schemas.microsoft.com/office/drawing/2014/main" xmlns="" id="{BD029C16-6777-4580-80FD-2A7A6900EFA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 name="Freeform 46">
              <a:extLst>
                <a:ext uri="{FF2B5EF4-FFF2-40B4-BE49-F238E27FC236}">
                  <a16:creationId xmlns:a16="http://schemas.microsoft.com/office/drawing/2014/main" xmlns="" id="{6941DAEC-FBE5-445C-B9B1-B3DD8F221C7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 name="Freeform 47">
              <a:extLst>
                <a:ext uri="{FF2B5EF4-FFF2-40B4-BE49-F238E27FC236}">
                  <a16:creationId xmlns:a16="http://schemas.microsoft.com/office/drawing/2014/main" xmlns="" id="{FD3CD6BC-3643-43CC-8373-F1F7A6EF777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 name="Freeform 48">
              <a:extLst>
                <a:ext uri="{FF2B5EF4-FFF2-40B4-BE49-F238E27FC236}">
                  <a16:creationId xmlns:a16="http://schemas.microsoft.com/office/drawing/2014/main" xmlns="" id="{93AF9725-32E4-404B-83DF-668B872932C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 name="Freeform 49">
              <a:extLst>
                <a:ext uri="{FF2B5EF4-FFF2-40B4-BE49-F238E27FC236}">
                  <a16:creationId xmlns:a16="http://schemas.microsoft.com/office/drawing/2014/main" xmlns="" id="{5D84519B-BB5A-427B-B663-69DAB97362C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useBgFill="1">
        <p:nvSpPr>
          <p:cNvPr id="9" name="Rectangle 8">
            <a:extLst>
              <a:ext uri="{FF2B5EF4-FFF2-40B4-BE49-F238E27FC236}">
                <a16:creationId xmlns:a16="http://schemas.microsoft.com/office/drawing/2014/main" xmlns="" id="{95697D25-3D98-4690-9E3D-C65732E5D8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5B3C906-010C-176A-C269-0176D267A3BA}"/>
              </a:ext>
            </a:extLst>
          </p:cNvPr>
          <p:cNvSpPr>
            <a:spLocks noGrp="1"/>
          </p:cNvSpPr>
          <p:nvPr>
            <p:ph type="title"/>
          </p:nvPr>
        </p:nvSpPr>
        <p:spPr>
          <a:xfrm>
            <a:off x="525609" y="28631"/>
            <a:ext cx="10492667" cy="1065321"/>
          </a:xfrm>
        </p:spPr>
        <p:txBody>
          <a:bodyPr>
            <a:normAutofit/>
          </a:bodyPr>
          <a:lstStyle/>
          <a:p>
            <a:r>
              <a:rPr lang="en" sz="3200" b="1" dirty="0">
                <a:solidFill>
                  <a:srgbClr val="00B050"/>
                </a:solidFill>
                <a:latin typeface="Arial" panose="020B0604020202020204" pitchFamily="34" charset="0"/>
                <a:cs typeface="Arial" panose="020B0604020202020204" pitchFamily="34" charset="0"/>
              </a:rPr>
              <a:t>HOW TO TAKE CARE OF OUR SELF</a:t>
            </a:r>
            <a:r>
              <a:rPr lang="pl-PL" sz="3200" b="1" dirty="0">
                <a:solidFill>
                  <a:srgbClr val="00B050"/>
                </a:solidFill>
                <a:latin typeface="Arial" panose="020B0604020202020204" pitchFamily="34" charset="0"/>
                <a:cs typeface="Arial" panose="020B0604020202020204" pitchFamily="34" charset="0"/>
              </a:rPr>
              <a:t>-</a:t>
            </a:r>
            <a:r>
              <a:rPr lang="en" sz="3200" b="1" dirty="0">
                <a:solidFill>
                  <a:srgbClr val="00B050"/>
                </a:solidFill>
                <a:latin typeface="Arial" panose="020B0604020202020204" pitchFamily="34" charset="0"/>
                <a:cs typeface="Arial" panose="020B0604020202020204" pitchFamily="34" charset="0"/>
              </a:rPr>
              <a:t>AWARENESS?</a:t>
            </a:r>
          </a:p>
        </p:txBody>
      </p:sp>
      <p:sp>
        <p:nvSpPr>
          <p:cNvPr id="11" name="Rectangle 10">
            <a:extLst>
              <a:ext uri="{FF2B5EF4-FFF2-40B4-BE49-F238E27FC236}">
                <a16:creationId xmlns:a16="http://schemas.microsoft.com/office/drawing/2014/main" xmlns="" id="{401FD7FC-C76E-45D6-95A9-D630E1820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71E7EE74-36FF-5AA8-3288-4AC960478285}"/>
              </a:ext>
            </a:extLst>
          </p:cNvPr>
          <p:cNvPicPr>
            <a:picLocks noChangeAspect="1"/>
          </p:cNvPicPr>
          <p:nvPr/>
        </p:nvPicPr>
        <p:blipFill rotWithShape="1">
          <a:blip r:embed="rId2"/>
          <a:srcRect t="332" r="2" b="8269"/>
          <a:stretch/>
        </p:blipFill>
        <p:spPr>
          <a:xfrm>
            <a:off x="4244" y="1866900"/>
            <a:ext cx="5092102" cy="4991100"/>
          </a:xfrm>
          <a:prstGeom prst="rect">
            <a:avLst/>
          </a:prstGeom>
        </p:spPr>
      </p:pic>
      <p:sp>
        <p:nvSpPr>
          <p:cNvPr id="3" name="Content Placeholder 2">
            <a:extLst>
              <a:ext uri="{FF2B5EF4-FFF2-40B4-BE49-F238E27FC236}">
                <a16:creationId xmlns:a16="http://schemas.microsoft.com/office/drawing/2014/main" xmlns="" id="{837BA95E-8641-78FF-1E71-71157CAE041A}"/>
              </a:ext>
            </a:extLst>
          </p:cNvPr>
          <p:cNvSpPr>
            <a:spLocks noGrp="1"/>
          </p:cNvSpPr>
          <p:nvPr>
            <p:ph idx="1"/>
          </p:nvPr>
        </p:nvSpPr>
        <p:spPr>
          <a:xfrm>
            <a:off x="4171371" y="566883"/>
            <a:ext cx="8060063" cy="5882640"/>
          </a:xfrm>
        </p:spPr>
        <p:txBody>
          <a:bodyPr vert="horz" lIns="91440" tIns="45720" rIns="91440" bIns="45720" rtlCol="0" anchor="t">
            <a:noAutofit/>
          </a:bodyPr>
          <a:lstStyle/>
          <a:p>
            <a:pPr marL="0" indent="0">
              <a:lnSpc>
                <a:spcPct val="140000"/>
              </a:lnSpc>
              <a:buClr>
                <a:srgbClr val="C3B2A7"/>
              </a:buClr>
              <a:buNone/>
            </a:pPr>
            <a:r>
              <a:rPr lang="en" b="1" dirty="0" smtClean="0">
                <a:latin typeface="Arial" panose="020B0604020202020204" pitchFamily="34" charset="0"/>
                <a:cs typeface="Arial" panose="020B0604020202020204" pitchFamily="34" charset="0"/>
              </a:rPr>
              <a:t>REGENERATION </a:t>
            </a:r>
            <a:r>
              <a:rPr lang="en" b="1" dirty="0">
                <a:latin typeface="Arial" panose="020B0604020202020204" pitchFamily="34" charset="0"/>
                <a:cs typeface="Arial" panose="020B0604020202020204" pitchFamily="34" charset="0"/>
              </a:rPr>
              <a:t>OF OUR BODY </a:t>
            </a:r>
            <a:r>
              <a:rPr lang="en" dirty="0">
                <a:latin typeface="Arial" panose="020B0604020202020204" pitchFamily="34" charset="0"/>
                <a:cs typeface="Arial" panose="020B0604020202020204" pitchFamily="34" charset="0"/>
              </a:rPr>
              <a:t>IS A VERY IMPORTANT </a:t>
            </a:r>
            <a:r>
              <a:rPr lang="en" dirty="0" smtClean="0">
                <a:latin typeface="Arial" panose="020B0604020202020204" pitchFamily="34" charset="0"/>
                <a:cs typeface="Arial" panose="020B0604020202020204" pitchFamily="34" charset="0"/>
              </a:rPr>
              <a:t>FACTOR. </a:t>
            </a:r>
            <a:r>
              <a:rPr lang="en" dirty="0">
                <a:latin typeface="Arial" panose="020B0604020202020204" pitchFamily="34" charset="0"/>
                <a:cs typeface="Arial" panose="020B0604020202020204" pitchFamily="34" charset="0"/>
              </a:rPr>
              <a:t>WHEN WORKING ON SELF-CONSCIOUSNESS, WE NEED TO BE </a:t>
            </a:r>
            <a:r>
              <a:rPr lang="en" b="1" dirty="0">
                <a:latin typeface="Arial" panose="020B0604020202020204" pitchFamily="34" charset="0"/>
                <a:cs typeface="Arial" panose="020B0604020202020204" pitchFamily="34" charset="0"/>
              </a:rPr>
              <a:t>RESTED </a:t>
            </a:r>
            <a:r>
              <a:rPr lang="en" dirty="0">
                <a:latin typeface="Arial" panose="020B0604020202020204" pitchFamily="34" charset="0"/>
                <a:cs typeface="Arial" panose="020B0604020202020204" pitchFamily="34" charset="0"/>
              </a:rPr>
              <a:t>BECAUSE WITH INTENSIVE SELF- ANALYSIS, </a:t>
            </a:r>
            <a:r>
              <a:rPr lang="en" b="1" dirty="0">
                <a:latin typeface="Arial" panose="020B0604020202020204" pitchFamily="34" charset="0"/>
                <a:cs typeface="Arial" panose="020B0604020202020204" pitchFamily="34" charset="0"/>
              </a:rPr>
              <a:t>OUR ENERGY DEPOSIT QUICKLY </a:t>
            </a:r>
            <a:r>
              <a:rPr lang="pl-PL" b="1" dirty="0" smtClean="0">
                <a:latin typeface="Arial" panose="020B0604020202020204" pitchFamily="34" charset="0"/>
                <a:cs typeface="Arial" panose="020B0604020202020204" pitchFamily="34" charset="0"/>
              </a:rPr>
              <a:t>VANISHES</a:t>
            </a:r>
            <a:r>
              <a:rPr lang="en" dirty="0" smtClean="0">
                <a:latin typeface="Arial" panose="020B0604020202020204" pitchFamily="34" charset="0"/>
                <a:cs typeface="Arial" panose="020B0604020202020204" pitchFamily="34" charset="0"/>
              </a:rPr>
              <a:t>.</a:t>
            </a:r>
            <a:endParaRPr lang="en" dirty="0">
              <a:latin typeface="Arial" panose="020B0604020202020204" pitchFamily="34" charset="0"/>
              <a:cs typeface="Arial" panose="020B0604020202020204" pitchFamily="34" charset="0"/>
            </a:endParaRPr>
          </a:p>
          <a:p>
            <a:pPr marL="0" indent="0" algn="ctr">
              <a:lnSpc>
                <a:spcPct val="140000"/>
              </a:lnSpc>
              <a:buClr>
                <a:srgbClr val="C3B2A7"/>
              </a:buClr>
              <a:buNone/>
            </a:pPr>
            <a:r>
              <a:rPr lang="en" b="1" dirty="0">
                <a:latin typeface="Arial" panose="020B0604020202020204" pitchFamily="34" charset="0"/>
                <a:cs typeface="Arial" panose="020B0604020202020204" pitchFamily="34" charset="0"/>
              </a:rPr>
              <a:t>DON'T GIVE UP TO DEFENSE MECHANISMS DISTURBING THE RECEPTION OF REALITY,</a:t>
            </a:r>
            <a:endParaRPr lang="pl-PL" b="1" dirty="0">
              <a:latin typeface="Arial" panose="020B0604020202020204" pitchFamily="34" charset="0"/>
              <a:cs typeface="Arial" panose="020B0604020202020204" pitchFamily="34" charset="0"/>
            </a:endParaRPr>
          </a:p>
          <a:p>
            <a:pPr marL="0" indent="0" algn="ctr">
              <a:lnSpc>
                <a:spcPct val="140000"/>
              </a:lnSpc>
              <a:buClr>
                <a:srgbClr val="C3B2A7"/>
              </a:buClr>
              <a:buNone/>
            </a:pPr>
            <a:r>
              <a:rPr lang="en" b="1" dirty="0">
                <a:latin typeface="Arial" panose="020B0604020202020204" pitchFamily="34" charset="0"/>
                <a:cs typeface="Arial" panose="020B0604020202020204" pitchFamily="34" charset="0"/>
              </a:rPr>
              <a:t>TRUTH</a:t>
            </a:r>
            <a:endParaRPr lang="pl-PL" b="1" dirty="0">
              <a:latin typeface="Arial" panose="020B0604020202020204" pitchFamily="34" charset="0"/>
              <a:cs typeface="Arial" panose="020B0604020202020204" pitchFamily="34" charset="0"/>
            </a:endParaRPr>
          </a:p>
          <a:p>
            <a:pPr marL="0" indent="0" algn="ctr">
              <a:lnSpc>
                <a:spcPct val="140000"/>
              </a:lnSpc>
              <a:buClr>
                <a:srgbClr val="C3B2A7"/>
              </a:buClr>
              <a:buNone/>
            </a:pPr>
            <a:r>
              <a:rPr lang="en" b="1" dirty="0">
                <a:latin typeface="Arial" panose="020B0604020202020204" pitchFamily="34" charset="0"/>
                <a:cs typeface="Arial" panose="020B0604020202020204" pitchFamily="34" charset="0"/>
              </a:rPr>
              <a:t>WHEN WE DON'T WANT TO SEE </a:t>
            </a:r>
            <a:r>
              <a:rPr lang="en" b="1" dirty="0" smtClean="0">
                <a:latin typeface="Arial" panose="020B0604020202020204" pitchFamily="34" charset="0"/>
                <a:cs typeface="Arial" panose="020B0604020202020204" pitchFamily="34" charset="0"/>
              </a:rPr>
              <a:t>SOMETHING, WE </a:t>
            </a:r>
            <a:r>
              <a:rPr lang="en" b="1" dirty="0">
                <a:latin typeface="Arial" panose="020B0604020202020204" pitchFamily="34" charset="0"/>
                <a:cs typeface="Arial" panose="020B0604020202020204" pitchFamily="34" charset="0"/>
              </a:rPr>
              <a:t>OFTEN HAVE TO PRETEND THAT WE DON'T CARE ABOUT SOMETHING, BECAUSE OF EMOTIONS , FEELINGS THAT MAY BE UNCOMFORTABLE, PAINFUL, WITH WHICH SOMETHING NEEDS TO BE DONE.</a:t>
            </a:r>
          </a:p>
          <a:p>
            <a:pPr marL="0" indent="0" algn="ctr">
              <a:lnSpc>
                <a:spcPct val="140000"/>
              </a:lnSpc>
              <a:buNone/>
            </a:pPr>
            <a:r>
              <a:rPr lang="en" b="1" dirty="0">
                <a:latin typeface="Arial" panose="020B0604020202020204" pitchFamily="34" charset="0"/>
                <a:cs typeface="Arial" panose="020B0604020202020204" pitchFamily="34" charset="0"/>
              </a:rPr>
              <a:t>(EXERCISE)</a:t>
            </a:r>
          </a:p>
          <a:p>
            <a:pPr marL="0" indent="0">
              <a:lnSpc>
                <a:spcPct val="140000"/>
              </a:lnSpc>
              <a:buClr>
                <a:srgbClr val="C3B2A7"/>
              </a:buClr>
              <a:buNone/>
            </a:pPr>
            <a:r>
              <a:rPr lang="en" dirty="0">
                <a:latin typeface="Arial" panose="020B0604020202020204" pitchFamily="34" charset="0"/>
                <a:cs typeface="Arial" panose="020B0604020202020204" pitchFamily="34" charset="0"/>
              </a:rPr>
              <a:t>  </a:t>
            </a:r>
            <a:r>
              <a:rPr lang="en" dirty="0">
                <a:solidFill>
                  <a:srgbClr val="323232"/>
                </a:solidFill>
                <a:latin typeface="Arial" panose="020B0604020202020204" pitchFamily="34" charset="0"/>
                <a:cs typeface="Arial" panose="020B0604020202020204" pitchFamily="34" charset="0"/>
              </a:rPr>
              <a:t>     </a:t>
            </a:r>
            <a:endParaRPr lang="en-US"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7280440"/>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75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48718" y="1013552"/>
            <a:ext cx="9601200" cy="5448759"/>
          </a:xfrm>
        </p:spPr>
        <p:txBody>
          <a:bodyPr/>
          <a:lstStyle/>
          <a:p>
            <a:r>
              <a:rPr lang="en" sz="2600" dirty="0"/>
              <a:t>Cities in the world occupy only about 3% of the Earth's area, while they consume 60-80% of energy and produce 75% of </a:t>
            </a:r>
            <a:r>
              <a:rPr lang="en" sz="2600" b="1" dirty="0">
                <a:solidFill>
                  <a:srgbClr val="C00000"/>
                </a:solidFill>
              </a:rPr>
              <a:t>carbon dioxide emissions</a:t>
            </a:r>
            <a:r>
              <a:rPr lang="en" sz="2600" dirty="0"/>
              <a:t>.</a:t>
            </a:r>
          </a:p>
          <a:p>
            <a:r>
              <a:rPr lang="en" sz="2600" b="1" dirty="0">
                <a:solidFill>
                  <a:srgbClr val="C00000"/>
                </a:solidFill>
              </a:rPr>
              <a:t>Rapid urbanization </a:t>
            </a:r>
            <a:r>
              <a:rPr lang="en" sz="2600" dirty="0"/>
              <a:t>has an impact on freshwater resources, wastewater, the environment and public health.</a:t>
            </a:r>
          </a:p>
          <a:p>
            <a:r>
              <a:rPr lang="en" sz="2600" dirty="0"/>
              <a:t>In 2016, 90% of city dwellers breathed </a:t>
            </a:r>
            <a:r>
              <a:rPr lang="en" sz="2600" b="1" dirty="0">
                <a:solidFill>
                  <a:srgbClr val="C00000"/>
                </a:solidFill>
              </a:rPr>
              <a:t>polluted</a:t>
            </a:r>
            <a:r>
              <a:rPr lang="en" sz="2600" dirty="0"/>
              <a:t> </a:t>
            </a:r>
            <a:r>
              <a:rPr lang="en" sz="2600" b="1" dirty="0">
                <a:solidFill>
                  <a:srgbClr val="C00000"/>
                </a:solidFill>
              </a:rPr>
              <a:t>air. </a:t>
            </a:r>
            <a:r>
              <a:rPr lang="en" sz="2600" dirty="0"/>
              <a:t>4.2 million people died as a result of air pollution. More than half of the world 's urban population was exposed to levels of air pollution at least 2.5 times higher than the legal limit.</a:t>
            </a:r>
          </a:p>
          <a:p>
            <a:pPr marL="0" indent="0">
              <a:buNone/>
            </a:pPr>
            <a:r>
              <a:rPr lang="en" sz="1100" dirty="0">
                <a:hlinkClick r:id="rId2"/>
              </a:rPr>
              <a:t>https://www.un.org.pl/cel11</a:t>
            </a:r>
            <a:r>
              <a:rPr lang="pl-PL" sz="1100" dirty="0"/>
              <a:t> </a:t>
            </a:r>
          </a:p>
          <a:p>
            <a:endParaRPr lang="pl-PL" dirty="0"/>
          </a:p>
        </p:txBody>
      </p:sp>
    </p:spTree>
    <p:extLst>
      <p:ext uri="{BB962C8B-B14F-4D97-AF65-F5344CB8AC3E}">
        <p14:creationId xmlns:p14="http://schemas.microsoft.com/office/powerpoint/2010/main" val="1557068224"/>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628787274"/>
      </p:ext>
    </p:extLst>
  </p:cSld>
  <p:clrMapOvr>
    <a:masterClrMapping/>
  </p:clrMapOvr>
  <p:transition spd="med">
    <p:cove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dirty="0" smtClean="0"/>
              <a:t>Facts:</a:t>
            </a:r>
            <a:endParaRPr lang="pl-PL" dirty="0"/>
          </a:p>
        </p:txBody>
      </p:sp>
      <p:sp>
        <p:nvSpPr>
          <p:cNvPr id="3" name="Symbol zastępczy zawartości 2"/>
          <p:cNvSpPr>
            <a:spLocks noGrp="1"/>
          </p:cNvSpPr>
          <p:nvPr>
            <p:ph idx="1"/>
          </p:nvPr>
        </p:nvSpPr>
        <p:spPr>
          <a:xfrm>
            <a:off x="1371600" y="1688123"/>
            <a:ext cx="9601200" cy="4689231"/>
          </a:xfrm>
        </p:spPr>
        <p:txBody>
          <a:bodyPr>
            <a:normAutofit fontScale="92500" lnSpcReduction="20000"/>
          </a:bodyPr>
          <a:lstStyle/>
          <a:p>
            <a:r>
              <a:rPr lang="en" sz="2800" dirty="0" smtClean="0"/>
              <a:t>If, </a:t>
            </a:r>
            <a:r>
              <a:rPr lang="en" sz="2800" dirty="0"/>
              <a:t>according to estimates, the world's population will increase to 9.6 billion by 2050, then we will need natural resources in quantities corresponding to three times the resources of our planet in order to maintain our current lifestyle.</a:t>
            </a:r>
          </a:p>
          <a:p>
            <a:r>
              <a:rPr lang="en" sz="2800" dirty="0"/>
              <a:t>With the increased use of non-metallic minerals in infrastructure and construction, there has been a significant improvement in the standard of living. The material footprint per capita in developing countries increased from 5 metric tons in 2000 to 9 metric tons in 2017.</a:t>
            </a:r>
          </a:p>
          <a:p>
            <a:r>
              <a:rPr lang="en" sz="2800" dirty="0"/>
              <a:t>93% of the world's top 250 companies report on their sustainability activities.</a:t>
            </a:r>
          </a:p>
          <a:p>
            <a:pPr marL="0" indent="0">
              <a:buNone/>
            </a:pPr>
            <a:endParaRPr lang="pl-PL" sz="1200" dirty="0" smtClean="0"/>
          </a:p>
          <a:p>
            <a:pPr marL="0" indent="0">
              <a:buNone/>
            </a:pPr>
            <a:r>
              <a:rPr lang="en" sz="1200" dirty="0" smtClean="0">
                <a:hlinkClick r:id="rId2"/>
              </a:rPr>
              <a:t>https://www.un.org.pl/cel12</a:t>
            </a:r>
            <a:r>
              <a:rPr lang="pl-PL" sz="1200" dirty="0" smtClean="0"/>
              <a:t> </a:t>
            </a:r>
            <a:endParaRPr lang="pl-PL" sz="1200" dirty="0"/>
          </a:p>
        </p:txBody>
      </p:sp>
    </p:spTree>
    <p:extLst>
      <p:ext uri="{BB962C8B-B14F-4D97-AF65-F5344CB8AC3E}">
        <p14:creationId xmlns:p14="http://schemas.microsoft.com/office/powerpoint/2010/main" val="310333162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520547"/>
            <a:ext cx="9601200" cy="1485900"/>
          </a:xfrm>
        </p:spPr>
        <p:txBody>
          <a:bodyPr/>
          <a:lstStyle/>
          <a:p>
            <a:r>
              <a:rPr lang="en" u="sng" dirty="0"/>
              <a:t>Energy</a:t>
            </a:r>
            <a:r>
              <a:rPr lang="pl-PL" u="sng" dirty="0"/>
              <a:t/>
            </a:r>
            <a:br>
              <a:rPr lang="pl-PL" u="sng" dirty="0"/>
            </a:br>
            <a:endParaRPr lang="pl-PL" dirty="0"/>
          </a:p>
        </p:txBody>
      </p:sp>
      <p:sp>
        <p:nvSpPr>
          <p:cNvPr id="3" name="Symbol zastępczy zawartości 2"/>
          <p:cNvSpPr>
            <a:spLocks noGrp="1"/>
          </p:cNvSpPr>
          <p:nvPr>
            <p:ph idx="1"/>
          </p:nvPr>
        </p:nvSpPr>
        <p:spPr>
          <a:xfrm>
            <a:off x="1371599" y="1322025"/>
            <a:ext cx="10317297" cy="5535976"/>
          </a:xfrm>
        </p:spPr>
        <p:txBody>
          <a:bodyPr>
            <a:normAutofit fontScale="92500" lnSpcReduction="20000"/>
          </a:bodyPr>
          <a:lstStyle/>
          <a:p>
            <a:r>
              <a:rPr lang="en" sz="2600" dirty="0" smtClean="0"/>
              <a:t>If </a:t>
            </a:r>
            <a:r>
              <a:rPr lang="en" sz="2600" dirty="0"/>
              <a:t>people around the world used </a:t>
            </a:r>
            <a:r>
              <a:rPr lang="en" sz="2600" b="1" dirty="0">
                <a:solidFill>
                  <a:srgbClr val="00B050"/>
                </a:solidFill>
              </a:rPr>
              <a:t>energy-saving light bulbs</a:t>
            </a:r>
            <a:r>
              <a:rPr lang="en" sz="2600" dirty="0"/>
              <a:t>, $120 billion would be saved annually.</a:t>
            </a:r>
          </a:p>
          <a:p>
            <a:r>
              <a:rPr lang="en" sz="2600" dirty="0"/>
              <a:t>Despite the development of technologies promoting the efficient use of energy, its consumption in OECD countries will increase by 35% by 2020. Energy used for commercial and residential purposes is the second largest area of its global consumption after transport.</a:t>
            </a:r>
          </a:p>
          <a:p>
            <a:r>
              <a:rPr lang="en" sz="2600" dirty="0"/>
              <a:t>In 2002, the car market in OECD countries consisted of 550 million vehicles, of which 75% were private cars. By 2020, the number of private cars is expected to increase by 32%. At the same time, the mileage rate will increase by 40% and the number of flights will triple.</a:t>
            </a:r>
          </a:p>
          <a:p>
            <a:r>
              <a:rPr lang="en" sz="2600" dirty="0"/>
              <a:t>Households consume 29% of global energy and contribute 21% of carbon dioxide emissions</a:t>
            </a:r>
          </a:p>
          <a:p>
            <a:r>
              <a:rPr lang="en" sz="2600" dirty="0"/>
              <a:t>In 2015, the share of renewable energy in total energy consumption was </a:t>
            </a:r>
            <a:r>
              <a:rPr lang="en" sz="2600" dirty="0" smtClean="0"/>
              <a:t>17.5%.</a:t>
            </a:r>
          </a:p>
          <a:p>
            <a:pPr marL="0" indent="0">
              <a:buNone/>
            </a:pPr>
            <a:endParaRPr lang="pl-PL" dirty="0"/>
          </a:p>
          <a:p>
            <a:pPr marL="0" indent="0">
              <a:buNone/>
            </a:pPr>
            <a:r>
              <a:rPr lang="en" sz="1200" dirty="0">
                <a:hlinkClick r:id="rId2"/>
              </a:rPr>
              <a:t>https://</a:t>
            </a:r>
            <a:r>
              <a:rPr lang="en" sz="1200" dirty="0" smtClean="0">
                <a:hlinkClick r:id="rId2"/>
              </a:rPr>
              <a:t>www.un.org.pl/cel12</a:t>
            </a:r>
            <a:r>
              <a:rPr lang="pl-PL" sz="1200" dirty="0" smtClean="0"/>
              <a:t> </a:t>
            </a:r>
            <a:endParaRPr lang="pl-PL" sz="1200" dirty="0"/>
          </a:p>
        </p:txBody>
      </p:sp>
    </p:spTree>
    <p:extLst>
      <p:ext uri="{BB962C8B-B14F-4D97-AF65-F5344CB8AC3E}">
        <p14:creationId xmlns:p14="http://schemas.microsoft.com/office/powerpoint/2010/main" val="339953077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77047" y="93629"/>
            <a:ext cx="9601200" cy="1485900"/>
          </a:xfrm>
        </p:spPr>
        <p:txBody>
          <a:bodyPr/>
          <a:lstStyle/>
          <a:p>
            <a:r>
              <a:rPr lang="en" u="sng" dirty="0"/>
              <a:t>Food</a:t>
            </a:r>
            <a:r>
              <a:rPr lang="pl-PL" u="sng" dirty="0"/>
              <a:t/>
            </a:r>
            <a:br>
              <a:rPr lang="pl-PL" u="sng" dirty="0"/>
            </a:br>
            <a:endParaRPr lang="pl-PL" dirty="0"/>
          </a:p>
        </p:txBody>
      </p:sp>
      <p:sp>
        <p:nvSpPr>
          <p:cNvPr id="3" name="Symbol zastępczy zawartości 2"/>
          <p:cNvSpPr>
            <a:spLocks noGrp="1"/>
          </p:cNvSpPr>
          <p:nvPr>
            <p:ph idx="1"/>
          </p:nvPr>
        </p:nvSpPr>
        <p:spPr>
          <a:xfrm>
            <a:off x="1371599" y="836579"/>
            <a:ext cx="10048673" cy="5879014"/>
          </a:xfrm>
        </p:spPr>
        <p:txBody>
          <a:bodyPr>
            <a:normAutofit fontScale="85000" lnSpcReduction="20000"/>
          </a:bodyPr>
          <a:lstStyle/>
          <a:p>
            <a:r>
              <a:rPr lang="en" sz="3000" dirty="0" smtClean="0"/>
              <a:t>Not </a:t>
            </a:r>
            <a:r>
              <a:rPr lang="en" sz="3000" dirty="0"/>
              <a:t>only food production has a large environmental impact (agriculture, food processing). Also, households, through the choice of food products, diet and habits, influence their environment, the amount of energy consumed and food wasted.</a:t>
            </a:r>
          </a:p>
          <a:p>
            <a:r>
              <a:rPr lang="en" sz="3000" dirty="0"/>
              <a:t>Each year, about a third of all food produced – 1.3 billion tons of food, worth about $1 trillion – </a:t>
            </a:r>
            <a:r>
              <a:rPr lang="en" sz="3000" b="1" dirty="0">
                <a:solidFill>
                  <a:srgbClr val="C00000"/>
                </a:solidFill>
              </a:rPr>
              <a:t>is wasted in homes or stores</a:t>
            </a:r>
            <a:r>
              <a:rPr lang="en" sz="3000" dirty="0"/>
              <a:t>, or </a:t>
            </a:r>
            <a:r>
              <a:rPr lang="en" sz="3000" dirty="0" smtClean="0"/>
              <a:t>due </a:t>
            </a:r>
            <a:r>
              <a:rPr lang="en" sz="3000" dirty="0"/>
              <a:t>to poor transportation and harvesting practices.</a:t>
            </a:r>
          </a:p>
          <a:p>
            <a:r>
              <a:rPr lang="en" sz="3000" dirty="0"/>
              <a:t>2 billion people worldwide are overweight or obese.</a:t>
            </a:r>
          </a:p>
          <a:p>
            <a:r>
              <a:rPr lang="en" sz="3000" dirty="0"/>
              <a:t>Land degradation and </a:t>
            </a:r>
            <a:r>
              <a:rPr lang="en" sz="3000" b="1" dirty="0">
                <a:solidFill>
                  <a:srgbClr val="C00000"/>
                </a:solidFill>
              </a:rPr>
              <a:t>declining soil fertility</a:t>
            </a:r>
            <a:r>
              <a:rPr lang="en" sz="3000" dirty="0"/>
              <a:t>, unsustainable use of water, overfishing and degradation of the marine environment all reduce the environment's ability to provide us with food.</a:t>
            </a:r>
          </a:p>
          <a:p>
            <a:r>
              <a:rPr lang="en" sz="3000" dirty="0"/>
              <a:t>Globally, the food sector consumes </a:t>
            </a:r>
            <a:r>
              <a:rPr lang="en" sz="3000" u="sng" dirty="0">
                <a:solidFill>
                  <a:srgbClr val="C00000"/>
                </a:solidFill>
              </a:rPr>
              <a:t>30%</a:t>
            </a:r>
            <a:r>
              <a:rPr lang="en" sz="3000" dirty="0"/>
              <a:t> of the energy consumed and is responsible for 22% of total greenhouse gas </a:t>
            </a:r>
            <a:r>
              <a:rPr lang="en" sz="3000" dirty="0" smtClean="0"/>
              <a:t>emissions.</a:t>
            </a:r>
            <a:endParaRPr lang="pl-PL" sz="1300" dirty="0"/>
          </a:p>
          <a:p>
            <a:pPr marL="0" indent="0">
              <a:buNone/>
            </a:pPr>
            <a:r>
              <a:rPr lang="en" sz="1200" dirty="0">
                <a:hlinkClick r:id="rId2"/>
              </a:rPr>
              <a:t>https://</a:t>
            </a:r>
            <a:r>
              <a:rPr lang="en" sz="1200" dirty="0" smtClean="0">
                <a:hlinkClick r:id="rId2"/>
              </a:rPr>
              <a:t>www.un.org.pl/cel12</a:t>
            </a:r>
            <a:r>
              <a:rPr lang="pl-PL" sz="1200" dirty="0" smtClean="0"/>
              <a:t> </a:t>
            </a:r>
            <a:endParaRPr lang="pl-PL" sz="1200" dirty="0"/>
          </a:p>
        </p:txBody>
      </p:sp>
    </p:spTree>
    <p:extLst>
      <p:ext uri="{BB962C8B-B14F-4D97-AF65-F5344CB8AC3E}">
        <p14:creationId xmlns:p14="http://schemas.microsoft.com/office/powerpoint/2010/main" val="420161343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222481224"/>
      </p:ext>
    </p:extLst>
  </p:cSld>
  <p:clrMapOvr>
    <a:masterClrMapping/>
  </p:clrMapOvr>
  <p:transition spd="med">
    <p:cove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266075"/>
            <a:ext cx="9601200" cy="826477"/>
          </a:xfrm>
        </p:spPr>
        <p:txBody>
          <a:bodyPr/>
          <a:lstStyle/>
          <a:p>
            <a:r>
              <a:rPr lang="en" dirty="0" smtClean="0"/>
              <a:t>Facts:</a:t>
            </a:r>
            <a:endParaRPr lang="pl-PL" dirty="0"/>
          </a:p>
        </p:txBody>
      </p:sp>
      <p:sp>
        <p:nvSpPr>
          <p:cNvPr id="3" name="Symbol zastępczy zawartości 2"/>
          <p:cNvSpPr>
            <a:spLocks noGrp="1"/>
          </p:cNvSpPr>
          <p:nvPr>
            <p:ph idx="1"/>
          </p:nvPr>
        </p:nvSpPr>
        <p:spPr>
          <a:xfrm>
            <a:off x="1229193" y="942651"/>
            <a:ext cx="9886013" cy="5765448"/>
          </a:xfrm>
        </p:spPr>
        <p:txBody>
          <a:bodyPr>
            <a:noAutofit/>
          </a:bodyPr>
          <a:lstStyle/>
          <a:p>
            <a:r>
              <a:rPr lang="en" sz="2800" dirty="0"/>
              <a:t>Between 1880 and 2012, the global </a:t>
            </a:r>
            <a:r>
              <a:rPr lang="en" sz="2800" b="1" dirty="0">
                <a:solidFill>
                  <a:srgbClr val="C00000"/>
                </a:solidFill>
              </a:rPr>
              <a:t>average temperature increased</a:t>
            </a:r>
            <a:r>
              <a:rPr lang="en" sz="2800" dirty="0"/>
              <a:t> by 0.85</a:t>
            </a:r>
            <a:r>
              <a:rPr lang="en" sz="2800" dirty="0" smtClean="0"/>
              <a:t>⁰Celsius</a:t>
            </a:r>
            <a:r>
              <a:rPr lang="en" sz="2800" dirty="0"/>
              <a:t>. To illustrate, a 1⁰ Celsius increase in temperature results in a 5% </a:t>
            </a:r>
            <a:r>
              <a:rPr lang="en" sz="2800" b="1" dirty="0"/>
              <a:t>reduction in grain yield</a:t>
            </a:r>
            <a:r>
              <a:rPr lang="en" sz="2800" dirty="0"/>
              <a:t>. In the years 1981-2002, due to </a:t>
            </a:r>
            <a:r>
              <a:rPr lang="en" sz="2800" b="1" dirty="0">
                <a:solidFill>
                  <a:srgbClr val="C00000"/>
                </a:solidFill>
              </a:rPr>
              <a:t>climate warming</a:t>
            </a:r>
            <a:r>
              <a:rPr lang="en" sz="2800" dirty="0"/>
              <a:t>, there was a significant </a:t>
            </a:r>
            <a:r>
              <a:rPr lang="en" sz="2800" b="1" dirty="0"/>
              <a:t>reduction in the level of harvest </a:t>
            </a:r>
            <a:r>
              <a:rPr lang="en" sz="2800" dirty="0"/>
              <a:t>of </a:t>
            </a:r>
            <a:r>
              <a:rPr lang="en" sz="2800" b="1" dirty="0"/>
              <a:t>corn, wheat </a:t>
            </a:r>
            <a:r>
              <a:rPr lang="en" sz="2800" dirty="0"/>
              <a:t>and other significant crops in the amount of 40 megatons per year.</a:t>
            </a:r>
          </a:p>
          <a:p>
            <a:r>
              <a:rPr lang="en" sz="2800" dirty="0"/>
              <a:t>Ocean temperatures have risen, snowfall has decreased, ice cover has decreased, and sea levels have risen. Between 1901 and 2010, the world's average sea level rose by 19 cm as the oceans expanded due to </a:t>
            </a:r>
            <a:r>
              <a:rPr lang="en" sz="2800" b="1" dirty="0">
                <a:solidFill>
                  <a:srgbClr val="C00000"/>
                </a:solidFill>
              </a:rPr>
              <a:t>global warming </a:t>
            </a:r>
            <a:r>
              <a:rPr lang="en" sz="2800" dirty="0"/>
              <a:t>and </a:t>
            </a:r>
            <a:r>
              <a:rPr lang="en" sz="2800" b="1" dirty="0">
                <a:solidFill>
                  <a:srgbClr val="C00000"/>
                </a:solidFill>
              </a:rPr>
              <a:t>melting of glaciers</a:t>
            </a:r>
            <a:r>
              <a:rPr lang="en" sz="2800" dirty="0"/>
              <a:t>. Since 1979, the amount of ice in the Arctic Sea has been steadily decreasing. Every decade, 1.07 million km² of the ice </a:t>
            </a:r>
            <a:r>
              <a:rPr lang="pl-PL" sz="2800" dirty="0" err="1" smtClean="0"/>
              <a:t>cover</a:t>
            </a:r>
            <a:r>
              <a:rPr lang="en" sz="2800" dirty="0" smtClean="0"/>
              <a:t> melts.</a:t>
            </a:r>
            <a:endParaRPr lang="pl-PL" sz="2800" dirty="0"/>
          </a:p>
        </p:txBody>
      </p:sp>
    </p:spTree>
    <p:extLst>
      <p:ext uri="{BB962C8B-B14F-4D97-AF65-F5344CB8AC3E}">
        <p14:creationId xmlns:p14="http://schemas.microsoft.com/office/powerpoint/2010/main" val="217395567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726831"/>
            <a:ext cx="9601200" cy="5140569"/>
          </a:xfrm>
        </p:spPr>
        <p:txBody>
          <a:bodyPr>
            <a:noAutofit/>
          </a:bodyPr>
          <a:lstStyle/>
          <a:p>
            <a:r>
              <a:rPr lang="en" sz="2800" dirty="0"/>
              <a:t>Assuming that the current level of concentration and the volume of greenhouse gas emissions are maintained, at the end of this century the </a:t>
            </a:r>
            <a:r>
              <a:rPr lang="en" sz="2800" b="1" dirty="0">
                <a:solidFill>
                  <a:srgbClr val="C00000"/>
                </a:solidFill>
              </a:rPr>
              <a:t>temperature on Earth will increase</a:t>
            </a:r>
            <a:r>
              <a:rPr lang="en" sz="2800" dirty="0"/>
              <a:t> by more than 1.5⁰ Celsius compared to the years 1850-1900. At the same time, the temperature of the ocean waters will increase and the ice cover will continue to melt. It is estimated that by 2065 the average sea level will </a:t>
            </a:r>
            <a:r>
              <a:rPr lang="en" sz="2800" dirty="0" smtClean="0"/>
              <a:t>r</a:t>
            </a:r>
            <a:r>
              <a:rPr lang="en" sz="2800" b="1" dirty="0"/>
              <a:t>effects of climate change </a:t>
            </a:r>
            <a:r>
              <a:rPr lang="en" sz="2800" dirty="0" smtClean="0"/>
              <a:t>ise </a:t>
            </a:r>
            <a:r>
              <a:rPr lang="en" sz="2800" dirty="0"/>
              <a:t>by 24-30 cm, and by 2100 by 40-63 cm. Most of the </a:t>
            </a:r>
            <a:r>
              <a:rPr lang="en" sz="2800" dirty="0" smtClean="0"/>
              <a:t>will </a:t>
            </a:r>
            <a:r>
              <a:rPr lang="en" sz="2800" b="1" u="sng" dirty="0">
                <a:solidFill>
                  <a:srgbClr val="C00000"/>
                </a:solidFill>
              </a:rPr>
              <a:t>persist</a:t>
            </a:r>
            <a:r>
              <a:rPr lang="en" sz="2800" u="sng" dirty="0"/>
              <a:t> for centuries to come</a:t>
            </a:r>
            <a:r>
              <a:rPr lang="en" sz="2800" dirty="0"/>
              <a:t>, even if we manage to curb greenhouse gas emissions.</a:t>
            </a:r>
          </a:p>
          <a:p>
            <a:r>
              <a:rPr lang="en" sz="2800" dirty="0"/>
              <a:t>Global </a:t>
            </a:r>
            <a:r>
              <a:rPr lang="en" sz="2800" b="1" dirty="0">
                <a:solidFill>
                  <a:srgbClr val="C00000"/>
                </a:solidFill>
              </a:rPr>
              <a:t>carbon dioxide emissions </a:t>
            </a:r>
            <a:r>
              <a:rPr lang="en" sz="2800" dirty="0"/>
              <a:t>have increased by almost 50% since 1990.</a:t>
            </a:r>
          </a:p>
          <a:p>
            <a:endParaRPr lang="pl-PL" sz="2800" dirty="0"/>
          </a:p>
        </p:txBody>
      </p:sp>
    </p:spTree>
    <p:extLst>
      <p:ext uri="{BB962C8B-B14F-4D97-AF65-F5344CB8AC3E}">
        <p14:creationId xmlns:p14="http://schemas.microsoft.com/office/powerpoint/2010/main" val="386233146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586154"/>
            <a:ext cx="9601200" cy="5281246"/>
          </a:xfrm>
        </p:spPr>
        <p:txBody>
          <a:bodyPr>
            <a:normAutofit/>
          </a:bodyPr>
          <a:lstStyle/>
          <a:p>
            <a:r>
              <a:rPr lang="en" sz="2800" dirty="0"/>
              <a:t>Between 2000 and 2010, global carbon dioxide (CO₂) emissions grew faster than in any of the previous three decades.</a:t>
            </a:r>
          </a:p>
          <a:p>
            <a:r>
              <a:rPr lang="en" sz="2800" dirty="0"/>
              <a:t>It is </a:t>
            </a:r>
            <a:r>
              <a:rPr lang="en" sz="2800" b="1" dirty="0">
                <a:solidFill>
                  <a:srgbClr val="00B050"/>
                </a:solidFill>
              </a:rPr>
              <a:t>still possible</a:t>
            </a:r>
            <a:r>
              <a:rPr lang="en" sz="2800" dirty="0"/>
              <a:t>, using a wide range of technological measures and changing </a:t>
            </a:r>
            <a:r>
              <a:rPr lang="en" sz="2800" dirty="0" smtClean="0"/>
              <a:t>behavio</a:t>
            </a:r>
            <a:r>
              <a:rPr lang="pl-PL" sz="2800" dirty="0" smtClean="0"/>
              <a:t>u</a:t>
            </a:r>
            <a:r>
              <a:rPr lang="en" sz="2800" dirty="0" smtClean="0"/>
              <a:t>ral </a:t>
            </a:r>
            <a:r>
              <a:rPr lang="en" sz="2800" dirty="0"/>
              <a:t>patterns, </a:t>
            </a:r>
            <a:r>
              <a:rPr lang="en" sz="2800" b="1" dirty="0">
                <a:solidFill>
                  <a:srgbClr val="00B050"/>
                </a:solidFill>
              </a:rPr>
              <a:t>to reduce the rate</a:t>
            </a:r>
            <a:r>
              <a:rPr lang="en" sz="2800" dirty="0"/>
              <a:t> of increase in the Earth's average temperature by 2⁰ Celsius compared to pre-industrial levels.</a:t>
            </a:r>
          </a:p>
          <a:p>
            <a:r>
              <a:rPr lang="en" sz="2800" dirty="0"/>
              <a:t>Institutional and technological </a:t>
            </a:r>
            <a:r>
              <a:rPr lang="en" sz="2800" b="1" dirty="0">
                <a:solidFill>
                  <a:srgbClr val="00B050"/>
                </a:solidFill>
              </a:rPr>
              <a:t>changes</a:t>
            </a:r>
            <a:r>
              <a:rPr lang="en" sz="2800" dirty="0"/>
              <a:t> give a greater than zero chance that the global warming rate will not exceed this </a:t>
            </a:r>
            <a:r>
              <a:rPr lang="en" sz="2800" dirty="0" smtClean="0"/>
              <a:t>threshold.</a:t>
            </a:r>
            <a:endParaRPr lang="pl-PL" sz="2400" dirty="0" smtClean="0"/>
          </a:p>
          <a:p>
            <a:pPr marL="0" indent="0">
              <a:buNone/>
            </a:pPr>
            <a:r>
              <a:rPr lang="en" sz="1100" dirty="0">
                <a:hlinkClick r:id="rId2"/>
              </a:rPr>
              <a:t>https://</a:t>
            </a:r>
            <a:r>
              <a:rPr lang="en" sz="1100" dirty="0" smtClean="0">
                <a:hlinkClick r:id="rId2"/>
              </a:rPr>
              <a:t>www.un.org.pl/cel1</a:t>
            </a:r>
            <a:r>
              <a:rPr lang="pl-PL" sz="1100" dirty="0" smtClean="0">
                <a:hlinkClick r:id="rId2"/>
              </a:rPr>
              <a:t>3</a:t>
            </a:r>
            <a:r>
              <a:rPr lang="pl-PL" sz="1100" dirty="0" smtClean="0"/>
              <a:t> </a:t>
            </a:r>
            <a:endParaRPr lang="pl-PL" sz="1100" dirty="0"/>
          </a:p>
          <a:p>
            <a:endParaRPr lang="pl-PL" sz="2400" dirty="0"/>
          </a:p>
        </p:txBody>
      </p:sp>
    </p:spTree>
    <p:extLst>
      <p:ext uri="{BB962C8B-B14F-4D97-AF65-F5344CB8AC3E}">
        <p14:creationId xmlns:p14="http://schemas.microsoft.com/office/powerpoint/2010/main" val="2508896964"/>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508494964"/>
      </p:ext>
    </p:extLst>
  </p:cSld>
  <p:clrMapOvr>
    <a:masterClrMapping/>
  </p:clrMapOvr>
  <p:transition spd="med">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 zabawka, lalka, grafika wektorowa&#10;&#10;Opis wygenerowany automatycznie">
            <a:extLst>
              <a:ext uri="{FF2B5EF4-FFF2-40B4-BE49-F238E27FC236}">
                <a16:creationId xmlns:a16="http://schemas.microsoft.com/office/drawing/2014/main" xmlns="" id="{EC4BB924-29DF-E140-0EEE-E2750B69DA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17" y="3410606"/>
            <a:ext cx="3247697" cy="3247697"/>
          </a:xfrm>
          <a:prstGeom prst="rect">
            <a:avLst/>
          </a:prstGeom>
        </p:spPr>
      </p:pic>
      <p:sp>
        <p:nvSpPr>
          <p:cNvPr id="2" name="Title 1">
            <a:extLst>
              <a:ext uri="{FF2B5EF4-FFF2-40B4-BE49-F238E27FC236}">
                <a16:creationId xmlns:a16="http://schemas.microsoft.com/office/drawing/2014/main" xmlns="" id="{F5B3C906-010C-176A-C269-0176D267A3BA}"/>
              </a:ext>
            </a:extLst>
          </p:cNvPr>
          <p:cNvSpPr>
            <a:spLocks noGrp="1"/>
          </p:cNvSpPr>
          <p:nvPr>
            <p:ph type="title"/>
          </p:nvPr>
        </p:nvSpPr>
        <p:spPr/>
        <p:txBody>
          <a:bodyPr/>
          <a:lstStyle/>
          <a:p>
            <a:pPr algn="ctr"/>
            <a:r>
              <a:rPr lang="en" b="1" dirty="0">
                <a:solidFill>
                  <a:srgbClr val="0070C0"/>
                </a:solidFill>
                <a:latin typeface="Arial" panose="020B0604020202020204" pitchFamily="34" charset="0"/>
                <a:cs typeface="Arial" panose="020B0604020202020204" pitchFamily="34" charset="0"/>
              </a:rPr>
              <a:t>WAYS TO INCREASE YOUR SELF-</a:t>
            </a:r>
            <a:r>
              <a:rPr lang="pl-PL" b="1" dirty="0">
                <a:solidFill>
                  <a:srgbClr val="0070C0"/>
                </a:solidFill>
                <a:latin typeface="Arial" panose="020B0604020202020204" pitchFamily="34" charset="0"/>
                <a:cs typeface="Arial" panose="020B0604020202020204" pitchFamily="34" charset="0"/>
              </a:rPr>
              <a:t>AWARE</a:t>
            </a:r>
            <a:r>
              <a:rPr lang="en" b="1" dirty="0">
                <a:solidFill>
                  <a:srgbClr val="0070C0"/>
                </a:solidFill>
                <a:latin typeface="Arial" panose="020B0604020202020204" pitchFamily="34" charset="0"/>
                <a:cs typeface="Arial" panose="020B0604020202020204" pitchFamily="34" charset="0"/>
              </a:rPr>
              <a:t>NESS</a:t>
            </a:r>
            <a:endParaRPr lang="en-US" b="1" dirty="0">
              <a:solidFill>
                <a:srgbClr val="0070C0"/>
              </a:solidFill>
              <a:latin typeface="Arial" panose="020B0604020202020204" pitchFamily="34" charset="0"/>
              <a:cs typeface="Arial" panose="020B0604020202020204" pitchFamily="34" charset="0"/>
            </a:endParaRPr>
          </a:p>
          <a:p>
            <a:endParaRPr lang="en-US" dirty="0"/>
          </a:p>
        </p:txBody>
      </p:sp>
      <p:sp>
        <p:nvSpPr>
          <p:cNvPr id="3" name="Content Placeholder 2">
            <a:extLst>
              <a:ext uri="{FF2B5EF4-FFF2-40B4-BE49-F238E27FC236}">
                <a16:creationId xmlns:a16="http://schemas.microsoft.com/office/drawing/2014/main" xmlns="" id="{837BA95E-8641-78FF-1E71-71157CAE041A}"/>
              </a:ext>
            </a:extLst>
          </p:cNvPr>
          <p:cNvSpPr>
            <a:spLocks noGrp="1"/>
          </p:cNvSpPr>
          <p:nvPr>
            <p:ph idx="1"/>
          </p:nvPr>
        </p:nvSpPr>
        <p:spPr>
          <a:xfrm>
            <a:off x="811056" y="1716370"/>
            <a:ext cx="10122840" cy="4509488"/>
          </a:xfrm>
        </p:spPr>
        <p:txBody>
          <a:bodyPr vert="horz" lIns="91440" tIns="45720" rIns="91440" bIns="45720" rtlCol="0" anchor="t">
            <a:normAutofit/>
          </a:bodyPr>
          <a:lstStyle/>
          <a:p>
            <a:pPr marL="0" indent="0">
              <a:buNone/>
            </a:pPr>
            <a:endParaRPr lang="pl-PL" dirty="0"/>
          </a:p>
          <a:p>
            <a:r>
              <a:rPr lang="en-GB" sz="2400" b="1" dirty="0">
                <a:solidFill>
                  <a:srgbClr val="A925CD"/>
                </a:solidFill>
                <a:latin typeface="Arial" panose="020B0604020202020204" pitchFamily="34" charset="0"/>
                <a:cs typeface="Arial" panose="020B0604020202020204" pitchFamily="34" charset="0"/>
              </a:rPr>
              <a:t>STOP</a:t>
            </a:r>
            <a:r>
              <a:rPr lang="en-GB" sz="2400" b="1"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making the distinction between good and bad emotions</a:t>
            </a:r>
            <a:endParaRPr lang="pl-PL" sz="2400" dirty="0">
              <a:latin typeface="Arial" panose="020B0604020202020204" pitchFamily="34" charset="0"/>
              <a:cs typeface="Arial" panose="020B0604020202020204" pitchFamily="34" charset="0"/>
            </a:endParaRPr>
          </a:p>
          <a:p>
            <a:r>
              <a:rPr lang="en-GB" sz="2400" b="1" dirty="0">
                <a:solidFill>
                  <a:srgbClr val="A925CD"/>
                </a:solidFill>
                <a:latin typeface="Arial" panose="020B0604020202020204" pitchFamily="34" charset="0"/>
                <a:cs typeface="Arial" panose="020B0604020202020204" pitchFamily="34" charset="0"/>
              </a:rPr>
              <a:t>FEEL</a:t>
            </a:r>
            <a:r>
              <a:rPr lang="en-GB" sz="2400" dirty="0">
                <a:solidFill>
                  <a:srgbClr val="A925CD"/>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your emotions in your body</a:t>
            </a:r>
            <a:endParaRPr lang="pl-PL" sz="2400" dirty="0">
              <a:latin typeface="Arial" panose="020B0604020202020204" pitchFamily="34" charset="0"/>
              <a:cs typeface="Arial" panose="020B0604020202020204" pitchFamily="34" charset="0"/>
            </a:endParaRPr>
          </a:p>
          <a:p>
            <a:r>
              <a:rPr lang="en-GB" sz="2400" b="1" dirty="0">
                <a:solidFill>
                  <a:srgbClr val="A925CD"/>
                </a:solidFill>
                <a:latin typeface="Arial" panose="020B0604020202020204" pitchFamily="34" charset="0"/>
                <a:cs typeface="Arial" panose="020B0604020202020204" pitchFamily="34" charset="0"/>
              </a:rPr>
              <a:t>KNOW</a:t>
            </a:r>
            <a:r>
              <a:rPr lang="en-GB" sz="2400" dirty="0">
                <a:latin typeface="Arial" panose="020B0604020202020204" pitchFamily="34" charset="0"/>
                <a:cs typeface="Arial" panose="020B0604020202020204" pitchFamily="34" charset="0"/>
              </a:rPr>
              <a:t> who or what is your “trigger”</a:t>
            </a:r>
            <a:endParaRPr lang="pl-PL" sz="2400" dirty="0">
              <a:latin typeface="Arial" panose="020B0604020202020204" pitchFamily="34" charset="0"/>
              <a:cs typeface="Arial" panose="020B0604020202020204" pitchFamily="34" charset="0"/>
            </a:endParaRPr>
          </a:p>
          <a:p>
            <a:r>
              <a:rPr lang="en-GB" sz="2400" b="1" dirty="0">
                <a:solidFill>
                  <a:srgbClr val="A925CD"/>
                </a:solidFill>
                <a:latin typeface="Arial" panose="020B0604020202020204" pitchFamily="34" charset="0"/>
                <a:cs typeface="Arial" panose="020B0604020202020204" pitchFamily="34" charset="0"/>
              </a:rPr>
              <a:t>KEEP</a:t>
            </a:r>
            <a:r>
              <a:rPr lang="en-GB" sz="2400" dirty="0">
                <a:latin typeface="Arial" panose="020B0604020202020204" pitchFamily="34" charset="0"/>
                <a:cs typeface="Arial" panose="020B0604020202020204" pitchFamily="34" charset="0"/>
              </a:rPr>
              <a:t> an emotional diary </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2995643"/>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527538"/>
            <a:ext cx="9601200" cy="5339862"/>
          </a:xfrm>
        </p:spPr>
        <p:txBody>
          <a:bodyPr>
            <a:normAutofit lnSpcReduction="10000"/>
          </a:bodyPr>
          <a:lstStyle/>
          <a:p>
            <a:pPr marL="0" indent="0">
              <a:buNone/>
            </a:pPr>
            <a:r>
              <a:rPr lang="en" sz="4400" b="1" dirty="0" smtClean="0"/>
              <a:t>Facts:</a:t>
            </a:r>
            <a:endParaRPr lang="pl-PL" b="1" dirty="0" smtClean="0"/>
          </a:p>
          <a:p>
            <a:r>
              <a:rPr lang="en" sz="2800" dirty="0" smtClean="0"/>
              <a:t>The oceans </a:t>
            </a:r>
            <a:r>
              <a:rPr lang="en" sz="2800" dirty="0"/>
              <a:t>cover three-quarters of the Earth's surface, contain 97% of the world's water, and make up 99% of the Earth's habitable space.</a:t>
            </a:r>
          </a:p>
          <a:p>
            <a:r>
              <a:rPr lang="en" sz="2800" dirty="0"/>
              <a:t>Over three billion people rely on marine and coastal biodiversity </a:t>
            </a:r>
            <a:r>
              <a:rPr lang="pl-PL" sz="2800" dirty="0" smtClean="0"/>
              <a:t>to </a:t>
            </a:r>
            <a:r>
              <a:rPr lang="pl-PL" sz="2800" dirty="0" err="1" smtClean="0"/>
              <a:t>stay</a:t>
            </a:r>
            <a:r>
              <a:rPr lang="pl-PL" sz="2800" dirty="0" smtClean="0"/>
              <a:t> </a:t>
            </a:r>
            <a:r>
              <a:rPr lang="pl-PL" sz="2800" dirty="0" err="1" smtClean="0"/>
              <a:t>alive</a:t>
            </a:r>
            <a:r>
              <a:rPr lang="pl-PL" sz="2800" dirty="0" smtClean="0"/>
              <a:t>.</a:t>
            </a:r>
            <a:endParaRPr lang="en" sz="2800" dirty="0"/>
          </a:p>
          <a:p>
            <a:r>
              <a:rPr lang="en" sz="2800" dirty="0"/>
              <a:t>On a global scale, the annual market value of marine and coastal resources and industrial production is estimated at USD 3 trillion or about 5% of global GDP.</a:t>
            </a:r>
          </a:p>
          <a:p>
            <a:r>
              <a:rPr lang="en" sz="2800" dirty="0"/>
              <a:t>There are nearly 200,000 identified species in the oceans, but the actual number may be in the </a:t>
            </a:r>
            <a:r>
              <a:rPr lang="en" sz="2800" dirty="0" smtClean="0"/>
              <a:t>millions.</a:t>
            </a:r>
            <a:endParaRPr lang="pl-PL" sz="2800" dirty="0"/>
          </a:p>
        </p:txBody>
      </p:sp>
    </p:spTree>
    <p:extLst>
      <p:ext uri="{BB962C8B-B14F-4D97-AF65-F5344CB8AC3E}">
        <p14:creationId xmlns:p14="http://schemas.microsoft.com/office/powerpoint/2010/main" val="188950089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35608" y="1025300"/>
            <a:ext cx="9601200" cy="4174661"/>
          </a:xfrm>
        </p:spPr>
        <p:txBody>
          <a:bodyPr>
            <a:normAutofit/>
          </a:bodyPr>
          <a:lstStyle/>
          <a:p>
            <a:r>
              <a:rPr lang="en" sz="2800" b="1" dirty="0"/>
              <a:t>The oceans </a:t>
            </a:r>
            <a:r>
              <a:rPr lang="en" sz="2800" b="1" dirty="0">
                <a:solidFill>
                  <a:srgbClr val="00B050"/>
                </a:solidFill>
              </a:rPr>
              <a:t>absorb</a:t>
            </a:r>
            <a:r>
              <a:rPr lang="en" sz="2800" b="1" dirty="0"/>
              <a:t> </a:t>
            </a:r>
            <a:r>
              <a:rPr lang="en" sz="2800" dirty="0"/>
              <a:t>around 30% of the carbon dioxide produced by human activities and thus mitigate the effects of global warming.</a:t>
            </a:r>
          </a:p>
          <a:p>
            <a:r>
              <a:rPr lang="en" sz="2800" dirty="0"/>
              <a:t>The oceans are the world's </a:t>
            </a:r>
            <a:r>
              <a:rPr lang="en" sz="2800" b="1" dirty="0"/>
              <a:t>largest </a:t>
            </a:r>
            <a:r>
              <a:rPr lang="en" sz="2800" b="1" dirty="0">
                <a:solidFill>
                  <a:srgbClr val="00B050"/>
                </a:solidFill>
              </a:rPr>
              <a:t>source</a:t>
            </a:r>
            <a:r>
              <a:rPr lang="en" sz="2800" b="1" dirty="0"/>
              <a:t> of protein</a:t>
            </a:r>
            <a:r>
              <a:rPr lang="en" sz="2800" dirty="0"/>
              <a:t>; for more than 3 billion people, they are the main source of protein.</a:t>
            </a:r>
          </a:p>
          <a:p>
            <a:r>
              <a:rPr lang="en" sz="2800" dirty="0"/>
              <a:t>Fishing directly and indirectly </a:t>
            </a:r>
            <a:r>
              <a:rPr lang="en" sz="2800" b="1" dirty="0">
                <a:solidFill>
                  <a:srgbClr val="00B050"/>
                </a:solidFill>
              </a:rPr>
              <a:t>provides</a:t>
            </a:r>
            <a:r>
              <a:rPr lang="en" sz="2800" b="1" dirty="0"/>
              <a:t> jobs </a:t>
            </a:r>
            <a:r>
              <a:rPr lang="en" sz="2800" dirty="0"/>
              <a:t>for over 200 million people.</a:t>
            </a:r>
          </a:p>
          <a:p>
            <a:endParaRPr lang="pl-PL" sz="2400" dirty="0"/>
          </a:p>
        </p:txBody>
      </p:sp>
    </p:spTree>
    <p:extLst>
      <p:ext uri="{BB962C8B-B14F-4D97-AF65-F5344CB8AC3E}">
        <p14:creationId xmlns:p14="http://schemas.microsoft.com/office/powerpoint/2010/main" val="300929237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1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1024569"/>
            <a:ext cx="9601200" cy="4842831"/>
          </a:xfrm>
        </p:spPr>
        <p:txBody>
          <a:bodyPr>
            <a:normAutofit lnSpcReduction="10000"/>
          </a:bodyPr>
          <a:lstStyle/>
          <a:p>
            <a:r>
              <a:rPr lang="en" sz="2800" dirty="0"/>
              <a:t>Fisheries subsidies are </a:t>
            </a:r>
            <a:r>
              <a:rPr lang="en" sz="2800" b="1" dirty="0"/>
              <a:t>rapidly </a:t>
            </a:r>
            <a:r>
              <a:rPr lang="en" sz="2800" b="1" dirty="0">
                <a:solidFill>
                  <a:srgbClr val="C00000"/>
                </a:solidFill>
              </a:rPr>
              <a:t>depleting</a:t>
            </a:r>
            <a:r>
              <a:rPr lang="en" sz="2800" b="1" dirty="0"/>
              <a:t> </a:t>
            </a:r>
            <a:r>
              <a:rPr lang="en" sz="2800" dirty="0"/>
              <a:t>many fish species and </a:t>
            </a:r>
            <a:r>
              <a:rPr lang="en" sz="2800" b="1" dirty="0">
                <a:solidFill>
                  <a:srgbClr val="C00000"/>
                </a:solidFill>
              </a:rPr>
              <a:t>hampering efforts </a:t>
            </a:r>
            <a:r>
              <a:rPr lang="en" sz="2800" dirty="0"/>
              <a:t>to preserve and restore the world's fisheries and related jobs. Due to subsidies, ocean fishing generates $50 billion less annual profit than is potentially possible.</a:t>
            </a:r>
          </a:p>
          <a:p>
            <a:r>
              <a:rPr lang="en" sz="2800" b="1" dirty="0">
                <a:solidFill>
                  <a:srgbClr val="C00000"/>
                </a:solidFill>
              </a:rPr>
              <a:t>The acidity </a:t>
            </a:r>
            <a:r>
              <a:rPr lang="en" sz="2800" dirty="0"/>
              <a:t>of the oceans </a:t>
            </a:r>
            <a:r>
              <a:rPr lang="en" sz="2800" b="1" dirty="0">
                <a:solidFill>
                  <a:srgbClr val="C00000"/>
                </a:solidFill>
              </a:rPr>
              <a:t>has increased </a:t>
            </a:r>
            <a:r>
              <a:rPr lang="en" sz="2800" dirty="0"/>
              <a:t>by 26% since the start of the industrial revolution.</a:t>
            </a:r>
          </a:p>
          <a:p>
            <a:r>
              <a:rPr lang="en" sz="2800" dirty="0"/>
              <a:t>Coastal waters are </a:t>
            </a:r>
            <a:r>
              <a:rPr lang="en" sz="2800" b="1" dirty="0">
                <a:solidFill>
                  <a:srgbClr val="C00000"/>
                </a:solidFill>
              </a:rPr>
              <a:t>polluted</a:t>
            </a:r>
            <a:r>
              <a:rPr lang="en" sz="2800" dirty="0"/>
              <a:t> and </a:t>
            </a:r>
            <a:r>
              <a:rPr lang="en" sz="2800" b="1" dirty="0">
                <a:solidFill>
                  <a:srgbClr val="C00000"/>
                </a:solidFill>
              </a:rPr>
              <a:t>eutrophicated</a:t>
            </a:r>
            <a:r>
              <a:rPr lang="en" sz="2800" dirty="0"/>
              <a:t>. Unless action is taken, eutrophication is estimated </a:t>
            </a:r>
            <a:r>
              <a:rPr lang="en" sz="2800" b="1" dirty="0">
                <a:solidFill>
                  <a:srgbClr val="C00000"/>
                </a:solidFill>
              </a:rPr>
              <a:t>to increase </a:t>
            </a:r>
            <a:r>
              <a:rPr lang="en" sz="2800" dirty="0"/>
              <a:t>in 20% of large marine ecosystems by 2050.</a:t>
            </a:r>
          </a:p>
          <a:p>
            <a:endParaRPr lang="pl-PL" dirty="0"/>
          </a:p>
          <a:p>
            <a:pPr marL="0" indent="0">
              <a:buNone/>
            </a:pPr>
            <a:r>
              <a:rPr lang="en" sz="1100" dirty="0">
                <a:hlinkClick r:id="rId2"/>
              </a:rPr>
              <a:t>https://www.un.org.pl/cel14</a:t>
            </a:r>
            <a:r>
              <a:rPr lang="pl-PL" sz="1100" dirty="0"/>
              <a:t> </a:t>
            </a:r>
          </a:p>
        </p:txBody>
      </p:sp>
    </p:spTree>
    <p:extLst>
      <p:ext uri="{BB962C8B-B14F-4D97-AF65-F5344CB8AC3E}">
        <p14:creationId xmlns:p14="http://schemas.microsoft.com/office/powerpoint/2010/main" val="340720915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4281636966"/>
      </p:ext>
    </p:extLst>
  </p:cSld>
  <p:clrMapOvr>
    <a:masterClrMapping/>
  </p:clrMapOvr>
  <p:transition spd="med">
    <p:cove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u="sng" dirty="0"/>
              <a:t>Forests</a:t>
            </a:r>
            <a:r>
              <a:rPr lang="pl-PL" u="sng" dirty="0"/>
              <a:t/>
            </a:r>
            <a:br>
              <a:rPr lang="pl-PL" u="sng" dirty="0"/>
            </a:br>
            <a:endParaRPr lang="pl-PL" dirty="0"/>
          </a:p>
        </p:txBody>
      </p:sp>
      <p:sp>
        <p:nvSpPr>
          <p:cNvPr id="3" name="Symbol zastępczy zawartości 2"/>
          <p:cNvSpPr>
            <a:spLocks noGrp="1"/>
          </p:cNvSpPr>
          <p:nvPr>
            <p:ph idx="1"/>
          </p:nvPr>
        </p:nvSpPr>
        <p:spPr>
          <a:xfrm>
            <a:off x="1371600" y="1406769"/>
            <a:ext cx="9601200" cy="4876800"/>
          </a:xfrm>
        </p:spPr>
        <p:txBody>
          <a:bodyPr>
            <a:normAutofit lnSpcReduction="10000"/>
          </a:bodyPr>
          <a:lstStyle/>
          <a:p>
            <a:r>
              <a:rPr lang="en" sz="2800" dirty="0" smtClean="0"/>
              <a:t>Forests </a:t>
            </a:r>
            <a:r>
              <a:rPr lang="en" sz="2800" dirty="0"/>
              <a:t>cover 30.7% of the Earth's surface. They not only provide food security and shelter for various forms of life, but also play a key role in combating climate change, protecting biodiversity, as well as being a place of residence for indigenous peoples.</a:t>
            </a:r>
          </a:p>
          <a:p>
            <a:r>
              <a:rPr lang="en" sz="2800" b="1" dirty="0">
                <a:solidFill>
                  <a:srgbClr val="00B050"/>
                </a:solidFill>
              </a:rPr>
              <a:t>Protecting forests </a:t>
            </a:r>
            <a:r>
              <a:rPr lang="en" sz="2800" dirty="0"/>
              <a:t>will improve natural resource management processes and </a:t>
            </a:r>
            <a:r>
              <a:rPr lang="en" sz="2800" b="1" dirty="0">
                <a:solidFill>
                  <a:srgbClr val="00B050"/>
                </a:solidFill>
              </a:rPr>
              <a:t>increase</a:t>
            </a:r>
            <a:r>
              <a:rPr lang="en" sz="2800" dirty="0"/>
              <a:t> land productivity.</a:t>
            </a:r>
          </a:p>
          <a:p>
            <a:r>
              <a:rPr lang="en" sz="2800" dirty="0"/>
              <a:t>We </a:t>
            </a:r>
            <a:r>
              <a:rPr lang="en" sz="2800" b="1" dirty="0">
                <a:solidFill>
                  <a:srgbClr val="C00000"/>
                </a:solidFill>
              </a:rPr>
              <a:t>lose</a:t>
            </a:r>
            <a:r>
              <a:rPr lang="en" sz="2800" dirty="0"/>
              <a:t> 13 million hectares of forest every year, and the ongoing degradation of drylands has led to the </a:t>
            </a:r>
            <a:r>
              <a:rPr lang="en" sz="2800" b="1" dirty="0">
                <a:solidFill>
                  <a:srgbClr val="C00000"/>
                </a:solidFill>
              </a:rPr>
              <a:t>desertification</a:t>
            </a:r>
            <a:r>
              <a:rPr lang="en" sz="2800" dirty="0"/>
              <a:t> of 3.6 billion hectares. Even though almost 15% of the area is currently protected, biodiversity is still under </a:t>
            </a:r>
            <a:r>
              <a:rPr lang="en" sz="2800" dirty="0" smtClean="0"/>
              <a:t>threat.</a:t>
            </a:r>
            <a:endParaRPr lang="pl-PL" sz="2800" dirty="0"/>
          </a:p>
          <a:p>
            <a:pPr marL="0" indent="0">
              <a:buNone/>
            </a:pPr>
            <a:endParaRPr lang="pl-PL" dirty="0"/>
          </a:p>
        </p:txBody>
      </p:sp>
    </p:spTree>
    <p:extLst>
      <p:ext uri="{BB962C8B-B14F-4D97-AF65-F5344CB8AC3E}">
        <p14:creationId xmlns:p14="http://schemas.microsoft.com/office/powerpoint/2010/main" val="298046524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60583" y="1305498"/>
            <a:ext cx="9601200" cy="3581400"/>
          </a:xfrm>
        </p:spPr>
        <p:txBody>
          <a:bodyPr>
            <a:noAutofit/>
          </a:bodyPr>
          <a:lstStyle/>
          <a:p>
            <a:r>
              <a:rPr lang="en" sz="2800" dirty="0"/>
              <a:t>Forests are the main source of livelihood for about 1.6 billion people, including about 70 million indigenous peoples.</a:t>
            </a:r>
          </a:p>
          <a:p>
            <a:r>
              <a:rPr lang="en" sz="2800" dirty="0"/>
              <a:t>Forests are inhabited by over 80% of all species of animals, plants and insects that live on land</a:t>
            </a:r>
            <a:r>
              <a:rPr lang="pl-PL" sz="2800" dirty="0"/>
              <a:t>.</a:t>
            </a:r>
            <a:endParaRPr lang="en" sz="2800" dirty="0"/>
          </a:p>
          <a:p>
            <a:r>
              <a:rPr lang="en" sz="2800" dirty="0"/>
              <a:t>Between 2010 and 2015, the world's forest area decreased by 3.3 million hectares. This has a special impact on the lives of poor people living in the countryside, who make their living mainly from forest raw materials, flora and fauna.</a:t>
            </a:r>
          </a:p>
        </p:txBody>
      </p:sp>
    </p:spTree>
    <p:extLst>
      <p:ext uri="{BB962C8B-B14F-4D97-AF65-F5344CB8AC3E}">
        <p14:creationId xmlns:p14="http://schemas.microsoft.com/office/powerpoint/2010/main" val="4147411549"/>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685800"/>
            <a:ext cx="9601200" cy="768427"/>
          </a:xfrm>
        </p:spPr>
        <p:txBody>
          <a:bodyPr/>
          <a:lstStyle/>
          <a:p>
            <a:r>
              <a:rPr lang="en" u="sng" dirty="0" smtClean="0"/>
              <a:t>Desertification</a:t>
            </a:r>
            <a:endParaRPr lang="pl-PL" dirty="0"/>
          </a:p>
        </p:txBody>
      </p:sp>
      <p:sp>
        <p:nvSpPr>
          <p:cNvPr id="3" name="Symbol zastępczy zawartości 2"/>
          <p:cNvSpPr>
            <a:spLocks noGrp="1"/>
          </p:cNvSpPr>
          <p:nvPr>
            <p:ph idx="1"/>
          </p:nvPr>
        </p:nvSpPr>
        <p:spPr>
          <a:xfrm>
            <a:off x="1219200" y="1619250"/>
            <a:ext cx="10115550" cy="4800599"/>
          </a:xfrm>
        </p:spPr>
        <p:txBody>
          <a:bodyPr>
            <a:normAutofit lnSpcReduction="10000"/>
          </a:bodyPr>
          <a:lstStyle/>
          <a:p>
            <a:r>
              <a:rPr lang="en" sz="3000" dirty="0" smtClean="0"/>
              <a:t>2.6 </a:t>
            </a:r>
            <a:r>
              <a:rPr lang="en" sz="3000" dirty="0"/>
              <a:t>billion people live </a:t>
            </a:r>
            <a:r>
              <a:rPr lang="en" sz="3000" b="1" dirty="0"/>
              <a:t>directly</a:t>
            </a:r>
            <a:r>
              <a:rPr lang="en" sz="3000" dirty="0"/>
              <a:t> from agriculture, with 52% of farmland affected to a greater or lesser extent by soil degradation.</a:t>
            </a:r>
          </a:p>
          <a:p>
            <a:r>
              <a:rPr lang="en" sz="3000" dirty="0"/>
              <a:t>It is estimated that the level of arable land loss is </a:t>
            </a:r>
            <a:r>
              <a:rPr lang="en" sz="3000" b="1" u="sng" dirty="0"/>
              <a:t>30-35 times greater </a:t>
            </a:r>
            <a:r>
              <a:rPr lang="en" sz="3000" dirty="0"/>
              <a:t>than at any time in history.</a:t>
            </a:r>
          </a:p>
          <a:p>
            <a:r>
              <a:rPr lang="en" sz="3000" dirty="0"/>
              <a:t>As a result of </a:t>
            </a:r>
            <a:r>
              <a:rPr lang="en" sz="3000" b="1" dirty="0">
                <a:solidFill>
                  <a:srgbClr val="C00000"/>
                </a:solidFill>
              </a:rPr>
              <a:t>drought and desertification</a:t>
            </a:r>
            <a:r>
              <a:rPr lang="en" sz="3000" dirty="0"/>
              <a:t>, we lose 12 million hectares (23 hectares per minute) every year, on which 20 million tons of grain could be grown.</a:t>
            </a:r>
          </a:p>
          <a:p>
            <a:r>
              <a:rPr lang="en" sz="3000" dirty="0"/>
              <a:t>74% of the world's poor are directly affected by land degradation.</a:t>
            </a:r>
          </a:p>
          <a:p>
            <a:endParaRPr lang="pl-PL" dirty="0"/>
          </a:p>
        </p:txBody>
      </p:sp>
    </p:spTree>
    <p:extLst>
      <p:ext uri="{BB962C8B-B14F-4D97-AF65-F5344CB8AC3E}">
        <p14:creationId xmlns:p14="http://schemas.microsoft.com/office/powerpoint/2010/main" val="1727701942"/>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419100"/>
            <a:ext cx="9601200" cy="1485900"/>
          </a:xfrm>
        </p:spPr>
        <p:txBody>
          <a:bodyPr/>
          <a:lstStyle/>
          <a:p>
            <a:r>
              <a:rPr lang="pl-PL" u="sng" dirty="0"/>
              <a:t>B</a:t>
            </a:r>
            <a:r>
              <a:rPr lang="en" u="sng" dirty="0" smtClean="0"/>
              <a:t>iodiversity</a:t>
            </a:r>
            <a:r>
              <a:rPr lang="pl-PL" dirty="0"/>
              <a:t/>
            </a:r>
            <a:br>
              <a:rPr lang="pl-PL" dirty="0"/>
            </a:br>
            <a:endParaRPr lang="pl-PL" dirty="0"/>
          </a:p>
        </p:txBody>
      </p:sp>
      <p:sp>
        <p:nvSpPr>
          <p:cNvPr id="3" name="Symbol zastępczy zawartości 2"/>
          <p:cNvSpPr>
            <a:spLocks noGrp="1"/>
          </p:cNvSpPr>
          <p:nvPr>
            <p:ph idx="1"/>
          </p:nvPr>
        </p:nvSpPr>
        <p:spPr>
          <a:xfrm>
            <a:off x="1371600" y="1162050"/>
            <a:ext cx="9601200" cy="5070699"/>
          </a:xfrm>
        </p:spPr>
        <p:txBody>
          <a:bodyPr>
            <a:noAutofit/>
          </a:bodyPr>
          <a:lstStyle/>
          <a:p>
            <a:r>
              <a:rPr lang="en" sz="2800" dirty="0" smtClean="0"/>
              <a:t>Of the </a:t>
            </a:r>
            <a:r>
              <a:rPr lang="en" sz="2800" dirty="0"/>
              <a:t>approximately 8,300 known species of animals, 8% are already extinct, while 22% are </a:t>
            </a:r>
            <a:r>
              <a:rPr lang="en" sz="2800" b="1" dirty="0"/>
              <a:t>threatened with extinction</a:t>
            </a:r>
            <a:r>
              <a:rPr lang="en" sz="2800" dirty="0"/>
              <a:t>.</a:t>
            </a:r>
          </a:p>
          <a:p>
            <a:r>
              <a:rPr lang="en" sz="2800" dirty="0"/>
              <a:t>Of the more than 80,000 tree species, only less than 1% have been studied for their potential utility.</a:t>
            </a:r>
          </a:p>
          <a:p>
            <a:r>
              <a:rPr lang="en" sz="2800" dirty="0"/>
              <a:t>Fish provides 20% of animal protein to 3 billion people. Only ten species of fish account for 30% of marine catches and only ten species of fish account for 50% of aquaculture production.</a:t>
            </a:r>
          </a:p>
          <a:p>
            <a:r>
              <a:rPr lang="en" sz="2800" dirty="0"/>
              <a:t>More than 80% of the human diet is based on plants. Only three main types of cereals - rice, corn and wheat - meet 60% of energy needs</a:t>
            </a:r>
            <a:r>
              <a:rPr lang="en" sz="2800" dirty="0" smtClean="0"/>
              <a:t>.</a:t>
            </a:r>
            <a:endParaRPr lang="en" sz="2800" dirty="0"/>
          </a:p>
        </p:txBody>
      </p:sp>
    </p:spTree>
    <p:extLst>
      <p:ext uri="{BB962C8B-B14F-4D97-AF65-F5344CB8AC3E}">
        <p14:creationId xmlns:p14="http://schemas.microsoft.com/office/powerpoint/2010/main" val="269968711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826265"/>
            <a:ext cx="9601200" cy="5041135"/>
          </a:xfrm>
        </p:spPr>
        <p:txBody>
          <a:bodyPr>
            <a:normAutofit fontScale="92500" lnSpcReduction="10000"/>
          </a:bodyPr>
          <a:lstStyle/>
          <a:p>
            <a:r>
              <a:rPr lang="en" sz="3000" dirty="0"/>
              <a:t>At least 80% of people living in rural areas in developing countries rely on traditional </a:t>
            </a:r>
            <a:r>
              <a:rPr lang="en" sz="3000" b="1" dirty="0">
                <a:solidFill>
                  <a:srgbClr val="00B050"/>
                </a:solidFill>
              </a:rPr>
              <a:t>herbal medicine </a:t>
            </a:r>
            <a:r>
              <a:rPr lang="en" sz="3000" dirty="0"/>
              <a:t>as their primary form of health care.</a:t>
            </a:r>
          </a:p>
          <a:p>
            <a:r>
              <a:rPr lang="en" sz="3000" b="1" dirty="0">
                <a:solidFill>
                  <a:srgbClr val="00B050"/>
                </a:solidFill>
              </a:rPr>
              <a:t>Microorganisms and invertebrates </a:t>
            </a:r>
            <a:r>
              <a:rPr lang="en" sz="3000" dirty="0"/>
              <a:t>are crucial to ecosystems, but we still do not fully understand their role in the functioning of ecosystems and still underestimate them.</a:t>
            </a:r>
          </a:p>
          <a:p>
            <a:r>
              <a:rPr lang="en" sz="3000" dirty="0"/>
              <a:t>Illegal poaching and wildlife trade are activities that are at odds with </a:t>
            </a:r>
            <a:r>
              <a:rPr lang="en" sz="3000" b="1" dirty="0">
                <a:solidFill>
                  <a:srgbClr val="00B050"/>
                </a:solidFill>
              </a:rPr>
              <a:t>protecting the environment</a:t>
            </a:r>
            <a:r>
              <a:rPr lang="en" sz="3000" dirty="0"/>
              <a:t>. Almost 7,000 species of animals and plants in 120 countries are illegally sold.</a:t>
            </a:r>
          </a:p>
          <a:p>
            <a:pPr marL="0" indent="0">
              <a:buNone/>
            </a:pPr>
            <a:r>
              <a:rPr lang="en" sz="1200" dirty="0">
                <a:hlinkClick r:id="rId2"/>
              </a:rPr>
              <a:t>https://www.un.org.pl/cel15</a:t>
            </a:r>
            <a:r>
              <a:rPr lang="pl-PL" sz="1200" dirty="0"/>
              <a:t> </a:t>
            </a:r>
          </a:p>
          <a:p>
            <a:endParaRPr lang="pl-PL" dirty="0"/>
          </a:p>
        </p:txBody>
      </p:sp>
    </p:spTree>
    <p:extLst>
      <p:ext uri="{BB962C8B-B14F-4D97-AF65-F5344CB8AC3E}">
        <p14:creationId xmlns:p14="http://schemas.microsoft.com/office/powerpoint/2010/main" val="135617913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27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3750"/>
                            </p:stCondLst>
                            <p:childTnLst>
                              <p:par>
                                <p:cTn id="13" presetID="10" presetClass="entr" presetSubtype="0" fill="hold" grpId="0" nodeType="afterEffect">
                                  <p:stCondLst>
                                    <p:cond delay="3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1769" y="2701886"/>
            <a:ext cx="9601200" cy="1485900"/>
          </a:xfrm>
        </p:spPr>
        <p:txBody>
          <a:bodyPr anchor="ctr">
            <a:normAutofit/>
          </a:bodyPr>
          <a:lstStyle/>
          <a:p>
            <a:pPr algn="ctr"/>
            <a:r>
              <a:rPr lang="en" sz="8000" dirty="0" smtClean="0"/>
              <a:t>SMOG</a:t>
            </a:r>
            <a:endParaRPr lang="pl-PL" sz="8000" dirty="0"/>
          </a:p>
        </p:txBody>
      </p:sp>
    </p:spTree>
    <p:extLst>
      <p:ext uri="{BB962C8B-B14F-4D97-AF65-F5344CB8AC3E}">
        <p14:creationId xmlns:p14="http://schemas.microsoft.com/office/powerpoint/2010/main" val="196253953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3C906-010C-176A-C269-0176D267A3BA}"/>
              </a:ext>
            </a:extLst>
          </p:cNvPr>
          <p:cNvSpPr>
            <a:spLocks noGrp="1"/>
          </p:cNvSpPr>
          <p:nvPr>
            <p:ph type="title"/>
          </p:nvPr>
        </p:nvSpPr>
        <p:spPr>
          <a:xfrm>
            <a:off x="1069848" y="675448"/>
            <a:ext cx="9634011" cy="1325563"/>
          </a:xfrm>
        </p:spPr>
        <p:txBody>
          <a:bodyPr>
            <a:normAutofit/>
          </a:bodyPr>
          <a:lstStyle/>
          <a:p>
            <a:r>
              <a:rPr lang="en" sz="2800" b="1" dirty="0">
                <a:solidFill>
                  <a:srgbClr val="A925CD"/>
                </a:solidFill>
                <a:latin typeface="Arial" panose="020B0604020202020204" pitchFamily="34" charset="0"/>
                <a:cs typeface="Arial" panose="020B0604020202020204" pitchFamily="34" charset="0"/>
              </a:rPr>
              <a:t>WAYS TO INCREASE SELF-</a:t>
            </a:r>
            <a:r>
              <a:rPr lang="pl-PL" sz="2800" b="1" dirty="0">
                <a:solidFill>
                  <a:srgbClr val="A925CD"/>
                </a:solidFill>
                <a:latin typeface="Arial" panose="020B0604020202020204" pitchFamily="34" charset="0"/>
                <a:cs typeface="Arial" panose="020B0604020202020204" pitchFamily="34" charset="0"/>
              </a:rPr>
              <a:t>AWARENESS</a:t>
            </a:r>
            <a:endParaRPr lang="en" sz="2800" b="1" dirty="0">
              <a:solidFill>
                <a:srgbClr val="A925CD"/>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837BA95E-8641-78FF-1E71-71157CAE041A}"/>
              </a:ext>
            </a:extLst>
          </p:cNvPr>
          <p:cNvSpPr>
            <a:spLocks noGrp="1"/>
          </p:cNvSpPr>
          <p:nvPr>
            <p:ph idx="1"/>
          </p:nvPr>
        </p:nvSpPr>
        <p:spPr>
          <a:xfrm>
            <a:off x="997962" y="1457577"/>
            <a:ext cx="6486892" cy="4351338"/>
          </a:xfrm>
        </p:spPr>
        <p:txBody>
          <a:bodyPr vert="horz" lIns="91440" tIns="45720" rIns="91440" bIns="45720" rtlCol="0" anchor="t">
            <a:normAutofit/>
          </a:bodyPr>
          <a:lstStyle/>
          <a:p>
            <a:pPr marL="0" indent="0">
              <a:buNone/>
            </a:pPr>
            <a:endParaRPr lang="en-US" dirty="0"/>
          </a:p>
          <a:p>
            <a:pPr>
              <a:buClr>
                <a:srgbClr val="C3B2A7"/>
              </a:buClr>
            </a:pPr>
            <a:r>
              <a:rPr lang="en" sz="2400" b="1" dirty="0">
                <a:latin typeface="Arial" panose="020B0604020202020204" pitchFamily="34" charset="0"/>
                <a:cs typeface="Arial" panose="020B0604020202020204" pitchFamily="34" charset="0"/>
              </a:rPr>
              <a:t>LOOKING FOR NEW EXPERIENCES</a:t>
            </a:r>
          </a:p>
          <a:p>
            <a:pPr>
              <a:buClr>
                <a:srgbClr val="C3B2A7"/>
              </a:buClr>
            </a:pPr>
            <a:r>
              <a:rPr lang="en" sz="2400" b="1" dirty="0">
                <a:latin typeface="Arial" panose="020B0604020202020204" pitchFamily="34" charset="0"/>
                <a:cs typeface="Arial" panose="020B0604020202020204" pitchFamily="34" charset="0"/>
              </a:rPr>
              <a:t>RECOGNIZING COGNITIVE DISTORTIONS</a:t>
            </a:r>
          </a:p>
          <a:p>
            <a:pPr>
              <a:buClr>
                <a:srgbClr val="C3B2A7"/>
              </a:buClr>
            </a:pPr>
            <a:r>
              <a:rPr lang="en" sz="2400" b="1" dirty="0">
                <a:latin typeface="Arial" panose="020B0604020202020204" pitchFamily="34" charset="0"/>
                <a:cs typeface="Arial" panose="020B0604020202020204" pitchFamily="34" charset="0"/>
              </a:rPr>
              <a:t>ANALYSIS OF VALUES</a:t>
            </a:r>
          </a:p>
          <a:p>
            <a:pPr>
              <a:buClr>
                <a:srgbClr val="C3B2A7"/>
              </a:buClr>
            </a:pPr>
            <a:r>
              <a:rPr lang="en" sz="2400" b="1" dirty="0">
                <a:latin typeface="Arial" panose="020B0604020202020204" pitchFamily="34" charset="0"/>
                <a:cs typeface="Arial" panose="020B0604020202020204" pitchFamily="34" charset="0"/>
              </a:rPr>
              <a:t>SEEK</a:t>
            </a:r>
            <a:r>
              <a:rPr lang="pl-PL" sz="2400" b="1" dirty="0">
                <a:latin typeface="Arial" panose="020B0604020202020204" pitchFamily="34" charset="0"/>
                <a:cs typeface="Arial" panose="020B0604020202020204" pitchFamily="34" charset="0"/>
              </a:rPr>
              <a:t>ING</a:t>
            </a:r>
            <a:r>
              <a:rPr lang="en" sz="2400" b="1" dirty="0">
                <a:latin typeface="Arial" panose="020B0604020202020204" pitchFamily="34" charset="0"/>
                <a:cs typeface="Arial" panose="020B0604020202020204" pitchFamily="34" charset="0"/>
              </a:rPr>
              <a:t> OPINIONS FROM </a:t>
            </a:r>
            <a:r>
              <a:rPr lang="pl-PL" sz="2400" b="1" dirty="0">
                <a:latin typeface="Arial" panose="020B0604020202020204" pitchFamily="34" charset="0"/>
                <a:cs typeface="Arial" panose="020B0604020202020204" pitchFamily="34" charset="0"/>
              </a:rPr>
              <a:t>YOUR </a:t>
            </a:r>
            <a:r>
              <a:rPr lang="en" sz="2400" b="1" dirty="0">
                <a:latin typeface="Arial" panose="020B0604020202020204" pitchFamily="34" charset="0"/>
                <a:cs typeface="Arial" panose="020B0604020202020204" pitchFamily="34" charset="0"/>
              </a:rPr>
              <a:t>LOVED ONES ABOUT YOUR ATTITUDES, CHARACTERISTICS OR BEHAVIO</a:t>
            </a:r>
            <a:r>
              <a:rPr lang="pl-PL" sz="2400" b="1" dirty="0">
                <a:latin typeface="Arial" panose="020B0604020202020204" pitchFamily="34" charset="0"/>
                <a:cs typeface="Arial" panose="020B0604020202020204" pitchFamily="34" charset="0"/>
              </a:rPr>
              <a:t>U</a:t>
            </a:r>
            <a:r>
              <a:rPr lang="en" sz="2400" b="1" dirty="0">
                <a:latin typeface="Arial" panose="020B0604020202020204" pitchFamily="34" charset="0"/>
                <a:cs typeface="Arial" panose="020B0604020202020204" pitchFamily="34" charset="0"/>
              </a:rPr>
              <a:t>RS</a:t>
            </a:r>
          </a:p>
        </p:txBody>
      </p:sp>
      <p:pic>
        <p:nvPicPr>
          <p:cNvPr id="4" name="Picture 4">
            <a:extLst>
              <a:ext uri="{FF2B5EF4-FFF2-40B4-BE49-F238E27FC236}">
                <a16:creationId xmlns:a16="http://schemas.microsoft.com/office/drawing/2014/main" xmlns="" id="{B781BC4A-706E-171F-9C81-5A44D8F9AAA8}"/>
              </a:ext>
            </a:extLst>
          </p:cNvPr>
          <p:cNvPicPr>
            <a:picLocks noChangeAspect="1"/>
          </p:cNvPicPr>
          <p:nvPr/>
        </p:nvPicPr>
        <p:blipFill>
          <a:blip r:embed="rId2"/>
          <a:stretch>
            <a:fillRect/>
          </a:stretch>
        </p:blipFill>
        <p:spPr>
          <a:xfrm>
            <a:off x="7686135" y="1669211"/>
            <a:ext cx="2283125" cy="2283125"/>
          </a:xfrm>
          <a:prstGeom prst="rect">
            <a:avLst/>
          </a:prstGeom>
        </p:spPr>
      </p:pic>
      <p:pic>
        <p:nvPicPr>
          <p:cNvPr id="5" name="Picture 5">
            <a:extLst>
              <a:ext uri="{FF2B5EF4-FFF2-40B4-BE49-F238E27FC236}">
                <a16:creationId xmlns:a16="http://schemas.microsoft.com/office/drawing/2014/main" xmlns="" id="{86F5B4A8-C413-4841-442A-669110FB54AB}"/>
              </a:ext>
            </a:extLst>
          </p:cNvPr>
          <p:cNvPicPr>
            <a:picLocks noChangeAspect="1"/>
          </p:cNvPicPr>
          <p:nvPr/>
        </p:nvPicPr>
        <p:blipFill>
          <a:blip r:embed="rId3"/>
          <a:stretch>
            <a:fillRect/>
          </a:stretch>
        </p:blipFill>
        <p:spPr>
          <a:xfrm>
            <a:off x="7542361" y="4246265"/>
            <a:ext cx="2484408" cy="2065858"/>
          </a:xfrm>
          <a:prstGeom prst="rect">
            <a:avLst/>
          </a:prstGeom>
        </p:spPr>
      </p:pic>
    </p:spTree>
    <p:extLst>
      <p:ext uri="{BB962C8B-B14F-4D97-AF65-F5344CB8AC3E}">
        <p14:creationId xmlns:p14="http://schemas.microsoft.com/office/powerpoint/2010/main" val="229632126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u="sng" dirty="0" smtClean="0"/>
              <a:t>Smog</a:t>
            </a:r>
            <a:endParaRPr lang="pl-PL" u="sng" dirty="0"/>
          </a:p>
        </p:txBody>
      </p:sp>
      <p:sp>
        <p:nvSpPr>
          <p:cNvPr id="3" name="Symbol zastępczy zawartości 2"/>
          <p:cNvSpPr>
            <a:spLocks noGrp="1"/>
          </p:cNvSpPr>
          <p:nvPr>
            <p:ph idx="1"/>
          </p:nvPr>
        </p:nvSpPr>
        <p:spPr>
          <a:xfrm>
            <a:off x="1371600" y="1441938"/>
            <a:ext cx="9601200" cy="4724400"/>
          </a:xfrm>
        </p:spPr>
        <p:txBody>
          <a:bodyPr>
            <a:normAutofit/>
          </a:bodyPr>
          <a:lstStyle/>
          <a:p>
            <a:r>
              <a:rPr lang="en" sz="2800" dirty="0"/>
              <a:t>[eng. </a:t>
            </a:r>
            <a:r>
              <a:rPr lang="en" sz="2800" dirty="0" smtClean="0"/>
              <a:t>'smoke',</a:t>
            </a:r>
            <a:r>
              <a:rPr lang="pl-PL" sz="2800" dirty="0" smtClean="0"/>
              <a:t> </a:t>
            </a:r>
            <a:r>
              <a:rPr lang="en" sz="2800" dirty="0" smtClean="0"/>
              <a:t>'fog</a:t>
            </a:r>
            <a:r>
              <a:rPr lang="en" sz="2800" dirty="0"/>
              <a:t>'],</a:t>
            </a:r>
          </a:p>
          <a:p>
            <a:r>
              <a:rPr lang="en" sz="2800" dirty="0"/>
              <a:t>fog containing atmospheric air pollution;</a:t>
            </a:r>
          </a:p>
          <a:p>
            <a:r>
              <a:rPr lang="en" sz="2800" dirty="0"/>
              <a:t>smog is created by </a:t>
            </a:r>
            <a:r>
              <a:rPr lang="en" sz="2800" b="1" dirty="0">
                <a:solidFill>
                  <a:srgbClr val="C00000"/>
                </a:solidFill>
              </a:rPr>
              <a:t>primary pollutants </a:t>
            </a:r>
            <a:r>
              <a:rPr lang="en" sz="2800" dirty="0"/>
              <a:t>(dusts, gases and vapors emitted </a:t>
            </a:r>
            <a:r>
              <a:rPr lang="en" sz="2800" dirty="0" smtClean="0"/>
              <a:t>by </a:t>
            </a:r>
            <a:r>
              <a:rPr lang="en" sz="2800" b="1" dirty="0" smtClean="0"/>
              <a:t>industrial plants, power plants</a:t>
            </a:r>
            <a:r>
              <a:rPr lang="en" sz="2800" dirty="0" smtClean="0"/>
              <a:t>, </a:t>
            </a:r>
            <a:r>
              <a:rPr lang="en" sz="2800" dirty="0"/>
              <a:t>internal combustion engines of motor </a:t>
            </a:r>
            <a:r>
              <a:rPr lang="en" sz="2800" dirty="0" smtClean="0"/>
              <a:t>vehicles</a:t>
            </a:r>
            <a:r>
              <a:rPr lang="en" sz="2800" dirty="0"/>
              <a:t>, etc.) and products of their photochemical and chemical transformations occurring in conditions </a:t>
            </a:r>
            <a:r>
              <a:rPr lang="en" sz="2800" b="1" dirty="0">
                <a:hlinkClick r:id="rId2" tooltip="inwersja temperatury"/>
              </a:rPr>
              <a:t>of temperature inversion </a:t>
            </a:r>
            <a:r>
              <a:rPr lang="en" sz="2800" dirty="0"/>
              <a:t>during windless weather; the formation of smog is favored by the location of areas at risk of smog in depressions. </a:t>
            </a:r>
            <a:endParaRPr lang="pl-PL" sz="2800" dirty="0"/>
          </a:p>
        </p:txBody>
      </p:sp>
    </p:spTree>
    <p:extLst>
      <p:ext uri="{BB962C8B-B14F-4D97-AF65-F5344CB8AC3E}">
        <p14:creationId xmlns:p14="http://schemas.microsoft.com/office/powerpoint/2010/main" val="71034360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175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876300"/>
            <a:ext cx="10248900" cy="5029200"/>
          </a:xfrm>
        </p:spPr>
        <p:txBody>
          <a:bodyPr>
            <a:noAutofit/>
          </a:bodyPr>
          <a:lstStyle/>
          <a:p>
            <a:pPr marL="0" indent="0">
              <a:buNone/>
            </a:pPr>
            <a:r>
              <a:rPr lang="en" sz="2800" dirty="0"/>
              <a:t>Photochemical smog, also known as oxidative smog, is formed during strong sunlight as a result of photochemical transformations occurring in high concentrations </a:t>
            </a:r>
            <a:r>
              <a:rPr lang="en" sz="2800" dirty="0">
                <a:solidFill>
                  <a:srgbClr val="290701"/>
                </a:solidFill>
              </a:rPr>
              <a:t>of nitrogen oxides, hydrocarbons, especially unsaturated ones (alkenes) and </a:t>
            </a:r>
            <a:r>
              <a:rPr lang="en" sz="2800" dirty="0"/>
              <a:t>other exhaust gas components (mainly automotive); these compounds create very </a:t>
            </a:r>
            <a:r>
              <a:rPr lang="en" sz="2800" b="1" dirty="0">
                <a:solidFill>
                  <a:srgbClr val="C00000"/>
                </a:solidFill>
              </a:rPr>
              <a:t>reactive radicals</a:t>
            </a:r>
            <a:r>
              <a:rPr lang="en" sz="2800" dirty="0"/>
              <a:t>, which in turn undergo chemical changes to form </a:t>
            </a:r>
            <a:r>
              <a:rPr lang="en" sz="2800" b="1" dirty="0">
                <a:solidFill>
                  <a:srgbClr val="C00000"/>
                </a:solidFill>
              </a:rPr>
              <a:t>toxic substances</a:t>
            </a:r>
            <a:r>
              <a:rPr lang="en" sz="2800" dirty="0"/>
              <a:t>, mainly peroxides, e.g. </a:t>
            </a:r>
            <a:r>
              <a:rPr lang="pl-PL" sz="2800" dirty="0" err="1"/>
              <a:t>peroxyacetyl</a:t>
            </a:r>
            <a:r>
              <a:rPr lang="pl-PL" sz="2800" dirty="0"/>
              <a:t> </a:t>
            </a:r>
            <a:r>
              <a:rPr lang="pl-PL" sz="2800" i="1" dirty="0" err="1"/>
              <a:t>nitrate</a:t>
            </a:r>
            <a:r>
              <a:rPr lang="pl-PL" sz="2800" i="1" dirty="0"/>
              <a:t> </a:t>
            </a:r>
            <a:r>
              <a:rPr lang="en" sz="2800" dirty="0"/>
              <a:t>(PAN); </a:t>
            </a:r>
            <a:r>
              <a:rPr lang="en" sz="2800" dirty="0">
                <a:solidFill>
                  <a:srgbClr val="290701"/>
                </a:solidFill>
              </a:rPr>
              <a:t>The components of this type of smog are also: ozone, carbon monoxide, nitrogen oxides, aldehydes, aromatic hydrocarbons. </a:t>
            </a:r>
            <a:endParaRPr lang="pl-PL" sz="2800" dirty="0"/>
          </a:p>
        </p:txBody>
      </p:sp>
    </p:spTree>
    <p:extLst>
      <p:ext uri="{BB962C8B-B14F-4D97-AF65-F5344CB8AC3E}">
        <p14:creationId xmlns:p14="http://schemas.microsoft.com/office/powerpoint/2010/main" val="2337460329"/>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562100" y="1257300"/>
            <a:ext cx="9867900" cy="4572000"/>
          </a:xfrm>
        </p:spPr>
        <p:txBody>
          <a:bodyPr/>
          <a:lstStyle/>
          <a:p>
            <a:pPr marL="0" indent="0">
              <a:buNone/>
            </a:pPr>
            <a:r>
              <a:rPr lang="en-US" sz="2800" dirty="0">
                <a:solidFill>
                  <a:srgbClr val="290701"/>
                </a:solidFill>
              </a:rPr>
              <a:t>Acid smog, also called industrial fog, is formed in humid air heavily polluted with so-called acid gases, mainly </a:t>
            </a:r>
            <a:r>
              <a:rPr lang="en-US" sz="2800" dirty="0" err="1">
                <a:solidFill>
                  <a:srgbClr val="290701"/>
                </a:solidFill>
              </a:rPr>
              <a:t>sulphur</a:t>
            </a:r>
            <a:r>
              <a:rPr lang="pl-PL" sz="2800" dirty="0">
                <a:solidFill>
                  <a:srgbClr val="290701"/>
                </a:solidFill>
              </a:rPr>
              <a:t> </a:t>
            </a:r>
            <a:r>
              <a:rPr lang="en-US" sz="2800" dirty="0">
                <a:solidFill>
                  <a:srgbClr val="290701"/>
                </a:solidFill>
              </a:rPr>
              <a:t>dioxide (SO2) and carbon dioxide (CO2), and coal dust; it occurs mainly in regions where houses are heated by burning coal and other solid fuels.</a:t>
            </a:r>
            <a:endParaRPr lang="pl-PL" sz="2800" dirty="0">
              <a:solidFill>
                <a:srgbClr val="290701"/>
              </a:solidFill>
            </a:endParaRPr>
          </a:p>
          <a:p>
            <a:pPr marL="0" indent="0">
              <a:buNone/>
            </a:pPr>
            <a:r>
              <a:rPr lang="pl-PL" sz="1100" dirty="0">
                <a:hlinkClick r:id="rId2"/>
              </a:rPr>
              <a:t>https://encyklopedia.pwn.pl/haslo/smog;3976775.html</a:t>
            </a:r>
            <a:r>
              <a:rPr lang="pl-PL" sz="1100" dirty="0"/>
              <a:t> </a:t>
            </a:r>
          </a:p>
          <a:p>
            <a:endParaRPr lang="pl-PL" dirty="0"/>
          </a:p>
        </p:txBody>
      </p:sp>
    </p:spTree>
    <p:extLst>
      <p:ext uri="{BB962C8B-B14F-4D97-AF65-F5344CB8AC3E}">
        <p14:creationId xmlns:p14="http://schemas.microsoft.com/office/powerpoint/2010/main" val="580579172"/>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idx="1"/>
          </p:nvPr>
        </p:nvSpPr>
        <p:spPr>
          <a:xfrm>
            <a:off x="1371600" y="973015"/>
            <a:ext cx="6766560" cy="4894385"/>
          </a:xfrm>
        </p:spPr>
        <p:txBody>
          <a:bodyPr>
            <a:normAutofit/>
          </a:bodyPr>
          <a:lstStyle/>
          <a:p>
            <a:pPr marL="0" indent="0">
              <a:buNone/>
            </a:pPr>
            <a:r>
              <a:rPr lang="en" sz="3600" dirty="0"/>
              <a:t>In the general statistics of the European Union, </a:t>
            </a:r>
            <a:r>
              <a:rPr lang="en" sz="3600" dirty="0">
                <a:solidFill>
                  <a:srgbClr val="FF0000"/>
                </a:solidFill>
              </a:rPr>
              <a:t>Bulgaria </a:t>
            </a:r>
            <a:r>
              <a:rPr lang="en" sz="3600" dirty="0"/>
              <a:t>wins by exceeding the air pollution standards set for 2020 in 83% of cities.</a:t>
            </a:r>
            <a:endParaRPr lang="pl-PL" sz="3600" dirty="0" smtClean="0"/>
          </a:p>
          <a:p>
            <a:pPr marL="0" indent="0">
              <a:buNone/>
            </a:pPr>
            <a:r>
              <a:rPr lang="en" sz="3600" dirty="0">
                <a:solidFill>
                  <a:srgbClr val="FF0000"/>
                </a:solidFill>
              </a:rPr>
              <a:t>Poland </a:t>
            </a:r>
            <a:r>
              <a:rPr lang="en" sz="3600" dirty="0"/>
              <a:t>is </a:t>
            </a:r>
            <a:r>
              <a:rPr lang="en" sz="3600" dirty="0" smtClean="0"/>
              <a:t>in </a:t>
            </a:r>
            <a:r>
              <a:rPr lang="pl-PL" sz="3600" dirty="0" smtClean="0"/>
              <a:t>the </a:t>
            </a:r>
            <a:r>
              <a:rPr lang="en" sz="3600" dirty="0" smtClean="0"/>
              <a:t>second place </a:t>
            </a:r>
            <a:r>
              <a:rPr lang="en" sz="3600" dirty="0"/>
              <a:t>with a score of 72%.</a:t>
            </a:r>
            <a:endParaRPr lang="pl-PL" sz="3600" dirty="0" smtClean="0"/>
          </a:p>
          <a:p>
            <a:endParaRPr lang="pl-PL" sz="3600" dirty="0" smtClean="0"/>
          </a:p>
          <a:p>
            <a:endParaRPr lang="pl-PL" sz="2800" dirty="0" smtClean="0"/>
          </a:p>
          <a:p>
            <a:endParaRPr lang="pl-PL" sz="2800" dirty="0"/>
          </a:p>
        </p:txBody>
      </p:sp>
      <p:sp>
        <p:nvSpPr>
          <p:cNvPr id="5" name="Prostokąt 4"/>
          <p:cNvSpPr/>
          <p:nvPr/>
        </p:nvSpPr>
        <p:spPr>
          <a:xfrm>
            <a:off x="1371600" y="5605790"/>
            <a:ext cx="10140462" cy="600164"/>
          </a:xfrm>
          <a:prstGeom prst="rect">
            <a:avLst/>
          </a:prstGeom>
        </p:spPr>
        <p:txBody>
          <a:bodyPr wrap="square">
            <a:spAutoFit/>
          </a:bodyPr>
          <a:lstStyle/>
          <a:p>
            <a:endParaRPr lang="pl-PL" sz="1100" dirty="0" smtClean="0">
              <a:hlinkClick r:id="rId2"/>
            </a:endParaRPr>
          </a:p>
          <a:p>
            <a:endParaRPr lang="pl-PL" sz="1100" dirty="0">
              <a:hlinkClick r:id="rId2"/>
            </a:endParaRPr>
          </a:p>
          <a:p>
            <a:r>
              <a:rPr lang="en" sz="1100" dirty="0" smtClean="0">
                <a:hlinkClick r:id="rId2"/>
              </a:rPr>
              <a:t>https </a:t>
            </a:r>
            <a:r>
              <a:rPr lang="en" sz="1100" dirty="0">
                <a:hlinkClick r:id="rId2"/>
              </a:rPr>
              <a:t>://www.focus.pl/artykul/ranking-smog-on-50-most-polluted-cities-eu-az-36-is-in-polsce-180509043616</a:t>
            </a:r>
            <a:endParaRPr lang="pl-PL" sz="1100" dirty="0"/>
          </a:p>
        </p:txBody>
      </p:sp>
      <p:pic>
        <p:nvPicPr>
          <p:cNvPr id="2" name="Obraz 1"/>
          <p:cNvPicPr>
            <a:picLocks noChangeAspect="1"/>
          </p:cNvPicPr>
          <p:nvPr/>
        </p:nvPicPr>
        <p:blipFill>
          <a:blip r:embed="rId3"/>
          <a:stretch>
            <a:fillRect/>
          </a:stretch>
        </p:blipFill>
        <p:spPr>
          <a:xfrm>
            <a:off x="8327136" y="973015"/>
            <a:ext cx="2345436" cy="4690872"/>
          </a:xfrm>
          <a:prstGeom prst="rect">
            <a:avLst/>
          </a:prstGeom>
        </p:spPr>
      </p:pic>
    </p:spTree>
    <p:extLst>
      <p:ext uri="{BB962C8B-B14F-4D97-AF65-F5344CB8AC3E}">
        <p14:creationId xmlns:p14="http://schemas.microsoft.com/office/powerpoint/2010/main" val="2740233344"/>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3320558" y="0"/>
            <a:ext cx="5550884" cy="6858000"/>
          </a:xfrm>
          <a:prstGeom prst="rect">
            <a:avLst/>
          </a:prstGeom>
        </p:spPr>
      </p:pic>
    </p:spTree>
    <p:extLst>
      <p:ext uri="{BB962C8B-B14F-4D97-AF65-F5344CB8AC3E}">
        <p14:creationId xmlns:p14="http://schemas.microsoft.com/office/powerpoint/2010/main" val="1607986843"/>
      </p:ext>
    </p:extLst>
  </p:cSld>
  <p:clrMapOvr>
    <a:masterClrMapping/>
  </p:clrMapOvr>
  <p:transition spd="med">
    <p:cove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dirty="0" smtClean="0"/>
              <a:t>Smog - effects on people</a:t>
            </a:r>
            <a:endParaRPr lang="pl-PL" dirty="0"/>
          </a:p>
        </p:txBody>
      </p:sp>
      <p:pic>
        <p:nvPicPr>
          <p:cNvPr id="20482" name="Picture 2" descr="im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85847" y="836942"/>
            <a:ext cx="6834554" cy="6256247"/>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flipH="1">
            <a:off x="1559168" y="6175188"/>
            <a:ext cx="7907969" cy="369332"/>
          </a:xfrm>
          <a:prstGeom prst="rect">
            <a:avLst/>
          </a:prstGeom>
        </p:spPr>
        <p:txBody>
          <a:bodyPr wrap="square">
            <a:spAutoFit/>
          </a:bodyPr>
          <a:lstStyle/>
          <a:p>
            <a:r>
              <a:rPr lang="en" dirty="0"/>
              <a:t>https://smog.edu.pl/skutki-inf</a:t>
            </a:r>
          </a:p>
        </p:txBody>
      </p:sp>
    </p:spTree>
    <p:extLst>
      <p:ext uri="{BB962C8B-B14F-4D97-AF65-F5344CB8AC3E}">
        <p14:creationId xmlns:p14="http://schemas.microsoft.com/office/powerpoint/2010/main" val="3658695071"/>
      </p:ext>
    </p:extLst>
  </p:cSld>
  <p:clrMapOvr>
    <a:masterClrMapping/>
  </p:clrMapOvr>
  <p:transition spd="med">
    <p:cove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92784" y="1316516"/>
            <a:ext cx="9803865" cy="3960334"/>
          </a:xfrm>
        </p:spPr>
        <p:txBody>
          <a:bodyPr>
            <a:normAutofit/>
          </a:bodyPr>
          <a:lstStyle/>
          <a:p>
            <a:r>
              <a:rPr lang="en-US" sz="2800" dirty="0"/>
              <a:t>Short-term effects, which are temporary, include</a:t>
            </a:r>
            <a:r>
              <a:rPr lang="en-US" sz="2800" b="1" dirty="0"/>
              <a:t> illnesses</a:t>
            </a:r>
            <a:r>
              <a:rPr lang="en-US" sz="2800" dirty="0"/>
              <a:t> such as</a:t>
            </a:r>
            <a:r>
              <a:rPr lang="en-US" sz="2800" b="1" dirty="0">
                <a:solidFill>
                  <a:srgbClr val="C00000"/>
                </a:solidFill>
              </a:rPr>
              <a:t> pneumonia</a:t>
            </a:r>
            <a:r>
              <a:rPr lang="en-US" sz="2800" dirty="0"/>
              <a:t> or </a:t>
            </a:r>
            <a:r>
              <a:rPr lang="en-US" sz="2800" b="1" dirty="0">
                <a:solidFill>
                  <a:srgbClr val="C00000"/>
                </a:solidFill>
              </a:rPr>
              <a:t>bronchitis</a:t>
            </a:r>
            <a:r>
              <a:rPr lang="en-US" sz="2800" dirty="0"/>
              <a:t>. They also include discomfort such as irritation to the nose, throat, eyes, or skin. Air pollution can also cause headaches, dizziness, and nausea. </a:t>
            </a:r>
            <a:r>
              <a:rPr lang="en-US" sz="2800" b="1" dirty="0">
                <a:solidFill>
                  <a:srgbClr val="C00000"/>
                </a:solidFill>
              </a:rPr>
              <a:t>Bad smells </a:t>
            </a:r>
            <a:r>
              <a:rPr lang="en-US" sz="2800" dirty="0"/>
              <a:t>made by factories, garbage, or sewer systems are considered air pollution, too. These odors are less serious but still unpleasant</a:t>
            </a:r>
            <a:r>
              <a:rPr lang="en-US" sz="2800" dirty="0" smtClean="0"/>
              <a:t>.</a:t>
            </a:r>
            <a:endParaRPr lang="pl-PL" dirty="0"/>
          </a:p>
          <a:p>
            <a:pPr marL="0" indent="0">
              <a:buNone/>
            </a:pPr>
            <a:r>
              <a:rPr lang="pl-PL" sz="1200" dirty="0">
                <a:hlinkClick r:id="rId2"/>
              </a:rPr>
              <a:t>https://education.nationalgeographic.org/resource/air-pollution</a:t>
            </a:r>
            <a:endParaRPr lang="pl-PL" sz="1200" dirty="0"/>
          </a:p>
        </p:txBody>
      </p:sp>
    </p:spTree>
    <p:extLst>
      <p:ext uri="{BB962C8B-B14F-4D97-AF65-F5344CB8AC3E}">
        <p14:creationId xmlns:p14="http://schemas.microsoft.com/office/powerpoint/2010/main" val="247418409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715108"/>
            <a:ext cx="9601200" cy="5152292"/>
          </a:xfrm>
        </p:spPr>
        <p:txBody>
          <a:bodyPr>
            <a:normAutofit/>
          </a:bodyPr>
          <a:lstStyle/>
          <a:p>
            <a:r>
              <a:rPr lang="en-US" sz="2800" dirty="0"/>
              <a:t>Long-term effects of air pollution can </a:t>
            </a:r>
            <a:r>
              <a:rPr lang="en-US" sz="2800" u="sng" dirty="0"/>
              <a:t>last for years or for an entire lifetime.</a:t>
            </a:r>
            <a:r>
              <a:rPr lang="en-US" sz="2800" dirty="0"/>
              <a:t> They can even lead to a person's </a:t>
            </a:r>
            <a:r>
              <a:rPr lang="en-US" sz="2800" b="1" dirty="0">
                <a:solidFill>
                  <a:srgbClr val="C00000"/>
                </a:solidFill>
              </a:rPr>
              <a:t>death</a:t>
            </a:r>
            <a:r>
              <a:rPr lang="en-US" sz="2800" dirty="0"/>
              <a:t>. Long-term </a:t>
            </a:r>
            <a:r>
              <a:rPr lang="en-US" sz="2800" dirty="0">
                <a:solidFill>
                  <a:srgbClr val="C00000"/>
                </a:solidFill>
              </a:rPr>
              <a:t>health effects </a:t>
            </a:r>
            <a:r>
              <a:rPr lang="en-US" sz="2800" dirty="0"/>
              <a:t>from air pollution include heart disease, lung cancer, and respiratory diseases such as emphysema. Air pollution can also cause </a:t>
            </a:r>
            <a:r>
              <a:rPr lang="en-US" sz="2800" b="1" dirty="0">
                <a:solidFill>
                  <a:srgbClr val="C00000"/>
                </a:solidFill>
              </a:rPr>
              <a:t>long-term damage </a:t>
            </a:r>
            <a:r>
              <a:rPr lang="en-US" sz="2800" dirty="0"/>
              <a:t>to people's nerves, brain, kidneys, liver, and other organs. Some scientists suspect air pollutants cause </a:t>
            </a:r>
            <a:r>
              <a:rPr lang="en-US" sz="2800" b="1" dirty="0">
                <a:solidFill>
                  <a:srgbClr val="C00000"/>
                </a:solidFill>
              </a:rPr>
              <a:t>birth defects</a:t>
            </a:r>
            <a:r>
              <a:rPr lang="en-US" sz="2800" dirty="0"/>
              <a:t>. Nearly 2.5 million people die worldwide each year from the effects of outdoor or indoor air pollution</a:t>
            </a:r>
            <a:r>
              <a:rPr lang="en-US" sz="2800" dirty="0" smtClean="0"/>
              <a:t>.</a:t>
            </a:r>
            <a:endParaRPr lang="pl-PL" sz="2400" dirty="0"/>
          </a:p>
          <a:p>
            <a:pPr marL="0" indent="0">
              <a:buNone/>
            </a:pPr>
            <a:r>
              <a:rPr lang="pl-PL" sz="1100" dirty="0">
                <a:hlinkClick r:id="rId2"/>
              </a:rPr>
              <a:t>https://education.nationalgeographic.org/resource/air-pollution</a:t>
            </a:r>
            <a:endParaRPr lang="pl-PL" sz="1100" dirty="0"/>
          </a:p>
        </p:txBody>
      </p:sp>
    </p:spTree>
    <p:extLst>
      <p:ext uri="{BB962C8B-B14F-4D97-AF65-F5344CB8AC3E}">
        <p14:creationId xmlns:p14="http://schemas.microsoft.com/office/powerpoint/2010/main" val="73217160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1289538"/>
            <a:ext cx="9601200" cy="5216770"/>
          </a:xfrm>
        </p:spPr>
        <p:txBody>
          <a:bodyPr>
            <a:normAutofit/>
          </a:bodyPr>
          <a:lstStyle/>
          <a:p>
            <a:r>
              <a:rPr lang="en-US" sz="2600" dirty="0"/>
              <a:t>People react differently to different types of air pollution. Young children and older adults, whose immune systems tend to be weaker, are often more sensitive to pollution. Conditions such as asthma, heart disease, and lung disease can be made worse by exposure to air pollution. The length of exposure and amount and type of pollutants are also factors.</a:t>
            </a:r>
            <a:r>
              <a:rPr lang="en-US" sz="2800" dirty="0"/>
              <a:t/>
            </a:r>
            <a:br>
              <a:rPr lang="en-US" sz="2800" dirty="0"/>
            </a:br>
            <a:endParaRPr lang="en-US" sz="2800" dirty="0"/>
          </a:p>
          <a:p>
            <a:pPr marL="0" indent="0">
              <a:buNone/>
            </a:pPr>
            <a:r>
              <a:rPr lang="en-US" sz="2800" dirty="0"/>
              <a:t/>
            </a:r>
            <a:br>
              <a:rPr lang="en-US" sz="2800" dirty="0"/>
            </a:br>
            <a:r>
              <a:rPr lang="pl-PL" sz="1100" dirty="0">
                <a:hlinkClick r:id="rId2"/>
              </a:rPr>
              <a:t>https://education.nationalgeographic.org/resource/air-pollution</a:t>
            </a:r>
            <a:endParaRPr lang="pl-PL" sz="1100" dirty="0"/>
          </a:p>
        </p:txBody>
      </p:sp>
    </p:spTree>
    <p:extLst>
      <p:ext uri="{BB962C8B-B14F-4D97-AF65-F5344CB8AC3E}">
        <p14:creationId xmlns:p14="http://schemas.microsoft.com/office/powerpoint/2010/main" val="179314267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24823" y="703383"/>
            <a:ext cx="9601200" cy="5709139"/>
          </a:xfrm>
        </p:spPr>
        <p:txBody>
          <a:bodyPr>
            <a:normAutofit/>
          </a:bodyPr>
          <a:lstStyle/>
          <a:p>
            <a:r>
              <a:rPr lang="en-US" sz="2400" dirty="0"/>
              <a:t>The </a:t>
            </a:r>
            <a:r>
              <a:rPr lang="en-US" sz="2400" dirty="0">
                <a:hlinkClick r:id="rId2"/>
              </a:rPr>
              <a:t>World Health Organization</a:t>
            </a:r>
            <a:r>
              <a:rPr lang="en-US" sz="2400" dirty="0"/>
              <a:t> (WHO) provides evidence of links between exposure to air pollution and type 2 diabetes, obesity, </a:t>
            </a:r>
            <a:r>
              <a:rPr lang="en-US" sz="2600" dirty="0"/>
              <a:t>systemic</a:t>
            </a:r>
            <a:r>
              <a:rPr lang="en-US" sz="2400" dirty="0"/>
              <a:t> inflammation, Alzheimer’s disease and dementia. The </a:t>
            </a:r>
            <a:r>
              <a:rPr lang="en-US" sz="2400" dirty="0">
                <a:hlinkClick r:id="rId3"/>
              </a:rPr>
              <a:t>International Agency for Research on Cancer</a:t>
            </a:r>
            <a:r>
              <a:rPr lang="en-US" sz="2400" dirty="0"/>
              <a:t> has classified air pollution, in particular PM</a:t>
            </a:r>
            <a:r>
              <a:rPr lang="en-US" sz="2400" baseline="-25000" dirty="0"/>
              <a:t>2.5</a:t>
            </a:r>
            <a:r>
              <a:rPr lang="en-US" sz="2400" dirty="0"/>
              <a:t>, as a leading cause of cancer. A recent </a:t>
            </a:r>
            <a:r>
              <a:rPr lang="en-US" sz="2400" dirty="0">
                <a:hlinkClick r:id="rId4"/>
              </a:rPr>
              <a:t>global review</a:t>
            </a:r>
            <a:r>
              <a:rPr lang="en-US" sz="2400" dirty="0"/>
              <a:t> found that </a:t>
            </a:r>
            <a:r>
              <a:rPr lang="en-US" sz="2400" b="1" dirty="0"/>
              <a:t>chronic exposure can affect every organ in the body</a:t>
            </a:r>
            <a:r>
              <a:rPr lang="en-US" sz="2400" dirty="0"/>
              <a:t>, complicating and exacerbating existing health conditions.</a:t>
            </a:r>
            <a:endParaRPr lang="pl-PL" sz="2400" dirty="0"/>
          </a:p>
          <a:p>
            <a:endParaRPr lang="pl-PL" sz="3200" dirty="0"/>
          </a:p>
          <a:p>
            <a:pPr marL="0" indent="0">
              <a:buNone/>
            </a:pPr>
            <a:r>
              <a:rPr lang="pl-PL" sz="1200" dirty="0">
                <a:hlinkClick r:id="rId5"/>
              </a:rPr>
              <a:t>https://www.eea.europa.eu/themes/air/health-impacts-of-air-pollution</a:t>
            </a:r>
            <a:endParaRPr lang="pl-PL" sz="1200" dirty="0"/>
          </a:p>
        </p:txBody>
      </p:sp>
    </p:spTree>
    <p:extLst>
      <p:ext uri="{BB962C8B-B14F-4D97-AF65-F5344CB8AC3E}">
        <p14:creationId xmlns:p14="http://schemas.microsoft.com/office/powerpoint/2010/main" val="1550794212"/>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3C906-010C-176A-C269-0176D267A3BA}"/>
              </a:ext>
            </a:extLst>
          </p:cNvPr>
          <p:cNvSpPr>
            <a:spLocks noGrp="1"/>
          </p:cNvSpPr>
          <p:nvPr>
            <p:ph type="title"/>
          </p:nvPr>
        </p:nvSpPr>
        <p:spPr>
          <a:xfrm>
            <a:off x="906898" y="-112817"/>
            <a:ext cx="10741066" cy="1756883"/>
          </a:xfrm>
        </p:spPr>
        <p:txBody>
          <a:bodyPr vert="horz" lIns="91440" tIns="45720" rIns="91440" bIns="45720" rtlCol="0" anchor="ctr">
            <a:noAutofit/>
          </a:bodyPr>
          <a:lstStyle/>
          <a:p>
            <a:pPr algn="ctr"/>
            <a:r>
              <a:rPr lang="en" sz="2800" b="1" u="sng" dirty="0">
                <a:solidFill>
                  <a:srgbClr val="0070C0"/>
                </a:solidFill>
                <a:latin typeface="Arial" panose="020B0604020202020204" pitchFamily="34" charset="0"/>
                <a:cs typeface="Arial" panose="020B0604020202020204" pitchFamily="34" charset="0"/>
              </a:rPr>
              <a:t>COGNITIVE PROCESSES ARE THE BASIS IN BUILDING SELF-</a:t>
            </a:r>
            <a:r>
              <a:rPr lang="pl-PL" sz="2800" b="1" u="sng" dirty="0">
                <a:solidFill>
                  <a:srgbClr val="0070C0"/>
                </a:solidFill>
                <a:latin typeface="Arial" panose="020B0604020202020204" pitchFamily="34" charset="0"/>
                <a:cs typeface="Arial" panose="020B0604020202020204" pitchFamily="34" charset="0"/>
              </a:rPr>
              <a:t>AWARE</a:t>
            </a:r>
            <a:r>
              <a:rPr lang="en" sz="2800" b="1" u="sng" dirty="0">
                <a:solidFill>
                  <a:srgbClr val="0070C0"/>
                </a:solidFill>
                <a:latin typeface="Arial" panose="020B0604020202020204" pitchFamily="34" charset="0"/>
                <a:cs typeface="Arial" panose="020B0604020202020204" pitchFamily="34" charset="0"/>
              </a:rPr>
              <a:t>NESS.</a:t>
            </a:r>
            <a:r>
              <a:rPr lang="pl-PL" sz="2800" b="1" u="sng" dirty="0">
                <a:solidFill>
                  <a:srgbClr val="0070C0"/>
                </a:solidFill>
                <a:latin typeface="Arial" panose="020B0604020202020204" pitchFamily="34" charset="0"/>
                <a:cs typeface="Arial" panose="020B0604020202020204" pitchFamily="34" charset="0"/>
              </a:rPr>
              <a:t> </a:t>
            </a:r>
            <a:endParaRPr lang="en-US" sz="2800" b="1" u="sng" dirty="0">
              <a:solidFill>
                <a:srgbClr val="0070C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837BA95E-8641-78FF-1E71-71157CAE041A}"/>
              </a:ext>
            </a:extLst>
          </p:cNvPr>
          <p:cNvSpPr>
            <a:spLocks noGrp="1"/>
          </p:cNvSpPr>
          <p:nvPr>
            <p:ph idx="1"/>
          </p:nvPr>
        </p:nvSpPr>
        <p:spPr/>
        <p:txBody>
          <a:bodyPr vert="horz" lIns="91440" tIns="45720" rIns="91440" bIns="45720" rtlCol="0" anchor="t">
            <a:normAutofit/>
          </a:bodyPr>
          <a:lstStyle/>
          <a:p>
            <a:pPr marL="0" indent="0">
              <a:buNone/>
            </a:pPr>
            <a:endParaRPr lang="en-US" dirty="0"/>
          </a:p>
          <a:p>
            <a:pPr>
              <a:buClr>
                <a:srgbClr val="C3B2A7"/>
              </a:buClr>
            </a:pPr>
            <a:endParaRPr lang="en-US" dirty="0"/>
          </a:p>
          <a:p>
            <a:pPr>
              <a:buClr>
                <a:srgbClr val="C3B2A7"/>
              </a:buClr>
            </a:pPr>
            <a:endParaRPr lang="en-US" dirty="0"/>
          </a:p>
        </p:txBody>
      </p:sp>
      <p:sp>
        <p:nvSpPr>
          <p:cNvPr id="5" name="Title 1">
            <a:extLst>
              <a:ext uri="{FF2B5EF4-FFF2-40B4-BE49-F238E27FC236}">
                <a16:creationId xmlns:a16="http://schemas.microsoft.com/office/drawing/2014/main" xmlns="" id="{A5E6A92C-4CDD-6AAD-9711-45A3EDC1AD8A}"/>
              </a:ext>
            </a:extLst>
          </p:cNvPr>
          <p:cNvSpPr txBox="1">
            <a:spLocks/>
          </p:cNvSpPr>
          <p:nvPr/>
        </p:nvSpPr>
        <p:spPr>
          <a:xfrm>
            <a:off x="906898" y="1002133"/>
            <a:ext cx="10741066" cy="175688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n" sz="2400" b="1" dirty="0">
                <a:solidFill>
                  <a:schemeClr val="tx1"/>
                </a:solidFill>
                <a:latin typeface="Arial" panose="020B0604020202020204" pitchFamily="34" charset="0"/>
                <a:cs typeface="Arial" panose="020B0604020202020204" pitchFamily="34" charset="0"/>
              </a:rPr>
              <a:t>COGNITIVE PROCESSES </a:t>
            </a:r>
            <a:r>
              <a:rPr lang="pl-PL" sz="2400" b="1" dirty="0">
                <a:solidFill>
                  <a:schemeClr val="tx1"/>
                </a:solidFill>
                <a:latin typeface="Arial" panose="020B0604020202020204" pitchFamily="34" charset="0"/>
                <a:cs typeface="Arial" panose="020B0604020202020204" pitchFamily="34" charset="0"/>
              </a:rPr>
              <a:t>INCLUDE</a:t>
            </a:r>
            <a:r>
              <a:rPr lang="en" sz="2400" b="1" dirty="0">
                <a:solidFill>
                  <a:schemeClr val="tx1"/>
                </a:solidFill>
                <a:latin typeface="Arial" panose="020B0604020202020204" pitchFamily="34" charset="0"/>
                <a:cs typeface="Arial" panose="020B0604020202020204" pitchFamily="34" charset="0"/>
              </a:rPr>
              <a:t>, AMONG </a:t>
            </a:r>
            <a:r>
              <a:rPr lang="pl-PL" sz="2400" b="1" dirty="0">
                <a:solidFill>
                  <a:schemeClr val="tx1"/>
                </a:solidFill>
                <a:latin typeface="Arial" panose="020B0604020202020204" pitchFamily="34" charset="0"/>
                <a:cs typeface="Arial" panose="020B0604020202020204" pitchFamily="34" charset="0"/>
              </a:rPr>
              <a:t>OTHERS, </a:t>
            </a:r>
            <a:r>
              <a:rPr lang="en" sz="2400" b="1" dirty="0">
                <a:solidFill>
                  <a:srgbClr val="007CA8"/>
                </a:solidFill>
                <a:latin typeface="Arial" panose="020B0604020202020204" pitchFamily="34" charset="0"/>
                <a:cs typeface="Arial" panose="020B0604020202020204" pitchFamily="34" charset="0"/>
              </a:rPr>
              <a:t>THINKING, MEMORY, ATTENTION, PERCEPTION, INDEPENDENT PROBLEM</a:t>
            </a:r>
            <a:r>
              <a:rPr lang="pl-PL" sz="2400" b="1" dirty="0">
                <a:solidFill>
                  <a:srgbClr val="007CA8"/>
                </a:solidFill>
                <a:latin typeface="Arial" panose="020B0604020202020204" pitchFamily="34" charset="0"/>
                <a:cs typeface="Arial" panose="020B0604020202020204" pitchFamily="34" charset="0"/>
              </a:rPr>
              <a:t>-</a:t>
            </a:r>
            <a:r>
              <a:rPr lang="en" sz="2400" b="1" dirty="0">
                <a:solidFill>
                  <a:srgbClr val="007CA8"/>
                </a:solidFill>
                <a:latin typeface="Arial" panose="020B0604020202020204" pitchFamily="34" charset="0"/>
                <a:cs typeface="Arial" panose="020B0604020202020204" pitchFamily="34" charset="0"/>
              </a:rPr>
              <a:t>SOLVING, CONCEPT CREATION, INDEPENDENT PLANNING.</a:t>
            </a:r>
            <a:endParaRPr lang="en-US" sz="2400" b="1" dirty="0">
              <a:solidFill>
                <a:srgbClr val="007CA8"/>
              </a:solidFill>
              <a:latin typeface="Arial" panose="020B0604020202020204" pitchFamily="34" charset="0"/>
              <a:cs typeface="Arial" panose="020B0604020202020204" pitchFamily="34" charset="0"/>
            </a:endParaRPr>
          </a:p>
        </p:txBody>
      </p:sp>
      <p:pic>
        <p:nvPicPr>
          <p:cNvPr id="6" name="Picture 7">
            <a:extLst>
              <a:ext uri="{FF2B5EF4-FFF2-40B4-BE49-F238E27FC236}">
                <a16:creationId xmlns:a16="http://schemas.microsoft.com/office/drawing/2014/main" xmlns="" id="{EF4DB213-2DFA-BEF3-2FC3-F54DCDED04BB}"/>
              </a:ext>
            </a:extLst>
          </p:cNvPr>
          <p:cNvPicPr>
            <a:picLocks noChangeAspect="1"/>
          </p:cNvPicPr>
          <p:nvPr/>
        </p:nvPicPr>
        <p:blipFill>
          <a:blip r:embed="rId2"/>
          <a:stretch>
            <a:fillRect/>
          </a:stretch>
        </p:blipFill>
        <p:spPr>
          <a:xfrm>
            <a:off x="7407216" y="2594396"/>
            <a:ext cx="4569123" cy="3437625"/>
          </a:xfrm>
          <a:prstGeom prst="rect">
            <a:avLst/>
          </a:prstGeom>
        </p:spPr>
      </p:pic>
      <p:pic>
        <p:nvPicPr>
          <p:cNvPr id="8" name="Picture 8">
            <a:extLst>
              <a:ext uri="{FF2B5EF4-FFF2-40B4-BE49-F238E27FC236}">
                <a16:creationId xmlns:a16="http://schemas.microsoft.com/office/drawing/2014/main" xmlns="" id="{B63D36C5-2DDC-0DDC-8220-A7A1A7E67AA2}"/>
              </a:ext>
            </a:extLst>
          </p:cNvPr>
          <p:cNvPicPr>
            <a:picLocks noChangeAspect="1"/>
          </p:cNvPicPr>
          <p:nvPr/>
        </p:nvPicPr>
        <p:blipFill>
          <a:blip r:embed="rId3"/>
          <a:stretch>
            <a:fillRect/>
          </a:stretch>
        </p:blipFill>
        <p:spPr>
          <a:xfrm>
            <a:off x="1196197" y="2759016"/>
            <a:ext cx="5647426" cy="2823712"/>
          </a:xfrm>
          <a:prstGeom prst="rect">
            <a:avLst/>
          </a:prstGeom>
        </p:spPr>
      </p:pic>
    </p:spTree>
    <p:extLst>
      <p:ext uri="{BB962C8B-B14F-4D97-AF65-F5344CB8AC3E}">
        <p14:creationId xmlns:p14="http://schemas.microsoft.com/office/powerpoint/2010/main" val="1321762447"/>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422031"/>
            <a:ext cx="9601200" cy="5445369"/>
          </a:xfrm>
        </p:spPr>
        <p:txBody>
          <a:bodyPr>
            <a:normAutofit/>
          </a:bodyPr>
          <a:lstStyle/>
          <a:p>
            <a:r>
              <a:rPr lang="en-US" sz="3200" dirty="0"/>
              <a:t>The </a:t>
            </a:r>
            <a:r>
              <a:rPr lang="en-US" sz="3200" dirty="0">
                <a:hlinkClick r:id="rId2"/>
              </a:rPr>
              <a:t>EEA estimates that</a:t>
            </a:r>
            <a:r>
              <a:rPr lang="en-US" sz="3200" dirty="0"/>
              <a:t>, in 2019, approximately 307,000 premature deaths were attributable to PM</a:t>
            </a:r>
            <a:r>
              <a:rPr lang="en-US" sz="3200" baseline="-25000" dirty="0"/>
              <a:t>2.5 </a:t>
            </a:r>
            <a:r>
              <a:rPr lang="en-US" sz="3200" dirty="0"/>
              <a:t>in the 27 EU Member States. Nitrogen dioxide (NO</a:t>
            </a:r>
            <a:r>
              <a:rPr lang="en-US" sz="3200" baseline="-25000" dirty="0"/>
              <a:t>2</a:t>
            </a:r>
            <a:r>
              <a:rPr lang="en-US" sz="3200" dirty="0"/>
              <a:t>) was linked to 40,400 premature deaths, and ground-level ozone was linked to 16,800 premature deaths. </a:t>
            </a:r>
            <a:endParaRPr lang="pl-PL" sz="3200" dirty="0"/>
          </a:p>
          <a:p>
            <a:pPr marL="0" indent="0">
              <a:buNone/>
            </a:pPr>
            <a:r>
              <a:rPr lang="pl-PL" sz="2600" dirty="0" err="1" smtClean="0"/>
              <a:t>View</a:t>
            </a:r>
            <a:r>
              <a:rPr lang="pl-PL" sz="2600" dirty="0" smtClean="0"/>
              <a:t> the map </a:t>
            </a:r>
            <a:r>
              <a:rPr lang="pl-PL" dirty="0" smtClean="0">
                <a:hlinkClick r:id="rId3"/>
              </a:rPr>
              <a:t>https</a:t>
            </a:r>
            <a:r>
              <a:rPr lang="pl-PL" dirty="0">
                <a:hlinkClick r:id="rId3"/>
              </a:rPr>
              <a:t>://eea.maps.arcgis.com/apps/InteractiveLegend/index.html?appid=f008e0dc0ce24edfae5463748de10f27</a:t>
            </a:r>
            <a:endParaRPr lang="pl-PL" dirty="0"/>
          </a:p>
          <a:p>
            <a:endParaRPr lang="pl-PL" dirty="0"/>
          </a:p>
        </p:txBody>
      </p:sp>
    </p:spTree>
    <p:extLst>
      <p:ext uri="{BB962C8B-B14F-4D97-AF65-F5344CB8AC3E}">
        <p14:creationId xmlns:p14="http://schemas.microsoft.com/office/powerpoint/2010/main" val="368316786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b="1" dirty="0"/>
              <a:t>Effects On The Environment</a:t>
            </a:r>
            <a:r>
              <a:rPr lang="pl-PL" b="1" dirty="0"/>
              <a:t>:</a:t>
            </a:r>
            <a:endParaRPr lang="pl-PL" dirty="0"/>
          </a:p>
        </p:txBody>
      </p:sp>
      <p:sp>
        <p:nvSpPr>
          <p:cNvPr id="3" name="Symbol zastępczy zawartości 2"/>
          <p:cNvSpPr>
            <a:spLocks noGrp="1"/>
          </p:cNvSpPr>
          <p:nvPr>
            <p:ph idx="1"/>
          </p:nvPr>
        </p:nvSpPr>
        <p:spPr>
          <a:xfrm>
            <a:off x="1181100" y="1657350"/>
            <a:ext cx="9791700" cy="4210050"/>
          </a:xfrm>
        </p:spPr>
        <p:txBody>
          <a:bodyPr>
            <a:normAutofit/>
          </a:bodyPr>
          <a:lstStyle/>
          <a:p>
            <a:pPr marL="0" indent="0">
              <a:buNone/>
            </a:pPr>
            <a:r>
              <a:rPr lang="en-US" sz="2800" dirty="0" smtClean="0"/>
              <a:t>Like </a:t>
            </a:r>
            <a:r>
              <a:rPr lang="en-US" sz="2800" dirty="0"/>
              <a:t>people, animals, and plants, entire ecosystems can suffer effects from </a:t>
            </a:r>
            <a:r>
              <a:rPr lang="en-US" sz="2800" b="1" dirty="0">
                <a:solidFill>
                  <a:srgbClr val="C00000"/>
                </a:solidFill>
              </a:rPr>
              <a:t>air pollution</a:t>
            </a:r>
            <a:r>
              <a:rPr lang="en-US" sz="2800" dirty="0"/>
              <a:t>. Haze, like smog, is a visible type of air pollution that obscures shapes and colors. Hazy air pollution can even </a:t>
            </a:r>
            <a:r>
              <a:rPr lang="en-US" sz="2800" u="sng" dirty="0"/>
              <a:t>muffle</a:t>
            </a:r>
            <a:r>
              <a:rPr lang="en-US" sz="2800" b="1" u="sng" dirty="0"/>
              <a:t> </a:t>
            </a:r>
            <a:r>
              <a:rPr lang="en-US" sz="2800" u="sng" dirty="0"/>
              <a:t>sounds</a:t>
            </a:r>
            <a:r>
              <a:rPr lang="en-US" sz="2800" dirty="0" smtClean="0"/>
              <a:t>.</a:t>
            </a:r>
            <a:endParaRPr lang="pl-PL" sz="2800" dirty="0" smtClean="0"/>
          </a:p>
          <a:p>
            <a:pPr marL="0" indent="0">
              <a:buNone/>
            </a:pPr>
            <a:r>
              <a:rPr lang="en-US" sz="2800" dirty="0" smtClean="0"/>
              <a:t>Air </a:t>
            </a:r>
            <a:r>
              <a:rPr lang="en-US" sz="2800" dirty="0"/>
              <a:t>pollution particles eventually fall back to Earth. Air pollution can directly </a:t>
            </a:r>
            <a:r>
              <a:rPr lang="en-US" sz="2800" b="1" dirty="0">
                <a:solidFill>
                  <a:srgbClr val="C00000"/>
                </a:solidFill>
              </a:rPr>
              <a:t>contaminate</a:t>
            </a:r>
            <a:r>
              <a:rPr lang="en-US" sz="2800" dirty="0"/>
              <a:t> the surface of bodies of water and soil. This can </a:t>
            </a:r>
            <a:r>
              <a:rPr lang="en-US" sz="2800" b="1" dirty="0">
                <a:solidFill>
                  <a:srgbClr val="C00000"/>
                </a:solidFill>
              </a:rPr>
              <a:t>kill crops</a:t>
            </a:r>
            <a:r>
              <a:rPr lang="en-US" sz="2800" dirty="0"/>
              <a:t> or </a:t>
            </a:r>
            <a:r>
              <a:rPr lang="en-US" sz="2800" b="1" dirty="0">
                <a:solidFill>
                  <a:srgbClr val="C00000"/>
                </a:solidFill>
              </a:rPr>
              <a:t>reduce</a:t>
            </a:r>
            <a:r>
              <a:rPr lang="en-US" sz="2800" dirty="0"/>
              <a:t> their yield. It can kill young trees and other plants</a:t>
            </a:r>
            <a:r>
              <a:rPr lang="en-US" sz="2800" dirty="0" smtClean="0"/>
              <a:t>.</a:t>
            </a:r>
            <a:endParaRPr lang="pl-PL" sz="2800" dirty="0"/>
          </a:p>
          <a:p>
            <a:pPr marL="0" indent="0">
              <a:buNone/>
            </a:pPr>
            <a:r>
              <a:rPr lang="pl-PL" sz="1050" dirty="0">
                <a:hlinkClick r:id="rId2"/>
              </a:rPr>
              <a:t>https://education.nationalgeographic.org/resource/air-pollution</a:t>
            </a:r>
            <a:endParaRPr lang="pl-PL" sz="1050" dirty="0"/>
          </a:p>
          <a:p>
            <a:pPr marL="0" indent="0">
              <a:buNone/>
            </a:pPr>
            <a:endParaRPr lang="pl-PL" dirty="0"/>
          </a:p>
          <a:p>
            <a:endParaRPr lang="pl-PL" dirty="0"/>
          </a:p>
        </p:txBody>
      </p:sp>
    </p:spTree>
    <p:extLst>
      <p:ext uri="{BB962C8B-B14F-4D97-AF65-F5344CB8AC3E}">
        <p14:creationId xmlns:p14="http://schemas.microsoft.com/office/powerpoint/2010/main" val="335850159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656492"/>
            <a:ext cx="9601200" cy="5210908"/>
          </a:xfrm>
        </p:spPr>
        <p:txBody>
          <a:bodyPr>
            <a:normAutofit/>
          </a:bodyPr>
          <a:lstStyle/>
          <a:p>
            <a:r>
              <a:rPr lang="en-US" sz="2600" dirty="0"/>
              <a:t>Sulfur dioxide and nitrogen oxide particles in the air, can create </a:t>
            </a:r>
            <a:r>
              <a:rPr lang="en-US" sz="2600" b="1" dirty="0">
                <a:solidFill>
                  <a:srgbClr val="C00000"/>
                </a:solidFill>
              </a:rPr>
              <a:t>acid rain</a:t>
            </a:r>
            <a:r>
              <a:rPr lang="en-US" sz="2600" dirty="0"/>
              <a:t> when they mix with water and oxygen in the atmosphere. These air pollutants come mostly from </a:t>
            </a:r>
            <a:r>
              <a:rPr lang="en-US" sz="2600" b="1" dirty="0">
                <a:solidFill>
                  <a:srgbClr val="C00000"/>
                </a:solidFill>
              </a:rPr>
              <a:t>coal-fired power plants</a:t>
            </a:r>
            <a:r>
              <a:rPr lang="en-US" sz="2600" dirty="0"/>
              <a:t> and </a:t>
            </a:r>
            <a:r>
              <a:rPr lang="en-US" sz="2600" b="1" dirty="0">
                <a:solidFill>
                  <a:srgbClr val="C00000"/>
                </a:solidFill>
              </a:rPr>
              <a:t>motor vehicles</a:t>
            </a:r>
            <a:r>
              <a:rPr lang="en-US" sz="2600" dirty="0"/>
              <a:t>. When acid rain falls to Earth, it damages plants by changing soil composition;</a:t>
            </a:r>
            <a:r>
              <a:rPr lang="en-US" sz="2600" b="1" dirty="0"/>
              <a:t> degrades water quality </a:t>
            </a:r>
            <a:r>
              <a:rPr lang="en-US" sz="2600" dirty="0"/>
              <a:t>in rivers, lakes and streams; damages crops; and can cause buildings and monuments to decay</a:t>
            </a:r>
            <a:r>
              <a:rPr lang="en-US" sz="2600" dirty="0" smtClean="0"/>
              <a:t>.</a:t>
            </a:r>
            <a:endParaRPr lang="pl-PL" sz="2600" dirty="0" smtClean="0"/>
          </a:p>
          <a:p>
            <a:r>
              <a:rPr lang="en-US" sz="2600" dirty="0" smtClean="0"/>
              <a:t>Like </a:t>
            </a:r>
            <a:r>
              <a:rPr lang="en-US" sz="2600" dirty="0"/>
              <a:t>humans, animals </a:t>
            </a:r>
            <a:r>
              <a:rPr lang="en-US" sz="2600" b="1" dirty="0"/>
              <a:t>can suffer </a:t>
            </a:r>
            <a:r>
              <a:rPr lang="en-US" sz="2600" dirty="0">
                <a:solidFill>
                  <a:srgbClr val="C00000"/>
                </a:solidFill>
              </a:rPr>
              <a:t>health effects</a:t>
            </a:r>
            <a:r>
              <a:rPr lang="en-US" sz="2600" dirty="0"/>
              <a:t> from exposure to air pollution. Birth defects, diseases, and lower reproductive rates have all been attributed to </a:t>
            </a:r>
            <a:r>
              <a:rPr lang="en-US" sz="2600" b="1" dirty="0">
                <a:solidFill>
                  <a:srgbClr val="C00000"/>
                </a:solidFill>
              </a:rPr>
              <a:t>air pollution</a:t>
            </a:r>
            <a:r>
              <a:rPr lang="en-US" sz="2600" dirty="0" smtClean="0"/>
              <a:t>.</a:t>
            </a:r>
            <a:endParaRPr lang="pl-PL" dirty="0"/>
          </a:p>
          <a:p>
            <a:pPr marL="0" indent="0">
              <a:buNone/>
            </a:pPr>
            <a:r>
              <a:rPr lang="pl-PL" sz="1200" dirty="0">
                <a:hlinkClick r:id="rId2"/>
              </a:rPr>
              <a:t>https://education.nationalgeographic.org/resource/air-pollution</a:t>
            </a:r>
            <a:endParaRPr lang="pl-PL" sz="1200" dirty="0"/>
          </a:p>
        </p:txBody>
      </p:sp>
    </p:spTree>
    <p:extLst>
      <p:ext uri="{BB962C8B-B14F-4D97-AF65-F5344CB8AC3E}">
        <p14:creationId xmlns:p14="http://schemas.microsoft.com/office/powerpoint/2010/main" val="407615709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31653" y="5832677"/>
            <a:ext cx="9601200" cy="1485900"/>
          </a:xfrm>
        </p:spPr>
        <p:txBody>
          <a:bodyPr>
            <a:normAutofit/>
          </a:bodyPr>
          <a:lstStyle/>
          <a:p>
            <a:r>
              <a:rPr lang="en" sz="1100" dirty="0">
                <a:hlinkClick r:id="rId2"/>
              </a:rPr>
              <a:t>https://smog.edu.pl/skutki-inf</a:t>
            </a:r>
            <a:endParaRPr lang="en" sz="1100" dirty="0"/>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726" y="0"/>
            <a:ext cx="6076881" cy="6863948"/>
          </a:xfrm>
          <a:prstGeom prst="rect">
            <a:avLst/>
          </a:prstGeom>
        </p:spPr>
      </p:pic>
    </p:spTree>
    <p:extLst>
      <p:ext uri="{BB962C8B-B14F-4D97-AF65-F5344CB8AC3E}">
        <p14:creationId xmlns:p14="http://schemas.microsoft.com/office/powerpoint/2010/main" val="3743482587"/>
      </p:ext>
    </p:extLst>
  </p:cSld>
  <p:clrMapOvr>
    <a:masterClrMapping/>
  </p:clrMapOvr>
  <p:transition spd="med">
    <p:cove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dirty="0" smtClean="0"/>
              <a:t>Water resources</a:t>
            </a:r>
            <a:endParaRPr lang="pl-PL" dirty="0"/>
          </a:p>
        </p:txBody>
      </p:sp>
      <p:sp>
        <p:nvSpPr>
          <p:cNvPr id="3" name="Symbol zastępczy zawartości 2"/>
          <p:cNvSpPr>
            <a:spLocks noGrp="1"/>
          </p:cNvSpPr>
          <p:nvPr>
            <p:ph idx="1"/>
          </p:nvPr>
        </p:nvSpPr>
        <p:spPr>
          <a:xfrm>
            <a:off x="1371600" y="1678237"/>
            <a:ext cx="9678318" cy="5179763"/>
          </a:xfrm>
        </p:spPr>
        <p:txBody>
          <a:bodyPr>
            <a:normAutofit fontScale="92500" lnSpcReduction="20000"/>
          </a:bodyPr>
          <a:lstStyle/>
          <a:p>
            <a:r>
              <a:rPr lang="en" sz="3100" b="1" dirty="0">
                <a:solidFill>
                  <a:srgbClr val="00B050"/>
                </a:solidFill>
              </a:rPr>
              <a:t>The Earth</a:t>
            </a:r>
            <a:r>
              <a:rPr lang="en" sz="3100" dirty="0"/>
              <a:t>, observed from space, has a </a:t>
            </a:r>
            <a:r>
              <a:rPr lang="en" sz="3100" b="1" dirty="0">
                <a:solidFill>
                  <a:srgbClr val="0070C0"/>
                </a:solidFill>
              </a:rPr>
              <a:t>blue</a:t>
            </a:r>
            <a:r>
              <a:rPr lang="en" sz="3100" dirty="0"/>
              <a:t> color, because as much as </a:t>
            </a:r>
            <a:r>
              <a:rPr lang="en" sz="3100" u="sng" dirty="0"/>
              <a:t>71%</a:t>
            </a:r>
            <a:r>
              <a:rPr lang="en" sz="3100" dirty="0"/>
              <a:t> of its surface is covered with </a:t>
            </a:r>
            <a:r>
              <a:rPr lang="en" sz="3100" b="1" dirty="0">
                <a:solidFill>
                  <a:srgbClr val="0070C0"/>
                </a:solidFill>
              </a:rPr>
              <a:t>water</a:t>
            </a:r>
            <a:r>
              <a:rPr lang="en" sz="3100" dirty="0"/>
              <a:t>, which reflects the blue part of the sunlight spectrum.</a:t>
            </a:r>
            <a:endParaRPr lang="pl-PL" sz="3100" dirty="0" smtClean="0"/>
          </a:p>
          <a:p>
            <a:r>
              <a:rPr lang="en" sz="3100" dirty="0" smtClean="0"/>
              <a:t>The vast </a:t>
            </a:r>
            <a:r>
              <a:rPr lang="en" sz="3100" dirty="0"/>
              <a:t>amount of water on Earth is </a:t>
            </a:r>
            <a:r>
              <a:rPr lang="en" sz="3100" u="sng" dirty="0"/>
              <a:t>salty</a:t>
            </a:r>
            <a:r>
              <a:rPr lang="en" sz="3100" dirty="0"/>
              <a:t> and therefore </a:t>
            </a:r>
            <a:r>
              <a:rPr lang="en" sz="3100" u="sng" dirty="0"/>
              <a:t>undrinkable</a:t>
            </a:r>
            <a:r>
              <a:rPr lang="en" sz="3100" dirty="0"/>
              <a:t>. The average salinity of sea water depends on the type of reservoir: the open waters of the ocean contain about 33 g of salt per liter, the waters of the Mediterranean Sea - about 40 g/l, and the waters of the Persian Gulf as much as 48 g/l.</a:t>
            </a:r>
            <a:endParaRPr lang="pl-PL" sz="3100" dirty="0" smtClean="0"/>
          </a:p>
          <a:p>
            <a:r>
              <a:rPr lang="en" sz="3100" u="sng" dirty="0" smtClean="0">
                <a:solidFill>
                  <a:schemeClr val="tx1"/>
                </a:solidFill>
              </a:rPr>
              <a:t>Less than 3% </a:t>
            </a:r>
            <a:r>
              <a:rPr lang="en" sz="3100" dirty="0" smtClean="0">
                <a:solidFill>
                  <a:schemeClr val="tx1"/>
                </a:solidFill>
              </a:rPr>
              <a:t>of the world's water is </a:t>
            </a:r>
            <a:r>
              <a:rPr lang="en" sz="3100" b="1" dirty="0" smtClean="0">
                <a:solidFill>
                  <a:srgbClr val="00B050"/>
                </a:solidFill>
              </a:rPr>
              <a:t>drinkable,</a:t>
            </a:r>
            <a:r>
              <a:rPr lang="en" sz="3100" dirty="0" smtClean="0">
                <a:solidFill>
                  <a:schemeClr val="tx1"/>
                </a:solidFill>
              </a:rPr>
              <a:t> of which 2.5% is frozen water in the Antarctic, Arctic and glaciers.</a:t>
            </a:r>
            <a:endParaRPr lang="pl-PL" sz="3100" dirty="0" smtClean="0">
              <a:solidFill>
                <a:schemeClr val="tx1"/>
              </a:solidFill>
            </a:endParaRPr>
          </a:p>
        </p:txBody>
      </p:sp>
    </p:spTree>
    <p:extLst>
      <p:ext uri="{BB962C8B-B14F-4D97-AF65-F5344CB8AC3E}">
        <p14:creationId xmlns:p14="http://schemas.microsoft.com/office/powerpoint/2010/main" val="222127171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r>
              <a:rPr lang="en" sz="2800" dirty="0"/>
              <a:t>Only 0.5% of drinking water is used for human and ecosystem needs.</a:t>
            </a:r>
          </a:p>
          <a:p>
            <a:r>
              <a:rPr lang="en" sz="2800" dirty="0"/>
              <a:t>Most of the fresh water, about 70%, is stored in glaciers and snow mainly in Antarctica.</a:t>
            </a:r>
            <a:endParaRPr lang="pl-PL" sz="2800" dirty="0"/>
          </a:p>
          <a:p>
            <a:pPr marL="0" indent="0">
              <a:buNone/>
            </a:pPr>
            <a:r>
              <a:rPr lang="en" sz="1050" dirty="0">
                <a:hlinkClick r:id="rId2"/>
              </a:rPr>
              <a:t>https://zpe.gov.pl/a/wody-i-ich-ochrona/D7npMF5Lo</a:t>
            </a:r>
            <a:r>
              <a:rPr lang="pl-PL" sz="1050" dirty="0"/>
              <a:t> </a:t>
            </a:r>
            <a:endParaRPr lang="en" sz="1050" dirty="0"/>
          </a:p>
          <a:p>
            <a:endParaRPr lang="pl-PL" dirty="0"/>
          </a:p>
        </p:txBody>
      </p:sp>
    </p:spTree>
    <p:extLst>
      <p:ext uri="{BB962C8B-B14F-4D97-AF65-F5344CB8AC3E}">
        <p14:creationId xmlns:p14="http://schemas.microsoft.com/office/powerpoint/2010/main" val="386622743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u="sng" dirty="0"/>
              <a:t>Water</a:t>
            </a:r>
            <a:r>
              <a:rPr lang="pl-PL" u="sng" dirty="0"/>
              <a:t/>
            </a:r>
            <a:br>
              <a:rPr lang="pl-PL" u="sng" dirty="0"/>
            </a:br>
            <a:endParaRPr lang="pl-PL" dirty="0"/>
          </a:p>
        </p:txBody>
      </p:sp>
      <p:sp>
        <p:nvSpPr>
          <p:cNvPr id="3" name="Symbol zastępczy zawartości 2"/>
          <p:cNvSpPr>
            <a:spLocks noGrp="1"/>
          </p:cNvSpPr>
          <p:nvPr>
            <p:ph idx="1"/>
          </p:nvPr>
        </p:nvSpPr>
        <p:spPr>
          <a:xfrm>
            <a:off x="1371600" y="1810512"/>
            <a:ext cx="9601200" cy="4572000"/>
          </a:xfrm>
        </p:spPr>
        <p:txBody>
          <a:bodyPr>
            <a:normAutofit/>
          </a:bodyPr>
          <a:lstStyle/>
          <a:p>
            <a:r>
              <a:rPr lang="en" sz="2600" dirty="0" smtClean="0"/>
              <a:t>Water </a:t>
            </a:r>
            <a:r>
              <a:rPr lang="pl-PL" sz="2600" dirty="0" err="1" smtClean="0"/>
              <a:t>gets</a:t>
            </a:r>
            <a:r>
              <a:rPr lang="en" sz="2600" dirty="0" smtClean="0"/>
              <a:t> contaminated </a:t>
            </a:r>
            <a:r>
              <a:rPr lang="en" sz="2600" dirty="0"/>
              <a:t>and </a:t>
            </a:r>
            <a:r>
              <a:rPr lang="pl-PL" sz="2600" dirty="0" err="1" smtClean="0"/>
              <a:t>is</a:t>
            </a:r>
            <a:r>
              <a:rPr lang="pl-PL" sz="2600" dirty="0" smtClean="0"/>
              <a:t> </a:t>
            </a:r>
            <a:r>
              <a:rPr lang="en" sz="2600" dirty="0" smtClean="0"/>
              <a:t>self-cleansing</a:t>
            </a:r>
            <a:endParaRPr lang="en" sz="2600" dirty="0"/>
          </a:p>
          <a:p>
            <a:r>
              <a:rPr lang="en" sz="2600" dirty="0" smtClean="0">
                <a:solidFill>
                  <a:schemeClr val="tx1"/>
                </a:solidFill>
              </a:rPr>
              <a:t>Man pollutes</a:t>
            </a:r>
            <a:r>
              <a:rPr lang="en" sz="2600" dirty="0" smtClean="0">
                <a:solidFill>
                  <a:schemeClr val="accent5">
                    <a:lumMod val="50000"/>
                  </a:schemeClr>
                </a:solidFill>
              </a:rPr>
              <a:t> water </a:t>
            </a:r>
            <a:r>
              <a:rPr lang="en" sz="2600" dirty="0" smtClean="0">
                <a:solidFill>
                  <a:schemeClr val="tx1"/>
                </a:solidFill>
              </a:rPr>
              <a:t>faster than </a:t>
            </a:r>
            <a:r>
              <a:rPr lang="en" sz="2600" dirty="0" smtClean="0">
                <a:solidFill>
                  <a:srgbClr val="00B050"/>
                </a:solidFill>
              </a:rPr>
              <a:t>nature</a:t>
            </a:r>
            <a:r>
              <a:rPr lang="en" sz="2600" dirty="0" smtClean="0">
                <a:solidFill>
                  <a:schemeClr val="tx1"/>
                </a:solidFill>
              </a:rPr>
              <a:t> can clean it by recycling, in rivers and lakes.</a:t>
            </a:r>
          </a:p>
          <a:p>
            <a:r>
              <a:rPr lang="en" sz="2600" dirty="0" smtClean="0"/>
              <a:t>Over </a:t>
            </a:r>
            <a:r>
              <a:rPr lang="en" sz="2600" dirty="0"/>
              <a:t>1 billion people in the world still do not have access to drinking water.</a:t>
            </a:r>
          </a:p>
          <a:p>
            <a:r>
              <a:rPr lang="en" sz="2600" dirty="0"/>
              <a:t>Excessive use of water contributes to global water stress.</a:t>
            </a:r>
          </a:p>
          <a:p>
            <a:r>
              <a:rPr lang="en" sz="2600" dirty="0"/>
              <a:t>Natural water is free, but the infrastructure needed to deliver it is </a:t>
            </a:r>
            <a:r>
              <a:rPr lang="en" sz="2600" dirty="0" smtClean="0"/>
              <a:t>expensive.</a:t>
            </a:r>
            <a:endParaRPr lang="pl-PL" dirty="0" smtClean="0"/>
          </a:p>
          <a:p>
            <a:pPr marL="0" indent="0">
              <a:buNone/>
            </a:pPr>
            <a:r>
              <a:rPr lang="en" sz="1100" dirty="0" smtClean="0">
                <a:hlinkClick r:id="rId2"/>
              </a:rPr>
              <a:t>https://www.un.org.pl/cel12</a:t>
            </a:r>
            <a:r>
              <a:rPr lang="pl-PL" sz="1100" dirty="0" smtClean="0"/>
              <a:t> </a:t>
            </a:r>
            <a:endParaRPr lang="pl-PL" sz="1100" dirty="0"/>
          </a:p>
          <a:p>
            <a:endParaRPr lang="pl-PL" dirty="0"/>
          </a:p>
        </p:txBody>
      </p:sp>
    </p:spTree>
    <p:extLst>
      <p:ext uri="{BB962C8B-B14F-4D97-AF65-F5344CB8AC3E}">
        <p14:creationId xmlns:p14="http://schemas.microsoft.com/office/powerpoint/2010/main" val="3408265929"/>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err="1"/>
              <a:t>W</a:t>
            </a:r>
            <a:r>
              <a:rPr lang="en" b="1" dirty="0" smtClean="0"/>
              <a:t>ater</a:t>
            </a:r>
            <a:r>
              <a:rPr lang="pl-PL" b="1" dirty="0"/>
              <a:t/>
            </a:r>
            <a:br>
              <a:rPr lang="pl-PL" b="1" dirty="0"/>
            </a:br>
            <a:endParaRPr lang="pl-PL" dirty="0"/>
          </a:p>
        </p:txBody>
      </p:sp>
      <p:sp>
        <p:nvSpPr>
          <p:cNvPr id="3" name="Symbol zastępczy zawartości 2"/>
          <p:cNvSpPr>
            <a:spLocks noGrp="1"/>
          </p:cNvSpPr>
          <p:nvPr>
            <p:ph idx="1"/>
          </p:nvPr>
        </p:nvSpPr>
        <p:spPr>
          <a:xfrm>
            <a:off x="1371599" y="1432194"/>
            <a:ext cx="10196111" cy="5425806"/>
          </a:xfrm>
        </p:spPr>
        <p:txBody>
          <a:bodyPr>
            <a:normAutofit fontScale="92500" lnSpcReduction="10000"/>
          </a:bodyPr>
          <a:lstStyle/>
          <a:p>
            <a:r>
              <a:rPr lang="en-US" sz="2400" dirty="0"/>
              <a:t>Water is a precious resource: </a:t>
            </a:r>
            <a:r>
              <a:rPr lang="en-US" sz="2400" dirty="0">
                <a:hlinkClick r:id="rId2"/>
              </a:rPr>
              <a:t>Less than 3% of the world’s water is fresh (drinkable)</a:t>
            </a:r>
            <a:r>
              <a:rPr lang="en-US" sz="2400" dirty="0"/>
              <a:t>, of which 2.5% is frozen in the Antarctica, Arctic and glaciers. And </a:t>
            </a:r>
            <a:r>
              <a:rPr lang="en-US" sz="2400" dirty="0">
                <a:hlinkClick r:id="rId2"/>
              </a:rPr>
              <a:t>humans are misusing and polluting water faster</a:t>
            </a:r>
            <a:r>
              <a:rPr lang="en-US" sz="2400" dirty="0"/>
              <a:t> than nature can recycle and purify water in rivers and lakes.</a:t>
            </a:r>
          </a:p>
          <a:p>
            <a:r>
              <a:rPr lang="en-US" sz="2400" dirty="0"/>
              <a:t>Using water smartly can help us ensure a steady flow of clean, safe water.</a:t>
            </a:r>
          </a:p>
          <a:p>
            <a:r>
              <a:rPr lang="en-US" sz="2400" dirty="0"/>
              <a:t>You can save water by taking shorter showers, turning off the tap when brushing your teeth, installing a low-flow toilet, and many other ways.</a:t>
            </a:r>
          </a:p>
          <a:p>
            <a:r>
              <a:rPr lang="en-US" sz="2400" dirty="0"/>
              <a:t>With one shower of about 10 minutes a day, an average person consumes the equivalent of over </a:t>
            </a:r>
            <a:r>
              <a:rPr lang="en-US" sz="2400" dirty="0">
                <a:hlinkClick r:id="rId3"/>
              </a:rPr>
              <a:t>100,000 glasses of drinking water</a:t>
            </a:r>
            <a:r>
              <a:rPr lang="en-US" sz="2400" dirty="0"/>
              <a:t> every year.</a:t>
            </a:r>
          </a:p>
          <a:p>
            <a:r>
              <a:rPr lang="en-US" sz="2400" dirty="0">
                <a:hlinkClick r:id="rId4"/>
              </a:rPr>
              <a:t>Severe water scarcity affects about 4 billion people</a:t>
            </a:r>
            <a:r>
              <a:rPr lang="en-US" sz="2400" dirty="0"/>
              <a:t>, or nearly two thirds of the world population, at least one month each year.</a:t>
            </a:r>
          </a:p>
          <a:p>
            <a:r>
              <a:rPr lang="en-US" sz="2400" dirty="0">
                <a:hlinkClick r:id="rId5"/>
              </a:rPr>
              <a:t>Agriculture is by far the largest water consumer</a:t>
            </a:r>
            <a:r>
              <a:rPr lang="en-US" sz="2400" dirty="0"/>
              <a:t>, accounting for 72% of annual water withdrawals globally. Shifting towards a plant-based diet is one of the most impactful actions one can take to save water</a:t>
            </a:r>
            <a:r>
              <a:rPr lang="en-US" sz="2400" dirty="0" smtClean="0"/>
              <a:t>.</a:t>
            </a:r>
            <a:endParaRPr lang="en-US" sz="2400" dirty="0"/>
          </a:p>
          <a:p>
            <a:pPr marL="0" indent="0">
              <a:buNone/>
            </a:pPr>
            <a:r>
              <a:rPr lang="pl-PL" sz="1200" dirty="0">
                <a:hlinkClick r:id="rId6"/>
              </a:rPr>
              <a:t>https://www.un.org/en/actnow/facts-and-figures</a:t>
            </a:r>
            <a:endParaRPr lang="pl-PL" sz="1200" dirty="0"/>
          </a:p>
          <a:p>
            <a:pPr marL="0" indent="0">
              <a:buNone/>
            </a:pPr>
            <a:r>
              <a:rPr lang="pl-PL" sz="1200" dirty="0">
                <a:hlinkClick r:id="rId7"/>
              </a:rPr>
              <a:t>https://www.un.org/sustainabledevelopment/climate-action-superheroes-info/</a:t>
            </a:r>
            <a:r>
              <a:rPr lang="pl-PL" sz="1200" dirty="0"/>
              <a:t> </a:t>
            </a:r>
          </a:p>
        </p:txBody>
      </p:sp>
    </p:spTree>
    <p:extLst>
      <p:ext uri="{BB962C8B-B14F-4D97-AF65-F5344CB8AC3E}">
        <p14:creationId xmlns:p14="http://schemas.microsoft.com/office/powerpoint/2010/main" val="110650997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633046"/>
            <a:ext cx="9601200" cy="5234354"/>
          </a:xfrm>
        </p:spPr>
        <p:txBody>
          <a:bodyPr>
            <a:normAutofit/>
          </a:bodyPr>
          <a:lstStyle/>
          <a:p>
            <a:pPr marL="0" indent="0">
              <a:buNone/>
            </a:pPr>
            <a:r>
              <a:rPr lang="en" sz="2800" dirty="0"/>
              <a:t>Water footprint, </a:t>
            </a:r>
            <a:r>
              <a:rPr lang="pl-PL" sz="2800" dirty="0" smtClean="0"/>
              <a:t>i.e.</a:t>
            </a:r>
            <a:r>
              <a:rPr lang="en" sz="2800" dirty="0" smtClean="0"/>
              <a:t> </a:t>
            </a:r>
            <a:r>
              <a:rPr lang="en" sz="2800" dirty="0"/>
              <a:t>what </a:t>
            </a:r>
            <a:r>
              <a:rPr lang="pl-PL" sz="2800" b="1" dirty="0" err="1" smtClean="0">
                <a:solidFill>
                  <a:srgbClr val="00B050"/>
                </a:solidFill>
              </a:rPr>
              <a:t>You</a:t>
            </a:r>
            <a:r>
              <a:rPr lang="en" sz="2800" dirty="0" smtClean="0"/>
              <a:t> </a:t>
            </a:r>
            <a:r>
              <a:rPr lang="en" sz="2800" dirty="0"/>
              <a:t>can </a:t>
            </a:r>
            <a:r>
              <a:rPr lang="en" sz="2800" b="1" dirty="0">
                <a:solidFill>
                  <a:srgbClr val="00B050"/>
                </a:solidFill>
              </a:rPr>
              <a:t>do</a:t>
            </a:r>
            <a:r>
              <a:rPr lang="en" sz="2800" dirty="0"/>
              <a:t>! We use huge amounts of water every day. Directly - by washing hands, cleaning, cooking or drinking - and indirectly through the </a:t>
            </a:r>
            <a:r>
              <a:rPr lang="en" sz="2800" b="1" dirty="0">
                <a:solidFill>
                  <a:srgbClr val="C00000"/>
                </a:solidFill>
              </a:rPr>
              <a:t>purchase</a:t>
            </a:r>
            <a:r>
              <a:rPr lang="en" sz="2800" dirty="0"/>
              <a:t> of various products such as food, clothes, paper, electronics or furniture</a:t>
            </a:r>
            <a:r>
              <a:rPr lang="en" sz="3200" dirty="0"/>
              <a:t>.</a:t>
            </a:r>
            <a:endParaRPr lang="pl-PL" sz="3200" dirty="0" smtClean="0"/>
          </a:p>
          <a:p>
            <a:pPr marL="0" indent="0" algn="ctr">
              <a:buNone/>
            </a:pPr>
            <a:endParaRPr lang="pl-PL" sz="3200" dirty="0" smtClean="0"/>
          </a:p>
          <a:p>
            <a:pPr marL="0" indent="0" algn="ctr">
              <a:buNone/>
            </a:pPr>
            <a:r>
              <a:rPr lang="en" sz="3200" u="sng" dirty="0" smtClean="0"/>
              <a:t>Did </a:t>
            </a:r>
            <a:r>
              <a:rPr lang="en" sz="3200" u="sng" dirty="0"/>
              <a:t>you know that large amounts of water are needed to produce each of these things?</a:t>
            </a:r>
          </a:p>
        </p:txBody>
      </p:sp>
    </p:spTree>
    <p:extLst>
      <p:ext uri="{BB962C8B-B14F-4D97-AF65-F5344CB8AC3E}">
        <p14:creationId xmlns:p14="http://schemas.microsoft.com/office/powerpoint/2010/main" val="122352217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16152" y="6464808"/>
            <a:ext cx="9601200" cy="1485900"/>
          </a:xfrm>
        </p:spPr>
        <p:txBody>
          <a:bodyPr>
            <a:normAutofit/>
          </a:bodyPr>
          <a:lstStyle/>
          <a:p>
            <a:r>
              <a:rPr lang="en" sz="900" dirty="0">
                <a:hlinkClick r:id="rId2"/>
              </a:rPr>
              <a:t>https://ekonsument.pl/materialy/publ_711_przede_wszystkim_woda.pdf</a:t>
            </a:r>
            <a:endParaRPr lang="pl-PL" sz="900" dirty="0"/>
          </a:p>
        </p:txBody>
      </p:sp>
      <p:pic>
        <p:nvPicPr>
          <p:cNvPr id="4" name="Symbol zastępczy zawartości 3"/>
          <p:cNvPicPr>
            <a:picLocks noGrp="1" noChangeAspect="1"/>
          </p:cNvPicPr>
          <p:nvPr>
            <p:ph idx="1"/>
          </p:nvPr>
        </p:nvPicPr>
        <p:blipFill>
          <a:blip r:embed="rId3"/>
          <a:stretch>
            <a:fillRect/>
          </a:stretch>
        </p:blipFill>
        <p:spPr>
          <a:xfrm>
            <a:off x="3630686" y="112145"/>
            <a:ext cx="6007608" cy="6187902"/>
          </a:xfrm>
          <a:prstGeom prst="rect">
            <a:avLst/>
          </a:prstGeom>
        </p:spPr>
      </p:pic>
    </p:spTree>
    <p:extLst>
      <p:ext uri="{BB962C8B-B14F-4D97-AF65-F5344CB8AC3E}">
        <p14:creationId xmlns:p14="http://schemas.microsoft.com/office/powerpoint/2010/main" val="242543553"/>
      </p:ext>
    </p:extLst>
  </p:cSld>
  <p:clrMapOvr>
    <a:masterClrMapping/>
  </p:clrMapOvr>
  <p:transition spd="med">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xmlns="" id="{1AFB8EDE-56E0-AAAC-28DB-ED27F1684BD5}"/>
              </a:ext>
            </a:extLst>
          </p:cNvPr>
          <p:cNvPicPr>
            <a:picLocks noGrp="1" noChangeAspect="1"/>
          </p:cNvPicPr>
          <p:nvPr>
            <p:ph idx="1"/>
          </p:nvPr>
        </p:nvPicPr>
        <p:blipFill>
          <a:blip r:embed="rId2"/>
          <a:stretch>
            <a:fillRect/>
          </a:stretch>
        </p:blipFill>
        <p:spPr>
          <a:xfrm>
            <a:off x="3409259" y="192368"/>
            <a:ext cx="1332094" cy="1173944"/>
          </a:xfrm>
        </p:spPr>
      </p:pic>
      <p:pic>
        <p:nvPicPr>
          <p:cNvPr id="7" name="Picture 7">
            <a:extLst>
              <a:ext uri="{FF2B5EF4-FFF2-40B4-BE49-F238E27FC236}">
                <a16:creationId xmlns:a16="http://schemas.microsoft.com/office/drawing/2014/main" xmlns="" id="{C00C3B40-2AB6-02DA-0E7F-C0B95B0846B8}"/>
              </a:ext>
            </a:extLst>
          </p:cNvPr>
          <p:cNvPicPr>
            <a:picLocks noChangeAspect="1"/>
          </p:cNvPicPr>
          <p:nvPr/>
        </p:nvPicPr>
        <p:blipFill>
          <a:blip r:embed="rId3"/>
          <a:stretch>
            <a:fillRect/>
          </a:stretch>
        </p:blipFill>
        <p:spPr>
          <a:xfrm>
            <a:off x="6090248" y="310729"/>
            <a:ext cx="1003541" cy="1075070"/>
          </a:xfrm>
          <a:prstGeom prst="rect">
            <a:avLst/>
          </a:prstGeom>
        </p:spPr>
      </p:pic>
      <p:pic>
        <p:nvPicPr>
          <p:cNvPr id="8" name="Picture 8">
            <a:extLst>
              <a:ext uri="{FF2B5EF4-FFF2-40B4-BE49-F238E27FC236}">
                <a16:creationId xmlns:a16="http://schemas.microsoft.com/office/drawing/2014/main" xmlns="" id="{8AF994F2-C4D3-7AB8-5A31-D641FBDECDC6}"/>
              </a:ext>
            </a:extLst>
          </p:cNvPr>
          <p:cNvPicPr>
            <a:picLocks noChangeAspect="1"/>
          </p:cNvPicPr>
          <p:nvPr/>
        </p:nvPicPr>
        <p:blipFill>
          <a:blip r:embed="rId4"/>
          <a:stretch>
            <a:fillRect/>
          </a:stretch>
        </p:blipFill>
        <p:spPr>
          <a:xfrm>
            <a:off x="3272286" y="1525439"/>
            <a:ext cx="1247956" cy="1247956"/>
          </a:xfrm>
          <a:prstGeom prst="rect">
            <a:avLst/>
          </a:prstGeom>
        </p:spPr>
      </p:pic>
      <p:pic>
        <p:nvPicPr>
          <p:cNvPr id="9" name="Picture 9">
            <a:extLst>
              <a:ext uri="{FF2B5EF4-FFF2-40B4-BE49-F238E27FC236}">
                <a16:creationId xmlns:a16="http://schemas.microsoft.com/office/drawing/2014/main" xmlns="" id="{231E40CE-C3FC-A06E-0F94-356C51B0625E}"/>
              </a:ext>
            </a:extLst>
          </p:cNvPr>
          <p:cNvPicPr>
            <a:picLocks noChangeAspect="1"/>
          </p:cNvPicPr>
          <p:nvPr/>
        </p:nvPicPr>
        <p:blipFill>
          <a:blip r:embed="rId5"/>
          <a:stretch>
            <a:fillRect/>
          </a:stretch>
        </p:blipFill>
        <p:spPr>
          <a:xfrm>
            <a:off x="5845833" y="3308229"/>
            <a:ext cx="1823049" cy="1837427"/>
          </a:xfrm>
          <a:prstGeom prst="rect">
            <a:avLst/>
          </a:prstGeom>
        </p:spPr>
      </p:pic>
      <p:pic>
        <p:nvPicPr>
          <p:cNvPr id="11" name="Picture 11">
            <a:extLst>
              <a:ext uri="{FF2B5EF4-FFF2-40B4-BE49-F238E27FC236}">
                <a16:creationId xmlns:a16="http://schemas.microsoft.com/office/drawing/2014/main" xmlns="" id="{B5690799-EBF1-4B44-CC1F-0308D279F4BB}"/>
              </a:ext>
            </a:extLst>
          </p:cNvPr>
          <p:cNvPicPr>
            <a:picLocks noChangeAspect="1"/>
          </p:cNvPicPr>
          <p:nvPr/>
        </p:nvPicPr>
        <p:blipFill>
          <a:blip r:embed="rId6"/>
          <a:stretch>
            <a:fillRect/>
          </a:stretch>
        </p:blipFill>
        <p:spPr>
          <a:xfrm>
            <a:off x="4278702" y="2258683"/>
            <a:ext cx="1894936" cy="1909314"/>
          </a:xfrm>
          <a:prstGeom prst="rect">
            <a:avLst/>
          </a:prstGeom>
        </p:spPr>
      </p:pic>
      <p:pic>
        <p:nvPicPr>
          <p:cNvPr id="12" name="Picture 12">
            <a:extLst>
              <a:ext uri="{FF2B5EF4-FFF2-40B4-BE49-F238E27FC236}">
                <a16:creationId xmlns:a16="http://schemas.microsoft.com/office/drawing/2014/main" xmlns="" id="{9E79E2C7-659C-43D2-17E0-3EE7DA24CF89}"/>
              </a:ext>
            </a:extLst>
          </p:cNvPr>
          <p:cNvPicPr>
            <a:picLocks noChangeAspect="1"/>
          </p:cNvPicPr>
          <p:nvPr/>
        </p:nvPicPr>
        <p:blipFill>
          <a:blip r:embed="rId7"/>
          <a:stretch>
            <a:fillRect/>
          </a:stretch>
        </p:blipFill>
        <p:spPr>
          <a:xfrm>
            <a:off x="2711569" y="3036383"/>
            <a:ext cx="2268747" cy="2266102"/>
          </a:xfrm>
          <a:prstGeom prst="rect">
            <a:avLst/>
          </a:prstGeom>
        </p:spPr>
      </p:pic>
      <p:pic>
        <p:nvPicPr>
          <p:cNvPr id="14" name="Picture 14">
            <a:extLst>
              <a:ext uri="{FF2B5EF4-FFF2-40B4-BE49-F238E27FC236}">
                <a16:creationId xmlns:a16="http://schemas.microsoft.com/office/drawing/2014/main" xmlns="" id="{679F87C7-EBCC-DB25-3A48-0FC946861AC3}"/>
              </a:ext>
            </a:extLst>
          </p:cNvPr>
          <p:cNvPicPr>
            <a:picLocks noChangeAspect="1"/>
          </p:cNvPicPr>
          <p:nvPr/>
        </p:nvPicPr>
        <p:blipFill>
          <a:blip r:embed="rId8"/>
          <a:stretch>
            <a:fillRect/>
          </a:stretch>
        </p:blipFill>
        <p:spPr>
          <a:xfrm>
            <a:off x="5572663" y="1324155"/>
            <a:ext cx="1880559" cy="1851804"/>
          </a:xfrm>
          <a:prstGeom prst="rect">
            <a:avLst/>
          </a:prstGeom>
        </p:spPr>
      </p:pic>
      <p:pic>
        <p:nvPicPr>
          <p:cNvPr id="15" name="Picture 15">
            <a:extLst>
              <a:ext uri="{FF2B5EF4-FFF2-40B4-BE49-F238E27FC236}">
                <a16:creationId xmlns:a16="http://schemas.microsoft.com/office/drawing/2014/main" xmlns="" id="{440E9B88-0F0F-F3EE-93EE-88235B4C1581}"/>
              </a:ext>
            </a:extLst>
          </p:cNvPr>
          <p:cNvPicPr>
            <a:picLocks noChangeAspect="1"/>
          </p:cNvPicPr>
          <p:nvPr/>
        </p:nvPicPr>
        <p:blipFill>
          <a:blip r:embed="rId9"/>
          <a:stretch>
            <a:fillRect/>
          </a:stretch>
        </p:blipFill>
        <p:spPr>
          <a:xfrm>
            <a:off x="4350589" y="4961626"/>
            <a:ext cx="1823050" cy="1578636"/>
          </a:xfrm>
          <a:prstGeom prst="rect">
            <a:avLst/>
          </a:prstGeom>
        </p:spPr>
      </p:pic>
    </p:spTree>
    <p:extLst>
      <p:ext uri="{BB962C8B-B14F-4D97-AF65-F5344CB8AC3E}">
        <p14:creationId xmlns:p14="http://schemas.microsoft.com/office/powerpoint/2010/main" val="3881801843"/>
      </p:ext>
    </p:extLst>
  </p:cSld>
  <p:clrMapOvr>
    <a:masterClrMapping/>
  </p:clrMapOvr>
  <p:transition>
    <p:cove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3791044576"/>
              </p:ext>
            </p:extLst>
          </p:nvPr>
        </p:nvGraphicFramePr>
        <p:xfrm>
          <a:off x="1371600" y="1265129"/>
          <a:ext cx="9601200" cy="4274611"/>
        </p:xfrm>
        <a:graphic>
          <a:graphicData uri="http://schemas.openxmlformats.org/drawingml/2006/table">
            <a:tbl>
              <a:tblPr/>
              <a:tblGrid>
                <a:gridCol w="4800600"/>
                <a:gridCol w="4800600"/>
              </a:tblGrid>
              <a:tr h="1714291">
                <a:tc>
                  <a:txBody>
                    <a:bodyPr/>
                    <a:lstStyle/>
                    <a:p>
                      <a:endParaRPr lang="pl-PL" dirty="0">
                        <a:effectLst/>
                        <a:latin typeface="Lora"/>
                      </a:endParaRP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c>
                  <a:txBody>
                    <a:bodyPr/>
                    <a:lstStyle/>
                    <a:p>
                      <a:r>
                        <a:rPr lang="en">
                          <a:effectLst/>
                          <a:latin typeface="Lora"/>
                        </a:rPr>
                        <a:t>Average amount of water used [l]</a:t>
                      </a: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r>
              <a:tr h="0">
                <a:tc>
                  <a:txBody>
                    <a:bodyPr/>
                    <a:lstStyle/>
                    <a:p>
                      <a:r>
                        <a:rPr lang="en">
                          <a:effectLst/>
                          <a:latin typeface="Lora"/>
                        </a:rPr>
                        <a:t>Shower</a:t>
                      </a: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c>
                  <a:txBody>
                    <a:bodyPr/>
                    <a:lstStyle/>
                    <a:p>
                      <a:r>
                        <a:rPr lang="en">
                          <a:effectLst/>
                          <a:latin typeface="Lora"/>
                        </a:rPr>
                        <a:t>30 (5 minutes)</a:t>
                      </a: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r>
              <a:tr h="0">
                <a:tc>
                  <a:txBody>
                    <a:bodyPr/>
                    <a:lstStyle/>
                    <a:p>
                      <a:r>
                        <a:rPr lang="en">
                          <a:effectLst/>
                          <a:latin typeface="Lora"/>
                        </a:rPr>
                        <a:t>Bathing in a bathtub</a:t>
                      </a: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c>
                  <a:txBody>
                    <a:bodyPr/>
                    <a:lstStyle/>
                    <a:p>
                      <a:r>
                        <a:rPr lang="en">
                          <a:effectLst/>
                          <a:latin typeface="Lora"/>
                        </a:rPr>
                        <a:t>60</a:t>
                      </a: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r>
              <a:tr h="0">
                <a:tc>
                  <a:txBody>
                    <a:bodyPr/>
                    <a:lstStyle/>
                    <a:p>
                      <a:r>
                        <a:rPr lang="en">
                          <a:effectLst/>
                          <a:latin typeface="Lora"/>
                        </a:rPr>
                        <a:t>Machine wash</a:t>
                      </a: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c>
                  <a:txBody>
                    <a:bodyPr/>
                    <a:lstStyle/>
                    <a:p>
                      <a:r>
                        <a:rPr lang="en">
                          <a:effectLst/>
                          <a:latin typeface="Lora"/>
                        </a:rPr>
                        <a:t>95</a:t>
                      </a: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r>
              <a:tr h="0">
                <a:tc>
                  <a:txBody>
                    <a:bodyPr/>
                    <a:lstStyle/>
                    <a:p>
                      <a:r>
                        <a:rPr lang="en">
                          <a:effectLst/>
                          <a:latin typeface="Lora"/>
                        </a:rPr>
                        <a:t>Brushing teeth with the faucet open</a:t>
                      </a: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c>
                  <a:txBody>
                    <a:bodyPr/>
                    <a:lstStyle/>
                    <a:p>
                      <a:r>
                        <a:rPr lang="en">
                          <a:effectLst/>
                          <a:latin typeface="Lora"/>
                        </a:rPr>
                        <a:t>6</a:t>
                      </a: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r>
              <a:tr h="0">
                <a:tc>
                  <a:txBody>
                    <a:bodyPr/>
                    <a:lstStyle/>
                    <a:p>
                      <a:r>
                        <a:rPr lang="en">
                          <a:effectLst/>
                          <a:latin typeface="Lora"/>
                        </a:rPr>
                        <a:t>Brushing teeth with the faucet closed</a:t>
                      </a: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c>
                  <a:txBody>
                    <a:bodyPr/>
                    <a:lstStyle/>
                    <a:p>
                      <a:r>
                        <a:rPr lang="en">
                          <a:effectLst/>
                          <a:latin typeface="Lora"/>
                        </a:rPr>
                        <a:t>1</a:t>
                      </a: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r>
              <a:tr h="0">
                <a:tc>
                  <a:txBody>
                    <a:bodyPr/>
                    <a:lstStyle/>
                    <a:p>
                      <a:r>
                        <a:rPr lang="en">
                          <a:effectLst/>
                          <a:latin typeface="Lora"/>
                        </a:rPr>
                        <a:t>Brushing your teeth with a cup of water</a:t>
                      </a: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c>
                  <a:txBody>
                    <a:bodyPr/>
                    <a:lstStyle/>
                    <a:p>
                      <a:r>
                        <a:rPr lang="en">
                          <a:effectLst/>
                          <a:latin typeface="Lora"/>
                        </a:rPr>
                        <a:t>0.2</a:t>
                      </a: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r>
              <a:tr h="0">
                <a:tc>
                  <a:txBody>
                    <a:bodyPr/>
                    <a:lstStyle/>
                    <a:p>
                      <a:r>
                        <a:rPr lang="en">
                          <a:effectLst/>
                          <a:latin typeface="Lora"/>
                        </a:rPr>
                        <a:t>Leaking tap (1 drop/s)</a:t>
                      </a: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c>
                  <a:txBody>
                    <a:bodyPr/>
                    <a:lstStyle/>
                    <a:p>
                      <a:r>
                        <a:rPr lang="en" dirty="0">
                          <a:effectLst/>
                          <a:latin typeface="Lora"/>
                        </a:rPr>
                        <a:t>12 thousand annually</a:t>
                      </a:r>
                    </a:p>
                  </a:txBody>
                  <a:tcPr anchor="ctr">
                    <a:lnL w="9525" cap="flat" cmpd="sng" algn="ctr">
                      <a:solidFill>
                        <a:srgbClr val="B4B4B4"/>
                      </a:solidFill>
                      <a:prstDash val="solid"/>
                      <a:round/>
                      <a:headEnd type="none" w="med" len="med"/>
                      <a:tailEnd type="none" w="med" len="med"/>
                    </a:lnL>
                    <a:lnR w="9525" cap="flat" cmpd="sng" algn="ctr">
                      <a:solidFill>
                        <a:srgbClr val="B4B4B4"/>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371600" y="2613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 altLang="pl-PL" sz="1800" b="0" i="0" u="none" strike="noStrike" cap="none" normalizeH="0" baseline="0" smtClean="0">
                <a:ln>
                  <a:noFill/>
                </a:ln>
                <a:solidFill>
                  <a:schemeClr val="tx1"/>
                </a:solidFill>
                <a:effectLst/>
                <a:latin typeface="Arial" panose="020B0604020202020204" pitchFamily="34" charset="0"/>
              </a:rPr>
              <a:t>Home water consumption</a:t>
            </a:r>
          </a:p>
        </p:txBody>
      </p:sp>
    </p:spTree>
    <p:extLst>
      <p:ext uri="{BB962C8B-B14F-4D97-AF65-F5344CB8AC3E}">
        <p14:creationId xmlns:p14="http://schemas.microsoft.com/office/powerpoint/2010/main" val="3293888852"/>
      </p:ext>
    </p:extLst>
  </p:cSld>
  <p:clrMapOvr>
    <a:masterClrMapping/>
  </p:clrMapOvr>
  <p:transition spd="med">
    <p:cove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126290"/>
            <a:ext cx="9601200" cy="1485900"/>
          </a:xfrm>
        </p:spPr>
        <p:txBody>
          <a:bodyPr/>
          <a:lstStyle/>
          <a:p>
            <a:r>
              <a:rPr lang="en" dirty="0"/>
              <a:t>Bathroom:</a:t>
            </a:r>
          </a:p>
        </p:txBody>
      </p:sp>
      <p:sp>
        <p:nvSpPr>
          <p:cNvPr id="3" name="Symbol zastępczy zawartości 2"/>
          <p:cNvSpPr>
            <a:spLocks noGrp="1"/>
          </p:cNvSpPr>
          <p:nvPr>
            <p:ph idx="1"/>
          </p:nvPr>
        </p:nvSpPr>
        <p:spPr>
          <a:xfrm>
            <a:off x="904007" y="869240"/>
            <a:ext cx="11066319" cy="5725390"/>
          </a:xfrm>
        </p:spPr>
        <p:txBody>
          <a:bodyPr>
            <a:noAutofit/>
          </a:bodyPr>
          <a:lstStyle/>
          <a:p>
            <a:pPr marL="0" indent="0">
              <a:buNone/>
            </a:pPr>
            <a:r>
              <a:rPr lang="en" sz="2200" b="1" dirty="0" smtClean="0"/>
              <a:t>1. </a:t>
            </a:r>
            <a:r>
              <a:rPr lang="en" sz="2200" dirty="0" smtClean="0"/>
              <a:t>While waiting for the shower water to heat up, you can place a bucket or bowl under it to collect cold water that would otherwise flow down the drain. Later, you can use it, for example, for watering plants.</a:t>
            </a:r>
          </a:p>
          <a:p>
            <a:pPr marL="0" indent="0">
              <a:buNone/>
            </a:pPr>
            <a:r>
              <a:rPr lang="en" sz="2200" b="1" dirty="0" smtClean="0"/>
              <a:t>2. </a:t>
            </a:r>
            <a:r>
              <a:rPr lang="en" sz="2200" dirty="0" smtClean="0"/>
              <a:t>Control your water consumption when washing your hands and teeth. You can use a cup to brush your teeth.</a:t>
            </a:r>
          </a:p>
          <a:p>
            <a:pPr marL="0" indent="0">
              <a:buNone/>
            </a:pPr>
            <a:r>
              <a:rPr lang="en" sz="2200" b="1" dirty="0" smtClean="0"/>
              <a:t>3. </a:t>
            </a:r>
            <a:r>
              <a:rPr lang="en" sz="2200" dirty="0" smtClean="0"/>
              <a:t>Check that all faucets are tight and that water does not escape through broken seals.</a:t>
            </a:r>
          </a:p>
          <a:p>
            <a:pPr marL="0" indent="0">
              <a:buNone/>
            </a:pPr>
            <a:r>
              <a:rPr lang="en" sz="2200" b="1" dirty="0" smtClean="0"/>
              <a:t>4. </a:t>
            </a:r>
            <a:r>
              <a:rPr lang="en" sz="2200" dirty="0" smtClean="0"/>
              <a:t>Invest in a gray</a:t>
            </a:r>
            <a:r>
              <a:rPr lang="pl-PL" sz="2200" dirty="0" smtClean="0"/>
              <a:t>-</a:t>
            </a:r>
            <a:r>
              <a:rPr lang="en" sz="2200" dirty="0" smtClean="0"/>
              <a:t>water toilet. This solution is becoming more and more popular on the market.</a:t>
            </a:r>
          </a:p>
          <a:p>
            <a:pPr marL="0" indent="0">
              <a:buNone/>
            </a:pPr>
            <a:r>
              <a:rPr lang="en" sz="2200" b="1" dirty="0" smtClean="0"/>
              <a:t>5. </a:t>
            </a:r>
            <a:r>
              <a:rPr lang="en" sz="2200" dirty="0" smtClean="0"/>
              <a:t>Install </a:t>
            </a:r>
            <a:r>
              <a:rPr lang="en" sz="2200" dirty="0" err="1" smtClean="0"/>
              <a:t>aerators </a:t>
            </a:r>
            <a:r>
              <a:rPr lang="en" sz="2200" dirty="0" smtClean="0"/>
              <a:t>in the faucets and a rain shower in the shower. It is also a good way to increase your savings.</a:t>
            </a:r>
          </a:p>
          <a:p>
            <a:pPr marL="0" indent="0">
              <a:buNone/>
            </a:pPr>
            <a:r>
              <a:rPr lang="en" sz="2200" b="1" dirty="0" smtClean="0"/>
              <a:t>6. </a:t>
            </a:r>
            <a:r>
              <a:rPr lang="en" sz="2200" dirty="0" smtClean="0"/>
              <a:t>Do not run the washing machine until it is full. Try to turn on the ECO mode, which has an increased soaking time, thanks to which it uses less energy.</a:t>
            </a:r>
          </a:p>
          <a:p>
            <a:pPr marL="0" indent="0">
              <a:buNone/>
            </a:pPr>
            <a:r>
              <a:rPr lang="en" sz="2200" b="1" dirty="0" smtClean="0"/>
              <a:t>7. </a:t>
            </a:r>
            <a:r>
              <a:rPr lang="en" sz="2200" dirty="0" smtClean="0"/>
              <a:t>Pay attention to the length of the bath - you don't need a lot of time to wash yourself. </a:t>
            </a:r>
          </a:p>
        </p:txBody>
      </p:sp>
      <p:sp>
        <p:nvSpPr>
          <p:cNvPr id="4" name="pole tekstowe 3"/>
          <p:cNvSpPr txBox="1"/>
          <p:nvPr/>
        </p:nvSpPr>
        <p:spPr>
          <a:xfrm>
            <a:off x="5486400" y="6431973"/>
            <a:ext cx="5320145" cy="261610"/>
          </a:xfrm>
          <a:prstGeom prst="rect">
            <a:avLst/>
          </a:prstGeom>
          <a:noFill/>
        </p:spPr>
        <p:txBody>
          <a:bodyPr wrap="square" rtlCol="0">
            <a:spAutoFit/>
          </a:bodyPr>
          <a:lstStyle/>
          <a:p>
            <a:r>
              <a:rPr lang="en" sz="1100" dirty="0">
                <a:hlinkClick r:id="rId2"/>
              </a:rPr>
              <a:t>https://ekonsument.pl/materialy/publ_711_przede_wszystkim_woda.pdf</a:t>
            </a:r>
            <a:r>
              <a:rPr lang="pl-PL" sz="1100" dirty="0"/>
              <a:t> </a:t>
            </a:r>
            <a:endParaRPr lang="en" sz="1100" dirty="0"/>
          </a:p>
        </p:txBody>
      </p:sp>
    </p:spTree>
    <p:extLst>
      <p:ext uri="{BB962C8B-B14F-4D97-AF65-F5344CB8AC3E}">
        <p14:creationId xmlns:p14="http://schemas.microsoft.com/office/powerpoint/2010/main" val="2677783279"/>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dirty="0"/>
              <a:t>Kitchen:</a:t>
            </a:r>
          </a:p>
        </p:txBody>
      </p:sp>
      <p:sp>
        <p:nvSpPr>
          <p:cNvPr id="3" name="Symbol zastępczy zawartości 2"/>
          <p:cNvSpPr>
            <a:spLocks noGrp="1"/>
          </p:cNvSpPr>
          <p:nvPr>
            <p:ph idx="1"/>
          </p:nvPr>
        </p:nvSpPr>
        <p:spPr>
          <a:xfrm>
            <a:off x="1371600" y="1428750"/>
            <a:ext cx="9601200" cy="4630615"/>
          </a:xfrm>
        </p:spPr>
        <p:txBody>
          <a:bodyPr>
            <a:noAutofit/>
          </a:bodyPr>
          <a:lstStyle/>
          <a:p>
            <a:r>
              <a:rPr lang="en" sz="2800" dirty="0" smtClean="0"/>
              <a:t>Don't </a:t>
            </a:r>
            <a:r>
              <a:rPr lang="en" sz="2800" dirty="0"/>
              <a:t>waste food that uses a lot of water to produce.</a:t>
            </a:r>
            <a:endParaRPr lang="pl-PL" sz="2800" dirty="0" smtClean="0"/>
          </a:p>
          <a:p>
            <a:r>
              <a:rPr lang="en" sz="2800" dirty="0" smtClean="0"/>
              <a:t>Do not </a:t>
            </a:r>
            <a:r>
              <a:rPr lang="en" sz="2800" dirty="0"/>
              <a:t>run the dishwasher until it is full. When deciding to buy a dishwasher, choose one that has a built-in </a:t>
            </a:r>
            <a:r>
              <a:rPr lang="en" sz="2800" b="1" dirty="0">
                <a:solidFill>
                  <a:srgbClr val="00B050"/>
                </a:solidFill>
              </a:rPr>
              <a:t>water-saving system</a:t>
            </a:r>
            <a:r>
              <a:rPr lang="en" sz="2800" dirty="0"/>
              <a:t>.</a:t>
            </a:r>
            <a:endParaRPr lang="pl-PL" sz="2800" dirty="0" smtClean="0"/>
          </a:p>
          <a:p>
            <a:r>
              <a:rPr lang="en" sz="2800" dirty="0" smtClean="0"/>
              <a:t>When boiling </a:t>
            </a:r>
            <a:r>
              <a:rPr lang="en" sz="2800" dirty="0"/>
              <a:t>water in the kettle, </a:t>
            </a:r>
            <a:r>
              <a:rPr lang="en" sz="2800" b="1" dirty="0"/>
              <a:t>pour in as much </a:t>
            </a:r>
            <a:r>
              <a:rPr lang="en" sz="2800" b="1" dirty="0">
                <a:solidFill>
                  <a:srgbClr val="00B050"/>
                </a:solidFill>
              </a:rPr>
              <a:t>water</a:t>
            </a:r>
            <a:r>
              <a:rPr lang="en" sz="2800" b="1" dirty="0"/>
              <a:t> as you need</a:t>
            </a:r>
            <a:r>
              <a:rPr lang="en" sz="2800" dirty="0"/>
              <a:t>. If you have excess, you can pour it into a thermos that will maintain the temperature, so you won't have to heat </a:t>
            </a:r>
            <a:r>
              <a:rPr lang="en" sz="2800" dirty="0" smtClean="0"/>
              <a:t>the water again.</a:t>
            </a:r>
          </a:p>
          <a:p>
            <a:r>
              <a:rPr lang="en" sz="2800" dirty="0" smtClean="0"/>
              <a:t>Use </a:t>
            </a:r>
            <a:r>
              <a:rPr lang="en" sz="2800" dirty="0"/>
              <a:t>the water from washing vegetables and fruits to water the </a:t>
            </a:r>
            <a:r>
              <a:rPr lang="en" sz="2800" dirty="0" smtClean="0"/>
              <a:t>plants.</a:t>
            </a:r>
          </a:p>
          <a:p>
            <a:pPr marL="0" indent="0">
              <a:buNone/>
            </a:pPr>
            <a:r>
              <a:rPr lang="en" sz="900" dirty="0">
                <a:hlinkClick r:id="rId2"/>
              </a:rPr>
              <a:t>https://ekonsument.pl/materialy/publ_711_przede_wszystkim_woda.pdf</a:t>
            </a:r>
            <a:r>
              <a:rPr lang="en" sz="900" dirty="0"/>
              <a:t> </a:t>
            </a:r>
          </a:p>
          <a:p>
            <a:endParaRPr lang="pl-PL" sz="2400" dirty="0"/>
          </a:p>
        </p:txBody>
      </p:sp>
    </p:spTree>
    <p:extLst>
      <p:ext uri="{BB962C8B-B14F-4D97-AF65-F5344CB8AC3E}">
        <p14:creationId xmlns:p14="http://schemas.microsoft.com/office/powerpoint/2010/main" val="132652715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2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dirty="0"/>
              <a:t>Balcony/garden:</a:t>
            </a:r>
          </a:p>
        </p:txBody>
      </p:sp>
      <p:sp>
        <p:nvSpPr>
          <p:cNvPr id="3" name="Symbol zastępczy zawartości 2"/>
          <p:cNvSpPr>
            <a:spLocks noGrp="1"/>
          </p:cNvSpPr>
          <p:nvPr>
            <p:ph idx="1"/>
          </p:nvPr>
        </p:nvSpPr>
        <p:spPr>
          <a:xfrm>
            <a:off x="1371600" y="1559169"/>
            <a:ext cx="9601200" cy="4853353"/>
          </a:xfrm>
        </p:spPr>
        <p:txBody>
          <a:bodyPr>
            <a:normAutofit/>
          </a:bodyPr>
          <a:lstStyle/>
          <a:p>
            <a:r>
              <a:rPr lang="pl-PL" sz="2600" b="1" dirty="0" err="1" smtClean="0"/>
              <a:t>Water</a:t>
            </a:r>
            <a:r>
              <a:rPr lang="pl-PL" sz="2600" b="1" dirty="0" smtClean="0"/>
              <a:t> </a:t>
            </a:r>
            <a:r>
              <a:rPr lang="en" sz="2600" b="1" dirty="0" smtClean="0"/>
              <a:t>plants </a:t>
            </a:r>
            <a:r>
              <a:rPr lang="en" sz="2600" dirty="0"/>
              <a:t>in the </a:t>
            </a:r>
            <a:r>
              <a:rPr lang="en" sz="2600" b="1" dirty="0"/>
              <a:t>morning or evening</a:t>
            </a:r>
            <a:r>
              <a:rPr lang="en" sz="2600" dirty="0"/>
              <a:t>. As a result, less water evaporates from the plants.</a:t>
            </a:r>
            <a:endParaRPr lang="pl-PL" sz="2600" dirty="0" smtClean="0"/>
          </a:p>
          <a:p>
            <a:r>
              <a:rPr lang="en" sz="2600" dirty="0" smtClean="0"/>
              <a:t>From </a:t>
            </a:r>
            <a:r>
              <a:rPr lang="en" sz="2600" dirty="0"/>
              <a:t>the accumulated surplus water, y</a:t>
            </a:r>
            <a:r>
              <a:rPr lang="en" sz="2600" b="1" dirty="0"/>
              <a:t>ou can prepare a drinking bowl </a:t>
            </a:r>
            <a:r>
              <a:rPr lang="en" sz="2600" dirty="0"/>
              <a:t>for pollinators, but remember that it should be safe for them. To do this, throw pebbles and/or sticks inside so that the insects can sit on something.</a:t>
            </a:r>
            <a:endParaRPr lang="pl-PL" sz="2600" dirty="0" smtClean="0"/>
          </a:p>
          <a:p>
            <a:r>
              <a:rPr lang="en" sz="2600" b="1" dirty="0" smtClean="0"/>
              <a:t>Install </a:t>
            </a:r>
            <a:r>
              <a:rPr lang="en" sz="2600" b="1" dirty="0"/>
              <a:t>the tank under the gutter. </a:t>
            </a:r>
            <a:r>
              <a:rPr lang="en" sz="2600" dirty="0"/>
              <a:t>Collecting rainwater is a great way to water plants in the city as well. It's easier than you think!</a:t>
            </a:r>
            <a:endParaRPr lang="pl-PL" sz="2600" dirty="0" smtClean="0"/>
          </a:p>
          <a:p>
            <a:r>
              <a:rPr lang="en" sz="2600" dirty="0" smtClean="0"/>
              <a:t>If possible, </a:t>
            </a:r>
            <a:r>
              <a:rPr lang="en" sz="2600" b="1" dirty="0" smtClean="0"/>
              <a:t>set up a rain </a:t>
            </a:r>
            <a:r>
              <a:rPr lang="pl-PL" sz="2600" b="1" dirty="0" smtClean="0"/>
              <a:t>garden</a:t>
            </a:r>
            <a:r>
              <a:rPr lang="pl-PL" sz="2600" dirty="0" smtClean="0"/>
              <a:t> (</a:t>
            </a:r>
            <a:r>
              <a:rPr lang="pl-PL" sz="2600" dirty="0" err="1" smtClean="0"/>
              <a:t>bioretention</a:t>
            </a:r>
            <a:r>
              <a:rPr lang="pl-PL" sz="2600" dirty="0" smtClean="0"/>
              <a:t> </a:t>
            </a:r>
            <a:r>
              <a:rPr lang="pl-PL" sz="2600" dirty="0" err="1" smtClean="0"/>
              <a:t>facility</a:t>
            </a:r>
            <a:r>
              <a:rPr lang="pl-PL" sz="2600" dirty="0" smtClean="0"/>
              <a:t>).</a:t>
            </a:r>
            <a:endParaRPr lang="pl-PL" sz="2600" dirty="0"/>
          </a:p>
        </p:txBody>
      </p:sp>
    </p:spTree>
    <p:extLst>
      <p:ext uri="{BB962C8B-B14F-4D97-AF65-F5344CB8AC3E}">
        <p14:creationId xmlns:p14="http://schemas.microsoft.com/office/powerpoint/2010/main" val="391655475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4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en" dirty="0" smtClean="0"/>
              <a:t>6R Principle</a:t>
            </a:r>
            <a:endParaRPr lang="pl-PL" dirty="0"/>
          </a:p>
        </p:txBody>
      </p:sp>
      <p:pic>
        <p:nvPicPr>
          <p:cNvPr id="2050" name="Picture 2" descr="6 Rs Of Sustainability: EASY Steps for a Sustainable Lifesty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08120" y="1428750"/>
            <a:ext cx="4955088" cy="5166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574228"/>
      </p:ext>
    </p:extLst>
  </p:cSld>
  <p:clrMapOvr>
    <a:masterClrMapping/>
  </p:clrMapOvr>
  <p:transition spd="med">
    <p:cove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dirty="0" smtClean="0"/>
              <a:t>6</a:t>
            </a:r>
            <a:r>
              <a:rPr lang="en" b="1" dirty="0" smtClean="0">
                <a:solidFill>
                  <a:srgbClr val="00B050"/>
                </a:solidFill>
              </a:rPr>
              <a:t>R</a:t>
            </a:r>
            <a:r>
              <a:rPr lang="en" dirty="0" smtClean="0"/>
              <a:t> Principle</a:t>
            </a:r>
            <a:endParaRPr lang="pl-PL" dirty="0"/>
          </a:p>
        </p:txBody>
      </p:sp>
      <p:sp>
        <p:nvSpPr>
          <p:cNvPr id="3" name="Symbol zastępczy zawartości 2"/>
          <p:cNvSpPr>
            <a:spLocks noGrp="1"/>
          </p:cNvSpPr>
          <p:nvPr>
            <p:ph idx="1"/>
          </p:nvPr>
        </p:nvSpPr>
        <p:spPr>
          <a:xfrm>
            <a:off x="1371600" y="1595042"/>
            <a:ext cx="9601200" cy="5005754"/>
          </a:xfrm>
        </p:spPr>
        <p:txBody>
          <a:bodyPr>
            <a:noAutofit/>
          </a:bodyPr>
          <a:lstStyle/>
          <a:p>
            <a:r>
              <a:rPr lang="en" sz="2800" b="1" dirty="0" err="1" smtClean="0">
                <a:solidFill>
                  <a:srgbClr val="00B050"/>
                </a:solidFill>
              </a:rPr>
              <a:t>R</a:t>
            </a:r>
            <a:r>
              <a:rPr lang="en" sz="2800" dirty="0" err="1" smtClean="0"/>
              <a:t>ethink </a:t>
            </a:r>
            <a:r>
              <a:rPr lang="en" sz="2800" dirty="0" smtClean="0"/>
              <a:t>- think about whether you really need the item.</a:t>
            </a:r>
            <a:endParaRPr lang="pl-PL" sz="2800" dirty="0"/>
          </a:p>
          <a:p>
            <a:r>
              <a:rPr lang="en" sz="2800" b="1" dirty="0" smtClean="0">
                <a:solidFill>
                  <a:srgbClr val="00B050"/>
                </a:solidFill>
              </a:rPr>
              <a:t>R</a:t>
            </a:r>
            <a:r>
              <a:rPr lang="en" sz="2800" dirty="0" smtClean="0"/>
              <a:t>efuse –</a:t>
            </a:r>
            <a:r>
              <a:rPr lang="pl-PL" sz="2800" dirty="0" smtClean="0"/>
              <a:t> </a:t>
            </a:r>
            <a:r>
              <a:rPr lang="en" sz="2800" dirty="0" smtClean="0"/>
              <a:t>i.e</a:t>
            </a:r>
            <a:r>
              <a:rPr lang="en" sz="2800" dirty="0"/>
              <a:t>. do not buy what contributes to increasing the amount of waste in your home, e.g. vegetables or fruits packed in plastic or cheap </a:t>
            </a:r>
            <a:r>
              <a:rPr lang="en" sz="2800" dirty="0" smtClean="0"/>
              <a:t>t-shirts. </a:t>
            </a:r>
            <a:r>
              <a:rPr lang="en" sz="2800" dirty="0"/>
              <a:t>In this way, as consumers, we give a signal to producers what we really care about.</a:t>
            </a:r>
          </a:p>
          <a:p>
            <a:r>
              <a:rPr lang="en" sz="2800" b="1" dirty="0">
                <a:solidFill>
                  <a:srgbClr val="00B050"/>
                </a:solidFill>
              </a:rPr>
              <a:t>R</a:t>
            </a:r>
            <a:r>
              <a:rPr lang="en" sz="2800" dirty="0"/>
              <a:t>educe - </a:t>
            </a:r>
            <a:r>
              <a:rPr lang="en" sz="2800" dirty="0" smtClean="0"/>
              <a:t>limit </a:t>
            </a:r>
            <a:r>
              <a:rPr lang="en" sz="2800" dirty="0"/>
              <a:t>the amount of things you use, think about whether you really need each of them. Try to introduce the spirit of minimalism and buy only what you really </a:t>
            </a:r>
            <a:r>
              <a:rPr lang="en" sz="2800" dirty="0" smtClean="0"/>
              <a:t>need.</a:t>
            </a:r>
            <a:endParaRPr lang="pl-PL" sz="2800" dirty="0"/>
          </a:p>
        </p:txBody>
      </p:sp>
    </p:spTree>
    <p:extLst>
      <p:ext uri="{BB962C8B-B14F-4D97-AF65-F5344CB8AC3E}">
        <p14:creationId xmlns:p14="http://schemas.microsoft.com/office/powerpoint/2010/main" val="102164390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83323" y="1078523"/>
            <a:ext cx="9601200" cy="5398477"/>
          </a:xfrm>
        </p:spPr>
        <p:txBody>
          <a:bodyPr>
            <a:normAutofit lnSpcReduction="10000"/>
          </a:bodyPr>
          <a:lstStyle/>
          <a:p>
            <a:r>
              <a:rPr lang="en" sz="3000" b="1" dirty="0">
                <a:solidFill>
                  <a:srgbClr val="00B050"/>
                </a:solidFill>
              </a:rPr>
              <a:t>R</a:t>
            </a:r>
            <a:r>
              <a:rPr lang="en" sz="3000" dirty="0"/>
              <a:t>euse - </a:t>
            </a:r>
            <a:r>
              <a:rPr lang="en" sz="3000" dirty="0" smtClean="0"/>
              <a:t>exchange </a:t>
            </a:r>
            <a:r>
              <a:rPr lang="en" sz="3000" dirty="0"/>
              <a:t>and donate unnecessary things to someone who may need them, </a:t>
            </a:r>
            <a:r>
              <a:rPr lang="en" sz="3000" b="1" dirty="0">
                <a:solidFill>
                  <a:srgbClr val="00B050"/>
                </a:solidFill>
              </a:rPr>
              <a:t>consider</a:t>
            </a:r>
            <a:r>
              <a:rPr lang="en" sz="3000" dirty="0"/>
              <a:t> whether they can not have a different function. When looking for something new, </a:t>
            </a:r>
            <a:r>
              <a:rPr lang="en" sz="3000" b="1" dirty="0">
                <a:solidFill>
                  <a:srgbClr val="00B050"/>
                </a:solidFill>
              </a:rPr>
              <a:t>consider</a:t>
            </a:r>
            <a:r>
              <a:rPr lang="en" sz="3000" dirty="0"/>
              <a:t> whether it is not better to opt for a second-hand item.</a:t>
            </a:r>
          </a:p>
          <a:p>
            <a:r>
              <a:rPr lang="pl-PL" sz="3000" b="1" dirty="0" err="1">
                <a:solidFill>
                  <a:srgbClr val="00B050"/>
                </a:solidFill>
              </a:rPr>
              <a:t>R</a:t>
            </a:r>
            <a:r>
              <a:rPr lang="en" sz="3000" dirty="0" smtClean="0"/>
              <a:t>epair </a:t>
            </a:r>
            <a:r>
              <a:rPr lang="en" sz="3000" dirty="0"/>
              <a:t>– </a:t>
            </a:r>
            <a:r>
              <a:rPr lang="en" sz="3000" dirty="0" smtClean="0"/>
              <a:t>do </a:t>
            </a:r>
            <a:r>
              <a:rPr lang="en" sz="3000" dirty="0"/>
              <a:t>not immediately throw away a slightly damaged item, perhaps it will be </a:t>
            </a:r>
            <a:r>
              <a:rPr lang="en" sz="3000" b="1" dirty="0">
                <a:solidFill>
                  <a:srgbClr val="00B050"/>
                </a:solidFill>
              </a:rPr>
              <a:t>repaired</a:t>
            </a:r>
            <a:r>
              <a:rPr lang="en" sz="3000" dirty="0"/>
              <a:t> and will serve you for years to come.</a:t>
            </a:r>
          </a:p>
          <a:p>
            <a:r>
              <a:rPr lang="en" sz="3000" b="1" dirty="0" smtClean="0">
                <a:solidFill>
                  <a:srgbClr val="00B050"/>
                </a:solidFill>
              </a:rPr>
              <a:t>R</a:t>
            </a:r>
            <a:r>
              <a:rPr lang="en" sz="3000" dirty="0" smtClean="0"/>
              <a:t>ecycle/rot </a:t>
            </a:r>
            <a:r>
              <a:rPr lang="en" sz="3000" dirty="0"/>
              <a:t>- </a:t>
            </a:r>
            <a:r>
              <a:rPr lang="en" sz="3000" b="1" dirty="0">
                <a:solidFill>
                  <a:srgbClr val="00B050"/>
                </a:solidFill>
              </a:rPr>
              <a:t>segregate waste</a:t>
            </a:r>
            <a:r>
              <a:rPr lang="en" sz="3000" dirty="0"/>
              <a:t> and contribute to the processing of secondary raw materials, e.g. glass </a:t>
            </a:r>
            <a:r>
              <a:rPr lang="en" sz="3000" dirty="0" smtClean="0"/>
              <a:t>bottles/compost</a:t>
            </a:r>
            <a:r>
              <a:rPr lang="pl-PL" sz="3000" dirty="0" smtClean="0"/>
              <a:t>.</a:t>
            </a:r>
            <a:endParaRPr lang="pl-PL" sz="3200" dirty="0">
              <a:hlinkClick r:id="rId2"/>
            </a:endParaRPr>
          </a:p>
          <a:p>
            <a:pPr marL="0" indent="0">
              <a:buNone/>
            </a:pPr>
            <a:r>
              <a:rPr lang="pl-PL" sz="1200" dirty="0">
                <a:hlinkClick r:id="rId2"/>
              </a:rPr>
              <a:t>https://</a:t>
            </a:r>
            <a:r>
              <a:rPr lang="pl-PL" sz="1200" dirty="0" smtClean="0">
                <a:hlinkClick r:id="rId2"/>
              </a:rPr>
              <a:t>niechzyjeplaneta-edition2021-2022.onet.pl/odpady/segreguj-smieci/zasada-6r-pomaga-ratowac-srodowisko/1ft1py2</a:t>
            </a:r>
            <a:r>
              <a:rPr lang="pl-PL" sz="1200" dirty="0" smtClean="0"/>
              <a:t> </a:t>
            </a:r>
            <a:r>
              <a:rPr lang="en" sz="1200" dirty="0" smtClean="0"/>
              <a:t>Article prepared </a:t>
            </a:r>
            <a:r>
              <a:rPr lang="en" sz="1200" dirty="0"/>
              <a:t>by </a:t>
            </a:r>
            <a:r>
              <a:rPr lang="en" sz="1200" dirty="0" smtClean="0"/>
              <a:t>UNEP-GRID-Warszawa.</a:t>
            </a:r>
            <a:endParaRPr lang="pl-PL" sz="1200" dirty="0"/>
          </a:p>
        </p:txBody>
      </p:sp>
    </p:spTree>
    <p:extLst>
      <p:ext uri="{BB962C8B-B14F-4D97-AF65-F5344CB8AC3E}">
        <p14:creationId xmlns:p14="http://schemas.microsoft.com/office/powerpoint/2010/main" val="212541268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marL="0" indent="0">
              <a:buNone/>
            </a:pPr>
            <a:r>
              <a:rPr lang="en" dirty="0">
                <a:hlinkClick r:id="rId2"/>
              </a:rPr>
              <a:t>https://www.ekonsument.pl/a67196_zasada_6r_w_praktyki_Czy_prakyczny_poradnik_jak_konsumowac_odpowiedzialnie_.html</a:t>
            </a:r>
            <a:endParaRPr lang="en" dirty="0"/>
          </a:p>
        </p:txBody>
      </p:sp>
    </p:spTree>
    <p:extLst>
      <p:ext uri="{BB962C8B-B14F-4D97-AF65-F5344CB8AC3E}">
        <p14:creationId xmlns:p14="http://schemas.microsoft.com/office/powerpoint/2010/main" val="3485434171"/>
      </p:ext>
    </p:extLst>
  </p:cSld>
  <p:clrMapOvr>
    <a:masterClrMapping/>
  </p:clrMapOvr>
  <p:transition spd="med">
    <p:cove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 b="1" dirty="0" smtClean="0"/>
              <a:t>Rethink</a:t>
            </a:r>
            <a:r>
              <a:rPr lang="en" dirty="0" smtClean="0"/>
              <a:t>, </a:t>
            </a:r>
            <a:r>
              <a:rPr lang="en" dirty="0"/>
              <a:t>i.e. think if you really need a given thing.</a:t>
            </a:r>
          </a:p>
        </p:txBody>
      </p:sp>
      <p:sp>
        <p:nvSpPr>
          <p:cNvPr id="3" name="Symbol zastępczy zawartości 2"/>
          <p:cNvSpPr>
            <a:spLocks noGrp="1"/>
          </p:cNvSpPr>
          <p:nvPr>
            <p:ph idx="1"/>
          </p:nvPr>
        </p:nvSpPr>
        <p:spPr/>
        <p:txBody>
          <a:bodyPr>
            <a:noAutofit/>
          </a:bodyPr>
          <a:lstStyle/>
          <a:p>
            <a:r>
              <a:rPr lang="en" sz="2600" dirty="0" smtClean="0"/>
              <a:t>We often make </a:t>
            </a:r>
            <a:r>
              <a:rPr lang="en" sz="2600" b="1" dirty="0">
                <a:solidFill>
                  <a:srgbClr val="C00000"/>
                </a:solidFill>
              </a:rPr>
              <a:t>purchases on impulse</a:t>
            </a:r>
            <a:r>
              <a:rPr lang="en" sz="2600" dirty="0"/>
              <a:t>, without thinking about whether we really need a given </a:t>
            </a:r>
            <a:r>
              <a:rPr lang="en" sz="2600" dirty="0" smtClean="0"/>
              <a:t>thing. </a:t>
            </a:r>
            <a:r>
              <a:rPr lang="en" sz="2600" dirty="0"/>
              <a:t>This principle prompts us to </a:t>
            </a:r>
            <a:r>
              <a:rPr lang="en" sz="2600" b="1" dirty="0">
                <a:solidFill>
                  <a:srgbClr val="00B050"/>
                </a:solidFill>
              </a:rPr>
              <a:t>think critically</a:t>
            </a:r>
            <a:r>
              <a:rPr lang="en" sz="2600" dirty="0"/>
              <a:t>. Have you ever wondered why household appliances break down most often when the warranty expires? Why the day after the premiere of a new </a:t>
            </a:r>
            <a:r>
              <a:rPr lang="en" sz="2600" dirty="0" smtClean="0"/>
              <a:t>smartphone, </a:t>
            </a:r>
            <a:r>
              <a:rPr lang="en" sz="2600" dirty="0"/>
              <a:t>another one is already appearing? Why does the repair cost often oscillate around the purchase of new equipment? This is done through marketing, which drives the sales spiral. The UN reports that for several years the world has been producing </a:t>
            </a:r>
            <a:r>
              <a:rPr lang="en" sz="2600" b="1" dirty="0"/>
              <a:t>over 20 million tons of electronic waste </a:t>
            </a:r>
            <a:r>
              <a:rPr lang="en" sz="2600" b="1" dirty="0" smtClean="0"/>
              <a:t>annually.</a:t>
            </a:r>
            <a:endParaRPr lang="pl-PL" sz="2600" dirty="0"/>
          </a:p>
        </p:txBody>
      </p:sp>
    </p:spTree>
    <p:extLst>
      <p:ext uri="{BB962C8B-B14F-4D97-AF65-F5344CB8AC3E}">
        <p14:creationId xmlns:p14="http://schemas.microsoft.com/office/powerpoint/2010/main" val="3793115492"/>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smtClean="0"/>
              <a:t>Rethink</a:t>
            </a:r>
            <a:r>
              <a:rPr lang="pl-PL" b="1" dirty="0" smtClean="0"/>
              <a:t> </a:t>
            </a:r>
            <a:r>
              <a:rPr lang="en" dirty="0" smtClean="0"/>
              <a:t>in </a:t>
            </a:r>
            <a:r>
              <a:rPr lang="en" dirty="0"/>
              <a:t>practice:</a:t>
            </a:r>
            <a:r>
              <a:rPr lang="pl-PL" dirty="0"/>
              <a:t/>
            </a:r>
            <a:br>
              <a:rPr lang="pl-PL" dirty="0"/>
            </a:br>
            <a:endParaRPr lang="pl-PL" dirty="0"/>
          </a:p>
        </p:txBody>
      </p:sp>
      <p:sp>
        <p:nvSpPr>
          <p:cNvPr id="3" name="Symbol zastępczy zawartości 2"/>
          <p:cNvSpPr>
            <a:spLocks noGrp="1"/>
          </p:cNvSpPr>
          <p:nvPr>
            <p:ph idx="1"/>
          </p:nvPr>
        </p:nvSpPr>
        <p:spPr>
          <a:xfrm>
            <a:off x="1371600" y="1600200"/>
            <a:ext cx="9964882" cy="4423064"/>
          </a:xfrm>
        </p:spPr>
        <p:txBody>
          <a:bodyPr>
            <a:normAutofit fontScale="92500" lnSpcReduction="10000"/>
          </a:bodyPr>
          <a:lstStyle/>
          <a:p>
            <a:r>
              <a:rPr lang="en" sz="3000" dirty="0" smtClean="0"/>
              <a:t>Don't </a:t>
            </a:r>
            <a:r>
              <a:rPr lang="en" sz="3000" dirty="0"/>
              <a:t>be </a:t>
            </a:r>
            <a:r>
              <a:rPr lang="en" sz="3000" dirty="0" smtClean="0"/>
              <a:t>manipulated </a:t>
            </a:r>
            <a:r>
              <a:rPr lang="en" sz="3000" dirty="0"/>
              <a:t>by ads.</a:t>
            </a:r>
            <a:r>
              <a:rPr lang="en" sz="3000" b="1" dirty="0"/>
              <a:t> </a:t>
            </a:r>
            <a:r>
              <a:rPr lang="en" sz="3000" b="1" dirty="0">
                <a:solidFill>
                  <a:srgbClr val="00B050"/>
                </a:solidFill>
              </a:rPr>
              <a:t>Be a critical consumer!</a:t>
            </a:r>
          </a:p>
          <a:p>
            <a:r>
              <a:rPr lang="pl-PL" sz="3000" dirty="0"/>
              <a:t>D</a:t>
            </a:r>
            <a:r>
              <a:rPr lang="en" sz="3000" dirty="0" smtClean="0"/>
              <a:t>ecide how, </a:t>
            </a:r>
            <a:r>
              <a:rPr lang="en" sz="3000" dirty="0"/>
              <a:t>what and when you buy. Explore your real </a:t>
            </a:r>
            <a:r>
              <a:rPr lang="en" sz="3000" dirty="0" smtClean="0"/>
              <a:t>needs.</a:t>
            </a:r>
            <a:endParaRPr lang="pl-PL" sz="3000" dirty="0"/>
          </a:p>
          <a:p>
            <a:r>
              <a:rPr lang="en" sz="3000" dirty="0" smtClean="0"/>
              <a:t>Pay attention to </a:t>
            </a:r>
            <a:r>
              <a:rPr lang="en" sz="3000" dirty="0"/>
              <a:t>the details of the product, the country of origin, in short: </a:t>
            </a:r>
            <a:r>
              <a:rPr lang="en" sz="3000" b="1" dirty="0">
                <a:solidFill>
                  <a:srgbClr val="00B050"/>
                </a:solidFill>
              </a:rPr>
              <a:t>read the labels</a:t>
            </a:r>
            <a:r>
              <a:rPr lang="en" sz="3000" dirty="0"/>
              <a:t>, and if in doubt, </a:t>
            </a:r>
            <a:r>
              <a:rPr lang="en" sz="3000" b="1" dirty="0">
                <a:solidFill>
                  <a:srgbClr val="00B050"/>
                </a:solidFill>
              </a:rPr>
              <a:t>ask </a:t>
            </a:r>
            <a:r>
              <a:rPr lang="en" sz="3000" b="1" dirty="0" smtClean="0">
                <a:solidFill>
                  <a:srgbClr val="00B050"/>
                </a:solidFill>
              </a:rPr>
              <a:t>the seller</a:t>
            </a:r>
            <a:r>
              <a:rPr lang="en" sz="3000" dirty="0" smtClean="0"/>
              <a:t>.</a:t>
            </a:r>
            <a:endParaRPr lang="pl-PL" sz="3000" dirty="0"/>
          </a:p>
          <a:p>
            <a:r>
              <a:rPr lang="pl-PL" sz="3000" dirty="0" err="1" smtClean="0"/>
              <a:t>Appreciate</a:t>
            </a:r>
            <a:r>
              <a:rPr lang="pl-PL" sz="3000" dirty="0" smtClean="0"/>
              <a:t> </a:t>
            </a:r>
            <a:r>
              <a:rPr lang="en" sz="3000" dirty="0" smtClean="0"/>
              <a:t>and </a:t>
            </a:r>
            <a:r>
              <a:rPr lang="en" sz="3000" dirty="0"/>
              <a:t>buy Polish products, it contributes to reducing the carbon </a:t>
            </a:r>
            <a:r>
              <a:rPr lang="en" sz="3000" dirty="0" smtClean="0"/>
              <a:t>footprint.</a:t>
            </a:r>
            <a:endParaRPr lang="pl-PL" sz="3000" dirty="0"/>
          </a:p>
          <a:p>
            <a:r>
              <a:rPr lang="en" sz="3000" dirty="0" smtClean="0"/>
              <a:t>Buy </a:t>
            </a:r>
            <a:r>
              <a:rPr lang="en" sz="3000" dirty="0"/>
              <a:t>certified products (GOTS, </a:t>
            </a:r>
            <a:r>
              <a:rPr lang="en" sz="3000" dirty="0" smtClean="0"/>
              <a:t>Fairtrade, FairWear, OEKO-TEX).</a:t>
            </a:r>
            <a:endParaRPr lang="pl-PL" sz="3000" dirty="0"/>
          </a:p>
          <a:p>
            <a:endParaRPr lang="pl-PL" dirty="0"/>
          </a:p>
          <a:p>
            <a:endParaRPr lang="pl-PL" dirty="0"/>
          </a:p>
        </p:txBody>
      </p:sp>
    </p:spTree>
    <p:extLst>
      <p:ext uri="{BB962C8B-B14F-4D97-AF65-F5344CB8AC3E}">
        <p14:creationId xmlns:p14="http://schemas.microsoft.com/office/powerpoint/2010/main" val="7066075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1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250"/>
                            </p:stCondLst>
                            <p:childTnLst>
                              <p:par>
                                <p:cTn id="13" presetID="10" presetClass="entr" presetSubtype="0" fill="hold" nodeType="afterEffect">
                                  <p:stCondLst>
                                    <p:cond delay="1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4000"/>
                            </p:stCondLst>
                            <p:childTnLst>
                              <p:par>
                                <p:cTn id="17" presetID="10" presetClass="entr" presetSubtype="0" fill="hold" nodeType="afterEffect">
                                  <p:stCondLst>
                                    <p:cond delay="12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5750"/>
                            </p:stCondLst>
                            <p:childTnLst>
                              <p:par>
                                <p:cTn id="21" presetID="10" presetClass="entr" presetSubtype="0" fill="hold" nodeType="afterEffect">
                                  <p:stCondLst>
                                    <p:cond delay="125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xmlns="" id="{72CD369A-5284-45B1-B107-702483A8BD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5B3C906-010C-176A-C269-0176D267A3BA}"/>
              </a:ext>
            </a:extLst>
          </p:cNvPr>
          <p:cNvSpPr>
            <a:spLocks noGrp="1"/>
          </p:cNvSpPr>
          <p:nvPr>
            <p:ph type="title"/>
          </p:nvPr>
        </p:nvSpPr>
        <p:spPr>
          <a:xfrm>
            <a:off x="3646555" y="498507"/>
            <a:ext cx="7669144" cy="1372823"/>
          </a:xfrm>
        </p:spPr>
        <p:txBody>
          <a:bodyPr>
            <a:normAutofit/>
          </a:bodyPr>
          <a:lstStyle/>
          <a:p>
            <a:pPr>
              <a:lnSpc>
                <a:spcPct val="90000"/>
              </a:lnSpc>
            </a:pPr>
            <a:r>
              <a:rPr lang="en" sz="2800" b="1" dirty="0">
                <a:solidFill>
                  <a:srgbClr val="00B0F0"/>
                </a:solidFill>
                <a:latin typeface="Arial" panose="020B0604020202020204" pitchFamily="34" charset="0"/>
                <a:cs typeface="Arial" panose="020B0604020202020204" pitchFamily="34" charset="0"/>
              </a:rPr>
              <a:t>BELIEFS THAT FACILITATE AND LIMIT EFFECTIVE ACTI</a:t>
            </a:r>
            <a:r>
              <a:rPr lang="pl-PL" sz="2800" b="1" dirty="0">
                <a:solidFill>
                  <a:srgbClr val="00B0F0"/>
                </a:solidFill>
                <a:latin typeface="Arial" panose="020B0604020202020204" pitchFamily="34" charset="0"/>
                <a:cs typeface="Arial" panose="020B0604020202020204" pitchFamily="34" charset="0"/>
              </a:rPr>
              <a:t>ON</a:t>
            </a:r>
            <a:endParaRPr lang="en-US" sz="2800" b="1" dirty="0">
              <a:solidFill>
                <a:srgbClr val="00B0F0"/>
              </a:solidFill>
              <a:latin typeface="Arial" panose="020B0604020202020204" pitchFamily="34" charset="0"/>
              <a:cs typeface="Arial" panose="020B0604020202020204" pitchFamily="34" charset="0"/>
            </a:endParaRPr>
          </a:p>
        </p:txBody>
      </p:sp>
      <p:grpSp>
        <p:nvGrpSpPr>
          <p:cNvPr id="107" name="Group 106">
            <a:extLst>
              <a:ext uri="{FF2B5EF4-FFF2-40B4-BE49-F238E27FC236}">
                <a16:creationId xmlns:a16="http://schemas.microsoft.com/office/drawing/2014/main" xmlns="" id="{BC3EC256-5633-414E-89A7-4DF178057ED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744975" y="42050"/>
            <a:ext cx="1319321" cy="6804850"/>
            <a:chOff x="1744975" y="42050"/>
            <a:chExt cx="1319321" cy="6804850"/>
          </a:xfrm>
        </p:grpSpPr>
        <p:sp>
          <p:nvSpPr>
            <p:cNvPr id="108" name="Freeform 8">
              <a:extLst>
                <a:ext uri="{FF2B5EF4-FFF2-40B4-BE49-F238E27FC236}">
                  <a16:creationId xmlns:a16="http://schemas.microsoft.com/office/drawing/2014/main" xmlns="" id="{57652216-AF47-4D6B-A81B-2DC28B62559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593792" y="472833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78">
              <a:extLst>
                <a:ext uri="{FF2B5EF4-FFF2-40B4-BE49-F238E27FC236}">
                  <a16:creationId xmlns:a16="http://schemas.microsoft.com/office/drawing/2014/main" xmlns="" id="{4850C240-229E-44CC-9B0C-7C70B85241E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914562" y="668947"/>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79">
              <a:extLst>
                <a:ext uri="{FF2B5EF4-FFF2-40B4-BE49-F238E27FC236}">
                  <a16:creationId xmlns:a16="http://schemas.microsoft.com/office/drawing/2014/main" xmlns="" id="{0C20C1F3-97C9-485A-BBF1-F712C6FDD9E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926934" y="89999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80">
              <a:extLst>
                <a:ext uri="{FF2B5EF4-FFF2-40B4-BE49-F238E27FC236}">
                  <a16:creationId xmlns:a16="http://schemas.microsoft.com/office/drawing/2014/main" xmlns="" id="{5FB7F486-D669-4315-848B-079715C0A63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921593" y="1137787"/>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84">
              <a:extLst>
                <a:ext uri="{FF2B5EF4-FFF2-40B4-BE49-F238E27FC236}">
                  <a16:creationId xmlns:a16="http://schemas.microsoft.com/office/drawing/2014/main" xmlns="" id="{41C1AA59-6A1E-4A61-8483-8056A09E0C6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896052" y="464361"/>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6">
              <a:extLst>
                <a:ext uri="{FF2B5EF4-FFF2-40B4-BE49-F238E27FC236}">
                  <a16:creationId xmlns:a16="http://schemas.microsoft.com/office/drawing/2014/main" xmlns="" id="{851A3E4E-2857-4A69-AEC0-79CF8C413DB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906021" y="118352"/>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06">
              <a:extLst>
                <a:ext uri="{FF2B5EF4-FFF2-40B4-BE49-F238E27FC236}">
                  <a16:creationId xmlns:a16="http://schemas.microsoft.com/office/drawing/2014/main" xmlns="" id="{449C2B94-6D2C-466B-9091-18CA599565C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641720" y="63356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08">
              <a:extLst>
                <a:ext uri="{FF2B5EF4-FFF2-40B4-BE49-F238E27FC236}">
                  <a16:creationId xmlns:a16="http://schemas.microsoft.com/office/drawing/2014/main" xmlns="" id="{D09D148A-E95C-4A5F-AFBD-D05C90839A3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624547" y="1134288"/>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10">
              <a:extLst>
                <a:ext uri="{FF2B5EF4-FFF2-40B4-BE49-F238E27FC236}">
                  <a16:creationId xmlns:a16="http://schemas.microsoft.com/office/drawing/2014/main" xmlns="" id="{5B90C58B-B2C5-4C93-8397-016D62EE676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619444" y="38573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12">
              <a:extLst>
                <a:ext uri="{FF2B5EF4-FFF2-40B4-BE49-F238E27FC236}">
                  <a16:creationId xmlns:a16="http://schemas.microsoft.com/office/drawing/2014/main" xmlns="" id="{97EE4FEF-54FA-45E2-A177-BA946262DF2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630146" y="95457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36">
              <a:extLst>
                <a:ext uri="{FF2B5EF4-FFF2-40B4-BE49-F238E27FC236}">
                  <a16:creationId xmlns:a16="http://schemas.microsoft.com/office/drawing/2014/main" xmlns="" id="{21D3B3BA-A1D7-450E-B002-44DFDC68F95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294226" y="4598801"/>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1">
              <a:extLst>
                <a:ext uri="{FF2B5EF4-FFF2-40B4-BE49-F238E27FC236}">
                  <a16:creationId xmlns:a16="http://schemas.microsoft.com/office/drawing/2014/main" xmlns="" id="{71516E84-743F-4EE4-B466-909E55FCC98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991372" y="467123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2">
              <a:extLst>
                <a:ext uri="{FF2B5EF4-FFF2-40B4-BE49-F238E27FC236}">
                  <a16:creationId xmlns:a16="http://schemas.microsoft.com/office/drawing/2014/main" xmlns="" id="{285EE84A-B305-47FC-9896-3EAAE94F6D0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721306" y="4672363"/>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45">
              <a:extLst>
                <a:ext uri="{FF2B5EF4-FFF2-40B4-BE49-F238E27FC236}">
                  <a16:creationId xmlns:a16="http://schemas.microsoft.com/office/drawing/2014/main" xmlns="" id="{ACD91DA3-CF45-4374-AEDA-5DA2E53EE45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857458" y="4410076"/>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69">
              <a:extLst>
                <a:ext uri="{FF2B5EF4-FFF2-40B4-BE49-F238E27FC236}">
                  <a16:creationId xmlns:a16="http://schemas.microsoft.com/office/drawing/2014/main" xmlns="" id="{BB356FF6-7153-4AE8-904C-8535363AA8F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854176" y="5651651"/>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70">
              <a:extLst>
                <a:ext uri="{FF2B5EF4-FFF2-40B4-BE49-F238E27FC236}">
                  <a16:creationId xmlns:a16="http://schemas.microsoft.com/office/drawing/2014/main" xmlns="" id="{D9CD9700-C2DA-4CCD-8700-D763281E4CE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818389" y="624339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74">
              <a:extLst>
                <a:ext uri="{FF2B5EF4-FFF2-40B4-BE49-F238E27FC236}">
                  <a16:creationId xmlns:a16="http://schemas.microsoft.com/office/drawing/2014/main" xmlns="" id="{EF5898F8-F274-4A71-ABC2-9727884523D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835281" y="59847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85">
              <a:extLst>
                <a:ext uri="{FF2B5EF4-FFF2-40B4-BE49-F238E27FC236}">
                  <a16:creationId xmlns:a16="http://schemas.microsoft.com/office/drawing/2014/main" xmlns="" id="{AEBBE398-C737-4798-92D3-68B6928A9B6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845443" y="646897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87">
              <a:extLst>
                <a:ext uri="{FF2B5EF4-FFF2-40B4-BE49-F238E27FC236}">
                  <a16:creationId xmlns:a16="http://schemas.microsoft.com/office/drawing/2014/main" xmlns="" id="{F3116C15-246C-412A-B5A8-DC7E056EC88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822723" y="673426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88">
              <a:extLst>
                <a:ext uri="{FF2B5EF4-FFF2-40B4-BE49-F238E27FC236}">
                  <a16:creationId xmlns:a16="http://schemas.microsoft.com/office/drawing/2014/main" xmlns="" id="{F9FA8A4C-F799-47E7-85C8-4DA109A003A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909835" y="5700739"/>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02">
              <a:extLst>
                <a:ext uri="{FF2B5EF4-FFF2-40B4-BE49-F238E27FC236}">
                  <a16:creationId xmlns:a16="http://schemas.microsoft.com/office/drawing/2014/main" xmlns="" id="{06EB852C-D558-4FA2-B6BD-72478CDCE5A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563385" y="574829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03">
              <a:extLst>
                <a:ext uri="{FF2B5EF4-FFF2-40B4-BE49-F238E27FC236}">
                  <a16:creationId xmlns:a16="http://schemas.microsoft.com/office/drawing/2014/main" xmlns="" id="{0B128693-39C5-4999-9EB7-FAF6D33AF6C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546293" y="601871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17">
              <a:extLst>
                <a:ext uri="{FF2B5EF4-FFF2-40B4-BE49-F238E27FC236}">
                  <a16:creationId xmlns:a16="http://schemas.microsoft.com/office/drawing/2014/main" xmlns="" id="{A7E94734-299A-4A1A-8745-522701D7F0A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598102" y="60623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18">
              <a:extLst>
                <a:ext uri="{FF2B5EF4-FFF2-40B4-BE49-F238E27FC236}">
                  <a16:creationId xmlns:a16="http://schemas.microsoft.com/office/drawing/2014/main" xmlns="" id="{88D7A4B9-ADFA-49C6-A86B-1801ECE3757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583208" y="671013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19">
              <a:extLst>
                <a:ext uri="{FF2B5EF4-FFF2-40B4-BE49-F238E27FC236}">
                  <a16:creationId xmlns:a16="http://schemas.microsoft.com/office/drawing/2014/main" xmlns="" id="{1D2B967C-42F5-4C41-B5A8-333B15CF278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554120" y="626268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
              <a:extLst>
                <a:ext uri="{FF2B5EF4-FFF2-40B4-BE49-F238E27FC236}">
                  <a16:creationId xmlns:a16="http://schemas.microsoft.com/office/drawing/2014/main" xmlns="" id="{7E3E1C46-3049-4EC7-A692-A95CEE2A80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624220" y="206994"/>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
              <a:extLst>
                <a:ext uri="{FF2B5EF4-FFF2-40B4-BE49-F238E27FC236}">
                  <a16:creationId xmlns:a16="http://schemas.microsoft.com/office/drawing/2014/main" xmlns="" id="{59EC4BA9-BAFD-46B9-B282-A708F32DA6B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853403" y="673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43">
              <a:extLst>
                <a:ext uri="{FF2B5EF4-FFF2-40B4-BE49-F238E27FC236}">
                  <a16:creationId xmlns:a16="http://schemas.microsoft.com/office/drawing/2014/main" xmlns="" id="{0BB44AF0-8C8E-4407-8BE6-C5A64ACB7FD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819884" y="596758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51">
              <a:extLst>
                <a:ext uri="{FF2B5EF4-FFF2-40B4-BE49-F238E27FC236}">
                  <a16:creationId xmlns:a16="http://schemas.microsoft.com/office/drawing/2014/main" xmlns="" id="{85398933-36C3-494E-B746-673993C878B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810283" y="573437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53">
              <a:extLst>
                <a:ext uri="{FF2B5EF4-FFF2-40B4-BE49-F238E27FC236}">
                  <a16:creationId xmlns:a16="http://schemas.microsoft.com/office/drawing/2014/main" xmlns="" id="{84BFEAB6-0117-44A8-8459-8592C14D9F0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751968" y="546537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54">
              <a:extLst>
                <a:ext uri="{FF2B5EF4-FFF2-40B4-BE49-F238E27FC236}">
                  <a16:creationId xmlns:a16="http://schemas.microsoft.com/office/drawing/2014/main" xmlns="" id="{A171CE1C-2DD7-4682-BE34-E3D5986A066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848820" y="623214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59">
              <a:extLst>
                <a:ext uri="{FF2B5EF4-FFF2-40B4-BE49-F238E27FC236}">
                  <a16:creationId xmlns:a16="http://schemas.microsoft.com/office/drawing/2014/main" xmlns="" id="{993E51E0-704B-47D0-9E80-52F81035FB9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785974" y="648157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61">
              <a:extLst>
                <a:ext uri="{FF2B5EF4-FFF2-40B4-BE49-F238E27FC236}">
                  <a16:creationId xmlns:a16="http://schemas.microsoft.com/office/drawing/2014/main" xmlns="" id="{B877D7D4-56A7-4747-AB50-4D2CB582A78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791453" y="6698934"/>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78">
              <a:extLst>
                <a:ext uri="{FF2B5EF4-FFF2-40B4-BE49-F238E27FC236}">
                  <a16:creationId xmlns:a16="http://schemas.microsoft.com/office/drawing/2014/main" xmlns="" id="{7AD863AE-05C2-42B0-8B8C-2262A95B8DD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043184" y="607798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79">
              <a:extLst>
                <a:ext uri="{FF2B5EF4-FFF2-40B4-BE49-F238E27FC236}">
                  <a16:creationId xmlns:a16="http://schemas.microsoft.com/office/drawing/2014/main" xmlns="" id="{96FE0420-A304-40C5-A11A-0D43C374DB7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054739" y="585265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80">
              <a:extLst>
                <a:ext uri="{FF2B5EF4-FFF2-40B4-BE49-F238E27FC236}">
                  <a16:creationId xmlns:a16="http://schemas.microsoft.com/office/drawing/2014/main" xmlns="" id="{5712C99F-0668-4696-B7F5-5BE3B407809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059192" y="561811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84">
              <a:extLst>
                <a:ext uri="{FF2B5EF4-FFF2-40B4-BE49-F238E27FC236}">
                  <a16:creationId xmlns:a16="http://schemas.microsoft.com/office/drawing/2014/main" xmlns="" id="{45B51241-B4A7-44BA-B3B1-6D0785936ED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065791" y="635313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86">
              <a:extLst>
                <a:ext uri="{FF2B5EF4-FFF2-40B4-BE49-F238E27FC236}">
                  <a16:creationId xmlns:a16="http://schemas.microsoft.com/office/drawing/2014/main" xmlns="" id="{D6E3E1E9-9E2B-4B15-979A-D9ADF02FEBA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078761" y="6639984"/>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06">
              <a:extLst>
                <a:ext uri="{FF2B5EF4-FFF2-40B4-BE49-F238E27FC236}">
                  <a16:creationId xmlns:a16="http://schemas.microsoft.com/office/drawing/2014/main" xmlns="" id="{A37D17A3-9203-43E1-955F-779C2CFD3B3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357994" y="609174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08">
              <a:extLst>
                <a:ext uri="{FF2B5EF4-FFF2-40B4-BE49-F238E27FC236}">
                  <a16:creationId xmlns:a16="http://schemas.microsoft.com/office/drawing/2014/main" xmlns="" id="{42EEB773-123A-4E50-93FF-FE62CB93772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344939" y="558461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10">
              <a:extLst>
                <a:ext uri="{FF2B5EF4-FFF2-40B4-BE49-F238E27FC236}">
                  <a16:creationId xmlns:a16="http://schemas.microsoft.com/office/drawing/2014/main" xmlns="" id="{41D4F2D5-C07C-4F05-A11F-6024B7F1385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358684" y="641862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12">
              <a:extLst>
                <a:ext uri="{FF2B5EF4-FFF2-40B4-BE49-F238E27FC236}">
                  <a16:creationId xmlns:a16="http://schemas.microsoft.com/office/drawing/2014/main" xmlns="" id="{9AD3968C-7A54-4876-A3B1-0A199BD9D37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357730" y="588242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34">
              <a:extLst>
                <a:ext uri="{FF2B5EF4-FFF2-40B4-BE49-F238E27FC236}">
                  <a16:creationId xmlns:a16="http://schemas.microsoft.com/office/drawing/2014/main" xmlns="" id="{84A9F12A-9E3E-4B1C-AECE-2204350DC2E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819827" y="1405235"/>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36">
              <a:extLst>
                <a:ext uri="{FF2B5EF4-FFF2-40B4-BE49-F238E27FC236}">
                  <a16:creationId xmlns:a16="http://schemas.microsoft.com/office/drawing/2014/main" xmlns="" id="{AE1C5FD2-F9CD-4637-814D-A3A526F07BD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842290" y="724578"/>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41">
              <a:extLst>
                <a:ext uri="{FF2B5EF4-FFF2-40B4-BE49-F238E27FC236}">
                  <a16:creationId xmlns:a16="http://schemas.microsoft.com/office/drawing/2014/main" xmlns="" id="{83C66AA3-5242-4EC3-A629-2C827DED241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842290" y="5170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42">
              <a:extLst>
                <a:ext uri="{FF2B5EF4-FFF2-40B4-BE49-F238E27FC236}">
                  <a16:creationId xmlns:a16="http://schemas.microsoft.com/office/drawing/2014/main" xmlns="" id="{132B76A0-CFCB-46B9-A647-A0CDEE2F7ED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821480" y="122198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45">
              <a:extLst>
                <a:ext uri="{FF2B5EF4-FFF2-40B4-BE49-F238E27FC236}">
                  <a16:creationId xmlns:a16="http://schemas.microsoft.com/office/drawing/2014/main" xmlns="" id="{423AA744-F810-4397-917F-77D42FE3D0F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872483" y="93460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66">
              <a:extLst>
                <a:ext uri="{FF2B5EF4-FFF2-40B4-BE49-F238E27FC236}">
                  <a16:creationId xmlns:a16="http://schemas.microsoft.com/office/drawing/2014/main" xmlns="" id="{5C72F779-C984-4431-94E3-38E6050EAD9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125160" y="1389589"/>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69">
              <a:extLst>
                <a:ext uri="{FF2B5EF4-FFF2-40B4-BE49-F238E27FC236}">
                  <a16:creationId xmlns:a16="http://schemas.microsoft.com/office/drawing/2014/main" xmlns="" id="{8BF25437-23A6-4F68-A6CC-2021B4DB5F4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125043" y="1107344"/>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70">
              <a:extLst>
                <a:ext uri="{FF2B5EF4-FFF2-40B4-BE49-F238E27FC236}">
                  <a16:creationId xmlns:a16="http://schemas.microsoft.com/office/drawing/2014/main" xmlns="" id="{B68970AA-D5FD-4ED4-8AE4-C981BD290B4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174122" y="55150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74">
              <a:extLst>
                <a:ext uri="{FF2B5EF4-FFF2-40B4-BE49-F238E27FC236}">
                  <a16:creationId xmlns:a16="http://schemas.microsoft.com/office/drawing/2014/main" xmlns="" id="{56CDF8D4-4455-458D-A168-36FD9BCF2EF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151027" y="76522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85">
              <a:extLst>
                <a:ext uri="{FF2B5EF4-FFF2-40B4-BE49-F238E27FC236}">
                  <a16:creationId xmlns:a16="http://schemas.microsoft.com/office/drawing/2014/main" xmlns="" id="{17A0BB86-D681-41CF-9C63-B55FAA27083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139067" y="25817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87">
              <a:extLst>
                <a:ext uri="{FF2B5EF4-FFF2-40B4-BE49-F238E27FC236}">
                  <a16:creationId xmlns:a16="http://schemas.microsoft.com/office/drawing/2014/main" xmlns="" id="{51933FCD-E07F-4E47-853E-B791F1BBDF9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142681" y="9468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88">
              <a:extLst>
                <a:ext uri="{FF2B5EF4-FFF2-40B4-BE49-F238E27FC236}">
                  <a16:creationId xmlns:a16="http://schemas.microsoft.com/office/drawing/2014/main" xmlns="" id="{2EB1546B-A39B-432A-8E6A-1F7421881D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207625" y="1163525"/>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94">
              <a:extLst>
                <a:ext uri="{FF2B5EF4-FFF2-40B4-BE49-F238E27FC236}">
                  <a16:creationId xmlns:a16="http://schemas.microsoft.com/office/drawing/2014/main" xmlns="" id="{A5AF0119-0028-4D14-B6CF-0ED0AF8629F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392943" y="136288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02">
              <a:extLst>
                <a:ext uri="{FF2B5EF4-FFF2-40B4-BE49-F238E27FC236}">
                  <a16:creationId xmlns:a16="http://schemas.microsoft.com/office/drawing/2014/main" xmlns="" id="{39B7BAEF-46A4-4EE7-A3F1-2B0C3139ED5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402256" y="115565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03">
              <a:extLst>
                <a:ext uri="{FF2B5EF4-FFF2-40B4-BE49-F238E27FC236}">
                  <a16:creationId xmlns:a16="http://schemas.microsoft.com/office/drawing/2014/main" xmlns="" id="{4AFF19DE-7520-450D-BBC4-514637C6779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418542" y="797064"/>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17">
              <a:extLst>
                <a:ext uri="{FF2B5EF4-FFF2-40B4-BE49-F238E27FC236}">
                  <a16:creationId xmlns:a16="http://schemas.microsoft.com/office/drawing/2014/main" xmlns="" id="{55F5F049-082E-4F28-A6F9-B22CED34768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500545" y="850492"/>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18">
              <a:extLst>
                <a:ext uri="{FF2B5EF4-FFF2-40B4-BE49-F238E27FC236}">
                  <a16:creationId xmlns:a16="http://schemas.microsoft.com/office/drawing/2014/main" xmlns="" id="{F1FA5EE8-8FDF-4249-8FBE-5EE4A41B316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391375" y="11217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19">
              <a:extLst>
                <a:ext uri="{FF2B5EF4-FFF2-40B4-BE49-F238E27FC236}">
                  <a16:creationId xmlns:a16="http://schemas.microsoft.com/office/drawing/2014/main" xmlns="" id="{0516D437-66A6-4F8A-AB89-41D39D3598A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412255" y="52860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8">
              <a:extLst>
                <a:ext uri="{FF2B5EF4-FFF2-40B4-BE49-F238E27FC236}">
                  <a16:creationId xmlns:a16="http://schemas.microsoft.com/office/drawing/2014/main" xmlns="" id="{3F9DD8A5-3889-448A-BB79-A5E1086DC59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319382" y="668886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41">
              <a:extLst>
                <a:ext uri="{FF2B5EF4-FFF2-40B4-BE49-F238E27FC236}">
                  <a16:creationId xmlns:a16="http://schemas.microsoft.com/office/drawing/2014/main" xmlns="" id="{A5411003-0583-4E13-BD73-09447FE07B3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576051" y="549204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41">
              <a:extLst>
                <a:ext uri="{FF2B5EF4-FFF2-40B4-BE49-F238E27FC236}">
                  <a16:creationId xmlns:a16="http://schemas.microsoft.com/office/drawing/2014/main" xmlns="" id="{0857F65C-18A4-4138-888F-60B6250E55F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563626" y="651588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41">
              <a:extLst>
                <a:ext uri="{FF2B5EF4-FFF2-40B4-BE49-F238E27FC236}">
                  <a16:creationId xmlns:a16="http://schemas.microsoft.com/office/drawing/2014/main" xmlns="" id="{ABED9D28-F90F-4E28-A5EE-F59041B05E1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916458" y="140553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79">
              <a:extLst>
                <a:ext uri="{FF2B5EF4-FFF2-40B4-BE49-F238E27FC236}">
                  <a16:creationId xmlns:a16="http://schemas.microsoft.com/office/drawing/2014/main" xmlns="" id="{A2B5689A-49D3-4436-8E8B-8B6C049D21B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338545" y="486074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79">
              <a:extLst>
                <a:ext uri="{FF2B5EF4-FFF2-40B4-BE49-F238E27FC236}">
                  <a16:creationId xmlns:a16="http://schemas.microsoft.com/office/drawing/2014/main" xmlns="" id="{9AEF7DFC-F323-44D3-93BC-8991F450127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867650" y="543739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79">
              <a:extLst>
                <a:ext uri="{FF2B5EF4-FFF2-40B4-BE49-F238E27FC236}">
                  <a16:creationId xmlns:a16="http://schemas.microsoft.com/office/drawing/2014/main" xmlns="" id="{7D9C0AE3-7512-40BE-9DB0-92E5C9FAAD4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631376" y="140483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79">
              <a:extLst>
                <a:ext uri="{FF2B5EF4-FFF2-40B4-BE49-F238E27FC236}">
                  <a16:creationId xmlns:a16="http://schemas.microsoft.com/office/drawing/2014/main" xmlns="" id="{4EDB005F-47FF-4F3E-A8EC-AA3B45D3B6C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838486" y="30146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43">
              <a:extLst>
                <a:ext uri="{FF2B5EF4-FFF2-40B4-BE49-F238E27FC236}">
                  <a16:creationId xmlns:a16="http://schemas.microsoft.com/office/drawing/2014/main" xmlns="" id="{66DA380F-77D7-4F06-B633-F9D85665850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019036" y="488697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51">
              <a:extLst>
                <a:ext uri="{FF2B5EF4-FFF2-40B4-BE49-F238E27FC236}">
                  <a16:creationId xmlns:a16="http://schemas.microsoft.com/office/drawing/2014/main" xmlns="" id="{066B6C10-E3AE-4C93-8E97-EBE1FF1F2E8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691123" y="2512744"/>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53">
              <a:extLst>
                <a:ext uri="{FF2B5EF4-FFF2-40B4-BE49-F238E27FC236}">
                  <a16:creationId xmlns:a16="http://schemas.microsoft.com/office/drawing/2014/main" xmlns="" id="{E277C220-5466-4FD0-B77C-7E295E8C315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579867" y="41365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78">
              <a:extLst>
                <a:ext uri="{FF2B5EF4-FFF2-40B4-BE49-F238E27FC236}">
                  <a16:creationId xmlns:a16="http://schemas.microsoft.com/office/drawing/2014/main" xmlns="" id="{3DEA17E6-646F-4827-A08D-E4725219F03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950954" y="230319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79">
              <a:extLst>
                <a:ext uri="{FF2B5EF4-FFF2-40B4-BE49-F238E27FC236}">
                  <a16:creationId xmlns:a16="http://schemas.microsoft.com/office/drawing/2014/main" xmlns="" id="{3B5C6B2B-92D7-442F-8445-E554C082A58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950350" y="276316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80">
              <a:extLst>
                <a:ext uri="{FF2B5EF4-FFF2-40B4-BE49-F238E27FC236}">
                  <a16:creationId xmlns:a16="http://schemas.microsoft.com/office/drawing/2014/main" xmlns="" id="{78B1671C-BA12-4A0C-BF73-4C133110AE7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015237" y="5160576"/>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84">
              <a:extLst>
                <a:ext uri="{FF2B5EF4-FFF2-40B4-BE49-F238E27FC236}">
                  <a16:creationId xmlns:a16="http://schemas.microsoft.com/office/drawing/2014/main" xmlns="" id="{3E147694-6DC6-4EE8-AC97-7AE26398DCA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932444" y="209860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86">
              <a:extLst>
                <a:ext uri="{FF2B5EF4-FFF2-40B4-BE49-F238E27FC236}">
                  <a16:creationId xmlns:a16="http://schemas.microsoft.com/office/drawing/2014/main" xmlns="" id="{E0283834-E22A-4F12-8B1D-9D97BDDC8B6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942413" y="175259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106">
              <a:extLst>
                <a:ext uri="{FF2B5EF4-FFF2-40B4-BE49-F238E27FC236}">
                  <a16:creationId xmlns:a16="http://schemas.microsoft.com/office/drawing/2014/main" xmlns="" id="{27CBE636-5461-44EB-AE97-6E8154E9C77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678112" y="220533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108">
              <a:extLst>
                <a:ext uri="{FF2B5EF4-FFF2-40B4-BE49-F238E27FC236}">
                  <a16:creationId xmlns:a16="http://schemas.microsoft.com/office/drawing/2014/main" xmlns="" id="{A06117E5-5F5D-46C1-ACE2-979C1BA461C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288286" y="433198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110">
              <a:extLst>
                <a:ext uri="{FF2B5EF4-FFF2-40B4-BE49-F238E27FC236}">
                  <a16:creationId xmlns:a16="http://schemas.microsoft.com/office/drawing/2014/main" xmlns="" id="{9DEA3051-9D19-4DC6-8C98-00C4258769B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655836" y="195750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12">
              <a:extLst>
                <a:ext uri="{FF2B5EF4-FFF2-40B4-BE49-F238E27FC236}">
                  <a16:creationId xmlns:a16="http://schemas.microsoft.com/office/drawing/2014/main" xmlns="" id="{DF50010C-C69E-4770-B0E3-E4DC2ACE1B5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902264" y="4778912"/>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8">
              <a:extLst>
                <a:ext uri="{FF2B5EF4-FFF2-40B4-BE49-F238E27FC236}">
                  <a16:creationId xmlns:a16="http://schemas.microsoft.com/office/drawing/2014/main" xmlns="" id="{EF4373F0-D39C-43FD-9D4E-20E2371D661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691593" y="171338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8">
              <a:extLst>
                <a:ext uri="{FF2B5EF4-FFF2-40B4-BE49-F238E27FC236}">
                  <a16:creationId xmlns:a16="http://schemas.microsoft.com/office/drawing/2014/main" xmlns="" id="{1DF9A3CD-079A-4625-84F2-DF7EC61A08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889795" y="163916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34">
              <a:extLst>
                <a:ext uri="{FF2B5EF4-FFF2-40B4-BE49-F238E27FC236}">
                  <a16:creationId xmlns:a16="http://schemas.microsoft.com/office/drawing/2014/main" xmlns="" id="{D7908608-A36E-4015-8FFF-EE727465F46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771381" y="5244168"/>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36">
              <a:extLst>
                <a:ext uri="{FF2B5EF4-FFF2-40B4-BE49-F238E27FC236}">
                  <a16:creationId xmlns:a16="http://schemas.microsoft.com/office/drawing/2014/main" xmlns="" id="{8E4FC21A-4E37-45B9-8ED9-8E9A200F610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842290" y="242915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41">
              <a:extLst>
                <a:ext uri="{FF2B5EF4-FFF2-40B4-BE49-F238E27FC236}">
                  <a16:creationId xmlns:a16="http://schemas.microsoft.com/office/drawing/2014/main" xmlns="" id="{7EC6CA60-3309-4909-A242-6EDC1620A34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842290" y="217353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42">
              <a:extLst>
                <a:ext uri="{FF2B5EF4-FFF2-40B4-BE49-F238E27FC236}">
                  <a16:creationId xmlns:a16="http://schemas.microsoft.com/office/drawing/2014/main" xmlns="" id="{E36F8D28-C5C9-4366-9BDE-D82FC2ED97E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752997" y="4988780"/>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45">
              <a:extLst>
                <a:ext uri="{FF2B5EF4-FFF2-40B4-BE49-F238E27FC236}">
                  <a16:creationId xmlns:a16="http://schemas.microsoft.com/office/drawing/2014/main" xmlns="" id="{347BC4EC-879E-4A58-BB8E-9965F42E5A5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859942" y="2769269"/>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66">
              <a:extLst>
                <a:ext uri="{FF2B5EF4-FFF2-40B4-BE49-F238E27FC236}">
                  <a16:creationId xmlns:a16="http://schemas.microsoft.com/office/drawing/2014/main" xmlns="" id="{2FE79B60-958E-49FB-BAE5-09E087A8BFB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351083" y="521111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69">
              <a:extLst>
                <a:ext uri="{FF2B5EF4-FFF2-40B4-BE49-F238E27FC236}">
                  <a16:creationId xmlns:a16="http://schemas.microsoft.com/office/drawing/2014/main" xmlns="" id="{F219BB5D-9580-4264-9E63-C861E6658F7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655867" y="5837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70">
              <a:extLst>
                <a:ext uri="{FF2B5EF4-FFF2-40B4-BE49-F238E27FC236}">
                  <a16:creationId xmlns:a16="http://schemas.microsoft.com/office/drawing/2014/main" xmlns="" id="{CEF6BF91-FC3D-46D7-8208-81727E55D00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149643" y="2195954"/>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74">
              <a:extLst>
                <a:ext uri="{FF2B5EF4-FFF2-40B4-BE49-F238E27FC236}">
                  <a16:creationId xmlns:a16="http://schemas.microsoft.com/office/drawing/2014/main" xmlns="" id="{87C340A0-6594-44EF-A2FF-368EE436578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162398" y="250464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85">
              <a:extLst>
                <a:ext uri="{FF2B5EF4-FFF2-40B4-BE49-F238E27FC236}">
                  <a16:creationId xmlns:a16="http://schemas.microsoft.com/office/drawing/2014/main" xmlns="" id="{C1864E85-CB41-4E68-88E0-97EC875AC59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162024" y="197322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87">
              <a:extLst>
                <a:ext uri="{FF2B5EF4-FFF2-40B4-BE49-F238E27FC236}">
                  <a16:creationId xmlns:a16="http://schemas.microsoft.com/office/drawing/2014/main" xmlns="" id="{BE8F5959-39FD-404F-9DCA-045A6FF037F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179073" y="1666457"/>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88">
              <a:extLst>
                <a:ext uri="{FF2B5EF4-FFF2-40B4-BE49-F238E27FC236}">
                  <a16:creationId xmlns:a16="http://schemas.microsoft.com/office/drawing/2014/main" xmlns="" id="{AF2FFA2C-AA3B-4407-8D1E-EC9EBA5E1AF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244017" y="273529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94">
              <a:extLst>
                <a:ext uri="{FF2B5EF4-FFF2-40B4-BE49-F238E27FC236}">
                  <a16:creationId xmlns:a16="http://schemas.microsoft.com/office/drawing/2014/main" xmlns="" id="{9AD27997-4281-4B54-9055-A0F0028129D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620676" y="509134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102">
              <a:extLst>
                <a:ext uri="{FF2B5EF4-FFF2-40B4-BE49-F238E27FC236}">
                  <a16:creationId xmlns:a16="http://schemas.microsoft.com/office/drawing/2014/main" xmlns="" id="{3E41767B-D672-4A2B-A6A4-963C085A899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376473" y="5344948"/>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103">
              <a:extLst>
                <a:ext uri="{FF2B5EF4-FFF2-40B4-BE49-F238E27FC236}">
                  <a16:creationId xmlns:a16="http://schemas.microsoft.com/office/drawing/2014/main" xmlns="" id="{AB4F7F6A-E2B2-4495-9B73-CD2BF7F35A2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454934" y="23688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117">
              <a:extLst>
                <a:ext uri="{FF2B5EF4-FFF2-40B4-BE49-F238E27FC236}">
                  <a16:creationId xmlns:a16="http://schemas.microsoft.com/office/drawing/2014/main" xmlns="" id="{47982EE6-D4AC-49D9-9045-46EB0DDEA05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536937" y="242226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18">
              <a:extLst>
                <a:ext uri="{FF2B5EF4-FFF2-40B4-BE49-F238E27FC236}">
                  <a16:creationId xmlns:a16="http://schemas.microsoft.com/office/drawing/2014/main" xmlns="" id="{B37DA8E7-A892-4110-A590-4407256B2D1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427767" y="168394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119">
              <a:extLst>
                <a:ext uri="{FF2B5EF4-FFF2-40B4-BE49-F238E27FC236}">
                  <a16:creationId xmlns:a16="http://schemas.microsoft.com/office/drawing/2014/main" xmlns="" id="{92F7A78A-541E-4652-82A6-5EFF9AFA588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473414" y="198099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41">
              <a:extLst>
                <a:ext uri="{FF2B5EF4-FFF2-40B4-BE49-F238E27FC236}">
                  <a16:creationId xmlns:a16="http://schemas.microsoft.com/office/drawing/2014/main" xmlns="" id="{66CD4983-0D67-47D1-B718-95E23F619C4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010943" y="533833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79">
              <a:extLst>
                <a:ext uri="{FF2B5EF4-FFF2-40B4-BE49-F238E27FC236}">
                  <a16:creationId xmlns:a16="http://schemas.microsoft.com/office/drawing/2014/main" xmlns="" id="{B2994A0B-6B7D-42B0-81A8-EA482E26966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2876608" y="517420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79">
              <a:extLst>
                <a:ext uri="{FF2B5EF4-FFF2-40B4-BE49-F238E27FC236}">
                  <a16:creationId xmlns:a16="http://schemas.microsoft.com/office/drawing/2014/main" xmlns="" id="{71D6B524-6981-4540-85FC-1C7E3A91036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6200000">
              <a:off x="1874878" y="187323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79">
              <a:extLst>
                <a:ext uri="{FF2B5EF4-FFF2-40B4-BE49-F238E27FC236}">
                  <a16:creationId xmlns:a16="http://schemas.microsoft.com/office/drawing/2014/main" xmlns="" id="{119CDAF4-086B-4DF4-91C4-0E55E2E0447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397991" y="30979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74">
              <a:extLst>
                <a:ext uri="{FF2B5EF4-FFF2-40B4-BE49-F238E27FC236}">
                  <a16:creationId xmlns:a16="http://schemas.microsoft.com/office/drawing/2014/main" xmlns="" id="{4A3083A2-69D2-4C08-9514-FF14E494D8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2327887" y="980123"/>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4">
            <a:extLst>
              <a:ext uri="{FF2B5EF4-FFF2-40B4-BE49-F238E27FC236}">
                <a16:creationId xmlns:a16="http://schemas.microsoft.com/office/drawing/2014/main" xmlns="" id="{A2BBB18E-714D-FB15-2309-FBC2DBABF782}"/>
              </a:ext>
            </a:extLst>
          </p:cNvPr>
          <p:cNvPicPr>
            <a:picLocks noChangeAspect="1"/>
          </p:cNvPicPr>
          <p:nvPr/>
        </p:nvPicPr>
        <p:blipFill rotWithShape="1">
          <a:blip r:embed="rId2">
            <a:alphaModFix/>
          </a:blip>
          <a:srcRect t="1951" b="6635"/>
          <a:stretch/>
        </p:blipFill>
        <p:spPr>
          <a:xfrm>
            <a:off x="239534" y="1780547"/>
            <a:ext cx="4073428" cy="3387240"/>
          </a:xfrm>
          <a:prstGeom prst="rect">
            <a:avLst/>
          </a:prstGeom>
        </p:spPr>
      </p:pic>
      <p:sp>
        <p:nvSpPr>
          <p:cNvPr id="3" name="Content Placeholder 2">
            <a:extLst>
              <a:ext uri="{FF2B5EF4-FFF2-40B4-BE49-F238E27FC236}">
                <a16:creationId xmlns:a16="http://schemas.microsoft.com/office/drawing/2014/main" xmlns="" id="{837BA95E-8641-78FF-1E71-71157CAE041A}"/>
              </a:ext>
            </a:extLst>
          </p:cNvPr>
          <p:cNvSpPr>
            <a:spLocks noGrp="1"/>
          </p:cNvSpPr>
          <p:nvPr>
            <p:ph idx="1"/>
          </p:nvPr>
        </p:nvSpPr>
        <p:spPr>
          <a:xfrm>
            <a:off x="4286028" y="1691868"/>
            <a:ext cx="7601172" cy="4975481"/>
          </a:xfrm>
        </p:spPr>
        <p:txBody>
          <a:bodyPr vert="horz" lIns="91440" tIns="45720" rIns="91440" bIns="45720" rtlCol="0" anchor="t">
            <a:normAutofit/>
          </a:bodyPr>
          <a:lstStyle/>
          <a:p>
            <a:r>
              <a:rPr lang="en" sz="3100" b="1" dirty="0">
                <a:solidFill>
                  <a:srgbClr val="00B0F0"/>
                </a:solidFill>
                <a:latin typeface="Arial" panose="020B0604020202020204" pitchFamily="34" charset="0"/>
                <a:cs typeface="Arial" panose="020B0604020202020204" pitchFamily="34" charset="0"/>
              </a:rPr>
              <a:t>LIMITING BELIEFS </a:t>
            </a:r>
            <a:r>
              <a:rPr lang="en" sz="2600" b="1" dirty="0">
                <a:solidFill>
                  <a:srgbClr val="00B0F0"/>
                </a:solidFill>
                <a:latin typeface="Arial" panose="020B0604020202020204" pitchFamily="34" charset="0"/>
                <a:cs typeface="Arial" panose="020B0604020202020204" pitchFamily="34" charset="0"/>
              </a:rPr>
              <a:t>- </a:t>
            </a:r>
            <a:r>
              <a:rPr lang="en" sz="2800" dirty="0">
                <a:latin typeface="Arial" panose="020B0604020202020204" pitchFamily="34" charset="0"/>
                <a:cs typeface="Arial" panose="020B0604020202020204" pitchFamily="34" charset="0"/>
              </a:rPr>
              <a:t>HARMFUL BELIEFS THAT DO NOT SERVE US, H</a:t>
            </a:r>
            <a:r>
              <a:rPr lang="pl-PL" sz="2800" dirty="0">
                <a:latin typeface="Arial" panose="020B0604020202020204" pitchFamily="34" charset="0"/>
                <a:cs typeface="Arial" panose="020B0604020202020204" pitchFamily="34" charset="0"/>
              </a:rPr>
              <a:t>INDER</a:t>
            </a:r>
            <a:r>
              <a:rPr lang="en" sz="2800" dirty="0">
                <a:latin typeface="Arial" panose="020B0604020202020204" pitchFamily="34" charset="0"/>
                <a:cs typeface="Arial" panose="020B0604020202020204" pitchFamily="34" charset="0"/>
              </a:rPr>
              <a:t> OUR EMPOWERMENT, E.G.:</a:t>
            </a:r>
            <a:endParaRPr lang="en-US" sz="2800" dirty="0">
              <a:latin typeface="Arial" panose="020B0604020202020204" pitchFamily="34" charset="0"/>
              <a:cs typeface="Arial" panose="020B0604020202020204" pitchFamily="34" charset="0"/>
            </a:endParaRPr>
          </a:p>
          <a:p>
            <a:pPr marL="171450" indent="0">
              <a:buClr>
                <a:srgbClr val="C3B2A7"/>
              </a:buClr>
              <a:buNone/>
            </a:pPr>
            <a:r>
              <a:rPr lang="en" sz="3100" b="1" dirty="0">
                <a:latin typeface="Arial" panose="020B0604020202020204" pitchFamily="34" charset="0"/>
                <a:cs typeface="Arial" panose="020B0604020202020204" pitchFamily="34" charset="0"/>
              </a:rPr>
              <a:t>"I AM TOO OLD FOR THIS" ,</a:t>
            </a:r>
          </a:p>
          <a:p>
            <a:pPr marL="171450" indent="0">
              <a:buNone/>
            </a:pPr>
            <a:r>
              <a:rPr lang="en" sz="3100" b="1" dirty="0">
                <a:latin typeface="Arial" panose="020B0604020202020204" pitchFamily="34" charset="0"/>
                <a:cs typeface="Arial" panose="020B0604020202020204" pitchFamily="34" charset="0"/>
              </a:rPr>
              <a:t>"I'M NOT SUITABLE FOR THIS"</a:t>
            </a:r>
            <a:endParaRPr lang="en-US" sz="3100" b="1" dirty="0">
              <a:latin typeface="Arial" panose="020B0604020202020204" pitchFamily="34" charset="0"/>
              <a:cs typeface="Arial" panose="020B0604020202020204" pitchFamily="34" charset="0"/>
            </a:endParaRPr>
          </a:p>
          <a:p>
            <a:pPr marL="171450" indent="0">
              <a:buNone/>
            </a:pPr>
            <a:r>
              <a:rPr lang="en" sz="3100" b="1" dirty="0">
                <a:latin typeface="Arial" panose="020B0604020202020204" pitchFamily="34" charset="0"/>
                <a:cs typeface="Arial" panose="020B0604020202020204" pitchFamily="34" charset="0"/>
              </a:rPr>
              <a:t>"I DON'T DESERVE THIS"</a:t>
            </a:r>
            <a:endParaRPr lang="en-US" sz="3100" b="1" dirty="0">
              <a:latin typeface="Arial" panose="020B0604020202020204" pitchFamily="34" charset="0"/>
              <a:cs typeface="Arial" panose="020B0604020202020204" pitchFamily="34" charset="0"/>
            </a:endParaRPr>
          </a:p>
          <a:p>
            <a:pPr marL="171450" indent="0">
              <a:buNone/>
            </a:pPr>
            <a:r>
              <a:rPr lang="en" sz="3100" b="1" dirty="0">
                <a:latin typeface="Arial" panose="020B0604020202020204" pitchFamily="34" charset="0"/>
                <a:cs typeface="Arial" panose="020B0604020202020204" pitchFamily="34" charset="0"/>
              </a:rPr>
              <a:t>"I CAN NOT AFFORD IT",</a:t>
            </a:r>
            <a:endParaRPr lang="en-US" sz="3100" b="1" dirty="0">
              <a:latin typeface="Arial" panose="020B0604020202020204" pitchFamily="34" charset="0"/>
              <a:cs typeface="Arial" panose="020B0604020202020204" pitchFamily="34" charset="0"/>
            </a:endParaRPr>
          </a:p>
          <a:p>
            <a:pPr marL="171450" indent="0">
              <a:buNone/>
            </a:pPr>
            <a:r>
              <a:rPr lang="en" sz="3100" b="1" dirty="0">
                <a:latin typeface="Arial" panose="020B0604020202020204" pitchFamily="34" charset="0"/>
                <a:cs typeface="Arial" panose="020B0604020202020204" pitchFamily="34" charset="0"/>
              </a:rPr>
              <a:t>"I HAVE NO LUCK" </a:t>
            </a:r>
            <a:endParaRPr lang="pl-PL" sz="3100" b="1" dirty="0">
              <a:latin typeface="Arial" panose="020B0604020202020204" pitchFamily="34" charset="0"/>
              <a:cs typeface="Arial" panose="020B0604020202020204" pitchFamily="34" charset="0"/>
            </a:endParaRPr>
          </a:p>
          <a:p>
            <a:pPr marL="171450" indent="0">
              <a:buNone/>
            </a:pPr>
            <a:r>
              <a:rPr lang="en" sz="3100" b="1" dirty="0">
                <a:latin typeface="Arial" panose="020B0604020202020204" pitchFamily="34" charset="0"/>
                <a:cs typeface="Arial" panose="020B0604020202020204" pitchFamily="34" charset="0"/>
              </a:rPr>
              <a:t>ETC.</a:t>
            </a:r>
            <a:endParaRPr lang="en-US" sz="3100" b="1" dirty="0">
              <a:latin typeface="Arial" panose="020B0604020202020204" pitchFamily="34" charset="0"/>
              <a:cs typeface="Arial" panose="020B0604020202020204" pitchFamily="34" charset="0"/>
            </a:endParaRPr>
          </a:p>
          <a:p>
            <a:pPr>
              <a:buClr>
                <a:srgbClr val="C3B2A7"/>
              </a:buClr>
            </a:pPr>
            <a:endParaRPr lang="en-US" dirty="0">
              <a:latin typeface="Times New Roman"/>
              <a:cs typeface="Times New Roman"/>
            </a:endParaRPr>
          </a:p>
          <a:p>
            <a:pPr marL="0" indent="0">
              <a:buClr>
                <a:srgbClr val="C3B2A7"/>
              </a:buClr>
              <a:buNone/>
            </a:pPr>
            <a:endParaRPr lang="en-US" dirty="0">
              <a:latin typeface="Times New Roman"/>
              <a:cs typeface="Times New Roman"/>
            </a:endParaRPr>
          </a:p>
          <a:p>
            <a:pPr marL="0" indent="0">
              <a:buClr>
                <a:srgbClr val="C3B2A7"/>
              </a:buClr>
              <a:buNone/>
            </a:pPr>
            <a:endParaRPr lang="en-US" dirty="0">
              <a:latin typeface="Times New Roman"/>
              <a:cs typeface="Times New Roman"/>
            </a:endParaRPr>
          </a:p>
          <a:p>
            <a:pPr>
              <a:buClr>
                <a:srgbClr val="C3B2A7"/>
              </a:buClr>
            </a:pPr>
            <a:endParaRPr lang="en-US" dirty="0"/>
          </a:p>
          <a:p>
            <a:pPr>
              <a:buClr>
                <a:srgbClr val="C3B2A7"/>
              </a:buClr>
            </a:pPr>
            <a:endParaRPr lang="en-US" dirty="0"/>
          </a:p>
        </p:txBody>
      </p:sp>
    </p:spTree>
    <p:extLst>
      <p:ext uri="{BB962C8B-B14F-4D97-AF65-F5344CB8AC3E}">
        <p14:creationId xmlns:p14="http://schemas.microsoft.com/office/powerpoint/2010/main" val="579140280"/>
      </p:ext>
    </p:extLst>
  </p:cSld>
  <p:clrMapOvr>
    <a:masterClrMapping/>
  </p:clrMapOvr>
  <p:transition>
    <p:cove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err="1"/>
              <a:t>Refuse</a:t>
            </a:r>
            <a:endParaRPr lang="pl-PL" dirty="0"/>
          </a:p>
        </p:txBody>
      </p:sp>
      <p:sp>
        <p:nvSpPr>
          <p:cNvPr id="3" name="Symbol zastępczy zawartości 2"/>
          <p:cNvSpPr>
            <a:spLocks noGrp="1"/>
          </p:cNvSpPr>
          <p:nvPr>
            <p:ph idx="1"/>
          </p:nvPr>
        </p:nvSpPr>
        <p:spPr>
          <a:xfrm>
            <a:off x="1371600" y="1547870"/>
            <a:ext cx="9601200" cy="3581400"/>
          </a:xfrm>
        </p:spPr>
        <p:txBody>
          <a:bodyPr>
            <a:noAutofit/>
          </a:bodyPr>
          <a:lstStyle/>
          <a:p>
            <a:r>
              <a:rPr lang="en" sz="2600" dirty="0"/>
              <a:t>Refuse and </a:t>
            </a:r>
            <a:r>
              <a:rPr lang="en" sz="2600" b="1" dirty="0" smtClean="0"/>
              <a:t>don't </a:t>
            </a:r>
            <a:r>
              <a:rPr lang="en" sz="2600" b="1" dirty="0"/>
              <a:t>let yourself be led </a:t>
            </a:r>
            <a:r>
              <a:rPr lang="en" sz="2600" dirty="0"/>
              <a:t>into </a:t>
            </a:r>
            <a:r>
              <a:rPr lang="en" sz="2600" b="1" dirty="0">
                <a:solidFill>
                  <a:srgbClr val="C00000"/>
                </a:solidFill>
              </a:rPr>
              <a:t>compulsive consumption</a:t>
            </a:r>
            <a:r>
              <a:rPr lang="en" sz="2600" dirty="0"/>
              <a:t>. This principle encourages minimalism and pays more attention to intangible issues such as </a:t>
            </a:r>
            <a:r>
              <a:rPr lang="en" sz="2600" b="1" dirty="0">
                <a:solidFill>
                  <a:srgbClr val="00B050"/>
                </a:solidFill>
              </a:rPr>
              <a:t>harmony, peace, balance and nature</a:t>
            </a:r>
            <a:r>
              <a:rPr lang="en" sz="2600" dirty="0"/>
              <a:t>. Refusing contributes to supporting slow movements </a:t>
            </a:r>
            <a:r>
              <a:rPr lang="en" sz="2600" dirty="0" smtClean="0"/>
              <a:t>(slow </a:t>
            </a:r>
            <a:r>
              <a:rPr lang="en" sz="2600" dirty="0"/>
              <a:t>life, slow food, etc.) More and more people are starting to care about </a:t>
            </a:r>
            <a:r>
              <a:rPr lang="en" sz="2600" dirty="0" smtClean="0"/>
              <a:t>work-life balance. </a:t>
            </a:r>
            <a:r>
              <a:rPr lang="en" sz="2600" dirty="0"/>
              <a:t>Recently, the attitude of </a:t>
            </a:r>
            <a:r>
              <a:rPr lang="en" sz="2600" dirty="0" smtClean="0"/>
              <a:t>deconsumption, </a:t>
            </a:r>
            <a:r>
              <a:rPr lang="en" sz="2600" dirty="0"/>
              <a:t>i.e. consciously limiting one's purchases, has become popular. As it turns out, continuous economic growth is not a guarantee of happiness, more and more often it is said that happiness is caused by non-material factors, such as: communing with nature, lasting friendships, culture, strong </a:t>
            </a:r>
            <a:r>
              <a:rPr lang="en" sz="2600" dirty="0" smtClean="0"/>
              <a:t>local communities, </a:t>
            </a:r>
            <a:r>
              <a:rPr lang="en" sz="2600" dirty="0"/>
              <a:t>etc.</a:t>
            </a:r>
          </a:p>
        </p:txBody>
      </p:sp>
    </p:spTree>
    <p:extLst>
      <p:ext uri="{BB962C8B-B14F-4D97-AF65-F5344CB8AC3E}">
        <p14:creationId xmlns:p14="http://schemas.microsoft.com/office/powerpoint/2010/main" val="157568159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a:t>Refuse </a:t>
            </a:r>
            <a:r>
              <a:rPr lang="en" dirty="0"/>
              <a:t>in </a:t>
            </a:r>
            <a:r>
              <a:rPr lang="en" dirty="0" smtClean="0"/>
              <a:t>practice:</a:t>
            </a:r>
            <a:endParaRPr lang="pl-PL" dirty="0"/>
          </a:p>
        </p:txBody>
      </p:sp>
      <p:sp>
        <p:nvSpPr>
          <p:cNvPr id="3" name="Symbol zastępczy zawartości 2"/>
          <p:cNvSpPr>
            <a:spLocks noGrp="1"/>
          </p:cNvSpPr>
          <p:nvPr>
            <p:ph idx="1"/>
          </p:nvPr>
        </p:nvSpPr>
        <p:spPr>
          <a:xfrm>
            <a:off x="1049482" y="1766455"/>
            <a:ext cx="9923318" cy="4100945"/>
          </a:xfrm>
        </p:spPr>
        <p:txBody>
          <a:bodyPr>
            <a:normAutofit lnSpcReduction="10000"/>
          </a:bodyPr>
          <a:lstStyle/>
          <a:p>
            <a:r>
              <a:rPr lang="en" sz="2800" dirty="0"/>
              <a:t>Limit </a:t>
            </a:r>
            <a:r>
              <a:rPr lang="en" sz="2800" dirty="0" smtClean="0"/>
              <a:t>going </a:t>
            </a:r>
            <a:r>
              <a:rPr lang="en" sz="2800" dirty="0"/>
              <a:t>to the store, it will </a:t>
            </a:r>
            <a:r>
              <a:rPr lang="en" sz="2800" b="1" dirty="0">
                <a:solidFill>
                  <a:srgbClr val="00B050"/>
                </a:solidFill>
              </a:rPr>
              <a:t>save you time </a:t>
            </a:r>
            <a:r>
              <a:rPr lang="en" sz="2800" dirty="0"/>
              <a:t>and teach you better organization and </a:t>
            </a:r>
            <a:r>
              <a:rPr lang="en" sz="2800" dirty="0" smtClean="0"/>
              <a:t>planning.</a:t>
            </a:r>
            <a:endParaRPr lang="pl-PL" sz="2800" dirty="0"/>
          </a:p>
          <a:p>
            <a:r>
              <a:rPr lang="pl-PL" sz="2800" dirty="0" smtClean="0"/>
              <a:t>Do not </a:t>
            </a:r>
            <a:r>
              <a:rPr lang="en" sz="2800" dirty="0" smtClean="0"/>
              <a:t>treat fashion </a:t>
            </a:r>
            <a:r>
              <a:rPr lang="en" sz="2800" dirty="0"/>
              <a:t>as therapy for bad days, try to approach the </a:t>
            </a:r>
            <a:r>
              <a:rPr lang="en" sz="2800" b="1" dirty="0">
                <a:solidFill>
                  <a:srgbClr val="00B050"/>
                </a:solidFill>
              </a:rPr>
              <a:t>purchase</a:t>
            </a:r>
            <a:r>
              <a:rPr lang="en" sz="2800" dirty="0"/>
              <a:t> of clothes </a:t>
            </a:r>
            <a:r>
              <a:rPr lang="en" sz="2800" dirty="0" smtClean="0"/>
              <a:t>in </a:t>
            </a:r>
            <a:r>
              <a:rPr lang="en" sz="2800" b="1" dirty="0" smtClean="0">
                <a:solidFill>
                  <a:srgbClr val="00B050"/>
                </a:solidFill>
              </a:rPr>
              <a:t>moderation</a:t>
            </a:r>
            <a:r>
              <a:rPr lang="en" sz="2800" dirty="0" smtClean="0"/>
              <a:t>.</a:t>
            </a:r>
            <a:endParaRPr lang="pl-PL" sz="2800" dirty="0"/>
          </a:p>
          <a:p>
            <a:r>
              <a:rPr lang="en" sz="2800" dirty="0" smtClean="0"/>
              <a:t>Remember, </a:t>
            </a:r>
            <a:r>
              <a:rPr lang="en" sz="2800" dirty="0"/>
              <a:t>you </a:t>
            </a:r>
            <a:r>
              <a:rPr lang="en" sz="2800" dirty="0" smtClean="0"/>
              <a:t>don't </a:t>
            </a:r>
            <a:r>
              <a:rPr lang="en" sz="2800" dirty="0"/>
              <a:t>always have to be </a:t>
            </a:r>
            <a:r>
              <a:rPr lang="en" sz="2800" dirty="0" smtClean="0"/>
              <a:t>online</a:t>
            </a:r>
            <a:r>
              <a:rPr lang="en" sz="2800" dirty="0"/>
              <a:t>. It's good to switch off from time to time and see what you can do with your free </a:t>
            </a:r>
            <a:r>
              <a:rPr lang="en" sz="2800" dirty="0" smtClean="0"/>
              <a:t>time.</a:t>
            </a:r>
            <a:endParaRPr lang="pl-PL" sz="2800" dirty="0"/>
          </a:p>
          <a:p>
            <a:r>
              <a:rPr lang="pl-PL" sz="2800" dirty="0" err="1" smtClean="0"/>
              <a:t>Think</a:t>
            </a:r>
            <a:r>
              <a:rPr lang="pl-PL" sz="2800" dirty="0" smtClean="0"/>
              <a:t> of </a:t>
            </a:r>
            <a:r>
              <a:rPr lang="en" sz="2800" dirty="0" smtClean="0"/>
              <a:t>what you </a:t>
            </a:r>
            <a:r>
              <a:rPr lang="en" sz="2800" dirty="0"/>
              <a:t>see as a </a:t>
            </a:r>
            <a:r>
              <a:rPr lang="en" sz="2800" b="1" dirty="0">
                <a:solidFill>
                  <a:srgbClr val="00B050"/>
                </a:solidFill>
              </a:rPr>
              <a:t>sense of </a:t>
            </a:r>
            <a:r>
              <a:rPr lang="en" sz="2800" b="1" dirty="0" smtClean="0">
                <a:solidFill>
                  <a:srgbClr val="00B050"/>
                </a:solidFill>
              </a:rPr>
              <a:t>happiness</a:t>
            </a:r>
            <a:r>
              <a:rPr lang="pl-PL" sz="2800" dirty="0" smtClean="0"/>
              <a:t>:</a:t>
            </a:r>
            <a:r>
              <a:rPr lang="en" sz="2800" dirty="0" smtClean="0"/>
              <a:t> </a:t>
            </a:r>
            <a:r>
              <a:rPr lang="en" sz="2800" dirty="0"/>
              <a:t>Is it buying new </a:t>
            </a:r>
            <a:r>
              <a:rPr lang="en" sz="2800" dirty="0" smtClean="0"/>
              <a:t>clothes </a:t>
            </a:r>
            <a:r>
              <a:rPr lang="en" sz="2800" dirty="0"/>
              <a:t>or maybe meeting friends?</a:t>
            </a:r>
          </a:p>
          <a:p>
            <a:endParaRPr lang="pl-PL" dirty="0"/>
          </a:p>
        </p:txBody>
      </p:sp>
    </p:spTree>
    <p:extLst>
      <p:ext uri="{BB962C8B-B14F-4D97-AF65-F5344CB8AC3E}">
        <p14:creationId xmlns:p14="http://schemas.microsoft.com/office/powerpoint/2010/main" val="2415410039"/>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03245" y="353291"/>
            <a:ext cx="9601200" cy="1485900"/>
          </a:xfrm>
        </p:spPr>
        <p:txBody>
          <a:bodyPr/>
          <a:lstStyle/>
          <a:p>
            <a:r>
              <a:rPr lang="en" b="1" dirty="0" smtClean="0"/>
              <a:t>Reduce</a:t>
            </a:r>
            <a:endParaRPr lang="pl-PL" dirty="0"/>
          </a:p>
        </p:txBody>
      </p:sp>
      <p:sp>
        <p:nvSpPr>
          <p:cNvPr id="3" name="Symbol zastępczy zawartości 2"/>
          <p:cNvSpPr>
            <a:spLocks noGrp="1"/>
          </p:cNvSpPr>
          <p:nvPr>
            <p:ph idx="1"/>
          </p:nvPr>
        </p:nvSpPr>
        <p:spPr>
          <a:xfrm>
            <a:off x="1080655" y="1392383"/>
            <a:ext cx="10046381" cy="4865198"/>
          </a:xfrm>
        </p:spPr>
        <p:txBody>
          <a:bodyPr>
            <a:normAutofit fontScale="92500" lnSpcReduction="20000"/>
          </a:bodyPr>
          <a:lstStyle/>
          <a:p>
            <a:r>
              <a:rPr lang="en" sz="3000" b="1" dirty="0" smtClean="0">
                <a:solidFill>
                  <a:srgbClr val="00B050"/>
                </a:solidFill>
              </a:rPr>
              <a:t>Reduce, </a:t>
            </a:r>
            <a:r>
              <a:rPr lang="en" sz="3000" b="1" dirty="0">
                <a:solidFill>
                  <a:srgbClr val="00B050"/>
                </a:solidFill>
              </a:rPr>
              <a:t>buy </a:t>
            </a:r>
            <a:r>
              <a:rPr lang="en" sz="3000" b="1" dirty="0" smtClean="0">
                <a:solidFill>
                  <a:srgbClr val="00B050"/>
                </a:solidFill>
              </a:rPr>
              <a:t>less</a:t>
            </a:r>
            <a:r>
              <a:rPr lang="en" sz="3000" dirty="0" smtClean="0"/>
              <a:t>. </a:t>
            </a:r>
            <a:r>
              <a:rPr lang="en" sz="3000" dirty="0"/>
              <a:t>Limit yourself to the absolute minimum. As you know, how much we buy affects how much </a:t>
            </a:r>
            <a:r>
              <a:rPr lang="pl-PL" sz="3000" dirty="0" smtClean="0"/>
              <a:t>of </a:t>
            </a:r>
            <a:r>
              <a:rPr lang="en" sz="3000" dirty="0" smtClean="0"/>
              <a:t>raw </a:t>
            </a:r>
            <a:r>
              <a:rPr lang="en" sz="3000" dirty="0"/>
              <a:t>materials, energy and water </a:t>
            </a:r>
            <a:r>
              <a:rPr lang="pl-PL" sz="3000" dirty="0" err="1" smtClean="0"/>
              <a:t>is</a:t>
            </a:r>
            <a:r>
              <a:rPr lang="en" sz="3000" dirty="0" smtClean="0"/>
              <a:t> </a:t>
            </a:r>
            <a:r>
              <a:rPr lang="en" sz="3000" dirty="0"/>
              <a:t>used. </a:t>
            </a:r>
            <a:r>
              <a:rPr lang="en" sz="3000" b="1" dirty="0">
                <a:solidFill>
                  <a:srgbClr val="00B050"/>
                </a:solidFill>
              </a:rPr>
              <a:t>It is worth </a:t>
            </a:r>
            <a:r>
              <a:rPr lang="en" sz="3000" dirty="0"/>
              <a:t>bearing in mind the condition of our </a:t>
            </a:r>
            <a:r>
              <a:rPr lang="en" sz="3000" dirty="0" smtClean="0"/>
              <a:t>planet.</a:t>
            </a:r>
            <a:endParaRPr lang="pl-PL" sz="3000" dirty="0"/>
          </a:p>
          <a:p>
            <a:r>
              <a:rPr lang="en" sz="3000" dirty="0"/>
              <a:t>Do you know what </a:t>
            </a:r>
            <a:r>
              <a:rPr lang="en" sz="3000" b="1" dirty="0">
                <a:solidFill>
                  <a:srgbClr val="C00000"/>
                </a:solidFill>
              </a:rPr>
              <a:t>a carbon footprint is? </a:t>
            </a:r>
            <a:r>
              <a:rPr lang="en" sz="3000" dirty="0"/>
              <a:t>It is the amount of all greenhouse gases (carbon dioxide, methane and several other gases) emitted due to human activities. For an average Pole, the carbon footprint is 8,000 kg of CO2. Meanwhile, the global target is only 2,000 kg of CO2 per person. There are even special websites where you can roughly calculate your carbon footprint </a:t>
            </a:r>
            <a:r>
              <a:rPr lang="en" sz="3000" dirty="0" smtClean="0"/>
              <a:t>(</a:t>
            </a:r>
            <a:r>
              <a:rPr lang="en" sz="3000" dirty="0" smtClean="0">
                <a:hlinkClick r:id="rId2"/>
              </a:rPr>
              <a:t>https</a:t>
            </a:r>
            <a:r>
              <a:rPr lang="en" sz="3000" dirty="0">
                <a:hlinkClick r:id="rId2"/>
              </a:rPr>
              <a:t>://</a:t>
            </a:r>
            <a:r>
              <a:rPr lang="en" sz="3000" dirty="0" smtClean="0">
                <a:hlinkClick r:id="rId2"/>
              </a:rPr>
              <a:t>waznamisjazdrowaemisja.pl/kalkulator-sladu-weglowego</a:t>
            </a:r>
            <a:r>
              <a:rPr lang="en" sz="3000" dirty="0" smtClean="0"/>
              <a:t>). </a:t>
            </a:r>
            <a:r>
              <a:rPr lang="en" sz="3000" dirty="0"/>
              <a:t>Calculate and think about what you can do to reduce it. Below are some tips.</a:t>
            </a:r>
          </a:p>
          <a:p>
            <a:endParaRPr lang="pl-PL" dirty="0"/>
          </a:p>
          <a:p>
            <a:endParaRPr lang="pl-PL" dirty="0"/>
          </a:p>
        </p:txBody>
      </p:sp>
    </p:spTree>
    <p:extLst>
      <p:ext uri="{BB962C8B-B14F-4D97-AF65-F5344CB8AC3E}">
        <p14:creationId xmlns:p14="http://schemas.microsoft.com/office/powerpoint/2010/main" val="269957875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R</a:t>
            </a:r>
            <a:r>
              <a:rPr lang="en" b="1" dirty="0" smtClean="0"/>
              <a:t>educe</a:t>
            </a:r>
            <a:r>
              <a:rPr lang="pl-PL" b="1" dirty="0" smtClean="0"/>
              <a:t> </a:t>
            </a:r>
            <a:r>
              <a:rPr lang="en" dirty="0" smtClean="0"/>
              <a:t>in practice:</a:t>
            </a:r>
            <a:endParaRPr lang="pl-PL" dirty="0"/>
          </a:p>
        </p:txBody>
      </p:sp>
      <p:sp>
        <p:nvSpPr>
          <p:cNvPr id="3" name="Symbol zastępczy zawartości 2"/>
          <p:cNvSpPr>
            <a:spLocks noGrp="1"/>
          </p:cNvSpPr>
          <p:nvPr>
            <p:ph idx="1"/>
          </p:nvPr>
        </p:nvSpPr>
        <p:spPr>
          <a:xfrm>
            <a:off x="1371600" y="1696597"/>
            <a:ext cx="9601200" cy="4737253"/>
          </a:xfrm>
        </p:spPr>
        <p:txBody>
          <a:bodyPr>
            <a:normAutofit lnSpcReduction="10000"/>
          </a:bodyPr>
          <a:lstStyle/>
          <a:p>
            <a:r>
              <a:rPr lang="en" sz="2600" dirty="0" smtClean="0"/>
              <a:t>Don't throw </a:t>
            </a:r>
            <a:r>
              <a:rPr lang="en" sz="2600" dirty="0"/>
              <a:t>away food. </a:t>
            </a:r>
            <a:r>
              <a:rPr lang="pl-PL" sz="2600" dirty="0"/>
              <a:t>B</a:t>
            </a:r>
            <a:r>
              <a:rPr lang="en" sz="2600" dirty="0" smtClean="0"/>
              <a:t>uy </a:t>
            </a:r>
            <a:r>
              <a:rPr lang="pl-PL" sz="2600" dirty="0" err="1" smtClean="0"/>
              <a:t>only</a:t>
            </a:r>
            <a:r>
              <a:rPr lang="pl-PL" sz="2600" dirty="0" smtClean="0"/>
              <a:t> </a:t>
            </a:r>
            <a:r>
              <a:rPr lang="en" sz="2600" u="sng" dirty="0" smtClean="0"/>
              <a:t>as </a:t>
            </a:r>
            <a:r>
              <a:rPr lang="en" sz="2600" u="sng" dirty="0"/>
              <a:t>much as you can </a:t>
            </a:r>
            <a:r>
              <a:rPr lang="en" sz="2600" dirty="0"/>
              <a:t>consume.</a:t>
            </a:r>
          </a:p>
          <a:p>
            <a:r>
              <a:rPr lang="en" sz="2600" dirty="0"/>
              <a:t>Give </a:t>
            </a:r>
            <a:r>
              <a:rPr lang="en" sz="2600" dirty="0" smtClean="0"/>
              <a:t>up </a:t>
            </a:r>
            <a:r>
              <a:rPr lang="en" sz="2600" dirty="0"/>
              <a:t>reusable, double packaging. Try to buy products with minimal </a:t>
            </a:r>
            <a:r>
              <a:rPr lang="en" sz="2600" dirty="0" smtClean="0"/>
              <a:t>packaging.</a:t>
            </a:r>
            <a:endParaRPr lang="pl-PL" sz="2600" dirty="0"/>
          </a:p>
          <a:p>
            <a:r>
              <a:rPr lang="en" sz="2600" dirty="0"/>
              <a:t>Carry </a:t>
            </a:r>
            <a:r>
              <a:rPr lang="en" sz="2600" dirty="0" smtClean="0"/>
              <a:t>your </a:t>
            </a:r>
            <a:r>
              <a:rPr lang="en" sz="2600" dirty="0"/>
              <a:t>own shopping bag with </a:t>
            </a:r>
            <a:r>
              <a:rPr lang="en" sz="2600" dirty="0" smtClean="0"/>
              <a:t>you.</a:t>
            </a:r>
            <a:endParaRPr lang="pl-PL" sz="2600" dirty="0"/>
          </a:p>
          <a:p>
            <a:r>
              <a:rPr lang="en" sz="2600" dirty="0"/>
              <a:t>If </a:t>
            </a:r>
            <a:r>
              <a:rPr lang="en" sz="2600" dirty="0" smtClean="0"/>
              <a:t>you </a:t>
            </a:r>
            <a:r>
              <a:rPr lang="en" sz="2600" dirty="0"/>
              <a:t>can choose a bike instead of a car or public transport, do not hesitate to do it!</a:t>
            </a:r>
          </a:p>
          <a:p>
            <a:r>
              <a:rPr lang="en" sz="2600" dirty="0" smtClean="0"/>
              <a:t>Turn off </a:t>
            </a:r>
            <a:r>
              <a:rPr lang="en" sz="2600" dirty="0"/>
              <a:t>devices that are not working, </a:t>
            </a:r>
            <a:r>
              <a:rPr lang="en" sz="2600" b="1" dirty="0">
                <a:solidFill>
                  <a:srgbClr val="C00000"/>
                </a:solidFill>
              </a:rPr>
              <a:t>do not keep </a:t>
            </a:r>
            <a:r>
              <a:rPr lang="en" sz="2600" dirty="0"/>
              <a:t>chargers in sockets unnecessarily, print on both sides (if necessary</a:t>
            </a:r>
            <a:r>
              <a:rPr lang="en" sz="2600" dirty="0" smtClean="0"/>
              <a:t>). </a:t>
            </a:r>
            <a:r>
              <a:rPr lang="en" sz="2600" dirty="0"/>
              <a:t>These </a:t>
            </a:r>
            <a:r>
              <a:rPr lang="en" sz="2600" dirty="0" smtClean="0"/>
              <a:t>are</a:t>
            </a:r>
            <a:r>
              <a:rPr lang="pl-PL" sz="2600" dirty="0" smtClean="0"/>
              <a:t> small </a:t>
            </a:r>
            <a:r>
              <a:rPr lang="pl-PL" sz="2600" dirty="0" err="1" smtClean="0"/>
              <a:t>things</a:t>
            </a:r>
            <a:r>
              <a:rPr lang="en" sz="2600" dirty="0" smtClean="0"/>
              <a:t>, </a:t>
            </a:r>
            <a:r>
              <a:rPr lang="en" sz="2600" dirty="0"/>
              <a:t>but during the day there can be quite a large list of actions that can be taken to make it function more efficiently and optimally.</a:t>
            </a:r>
          </a:p>
          <a:p>
            <a:endParaRPr lang="pl-PL" dirty="0"/>
          </a:p>
        </p:txBody>
      </p:sp>
    </p:spTree>
    <p:extLst>
      <p:ext uri="{BB962C8B-B14F-4D97-AF65-F5344CB8AC3E}">
        <p14:creationId xmlns:p14="http://schemas.microsoft.com/office/powerpoint/2010/main" val="296998629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a:t>Reuse</a:t>
            </a:r>
            <a:endParaRPr lang="pl-PL" dirty="0"/>
          </a:p>
        </p:txBody>
      </p:sp>
      <p:sp>
        <p:nvSpPr>
          <p:cNvPr id="3" name="Symbol zastępczy zawartości 2"/>
          <p:cNvSpPr>
            <a:spLocks noGrp="1"/>
          </p:cNvSpPr>
          <p:nvPr>
            <p:ph idx="1"/>
          </p:nvPr>
        </p:nvSpPr>
        <p:spPr>
          <a:xfrm>
            <a:off x="1371600" y="1834308"/>
            <a:ext cx="9601200" cy="3581400"/>
          </a:xfrm>
        </p:spPr>
        <p:txBody>
          <a:bodyPr>
            <a:noAutofit/>
          </a:bodyPr>
          <a:lstStyle/>
          <a:p>
            <a:r>
              <a:rPr lang="en" sz="2600" dirty="0" smtClean="0"/>
              <a:t>Use </a:t>
            </a:r>
            <a:r>
              <a:rPr lang="en" sz="2600" dirty="0"/>
              <a:t>products </a:t>
            </a:r>
            <a:r>
              <a:rPr lang="en" sz="2600" dirty="0" smtClean="0"/>
              <a:t>repeatedly</a:t>
            </a:r>
            <a:r>
              <a:rPr lang="pl-PL" sz="2600" dirty="0" smtClean="0"/>
              <a:t>,</a:t>
            </a:r>
            <a:r>
              <a:rPr lang="en" sz="2600" dirty="0" smtClean="0"/>
              <a:t> </a:t>
            </a:r>
            <a:r>
              <a:rPr lang="en" sz="2600" dirty="0"/>
              <a:t>in line with </a:t>
            </a:r>
            <a:r>
              <a:rPr lang="en" sz="2600" b="1" dirty="0" smtClean="0">
                <a:solidFill>
                  <a:srgbClr val="00B050"/>
                </a:solidFill>
              </a:rPr>
              <a:t>upcycling</a:t>
            </a:r>
            <a:r>
              <a:rPr lang="en" sz="2600" dirty="0" smtClean="0"/>
              <a:t>, </a:t>
            </a:r>
            <a:r>
              <a:rPr lang="en" sz="2600" dirty="0"/>
              <a:t>i.e. a method of reusing </a:t>
            </a:r>
            <a:r>
              <a:rPr lang="en" sz="2600" dirty="0">
                <a:solidFill>
                  <a:schemeClr val="tx1"/>
                </a:solidFill>
              </a:rPr>
              <a:t>and </a:t>
            </a:r>
            <a:r>
              <a:rPr lang="en" sz="2600" b="1" dirty="0">
                <a:solidFill>
                  <a:srgbClr val="00B050"/>
                </a:solidFill>
              </a:rPr>
              <a:t>giving a new life </a:t>
            </a:r>
            <a:r>
              <a:rPr lang="en" sz="2600" dirty="0"/>
              <a:t>to a product. Instead of </a:t>
            </a:r>
            <a:r>
              <a:rPr lang="en" sz="2600" b="1" dirty="0">
                <a:solidFill>
                  <a:srgbClr val="C00000"/>
                </a:solidFill>
              </a:rPr>
              <a:t>throwing away</a:t>
            </a:r>
            <a:r>
              <a:rPr lang="en" sz="2600" dirty="0"/>
              <a:t>, think about how you can reuse an </a:t>
            </a:r>
            <a:r>
              <a:rPr lang="en" sz="2600" dirty="0" smtClean="0"/>
              <a:t>item</a:t>
            </a:r>
            <a:r>
              <a:rPr lang="en" sz="2600" dirty="0"/>
              <a:t>. </a:t>
            </a:r>
            <a:r>
              <a:rPr lang="en" sz="2600" dirty="0" err="1"/>
              <a:t>Upcycling </a:t>
            </a:r>
            <a:r>
              <a:rPr lang="en" sz="2600" dirty="0"/>
              <a:t>is a great exercise in creativity! An old </a:t>
            </a:r>
            <a:r>
              <a:rPr lang="en" sz="2600" dirty="0" err="1"/>
              <a:t>t-shirt </a:t>
            </a:r>
            <a:r>
              <a:rPr lang="en" sz="2600" dirty="0"/>
              <a:t>can be used as a kitchen cloth, an ice cream box is perfect for freezing parsley, eggshells work as fertilizer for plants, coffee grounds are an excellent scrub. These are just a few tips on how to give a second life to a product. There are certainly many more, the only thing that can be a limitation is our imagination.</a:t>
            </a:r>
          </a:p>
        </p:txBody>
      </p:sp>
    </p:spTree>
    <p:extLst>
      <p:ext uri="{BB962C8B-B14F-4D97-AF65-F5344CB8AC3E}">
        <p14:creationId xmlns:p14="http://schemas.microsoft.com/office/powerpoint/2010/main" val="100271867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smtClean="0"/>
              <a:t>Reuse</a:t>
            </a:r>
            <a:r>
              <a:rPr lang="pl-PL" b="1" dirty="0" smtClean="0"/>
              <a:t> </a:t>
            </a:r>
            <a:r>
              <a:rPr lang="en" dirty="0" smtClean="0"/>
              <a:t>in practice:</a:t>
            </a:r>
            <a:endParaRPr lang="pl-PL" dirty="0"/>
          </a:p>
        </p:txBody>
      </p:sp>
      <p:sp>
        <p:nvSpPr>
          <p:cNvPr id="3" name="Symbol zastępczy zawartości 2"/>
          <p:cNvSpPr>
            <a:spLocks noGrp="1"/>
          </p:cNvSpPr>
          <p:nvPr>
            <p:ph idx="1"/>
          </p:nvPr>
        </p:nvSpPr>
        <p:spPr>
          <a:xfrm>
            <a:off x="1371600" y="1536853"/>
            <a:ext cx="9809018" cy="4760038"/>
          </a:xfrm>
        </p:spPr>
        <p:txBody>
          <a:bodyPr>
            <a:normAutofit/>
          </a:bodyPr>
          <a:lstStyle/>
          <a:p>
            <a:r>
              <a:rPr lang="en" sz="2800" dirty="0"/>
              <a:t>Paper </a:t>
            </a:r>
            <a:r>
              <a:rPr lang="en" sz="2800" dirty="0" smtClean="0"/>
              <a:t>scraps </a:t>
            </a:r>
            <a:r>
              <a:rPr lang="en" sz="2800" dirty="0"/>
              <a:t>can be used </a:t>
            </a:r>
            <a:r>
              <a:rPr lang="pl-PL" sz="2800" dirty="0" smtClean="0"/>
              <a:t>for </a:t>
            </a:r>
            <a:r>
              <a:rPr lang="pl-PL" sz="2800" dirty="0" err="1" smtClean="0"/>
              <a:t>making</a:t>
            </a:r>
            <a:r>
              <a:rPr lang="pl-PL" sz="2800" dirty="0" smtClean="0"/>
              <a:t> notes, </a:t>
            </a:r>
            <a:r>
              <a:rPr lang="pl-PL" sz="2800" dirty="0" err="1" smtClean="0"/>
              <a:t>drafts</a:t>
            </a:r>
            <a:r>
              <a:rPr lang="pl-PL" sz="2800" dirty="0" smtClean="0"/>
              <a:t>. </a:t>
            </a:r>
            <a:endParaRPr lang="pl-PL" sz="2800" dirty="0"/>
          </a:p>
          <a:p>
            <a:r>
              <a:rPr lang="en" sz="2800" dirty="0"/>
              <a:t>Share </a:t>
            </a:r>
            <a:r>
              <a:rPr lang="en" sz="2800" dirty="0" smtClean="0"/>
              <a:t>clothes, </a:t>
            </a:r>
            <a:r>
              <a:rPr lang="en" sz="2800" dirty="0"/>
              <a:t>books, toys that you no longer </a:t>
            </a:r>
            <a:r>
              <a:rPr lang="en" sz="2800" dirty="0" smtClean="0"/>
              <a:t>use.</a:t>
            </a:r>
            <a:endParaRPr lang="pl-PL" sz="2800" dirty="0"/>
          </a:p>
          <a:p>
            <a:r>
              <a:rPr lang="en" sz="2800" dirty="0" smtClean="0"/>
              <a:t>Participate in </a:t>
            </a:r>
            <a:r>
              <a:rPr lang="en" sz="2800" dirty="0"/>
              <a:t>cashless clothes swaps (so-called swap </a:t>
            </a:r>
            <a:r>
              <a:rPr lang="en" sz="2800" dirty="0" smtClean="0"/>
              <a:t>parties).</a:t>
            </a:r>
            <a:endParaRPr lang="pl-PL" sz="2800" dirty="0"/>
          </a:p>
          <a:p>
            <a:r>
              <a:rPr lang="en" sz="2800" dirty="0"/>
              <a:t>Use </a:t>
            </a:r>
            <a:r>
              <a:rPr lang="en" sz="2800" dirty="0" smtClean="0"/>
              <a:t>jars </a:t>
            </a:r>
            <a:r>
              <a:rPr lang="en" sz="2800" dirty="0"/>
              <a:t>for homemade preserves (don't buy new ones </a:t>
            </a:r>
            <a:r>
              <a:rPr lang="en" sz="2800" dirty="0" smtClean="0"/>
              <a:t>!).</a:t>
            </a:r>
            <a:endParaRPr lang="pl-PL" sz="2800" dirty="0"/>
          </a:p>
          <a:p>
            <a:r>
              <a:rPr lang="en" sz="2800" dirty="0" smtClean="0"/>
              <a:t>Exchange </a:t>
            </a:r>
            <a:r>
              <a:rPr lang="en" sz="2800" dirty="0"/>
              <a:t>movies, books, CDs, </a:t>
            </a:r>
            <a:r>
              <a:rPr lang="en" sz="2800" dirty="0" smtClean="0"/>
              <a:t>etc. with your friends. This </a:t>
            </a:r>
            <a:r>
              <a:rPr lang="en" sz="2800" dirty="0"/>
              <a:t>will avoid buying the same things by many people and will certainly contribute to tightening and strengthening </a:t>
            </a:r>
            <a:r>
              <a:rPr lang="en" sz="2800" dirty="0" smtClean="0"/>
              <a:t>the relationship.</a:t>
            </a:r>
            <a:endParaRPr lang="pl-PL" sz="2800" dirty="0"/>
          </a:p>
          <a:p>
            <a:endParaRPr lang="pl-PL" dirty="0"/>
          </a:p>
        </p:txBody>
      </p:sp>
    </p:spTree>
    <p:extLst>
      <p:ext uri="{BB962C8B-B14F-4D97-AF65-F5344CB8AC3E}">
        <p14:creationId xmlns:p14="http://schemas.microsoft.com/office/powerpoint/2010/main" val="304238015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err="1"/>
              <a:t>R</a:t>
            </a:r>
            <a:r>
              <a:rPr lang="en" b="1" dirty="0" smtClean="0"/>
              <a:t>ecovery</a:t>
            </a:r>
            <a:endParaRPr lang="pl-PL" dirty="0"/>
          </a:p>
        </p:txBody>
      </p:sp>
      <p:sp>
        <p:nvSpPr>
          <p:cNvPr id="3" name="Symbol zastępczy zawartości 2"/>
          <p:cNvSpPr>
            <a:spLocks noGrp="1"/>
          </p:cNvSpPr>
          <p:nvPr>
            <p:ph idx="1"/>
          </p:nvPr>
        </p:nvSpPr>
        <p:spPr/>
        <p:txBody>
          <a:bodyPr>
            <a:normAutofit/>
          </a:bodyPr>
          <a:lstStyle/>
          <a:p>
            <a:r>
              <a:rPr lang="en" sz="2600" dirty="0" smtClean="0"/>
              <a:t>Before </a:t>
            </a:r>
            <a:r>
              <a:rPr lang="en" sz="2600" dirty="0"/>
              <a:t>you decide to replace the equipment, try to </a:t>
            </a:r>
            <a:r>
              <a:rPr lang="en" sz="2600" b="1" dirty="0">
                <a:solidFill>
                  <a:srgbClr val="00B050"/>
                </a:solidFill>
              </a:rPr>
              <a:t>repair it </a:t>
            </a:r>
            <a:r>
              <a:rPr lang="en" sz="2600" dirty="0"/>
              <a:t>or hire someone who repairs equipment. Just a few decades ago, repairing home appliances, shoes or clothes </a:t>
            </a:r>
            <a:r>
              <a:rPr lang="en" sz="2600" u="sng" dirty="0"/>
              <a:t>was the norm</a:t>
            </a:r>
            <a:r>
              <a:rPr lang="en" sz="2600" dirty="0"/>
              <a:t>. People used equipment that </a:t>
            </a:r>
            <a:r>
              <a:rPr lang="en" sz="2600" b="1" dirty="0"/>
              <a:t>worked flawlessly for many years</a:t>
            </a:r>
            <a:r>
              <a:rPr lang="en" sz="2600" dirty="0"/>
              <a:t>, and if it broke down, it was repaired. Today we live in times when repair is </a:t>
            </a:r>
            <a:r>
              <a:rPr lang="en" sz="2600" b="1" dirty="0">
                <a:solidFill>
                  <a:srgbClr val="C00000"/>
                </a:solidFill>
              </a:rPr>
              <a:t>not "included". </a:t>
            </a:r>
            <a:r>
              <a:rPr lang="en" sz="2600" dirty="0"/>
              <a:t>Note that manufacturers often intentionally </a:t>
            </a:r>
            <a:r>
              <a:rPr lang="en" sz="2600" b="1" dirty="0">
                <a:solidFill>
                  <a:srgbClr val="C00000"/>
                </a:solidFill>
              </a:rPr>
              <a:t>"age" </a:t>
            </a:r>
            <a:r>
              <a:rPr lang="en" sz="2600" dirty="0"/>
              <a:t>a product so that the consumer can quickly replace it with a newer model. This is often more cost-effective than </a:t>
            </a:r>
            <a:r>
              <a:rPr lang="en" sz="2600" dirty="0" smtClean="0"/>
              <a:t>repair.</a:t>
            </a:r>
            <a:endParaRPr lang="pl-PL" sz="2600" dirty="0"/>
          </a:p>
        </p:txBody>
      </p:sp>
    </p:spTree>
    <p:extLst>
      <p:ext uri="{BB962C8B-B14F-4D97-AF65-F5344CB8AC3E}">
        <p14:creationId xmlns:p14="http://schemas.microsoft.com/office/powerpoint/2010/main" val="118778584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a:t>Recovery </a:t>
            </a:r>
            <a:r>
              <a:rPr lang="en" dirty="0"/>
              <a:t>in </a:t>
            </a:r>
            <a:r>
              <a:rPr lang="en" dirty="0" smtClean="0"/>
              <a:t>practice:</a:t>
            </a:r>
            <a:endParaRPr lang="pl-PL" dirty="0"/>
          </a:p>
        </p:txBody>
      </p:sp>
      <p:sp>
        <p:nvSpPr>
          <p:cNvPr id="3" name="Symbol zastępczy zawartości 2"/>
          <p:cNvSpPr>
            <a:spLocks noGrp="1"/>
          </p:cNvSpPr>
          <p:nvPr>
            <p:ph idx="1"/>
          </p:nvPr>
        </p:nvSpPr>
        <p:spPr/>
        <p:txBody>
          <a:bodyPr>
            <a:normAutofit lnSpcReduction="10000"/>
          </a:bodyPr>
          <a:lstStyle/>
          <a:p>
            <a:r>
              <a:rPr lang="en" sz="2600" dirty="0"/>
              <a:t>Get to </a:t>
            </a:r>
            <a:r>
              <a:rPr lang="en" sz="2600" dirty="0" smtClean="0"/>
              <a:t>know </a:t>
            </a:r>
            <a:r>
              <a:rPr lang="en" sz="2600" dirty="0"/>
              <a:t>the local services such as </a:t>
            </a:r>
            <a:r>
              <a:rPr lang="en" sz="2600" b="1" dirty="0">
                <a:solidFill>
                  <a:srgbClr val="00B050"/>
                </a:solidFill>
              </a:rPr>
              <a:t>a shoemaker, tailor, leather worker, bookbinder</a:t>
            </a:r>
            <a:r>
              <a:rPr lang="en" sz="2600" dirty="0"/>
              <a:t>, etc.</a:t>
            </a:r>
          </a:p>
          <a:p>
            <a:r>
              <a:rPr lang="en" sz="2600" dirty="0" smtClean="0"/>
              <a:t>Use </a:t>
            </a:r>
            <a:r>
              <a:rPr lang="en" sz="2600" dirty="0"/>
              <a:t>electronic repair </a:t>
            </a:r>
            <a:r>
              <a:rPr lang="en" sz="2600" dirty="0" smtClean="0"/>
              <a:t>points.</a:t>
            </a:r>
            <a:endParaRPr lang="pl-PL" sz="2600" dirty="0"/>
          </a:p>
          <a:p>
            <a:r>
              <a:rPr lang="pl-PL" sz="2600" dirty="0"/>
              <a:t>S</a:t>
            </a:r>
            <a:r>
              <a:rPr lang="en" sz="2600" dirty="0" smtClean="0"/>
              <a:t>upport </a:t>
            </a:r>
            <a:r>
              <a:rPr lang="en" sz="2600" dirty="0"/>
              <a:t>and engage in </a:t>
            </a:r>
            <a:r>
              <a:rPr lang="en" sz="2600" dirty="0" smtClean="0"/>
              <a:t>social</a:t>
            </a:r>
            <a:r>
              <a:rPr lang="pl-PL" sz="2600" dirty="0" smtClean="0"/>
              <a:t> </a:t>
            </a:r>
            <a:r>
              <a:rPr lang="en" sz="2600" dirty="0" smtClean="0"/>
              <a:t>campaigns </a:t>
            </a:r>
            <a:r>
              <a:rPr lang="en" sz="2600" dirty="0"/>
              <a:t>fighting against </a:t>
            </a:r>
            <a:r>
              <a:rPr lang="en" sz="2600" b="1" dirty="0">
                <a:solidFill>
                  <a:srgbClr val="C00000"/>
                </a:solidFill>
              </a:rPr>
              <a:t>consumerism</a:t>
            </a:r>
            <a:r>
              <a:rPr lang="en" sz="2600" dirty="0"/>
              <a:t> and unfair practices of producers. Remember </a:t>
            </a:r>
            <a:r>
              <a:rPr lang="pl-PL" sz="2600" dirty="0" smtClean="0"/>
              <a:t>- </a:t>
            </a:r>
            <a:r>
              <a:rPr lang="en" sz="2600" dirty="0" smtClean="0"/>
              <a:t>your </a:t>
            </a:r>
            <a:r>
              <a:rPr lang="en" sz="2600" dirty="0"/>
              <a:t>voice and your actions matter.</a:t>
            </a:r>
          </a:p>
          <a:p>
            <a:r>
              <a:rPr lang="en" sz="2600" dirty="0"/>
              <a:t>If </a:t>
            </a:r>
            <a:r>
              <a:rPr lang="en" sz="2600" dirty="0" smtClean="0"/>
              <a:t>you can, </a:t>
            </a:r>
            <a:r>
              <a:rPr lang="en" sz="2600" dirty="0"/>
              <a:t>use a desktop computer (it is much easier to make improvements and replace components in it than in a </a:t>
            </a:r>
            <a:r>
              <a:rPr lang="en" sz="2600" dirty="0" smtClean="0"/>
              <a:t>laptop).</a:t>
            </a:r>
            <a:endParaRPr lang="pl-PL" sz="2600" dirty="0"/>
          </a:p>
          <a:p>
            <a:endParaRPr lang="pl-PL" dirty="0"/>
          </a:p>
        </p:txBody>
      </p:sp>
    </p:spTree>
    <p:extLst>
      <p:ext uri="{BB962C8B-B14F-4D97-AF65-F5344CB8AC3E}">
        <p14:creationId xmlns:p14="http://schemas.microsoft.com/office/powerpoint/2010/main" val="243961270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err="1" smtClean="0"/>
              <a:t>Recycle</a:t>
            </a:r>
            <a:endParaRPr lang="pl-PL" dirty="0"/>
          </a:p>
        </p:txBody>
      </p:sp>
      <p:sp>
        <p:nvSpPr>
          <p:cNvPr id="3" name="Symbol zastępczy zawartości 2"/>
          <p:cNvSpPr>
            <a:spLocks noGrp="1"/>
          </p:cNvSpPr>
          <p:nvPr>
            <p:ph idx="1"/>
          </p:nvPr>
        </p:nvSpPr>
        <p:spPr/>
        <p:txBody>
          <a:bodyPr>
            <a:normAutofit/>
          </a:bodyPr>
          <a:lstStyle/>
          <a:p>
            <a:r>
              <a:rPr lang="pl-PL" sz="2600" b="1" dirty="0">
                <a:solidFill>
                  <a:srgbClr val="00B050"/>
                </a:solidFill>
              </a:rPr>
              <a:t>R</a:t>
            </a:r>
            <a:r>
              <a:rPr lang="en" sz="2600" b="1" dirty="0" smtClean="0">
                <a:solidFill>
                  <a:srgbClr val="00B050"/>
                </a:solidFill>
              </a:rPr>
              <a:t>ecovering </a:t>
            </a:r>
            <a:r>
              <a:rPr lang="en" sz="2600" b="1" dirty="0">
                <a:solidFill>
                  <a:srgbClr val="00B050"/>
                </a:solidFill>
              </a:rPr>
              <a:t>and </a:t>
            </a:r>
            <a:r>
              <a:rPr lang="en" sz="2600" b="1" dirty="0" smtClean="0">
                <a:solidFill>
                  <a:srgbClr val="00B050"/>
                </a:solidFill>
              </a:rPr>
              <a:t>reusing </a:t>
            </a:r>
            <a:r>
              <a:rPr lang="en" sz="2600" dirty="0"/>
              <a:t>the waste and raw materials from which the product was made. It is important to segregate waste properly to facilitate its further </a:t>
            </a:r>
            <a:r>
              <a:rPr lang="en" sz="2600" b="1" dirty="0">
                <a:solidFill>
                  <a:srgbClr val="00B050"/>
                </a:solidFill>
              </a:rPr>
              <a:t>recycling</a:t>
            </a:r>
            <a:r>
              <a:rPr lang="en" sz="2600" dirty="0"/>
              <a:t>. Especially important for us should be containers for electro-waste, batteries and fluorescent lamps. It is important that the harmful waste they emit does not get into the groundwater and soil.</a:t>
            </a:r>
          </a:p>
        </p:txBody>
      </p:sp>
    </p:spTree>
    <p:extLst>
      <p:ext uri="{BB962C8B-B14F-4D97-AF65-F5344CB8AC3E}">
        <p14:creationId xmlns:p14="http://schemas.microsoft.com/office/powerpoint/2010/main" val="98143913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smtClean="0"/>
              <a:t>Recycle</a:t>
            </a:r>
            <a:r>
              <a:rPr lang="pl-PL" b="1" dirty="0" smtClean="0"/>
              <a:t> </a:t>
            </a:r>
            <a:r>
              <a:rPr lang="en" dirty="0" smtClean="0"/>
              <a:t>in practice:</a:t>
            </a:r>
            <a:endParaRPr lang="pl-PL" dirty="0"/>
          </a:p>
        </p:txBody>
      </p:sp>
      <p:sp>
        <p:nvSpPr>
          <p:cNvPr id="3" name="Symbol zastępczy zawartości 2"/>
          <p:cNvSpPr>
            <a:spLocks noGrp="1"/>
          </p:cNvSpPr>
          <p:nvPr>
            <p:ph idx="1"/>
          </p:nvPr>
        </p:nvSpPr>
        <p:spPr>
          <a:xfrm>
            <a:off x="1371600" y="2306782"/>
            <a:ext cx="9601200" cy="3581400"/>
          </a:xfrm>
        </p:spPr>
        <p:txBody>
          <a:bodyPr/>
          <a:lstStyle/>
          <a:p>
            <a:r>
              <a:rPr lang="en" sz="2600" dirty="0" smtClean="0"/>
              <a:t>Sort your waste properly.</a:t>
            </a:r>
            <a:endParaRPr lang="pl-PL" sz="2600" dirty="0"/>
          </a:p>
          <a:p>
            <a:r>
              <a:rPr lang="pl-PL" sz="2600" dirty="0"/>
              <a:t>T</a:t>
            </a:r>
            <a:r>
              <a:rPr lang="en" sz="2600" dirty="0" smtClean="0"/>
              <a:t>hrow e-waste </a:t>
            </a:r>
            <a:r>
              <a:rPr lang="en" sz="2600" dirty="0"/>
              <a:t>into regular bins (take them to places specially designed for this </a:t>
            </a:r>
            <a:r>
              <a:rPr lang="en" sz="2600" dirty="0" smtClean="0"/>
              <a:t>purpose).</a:t>
            </a:r>
            <a:endParaRPr lang="pl-PL" sz="2600" dirty="0"/>
          </a:p>
          <a:p>
            <a:r>
              <a:rPr lang="en" sz="2600" dirty="0"/>
              <a:t>Return </a:t>
            </a:r>
            <a:r>
              <a:rPr lang="en" sz="2600" dirty="0" smtClean="0"/>
              <a:t>expired </a:t>
            </a:r>
            <a:r>
              <a:rPr lang="en" sz="2600" dirty="0"/>
              <a:t>medications to the </a:t>
            </a:r>
            <a:r>
              <a:rPr lang="en" sz="2600" dirty="0" smtClean="0"/>
              <a:t>pharmacy.</a:t>
            </a:r>
            <a:endParaRPr lang="pl-PL" sz="2600" dirty="0"/>
          </a:p>
          <a:p>
            <a:r>
              <a:rPr lang="en" sz="2600" dirty="0"/>
              <a:t>Compost </a:t>
            </a:r>
            <a:r>
              <a:rPr lang="en" sz="2600" dirty="0" smtClean="0"/>
              <a:t>your organic waste.</a:t>
            </a:r>
            <a:endParaRPr lang="pl-PL" sz="2600" dirty="0"/>
          </a:p>
          <a:p>
            <a:endParaRPr lang="pl-PL" dirty="0"/>
          </a:p>
        </p:txBody>
      </p:sp>
    </p:spTree>
    <p:extLst>
      <p:ext uri="{BB962C8B-B14F-4D97-AF65-F5344CB8AC3E}">
        <p14:creationId xmlns:p14="http://schemas.microsoft.com/office/powerpoint/2010/main" val="85896220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5697D25-3D98-4690-9E3D-C65732E5D8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56C634FA-4936-4EA7-9BFB-F34843C0F0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283"/>
            <a:ext cx="12192000" cy="1864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29A7818E-FD8F-B4A9-25A8-9CA037756D4B}"/>
              </a:ext>
            </a:extLst>
          </p:cNvPr>
          <p:cNvSpPr>
            <a:spLocks noGrp="1"/>
          </p:cNvSpPr>
          <p:nvPr>
            <p:ph idx="1"/>
          </p:nvPr>
        </p:nvSpPr>
        <p:spPr>
          <a:xfrm>
            <a:off x="268681" y="560266"/>
            <a:ext cx="6554917" cy="5091721"/>
          </a:xfrm>
        </p:spPr>
        <p:txBody>
          <a:bodyPr vert="horz" lIns="91440" tIns="45720" rIns="91440" bIns="45720" rtlCol="0" anchor="t">
            <a:normAutofit/>
          </a:bodyPr>
          <a:lstStyle/>
          <a:p>
            <a:pPr marL="0" indent="0">
              <a:buNone/>
            </a:pPr>
            <a:r>
              <a:rPr lang="en" sz="3000" b="1" dirty="0">
                <a:solidFill>
                  <a:srgbClr val="00B0F0"/>
                </a:solidFill>
                <a:latin typeface="Arial" panose="020B0604020202020204" pitchFamily="34" charset="0"/>
                <a:cs typeface="Arial" panose="020B0604020202020204" pitchFamily="34" charset="0"/>
              </a:rPr>
              <a:t>FACILITATIVE BELIEFS - POSITIVE, SUPPORTING, </a:t>
            </a:r>
            <a:r>
              <a:rPr lang="pl-PL" sz="3000" b="1" dirty="0">
                <a:solidFill>
                  <a:srgbClr val="00B0F0"/>
                </a:solidFill>
                <a:latin typeface="Arial" panose="020B0604020202020204" pitchFamily="34" charset="0"/>
                <a:cs typeface="Arial" panose="020B0604020202020204" pitchFamily="34" charset="0"/>
              </a:rPr>
              <a:t>e</a:t>
            </a:r>
            <a:r>
              <a:rPr lang="en" sz="3000" b="1" dirty="0">
                <a:solidFill>
                  <a:srgbClr val="00B0F0"/>
                </a:solidFill>
                <a:latin typeface="Arial" panose="020B0604020202020204" pitchFamily="34" charset="0"/>
                <a:cs typeface="Arial" panose="020B0604020202020204" pitchFamily="34" charset="0"/>
              </a:rPr>
              <a:t>.g.:</a:t>
            </a:r>
          </a:p>
          <a:p>
            <a:pPr>
              <a:buClr>
                <a:srgbClr val="C3B2A7"/>
              </a:buClr>
            </a:pPr>
            <a:r>
              <a:rPr lang="en" sz="2400" b="1" dirty="0">
                <a:latin typeface="Arial" panose="020B0604020202020204" pitchFamily="34" charset="0"/>
                <a:cs typeface="Arial" panose="020B0604020202020204" pitchFamily="34" charset="0"/>
              </a:rPr>
              <a:t>"I BELIEVE</a:t>
            </a:r>
            <a:r>
              <a:rPr lang="pl-PL" sz="2400" b="1" dirty="0">
                <a:latin typeface="Arial" panose="020B0604020202020204" pitchFamily="34" charset="0"/>
                <a:cs typeface="Arial" panose="020B0604020202020204" pitchFamily="34" charset="0"/>
              </a:rPr>
              <a:t>,</a:t>
            </a:r>
            <a:r>
              <a:rPr lang="en" sz="2400" b="1" dirty="0">
                <a:latin typeface="Arial" panose="020B0604020202020204" pitchFamily="34" charset="0"/>
                <a:cs typeface="Arial" panose="020B0604020202020204" pitchFamily="34" charset="0"/>
              </a:rPr>
              <a:t> I WILL GET THIS JOB", </a:t>
            </a:r>
          </a:p>
          <a:p>
            <a:pPr>
              <a:buClr>
                <a:srgbClr val="C3B2A7"/>
              </a:buClr>
            </a:pPr>
            <a:r>
              <a:rPr lang="en" sz="2400" b="1" dirty="0">
                <a:latin typeface="Arial" panose="020B0604020202020204" pitchFamily="34" charset="0"/>
                <a:cs typeface="Arial" panose="020B0604020202020204" pitchFamily="34" charset="0"/>
              </a:rPr>
              <a:t>"WHEN</a:t>
            </a:r>
            <a:r>
              <a:rPr lang="pl-PL" sz="2400" b="1" dirty="0">
                <a:latin typeface="Arial" panose="020B0604020202020204" pitchFamily="34" charset="0"/>
                <a:cs typeface="Arial" panose="020B0604020202020204" pitchFamily="34" charset="0"/>
              </a:rPr>
              <a:t>,</a:t>
            </a:r>
            <a:r>
              <a:rPr lang="en" sz="2400" b="1" dirty="0">
                <a:latin typeface="Arial" panose="020B0604020202020204" pitchFamily="34" charset="0"/>
                <a:cs typeface="Arial" panose="020B0604020202020204" pitchFamily="34" charset="0"/>
              </a:rPr>
              <a:t> IF NOT NOW",</a:t>
            </a:r>
            <a:endParaRPr lang="en-US" sz="2400" b="1" dirty="0">
              <a:latin typeface="Arial" panose="020B0604020202020204" pitchFamily="34" charset="0"/>
              <a:cs typeface="Arial" panose="020B0604020202020204" pitchFamily="34" charset="0"/>
            </a:endParaRPr>
          </a:p>
          <a:p>
            <a:pPr>
              <a:buClr>
                <a:srgbClr val="C3B2A7"/>
              </a:buClr>
            </a:pPr>
            <a:r>
              <a:rPr lang="en" sz="2400" b="1" dirty="0">
                <a:latin typeface="Arial" panose="020B0604020202020204" pitchFamily="34" charset="0"/>
                <a:cs typeface="Arial" panose="020B0604020202020204" pitchFamily="34" charset="0"/>
              </a:rPr>
              <a:t>"I CAN HANDLE</a:t>
            </a:r>
            <a:r>
              <a:rPr lang="pl-PL" sz="2400" b="1" dirty="0">
                <a:latin typeface="Arial" panose="020B0604020202020204" pitchFamily="34" charset="0"/>
                <a:cs typeface="Arial" panose="020B0604020202020204" pitchFamily="34" charset="0"/>
              </a:rPr>
              <a:t> IT</a:t>
            </a:r>
            <a:r>
              <a:rPr lang="en" sz="2400" b="1" dirty="0">
                <a:latin typeface="Arial" panose="020B0604020202020204" pitchFamily="34" charset="0"/>
                <a:cs typeface="Arial" panose="020B0604020202020204" pitchFamily="34" charset="0"/>
              </a:rPr>
              <a:t>",</a:t>
            </a:r>
          </a:p>
          <a:p>
            <a:pPr>
              <a:buClr>
                <a:srgbClr val="C3B2A7"/>
              </a:buClr>
            </a:pPr>
            <a:r>
              <a:rPr lang="en" sz="2400" b="1" dirty="0">
                <a:latin typeface="Arial" panose="020B0604020202020204" pitchFamily="34" charset="0"/>
                <a:cs typeface="Arial" panose="020B0604020202020204" pitchFamily="34" charset="0"/>
              </a:rPr>
              <a:t>"I DESERVE ALL THE GOODNESS I GET"</a:t>
            </a:r>
          </a:p>
          <a:p>
            <a:pPr>
              <a:buClr>
                <a:srgbClr val="C3B2A7"/>
              </a:buClr>
            </a:pPr>
            <a:r>
              <a:rPr lang="en" sz="2400" b="1" dirty="0">
                <a:latin typeface="Arial" panose="020B0604020202020204" pitchFamily="34" charset="0"/>
                <a:cs typeface="Arial" panose="020B0604020202020204" pitchFamily="34" charset="0"/>
              </a:rPr>
              <a:t>"EVERYTHING I NEED I ALREADY</a:t>
            </a:r>
            <a:r>
              <a:rPr lang="pl-PL" sz="2400" b="1" dirty="0">
                <a:latin typeface="Arial" panose="020B0604020202020204" pitchFamily="34" charset="0"/>
                <a:cs typeface="Arial" panose="020B0604020202020204" pitchFamily="34" charset="0"/>
              </a:rPr>
              <a:t> </a:t>
            </a:r>
            <a:r>
              <a:rPr lang="en" sz="2400" b="1" dirty="0">
                <a:latin typeface="Arial" panose="020B0604020202020204" pitchFamily="34" charset="0"/>
                <a:cs typeface="Arial" panose="020B0604020202020204" pitchFamily="34" charset="0"/>
              </a:rPr>
              <a:t>HAVE IN ME" ETC.</a:t>
            </a:r>
          </a:p>
          <a:p>
            <a:pPr>
              <a:buClr>
                <a:srgbClr val="C3B2A7"/>
              </a:buClr>
            </a:pPr>
            <a:endParaRPr lang="en-US" sz="1900" b="1" dirty="0">
              <a:latin typeface="Times New Roman"/>
              <a:cs typeface="Times New Roman"/>
            </a:endParaRPr>
          </a:p>
          <a:p>
            <a:pPr>
              <a:buClr>
                <a:srgbClr val="C3B2A7"/>
              </a:buClr>
            </a:pPr>
            <a:endParaRPr lang="en-US" sz="1900" b="1" dirty="0">
              <a:latin typeface="Times New Roman"/>
              <a:cs typeface="Times New Roman"/>
            </a:endParaRPr>
          </a:p>
          <a:p>
            <a:pPr>
              <a:buClr>
                <a:srgbClr val="C3B2A7"/>
              </a:buClr>
            </a:pPr>
            <a:endParaRPr lang="en-US" sz="1900" b="1" dirty="0">
              <a:latin typeface="Times New Roman"/>
              <a:cs typeface="Times New Roman"/>
            </a:endParaRPr>
          </a:p>
        </p:txBody>
      </p:sp>
      <p:grpSp>
        <p:nvGrpSpPr>
          <p:cNvPr id="14" name="Group 13">
            <a:extLst>
              <a:ext uri="{FF2B5EF4-FFF2-40B4-BE49-F238E27FC236}">
                <a16:creationId xmlns:a16="http://schemas.microsoft.com/office/drawing/2014/main" xmlns="" id="{A9A3B735-54E2-4D95-A245-5BA856818C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0951" y="5916267"/>
            <a:ext cx="12062645" cy="539682"/>
            <a:chOff x="50951" y="5916267"/>
            <a:chExt cx="12062645" cy="539682"/>
          </a:xfrm>
        </p:grpSpPr>
        <p:sp>
          <p:nvSpPr>
            <p:cNvPr id="15" name="Freeform 6">
              <a:extLst>
                <a:ext uri="{FF2B5EF4-FFF2-40B4-BE49-F238E27FC236}">
                  <a16:creationId xmlns:a16="http://schemas.microsoft.com/office/drawing/2014/main" xmlns="" id="{0AA7D8B6-D845-468C-AEEA-041E24C0022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374587" y="6001132"/>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22">
              <a:extLst>
                <a:ext uri="{FF2B5EF4-FFF2-40B4-BE49-F238E27FC236}">
                  <a16:creationId xmlns:a16="http://schemas.microsoft.com/office/drawing/2014/main" xmlns="" id="{11769E07-4D97-44F0-925C-A14602491DF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629334" y="5964936"/>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27">
              <a:extLst>
                <a:ext uri="{FF2B5EF4-FFF2-40B4-BE49-F238E27FC236}">
                  <a16:creationId xmlns:a16="http://schemas.microsoft.com/office/drawing/2014/main" xmlns="" id="{E4A2189D-5B4E-42D2-B6E0-2A2CFBDA118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459830" y="6286449"/>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9">
              <a:extLst>
                <a:ext uri="{FF2B5EF4-FFF2-40B4-BE49-F238E27FC236}">
                  <a16:creationId xmlns:a16="http://schemas.microsoft.com/office/drawing/2014/main" xmlns="" id="{66FD54A5-B674-4D17-A65B-944971C7868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79871" y="620636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80">
              <a:extLst>
                <a:ext uri="{FF2B5EF4-FFF2-40B4-BE49-F238E27FC236}">
                  <a16:creationId xmlns:a16="http://schemas.microsoft.com/office/drawing/2014/main" xmlns="" id="{B54F4C78-F4CD-4D0F-B253-88D228F6A74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73557" y="5938924"/>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1">
              <a:extLst>
                <a:ext uri="{FF2B5EF4-FFF2-40B4-BE49-F238E27FC236}">
                  <a16:creationId xmlns:a16="http://schemas.microsoft.com/office/drawing/2014/main" xmlns="" id="{FFFF9C25-70A8-42C2-A7DE-574D066DF57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564487" y="59252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82">
              <a:extLst>
                <a:ext uri="{FF2B5EF4-FFF2-40B4-BE49-F238E27FC236}">
                  <a16:creationId xmlns:a16="http://schemas.microsoft.com/office/drawing/2014/main" xmlns="" id="{E98277E5-59FD-41F1-82B6-91AE3F11CC7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337629" y="5934219"/>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3">
              <a:extLst>
                <a:ext uri="{FF2B5EF4-FFF2-40B4-BE49-F238E27FC236}">
                  <a16:creationId xmlns:a16="http://schemas.microsoft.com/office/drawing/2014/main" xmlns="" id="{14EBCE55-C6D3-4D3C-9F20-C4BD18A1CB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65577" y="5916267"/>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9">
              <a:extLst>
                <a:ext uri="{FF2B5EF4-FFF2-40B4-BE49-F238E27FC236}">
                  <a16:creationId xmlns:a16="http://schemas.microsoft.com/office/drawing/2014/main" xmlns="" id="{5D5866ED-D858-4C92-BA1D-48FAF78338C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52839" y="593357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90">
              <a:extLst>
                <a:ext uri="{FF2B5EF4-FFF2-40B4-BE49-F238E27FC236}">
                  <a16:creationId xmlns:a16="http://schemas.microsoft.com/office/drawing/2014/main" xmlns="" id="{E87100F3-948D-4243-84CB-29EF2A39BE9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466124" y="6001132"/>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5">
              <a:extLst>
                <a:ext uri="{FF2B5EF4-FFF2-40B4-BE49-F238E27FC236}">
                  <a16:creationId xmlns:a16="http://schemas.microsoft.com/office/drawing/2014/main" xmlns="" id="{D6649540-9040-4EEE-A0C4-572615E2A8A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297089" y="617657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07">
              <a:extLst>
                <a:ext uri="{FF2B5EF4-FFF2-40B4-BE49-F238E27FC236}">
                  <a16:creationId xmlns:a16="http://schemas.microsoft.com/office/drawing/2014/main" xmlns="" id="{3A896369-1B66-4309-8586-65CA1CD1037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571801" y="620024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08">
              <a:extLst>
                <a:ext uri="{FF2B5EF4-FFF2-40B4-BE49-F238E27FC236}">
                  <a16:creationId xmlns:a16="http://schemas.microsoft.com/office/drawing/2014/main" xmlns="" id="{496CEF3A-A9D0-4437-A1DB-411327542FE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03527" y="620024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09">
              <a:extLst>
                <a:ext uri="{FF2B5EF4-FFF2-40B4-BE49-F238E27FC236}">
                  <a16:creationId xmlns:a16="http://schemas.microsoft.com/office/drawing/2014/main" xmlns="" id="{34CCF3A1-3274-4DB2-B7EF-219D0A5C874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04654" y="620350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11">
              <a:extLst>
                <a:ext uri="{FF2B5EF4-FFF2-40B4-BE49-F238E27FC236}">
                  <a16:creationId xmlns:a16="http://schemas.microsoft.com/office/drawing/2014/main" xmlns="" id="{9A605FE2-6A58-494D-927A-B82AEC89159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45893" y="6215749"/>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12">
              <a:extLst>
                <a:ext uri="{FF2B5EF4-FFF2-40B4-BE49-F238E27FC236}">
                  <a16:creationId xmlns:a16="http://schemas.microsoft.com/office/drawing/2014/main" xmlns="" id="{E1B36634-086A-4A82-8CAF-8110ECE6491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85065" y="59661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22">
              <a:extLst>
                <a:ext uri="{FF2B5EF4-FFF2-40B4-BE49-F238E27FC236}">
                  <a16:creationId xmlns:a16="http://schemas.microsoft.com/office/drawing/2014/main" xmlns="" id="{543B9DA6-0A96-4903-B621-24074403638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205488" y="6316001"/>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2">
              <a:extLst>
                <a:ext uri="{FF2B5EF4-FFF2-40B4-BE49-F238E27FC236}">
                  <a16:creationId xmlns:a16="http://schemas.microsoft.com/office/drawing/2014/main" xmlns="" id="{42763548-E8B0-4544-84B5-7B889ED7741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299497" y="59510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63">
              <a:extLst>
                <a:ext uri="{FF2B5EF4-FFF2-40B4-BE49-F238E27FC236}">
                  <a16:creationId xmlns:a16="http://schemas.microsoft.com/office/drawing/2014/main" xmlns="" id="{1A45674C-6A86-4F7E-AE7E-6E5B851EAA4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510552" y="5972713"/>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64">
              <a:extLst>
                <a:ext uri="{FF2B5EF4-FFF2-40B4-BE49-F238E27FC236}">
                  <a16:creationId xmlns:a16="http://schemas.microsoft.com/office/drawing/2014/main" xmlns="" id="{242E34B3-4E6E-4B6D-BBF4-4ECFB6D2EEA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050483" y="596575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65">
              <a:extLst>
                <a:ext uri="{FF2B5EF4-FFF2-40B4-BE49-F238E27FC236}">
                  <a16:creationId xmlns:a16="http://schemas.microsoft.com/office/drawing/2014/main" xmlns="" id="{8F84DCA9-8C6F-4F39-8103-2B8FA8EE390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191864" y="5983705"/>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66">
              <a:extLst>
                <a:ext uri="{FF2B5EF4-FFF2-40B4-BE49-F238E27FC236}">
                  <a16:creationId xmlns:a16="http://schemas.microsoft.com/office/drawing/2014/main" xmlns="" id="{54980C00-FBE5-4175-B3B9-6087A03AE24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749748" y="5974729"/>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67">
              <a:extLst>
                <a:ext uri="{FF2B5EF4-FFF2-40B4-BE49-F238E27FC236}">
                  <a16:creationId xmlns:a16="http://schemas.microsoft.com/office/drawing/2014/main" xmlns="" id="{056A1AA1-39CA-4F27-90E5-6C61700B80D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955742" y="5977993"/>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68">
              <a:extLst>
                <a:ext uri="{FF2B5EF4-FFF2-40B4-BE49-F238E27FC236}">
                  <a16:creationId xmlns:a16="http://schemas.microsoft.com/office/drawing/2014/main" xmlns="" id="{FBAB5483-5590-4051-98D4-6AE210CF25E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637125" y="596901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69">
              <a:extLst>
                <a:ext uri="{FF2B5EF4-FFF2-40B4-BE49-F238E27FC236}">
                  <a16:creationId xmlns:a16="http://schemas.microsoft.com/office/drawing/2014/main" xmlns="" id="{66DCC39E-7F5C-4041-BDE1-D661699B574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025347" y="5981258"/>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70">
              <a:extLst>
                <a:ext uri="{FF2B5EF4-FFF2-40B4-BE49-F238E27FC236}">
                  <a16:creationId xmlns:a16="http://schemas.microsoft.com/office/drawing/2014/main" xmlns="" id="{FAD30A9E-4601-4025-9567-23015EF0F6D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605784" y="6041644"/>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71">
              <a:extLst>
                <a:ext uri="{FF2B5EF4-FFF2-40B4-BE49-F238E27FC236}">
                  <a16:creationId xmlns:a16="http://schemas.microsoft.com/office/drawing/2014/main" xmlns="" id="{BD8A0A08-4CB0-45A8-A312-F69FED6A4D6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500734" y="598696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72">
              <a:extLst>
                <a:ext uri="{FF2B5EF4-FFF2-40B4-BE49-F238E27FC236}">
                  <a16:creationId xmlns:a16="http://schemas.microsoft.com/office/drawing/2014/main" xmlns="" id="{D56B6120-B694-4D67-AE19-BFD713EAE88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273875" y="5990232"/>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73">
              <a:extLst>
                <a:ext uri="{FF2B5EF4-FFF2-40B4-BE49-F238E27FC236}">
                  <a16:creationId xmlns:a16="http://schemas.microsoft.com/office/drawing/2014/main" xmlns="" id="{5FC2F0B0-76D3-4103-A460-73572B5DC9F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775850" y="5993497"/>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74">
              <a:extLst>
                <a:ext uri="{FF2B5EF4-FFF2-40B4-BE49-F238E27FC236}">
                  <a16:creationId xmlns:a16="http://schemas.microsoft.com/office/drawing/2014/main" xmlns="" id="{9F31AF69-9EF8-4598-AC0D-40824CAEDE1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366519" y="599921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75">
              <a:extLst>
                <a:ext uri="{FF2B5EF4-FFF2-40B4-BE49-F238E27FC236}">
                  <a16:creationId xmlns:a16="http://schemas.microsoft.com/office/drawing/2014/main" xmlns="" id="{BABFA31C-08A2-4A84-BC24-5762004107E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04129" y="5929847"/>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7">
              <a:extLst>
                <a:ext uri="{FF2B5EF4-FFF2-40B4-BE49-F238E27FC236}">
                  <a16:creationId xmlns:a16="http://schemas.microsoft.com/office/drawing/2014/main" xmlns="" id="{2E14A454-CFDC-469D-AAC8-0AECD343699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955260" y="601471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85">
              <a:extLst>
                <a:ext uri="{FF2B5EF4-FFF2-40B4-BE49-F238E27FC236}">
                  <a16:creationId xmlns:a16="http://schemas.microsoft.com/office/drawing/2014/main" xmlns="" id="{4F28944F-2222-438F-B8BF-289400FA483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06059" y="6029402"/>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87">
              <a:extLst>
                <a:ext uri="{FF2B5EF4-FFF2-40B4-BE49-F238E27FC236}">
                  <a16:creationId xmlns:a16="http://schemas.microsoft.com/office/drawing/2014/main" xmlns="" id="{10583A59-F6FC-4383-951E-4DEA803E3B1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022284" y="604164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88">
              <a:extLst>
                <a:ext uri="{FF2B5EF4-FFF2-40B4-BE49-F238E27FC236}">
                  <a16:creationId xmlns:a16="http://schemas.microsoft.com/office/drawing/2014/main" xmlns="" id="{01E36E36-80DB-4588-B48C-C10A2CC6402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090921" y="604735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91">
              <a:extLst>
                <a:ext uri="{FF2B5EF4-FFF2-40B4-BE49-F238E27FC236}">
                  <a16:creationId xmlns:a16="http://schemas.microsoft.com/office/drawing/2014/main" xmlns="" id="{82340FC1-013D-48B7-B3F7-917F649FA16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084593" y="6214548"/>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92">
              <a:extLst>
                <a:ext uri="{FF2B5EF4-FFF2-40B4-BE49-F238E27FC236}">
                  <a16:creationId xmlns:a16="http://schemas.microsoft.com/office/drawing/2014/main" xmlns="" id="{2A4816D6-34F0-433A-9ACB-C1D2A52C007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788834" y="622280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93">
              <a:extLst>
                <a:ext uri="{FF2B5EF4-FFF2-40B4-BE49-F238E27FC236}">
                  <a16:creationId xmlns:a16="http://schemas.microsoft.com/office/drawing/2014/main" xmlns="" id="{67942CD3-43C9-4530-9C50-47E288DB544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600129" y="622280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94">
              <a:extLst>
                <a:ext uri="{FF2B5EF4-FFF2-40B4-BE49-F238E27FC236}">
                  <a16:creationId xmlns:a16="http://schemas.microsoft.com/office/drawing/2014/main" xmlns="" id="{11861164-AD4A-41ED-AF99-4972D60EABC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688824" y="6250545"/>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95">
              <a:extLst>
                <a:ext uri="{FF2B5EF4-FFF2-40B4-BE49-F238E27FC236}">
                  <a16:creationId xmlns:a16="http://schemas.microsoft.com/office/drawing/2014/main" xmlns="" id="{E2B208F9-EDC1-4C32-9D59-30C273C08E4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338524" y="624564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96">
              <a:extLst>
                <a:ext uri="{FF2B5EF4-FFF2-40B4-BE49-F238E27FC236}">
                  <a16:creationId xmlns:a16="http://schemas.microsoft.com/office/drawing/2014/main" xmlns="" id="{7A7C7DA6-7A32-4CCE-AB8E-59036A6C501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895222" y="625952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97">
              <a:extLst>
                <a:ext uri="{FF2B5EF4-FFF2-40B4-BE49-F238E27FC236}">
                  <a16:creationId xmlns:a16="http://schemas.microsoft.com/office/drawing/2014/main" xmlns="" id="{510879FA-373B-43C3-9332-BBE87A6FC67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088890" y="6261969"/>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98">
              <a:extLst>
                <a:ext uri="{FF2B5EF4-FFF2-40B4-BE49-F238E27FC236}">
                  <a16:creationId xmlns:a16="http://schemas.microsoft.com/office/drawing/2014/main" xmlns="" id="{66AFA0BE-4521-4076-A5AD-FC703174905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570482" y="6261969"/>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99">
              <a:extLst>
                <a:ext uri="{FF2B5EF4-FFF2-40B4-BE49-F238E27FC236}">
                  <a16:creationId xmlns:a16="http://schemas.microsoft.com/office/drawing/2014/main" xmlns="" id="{0598DD74-9791-420B-B5ED-355B654B177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839874" y="626074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00">
              <a:extLst>
                <a:ext uri="{FF2B5EF4-FFF2-40B4-BE49-F238E27FC236}">
                  <a16:creationId xmlns:a16="http://schemas.microsoft.com/office/drawing/2014/main" xmlns="" id="{038F7AA7-B635-4496-AD3E-A234340BD62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216015" y="626196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01">
              <a:extLst>
                <a:ext uri="{FF2B5EF4-FFF2-40B4-BE49-F238E27FC236}">
                  <a16:creationId xmlns:a16="http://schemas.microsoft.com/office/drawing/2014/main" xmlns="" id="{5E017948-9D66-4417-8B88-4BD1532ACF9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413228" y="6268498"/>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02">
              <a:extLst>
                <a:ext uri="{FF2B5EF4-FFF2-40B4-BE49-F238E27FC236}">
                  <a16:creationId xmlns:a16="http://schemas.microsoft.com/office/drawing/2014/main" xmlns="" id="{AB333295-A36E-46DB-82A5-E78E0498D4E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991006" y="6271761"/>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03">
              <a:extLst>
                <a:ext uri="{FF2B5EF4-FFF2-40B4-BE49-F238E27FC236}">
                  <a16:creationId xmlns:a16="http://schemas.microsoft.com/office/drawing/2014/main" xmlns="" id="{D10C99A3-BB78-4269-87D4-8287B836376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253313" y="627747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04">
              <a:extLst>
                <a:ext uri="{FF2B5EF4-FFF2-40B4-BE49-F238E27FC236}">
                  <a16:creationId xmlns:a16="http://schemas.microsoft.com/office/drawing/2014/main" xmlns="" id="{856A8AAC-D0EA-4685-9283-E8A01ED70B6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02579" y="627747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13">
              <a:extLst>
                <a:ext uri="{FF2B5EF4-FFF2-40B4-BE49-F238E27FC236}">
                  <a16:creationId xmlns:a16="http://schemas.microsoft.com/office/drawing/2014/main" xmlns="" id="{EE545004-D464-4D04-B11F-47590904294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190800" y="632317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14">
              <a:extLst>
                <a:ext uri="{FF2B5EF4-FFF2-40B4-BE49-F238E27FC236}">
                  <a16:creationId xmlns:a16="http://schemas.microsoft.com/office/drawing/2014/main" xmlns="" id="{50289B97-B071-455F-8540-982742C43E7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957254" y="632317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15">
              <a:extLst>
                <a:ext uri="{FF2B5EF4-FFF2-40B4-BE49-F238E27FC236}">
                  <a16:creationId xmlns:a16="http://schemas.microsoft.com/office/drawing/2014/main" xmlns="" id="{CEF2EFFE-7947-4C37-8ABD-398F392C07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620108" y="6328883"/>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17">
              <a:extLst>
                <a:ext uri="{FF2B5EF4-FFF2-40B4-BE49-F238E27FC236}">
                  <a16:creationId xmlns:a16="http://schemas.microsoft.com/office/drawing/2014/main" xmlns="" id="{E8391CC5-D4B9-4E26-ABCD-D6C4BC235F7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315345" y="634112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18">
              <a:extLst>
                <a:ext uri="{FF2B5EF4-FFF2-40B4-BE49-F238E27FC236}">
                  <a16:creationId xmlns:a16="http://schemas.microsoft.com/office/drawing/2014/main" xmlns="" id="{71A5B932-E608-49E3-8ED1-4DBAAE919FD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905534" y="627747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19">
              <a:extLst>
                <a:ext uri="{FF2B5EF4-FFF2-40B4-BE49-F238E27FC236}">
                  <a16:creationId xmlns:a16="http://schemas.microsoft.com/office/drawing/2014/main" xmlns="" id="{EAA3BF46-C387-4232-844F-B2D45C1D29B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610731" y="624664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00">
              <a:extLst>
                <a:ext uri="{FF2B5EF4-FFF2-40B4-BE49-F238E27FC236}">
                  <a16:creationId xmlns:a16="http://schemas.microsoft.com/office/drawing/2014/main" xmlns="" id="{AB415331-61BA-49F4-9FFD-39B62848195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767614" y="6261967"/>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79">
              <a:extLst>
                <a:ext uri="{FF2B5EF4-FFF2-40B4-BE49-F238E27FC236}">
                  <a16:creationId xmlns:a16="http://schemas.microsoft.com/office/drawing/2014/main" xmlns="" id="{8FF6D6DA-64DD-4D39-931B-9B97E01A33B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976945" y="6278756"/>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80">
              <a:extLst>
                <a:ext uri="{FF2B5EF4-FFF2-40B4-BE49-F238E27FC236}">
                  <a16:creationId xmlns:a16="http://schemas.microsoft.com/office/drawing/2014/main" xmlns="" id="{2CEBA427-3E6A-48B0-9040-931C62AAC3F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270631" y="6011316"/>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81">
              <a:extLst>
                <a:ext uri="{FF2B5EF4-FFF2-40B4-BE49-F238E27FC236}">
                  <a16:creationId xmlns:a16="http://schemas.microsoft.com/office/drawing/2014/main" xmlns="" id="{65D81449-8208-4635-9339-4C8FE89BB6B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361561" y="599763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82">
              <a:extLst>
                <a:ext uri="{FF2B5EF4-FFF2-40B4-BE49-F238E27FC236}">
                  <a16:creationId xmlns:a16="http://schemas.microsoft.com/office/drawing/2014/main" xmlns="" id="{954A6F89-BF29-464D-9561-97822F09976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134703" y="600661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83">
              <a:extLst>
                <a:ext uri="{FF2B5EF4-FFF2-40B4-BE49-F238E27FC236}">
                  <a16:creationId xmlns:a16="http://schemas.microsoft.com/office/drawing/2014/main" xmlns="" id="{67C81528-252F-43EA-BAC6-ED0A11863BF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862651" y="5988659"/>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89">
              <a:extLst>
                <a:ext uri="{FF2B5EF4-FFF2-40B4-BE49-F238E27FC236}">
                  <a16:creationId xmlns:a16="http://schemas.microsoft.com/office/drawing/2014/main" xmlns="" id="{D4AAA683-AC21-4857-A7D8-552A3DC9BA6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549913" y="6005963"/>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90">
              <a:extLst>
                <a:ext uri="{FF2B5EF4-FFF2-40B4-BE49-F238E27FC236}">
                  <a16:creationId xmlns:a16="http://schemas.microsoft.com/office/drawing/2014/main" xmlns="" id="{BFD93668-5C98-45C9-BA73-EBDE215100B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263198" y="6073524"/>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05">
              <a:extLst>
                <a:ext uri="{FF2B5EF4-FFF2-40B4-BE49-F238E27FC236}">
                  <a16:creationId xmlns:a16="http://schemas.microsoft.com/office/drawing/2014/main" xmlns="" id="{76866F09-A7B0-420E-A8F1-CC0C5CC2402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094163" y="6248971"/>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07">
              <a:extLst>
                <a:ext uri="{FF2B5EF4-FFF2-40B4-BE49-F238E27FC236}">
                  <a16:creationId xmlns:a16="http://schemas.microsoft.com/office/drawing/2014/main" xmlns="" id="{9D2D6D19-1C81-46DC-B49C-E7AA0817929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368875" y="6272635"/>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08">
              <a:extLst>
                <a:ext uri="{FF2B5EF4-FFF2-40B4-BE49-F238E27FC236}">
                  <a16:creationId xmlns:a16="http://schemas.microsoft.com/office/drawing/2014/main" xmlns="" id="{4AF7B011-7C75-48AD-BBBF-4FE1834A6EE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300601" y="6272635"/>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09">
              <a:extLst>
                <a:ext uri="{FF2B5EF4-FFF2-40B4-BE49-F238E27FC236}">
                  <a16:creationId xmlns:a16="http://schemas.microsoft.com/office/drawing/2014/main" xmlns="" id="{305124B5-EFC4-4F14-9182-23A3280AE58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801728" y="6275901"/>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11">
              <a:extLst>
                <a:ext uri="{FF2B5EF4-FFF2-40B4-BE49-F238E27FC236}">
                  <a16:creationId xmlns:a16="http://schemas.microsoft.com/office/drawing/2014/main" xmlns="" id="{45166B1B-FC43-48DA-A810-13BADEF816D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542967" y="6288141"/>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12">
              <a:extLst>
                <a:ext uri="{FF2B5EF4-FFF2-40B4-BE49-F238E27FC236}">
                  <a16:creationId xmlns:a16="http://schemas.microsoft.com/office/drawing/2014/main" xmlns="" id="{15846AE5-CF5B-452A-BDBB-ABC69690D71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025342" y="599314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62">
              <a:extLst>
                <a:ext uri="{FF2B5EF4-FFF2-40B4-BE49-F238E27FC236}">
                  <a16:creationId xmlns:a16="http://schemas.microsoft.com/office/drawing/2014/main" xmlns="" id="{3DB2496D-CE28-4700-AA6B-FA4E60A9443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096571" y="6023456"/>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63">
              <a:extLst>
                <a:ext uri="{FF2B5EF4-FFF2-40B4-BE49-F238E27FC236}">
                  <a16:creationId xmlns:a16="http://schemas.microsoft.com/office/drawing/2014/main" xmlns="" id="{561D8232-C449-46E2-BB87-922BD4DAE84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307626" y="6045105"/>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64">
              <a:extLst>
                <a:ext uri="{FF2B5EF4-FFF2-40B4-BE49-F238E27FC236}">
                  <a16:creationId xmlns:a16="http://schemas.microsoft.com/office/drawing/2014/main" xmlns="" id="{C0352A08-1998-4E8B-9E16-ABE077AF063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847557" y="6038145"/>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65">
              <a:extLst>
                <a:ext uri="{FF2B5EF4-FFF2-40B4-BE49-F238E27FC236}">
                  <a16:creationId xmlns:a16="http://schemas.microsoft.com/office/drawing/2014/main" xmlns="" id="{9FD7260F-CF29-4931-A348-235EFAFB65C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988938" y="6056097"/>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66">
              <a:extLst>
                <a:ext uri="{FF2B5EF4-FFF2-40B4-BE49-F238E27FC236}">
                  <a16:creationId xmlns:a16="http://schemas.microsoft.com/office/drawing/2014/main" xmlns="" id="{CCF55F8B-03C0-4AA3-B4A7-2F6C21D344C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546822" y="6047121"/>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67">
              <a:extLst>
                <a:ext uri="{FF2B5EF4-FFF2-40B4-BE49-F238E27FC236}">
                  <a16:creationId xmlns:a16="http://schemas.microsoft.com/office/drawing/2014/main" xmlns="" id="{2157B0E0-DFE1-40C8-93E2-25059E01067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752816" y="6050385"/>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68">
              <a:extLst>
                <a:ext uri="{FF2B5EF4-FFF2-40B4-BE49-F238E27FC236}">
                  <a16:creationId xmlns:a16="http://schemas.microsoft.com/office/drawing/2014/main" xmlns="" id="{90A4BF9D-CDDE-435D-BB05-D240632FEDE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434199" y="604140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69">
              <a:extLst>
                <a:ext uri="{FF2B5EF4-FFF2-40B4-BE49-F238E27FC236}">
                  <a16:creationId xmlns:a16="http://schemas.microsoft.com/office/drawing/2014/main" xmlns="" id="{9BDEA0B2-531B-48B0-AB13-4B345156834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822421" y="6053650"/>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71">
              <a:extLst>
                <a:ext uri="{FF2B5EF4-FFF2-40B4-BE49-F238E27FC236}">
                  <a16:creationId xmlns:a16="http://schemas.microsoft.com/office/drawing/2014/main" xmlns="" id="{A8BFB17A-EAE6-4C93-885B-6299466A296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297808" y="6059361"/>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72">
              <a:extLst>
                <a:ext uri="{FF2B5EF4-FFF2-40B4-BE49-F238E27FC236}">
                  <a16:creationId xmlns:a16="http://schemas.microsoft.com/office/drawing/2014/main" xmlns="" id="{07A67F34-97BE-480B-A85B-DEAEEB45BB6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070949" y="6062624"/>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73">
              <a:extLst>
                <a:ext uri="{FF2B5EF4-FFF2-40B4-BE49-F238E27FC236}">
                  <a16:creationId xmlns:a16="http://schemas.microsoft.com/office/drawing/2014/main" xmlns="" id="{6C4408FA-D405-4819-A9B5-7E4137AEB91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572924" y="6065889"/>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74">
              <a:extLst>
                <a:ext uri="{FF2B5EF4-FFF2-40B4-BE49-F238E27FC236}">
                  <a16:creationId xmlns:a16="http://schemas.microsoft.com/office/drawing/2014/main" xmlns="" id="{83277647-FA05-4345-8145-D5ED7903A28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0951" y="594780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75">
              <a:extLst>
                <a:ext uri="{FF2B5EF4-FFF2-40B4-BE49-F238E27FC236}">
                  <a16:creationId xmlns:a16="http://schemas.microsoft.com/office/drawing/2014/main" xmlns="" id="{4386FD15-4921-4493-A215-FEA31801B33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601203" y="6002239"/>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77">
              <a:extLst>
                <a:ext uri="{FF2B5EF4-FFF2-40B4-BE49-F238E27FC236}">
                  <a16:creationId xmlns:a16="http://schemas.microsoft.com/office/drawing/2014/main" xmlns="" id="{625D89BA-3D96-4949-8D68-AD594D32292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752334" y="60871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88">
              <a:extLst>
                <a:ext uri="{FF2B5EF4-FFF2-40B4-BE49-F238E27FC236}">
                  <a16:creationId xmlns:a16="http://schemas.microsoft.com/office/drawing/2014/main" xmlns="" id="{58041442-9F1D-4E5E-A088-6727B2CF8D0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887995" y="611974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1">
              <a:extLst>
                <a:ext uri="{FF2B5EF4-FFF2-40B4-BE49-F238E27FC236}">
                  <a16:creationId xmlns:a16="http://schemas.microsoft.com/office/drawing/2014/main" xmlns="" id="{E732CC8A-1A71-462B-8562-DA75D35B5D7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881667" y="6286940"/>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2">
              <a:extLst>
                <a:ext uri="{FF2B5EF4-FFF2-40B4-BE49-F238E27FC236}">
                  <a16:creationId xmlns:a16="http://schemas.microsoft.com/office/drawing/2014/main" xmlns="" id="{603E6FD8-AE4D-479C-92F3-A08E54E461A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585908" y="629519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93">
              <a:extLst>
                <a:ext uri="{FF2B5EF4-FFF2-40B4-BE49-F238E27FC236}">
                  <a16:creationId xmlns:a16="http://schemas.microsoft.com/office/drawing/2014/main" xmlns="" id="{61C5ED2E-B41D-4C39-88BE-D67806E6B87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397203" y="629519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94">
              <a:extLst>
                <a:ext uri="{FF2B5EF4-FFF2-40B4-BE49-F238E27FC236}">
                  <a16:creationId xmlns:a16="http://schemas.microsoft.com/office/drawing/2014/main" xmlns="" id="{474F444C-C4D9-489A-B836-F83ED8070D6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485898" y="632293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95">
              <a:extLst>
                <a:ext uri="{FF2B5EF4-FFF2-40B4-BE49-F238E27FC236}">
                  <a16:creationId xmlns:a16="http://schemas.microsoft.com/office/drawing/2014/main" xmlns="" id="{FF589F3A-B301-484D-B5EF-D9E96DE8359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135598" y="631804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96">
              <a:extLst>
                <a:ext uri="{FF2B5EF4-FFF2-40B4-BE49-F238E27FC236}">
                  <a16:creationId xmlns:a16="http://schemas.microsoft.com/office/drawing/2014/main" xmlns="" id="{97E0AEB5-AD04-4BE2-924F-FA1BB8BD618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692296" y="633191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97">
              <a:extLst>
                <a:ext uri="{FF2B5EF4-FFF2-40B4-BE49-F238E27FC236}">
                  <a16:creationId xmlns:a16="http://schemas.microsoft.com/office/drawing/2014/main" xmlns="" id="{CE0B2D17-C3F7-4A41-BA4C-1FC311B9DCD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885964" y="6334361"/>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98">
              <a:extLst>
                <a:ext uri="{FF2B5EF4-FFF2-40B4-BE49-F238E27FC236}">
                  <a16:creationId xmlns:a16="http://schemas.microsoft.com/office/drawing/2014/main" xmlns="" id="{F15034BD-6C17-469B-85AF-148EA0F74F1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367556" y="6334361"/>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99">
              <a:extLst>
                <a:ext uri="{FF2B5EF4-FFF2-40B4-BE49-F238E27FC236}">
                  <a16:creationId xmlns:a16="http://schemas.microsoft.com/office/drawing/2014/main" xmlns="" id="{7B6742E3-DB37-4077-8690-AC1A02780B8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684758" y="633313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0">
              <a:extLst>
                <a:ext uri="{FF2B5EF4-FFF2-40B4-BE49-F238E27FC236}">
                  <a16:creationId xmlns:a16="http://schemas.microsoft.com/office/drawing/2014/main" xmlns="" id="{745F2439-5B8E-4E05-866E-896C0F5BE76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013089" y="6334360"/>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01">
              <a:extLst>
                <a:ext uri="{FF2B5EF4-FFF2-40B4-BE49-F238E27FC236}">
                  <a16:creationId xmlns:a16="http://schemas.microsoft.com/office/drawing/2014/main" xmlns="" id="{4CD231E8-DFF5-4403-AFD6-EDB105AF235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168469" y="63408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02">
              <a:extLst>
                <a:ext uri="{FF2B5EF4-FFF2-40B4-BE49-F238E27FC236}">
                  <a16:creationId xmlns:a16="http://schemas.microsoft.com/office/drawing/2014/main" xmlns="" id="{186F08A0-4B07-4ED4-AA2E-F53E61E777E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788080" y="6344153"/>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03">
              <a:extLst>
                <a:ext uri="{FF2B5EF4-FFF2-40B4-BE49-F238E27FC236}">
                  <a16:creationId xmlns:a16="http://schemas.microsoft.com/office/drawing/2014/main" xmlns="" id="{143F4736-A980-42E1-B7AA-4154BD0FA9D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972695" y="6302055"/>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04">
              <a:extLst>
                <a:ext uri="{FF2B5EF4-FFF2-40B4-BE49-F238E27FC236}">
                  <a16:creationId xmlns:a16="http://schemas.microsoft.com/office/drawing/2014/main" xmlns="" id="{2B7EF984-B6CC-4990-B9D8-E999A41F973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599653" y="634986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13">
              <a:extLst>
                <a:ext uri="{FF2B5EF4-FFF2-40B4-BE49-F238E27FC236}">
                  <a16:creationId xmlns:a16="http://schemas.microsoft.com/office/drawing/2014/main" xmlns="" id="{701390DA-498F-40EE-B86D-9C1288CCDDD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987874" y="6395562"/>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14">
              <a:extLst>
                <a:ext uri="{FF2B5EF4-FFF2-40B4-BE49-F238E27FC236}">
                  <a16:creationId xmlns:a16="http://schemas.microsoft.com/office/drawing/2014/main" xmlns="" id="{8349FDB4-AF3A-4F35-82C0-1D409296550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754328" y="639556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15">
              <a:extLst>
                <a:ext uri="{FF2B5EF4-FFF2-40B4-BE49-F238E27FC236}">
                  <a16:creationId xmlns:a16="http://schemas.microsoft.com/office/drawing/2014/main" xmlns="" id="{96A26B04-1F0B-4D75-8922-93B734D75AF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417182" y="6401275"/>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17">
              <a:extLst>
                <a:ext uri="{FF2B5EF4-FFF2-40B4-BE49-F238E27FC236}">
                  <a16:creationId xmlns:a16="http://schemas.microsoft.com/office/drawing/2014/main" xmlns="" id="{C6200836-2571-4275-B8D2-450E99ED2AF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2070586" y="6413516"/>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6" name="Picture 6">
            <a:extLst>
              <a:ext uri="{FF2B5EF4-FFF2-40B4-BE49-F238E27FC236}">
                <a16:creationId xmlns:a16="http://schemas.microsoft.com/office/drawing/2014/main" xmlns="" id="{E0933249-FBFF-D724-A306-DD519E58B913}"/>
              </a:ext>
            </a:extLst>
          </p:cNvPr>
          <p:cNvPicPr>
            <a:picLocks noChangeAspect="1"/>
          </p:cNvPicPr>
          <p:nvPr/>
        </p:nvPicPr>
        <p:blipFill>
          <a:blip r:embed="rId2"/>
          <a:stretch>
            <a:fillRect/>
          </a:stretch>
        </p:blipFill>
        <p:spPr>
          <a:xfrm>
            <a:off x="6951534" y="1103958"/>
            <a:ext cx="5000445" cy="4287327"/>
          </a:xfrm>
          <a:prstGeom prst="rect">
            <a:avLst/>
          </a:prstGeom>
        </p:spPr>
      </p:pic>
    </p:spTree>
    <p:extLst>
      <p:ext uri="{BB962C8B-B14F-4D97-AF65-F5344CB8AC3E}">
        <p14:creationId xmlns:p14="http://schemas.microsoft.com/office/powerpoint/2010/main" val="332692820"/>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2679853"/>
            <a:ext cx="9601200" cy="1485900"/>
          </a:xfrm>
        </p:spPr>
        <p:txBody>
          <a:bodyPr/>
          <a:lstStyle/>
          <a:p>
            <a:pPr algn="ctr"/>
            <a:r>
              <a:rPr lang="pl-PL" dirty="0" err="1"/>
              <a:t>Exercise</a:t>
            </a:r>
            <a:r>
              <a:rPr lang="pl-PL" dirty="0"/>
              <a:t> - </a:t>
            </a:r>
            <a:r>
              <a:rPr lang="pl-PL" dirty="0" err="1"/>
              <a:t>segregating</a:t>
            </a:r>
            <a:r>
              <a:rPr lang="pl-PL" dirty="0"/>
              <a:t> waste </a:t>
            </a:r>
          </a:p>
        </p:txBody>
      </p:sp>
    </p:spTree>
    <p:extLst>
      <p:ext uri="{BB962C8B-B14F-4D97-AF65-F5344CB8AC3E}">
        <p14:creationId xmlns:p14="http://schemas.microsoft.com/office/powerpoint/2010/main" val="340512073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21506" name="Picture 2" descr="instrukcja segregacji śmieci, podział na frakcj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1230" y="247712"/>
            <a:ext cx="7725507" cy="6528598"/>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797" y="0"/>
            <a:ext cx="9608406" cy="6858000"/>
          </a:xfrm>
          <a:prstGeom prst="rect">
            <a:avLst/>
          </a:prstGeom>
        </p:spPr>
      </p:pic>
    </p:spTree>
    <p:extLst>
      <p:ext uri="{BB962C8B-B14F-4D97-AF65-F5344CB8AC3E}">
        <p14:creationId xmlns:p14="http://schemas.microsoft.com/office/powerpoint/2010/main" val="220116446"/>
      </p:ext>
    </p:extLst>
  </p:cSld>
  <p:clrMapOvr>
    <a:masterClrMapping/>
  </p:clrMapOvr>
  <p:transition spd="med">
    <p:cove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2416" y="914400"/>
            <a:ext cx="10744200" cy="1485900"/>
          </a:xfrm>
        </p:spPr>
        <p:txBody>
          <a:bodyPr>
            <a:normAutofit fontScale="90000"/>
          </a:bodyPr>
          <a:lstStyle/>
          <a:p>
            <a:r>
              <a:rPr lang="en-US" b="1" dirty="0"/>
              <a:t>Where to dispose of </a:t>
            </a:r>
            <a:r>
              <a:rPr lang="pl-PL" b="1" dirty="0" smtClean="0"/>
              <a:t>waste</a:t>
            </a:r>
            <a:r>
              <a:rPr lang="en-US" b="1" dirty="0" smtClean="0"/>
              <a:t> </a:t>
            </a:r>
            <a:r>
              <a:rPr lang="en-US" b="1" dirty="0"/>
              <a:t>after renovation?</a:t>
            </a:r>
            <a:r>
              <a:rPr lang="pl-PL" b="1" dirty="0"/>
              <a:t/>
            </a:r>
            <a:br>
              <a:rPr lang="pl-PL" b="1" dirty="0"/>
            </a:br>
            <a:endParaRPr lang="pl-PL" dirty="0"/>
          </a:p>
        </p:txBody>
      </p:sp>
      <p:sp>
        <p:nvSpPr>
          <p:cNvPr id="3" name="Symbol zastępczy zawartości 2"/>
          <p:cNvSpPr>
            <a:spLocks noGrp="1"/>
          </p:cNvSpPr>
          <p:nvPr>
            <p:ph idx="1"/>
          </p:nvPr>
        </p:nvSpPr>
        <p:spPr>
          <a:xfrm>
            <a:off x="1132609" y="1787236"/>
            <a:ext cx="9840191" cy="4080164"/>
          </a:xfrm>
        </p:spPr>
        <p:txBody>
          <a:bodyPr>
            <a:noAutofit/>
          </a:bodyPr>
          <a:lstStyle/>
          <a:p>
            <a:r>
              <a:rPr lang="en-US" sz="2800" dirty="0"/>
              <a:t>In everyone's life, there are also non-standard or rare situations in which a particular type of waste occasionally occurs. A renovation, for example, can be such an event. There is a lot of commotion involved. Furniture is often delivered in packaging, paint containers, tape, polystyrene and many other products are left behind. What containers should I put them in? Here is a quick reference guide that everyone will find useful</a:t>
            </a:r>
            <a:r>
              <a:rPr lang="en-US" sz="2800" dirty="0" smtClean="0"/>
              <a:t>.</a:t>
            </a:r>
            <a:endParaRPr lang="pl-PL" sz="2800" dirty="0" smtClean="0"/>
          </a:p>
          <a:p>
            <a:pPr marL="0" indent="0">
              <a:buNone/>
            </a:pPr>
            <a:r>
              <a:rPr lang="pl-PL" sz="1100" dirty="0" smtClean="0">
                <a:hlinkClick r:id="rId2"/>
              </a:rPr>
              <a:t>https</a:t>
            </a:r>
            <a:r>
              <a:rPr lang="pl-PL" sz="1100" dirty="0">
                <a:hlinkClick r:id="rId2"/>
              </a:rPr>
              <a:t>://</a:t>
            </a:r>
            <a:r>
              <a:rPr lang="pl-PL" sz="1100" dirty="0" smtClean="0">
                <a:hlinkClick r:id="rId2"/>
              </a:rPr>
              <a:t>www.leroymerlin.pl/kuchnia/segregacja-smieci-w-pigulce-zasady-i-dobre-praktyki,e16818,l2722.html</a:t>
            </a:r>
            <a:endParaRPr lang="pl-PL" sz="1100" dirty="0" smtClean="0"/>
          </a:p>
          <a:p>
            <a:endParaRPr lang="pl-PL" sz="2800" dirty="0"/>
          </a:p>
        </p:txBody>
      </p:sp>
    </p:spTree>
    <p:extLst>
      <p:ext uri="{BB962C8B-B14F-4D97-AF65-F5344CB8AC3E}">
        <p14:creationId xmlns:p14="http://schemas.microsoft.com/office/powerpoint/2010/main" val="196886564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graphicFrame>
        <p:nvGraphicFramePr>
          <p:cNvPr id="4" name="Symbol zastępczy zawartości 3"/>
          <p:cNvGraphicFramePr>
            <a:graphicFrameLocks noGrp="1"/>
          </p:cNvGraphicFramePr>
          <p:nvPr>
            <p:ph idx="1"/>
            <p:extLst>
              <p:ext uri="{D42A27DB-BD31-4B8C-83A1-F6EECF244321}">
                <p14:modId xmlns:p14="http://schemas.microsoft.com/office/powerpoint/2010/main" val="2663876720"/>
              </p:ext>
            </p:extLst>
          </p:nvPr>
        </p:nvGraphicFramePr>
        <p:xfrm>
          <a:off x="1199072" y="118934"/>
          <a:ext cx="10424690" cy="6616842"/>
        </p:xfrm>
        <a:graphic>
          <a:graphicData uri="http://schemas.openxmlformats.org/drawingml/2006/table">
            <a:tbl>
              <a:tblPr/>
              <a:tblGrid>
                <a:gridCol w="5212345"/>
                <a:gridCol w="5212345"/>
              </a:tblGrid>
              <a:tr h="493201">
                <a:tc>
                  <a:txBody>
                    <a:bodyPr/>
                    <a:lstStyle/>
                    <a:p>
                      <a:r>
                        <a:rPr lang="en-GB" sz="2800" kern="1200" dirty="0" smtClean="0">
                          <a:solidFill>
                            <a:schemeClr val="tx1"/>
                          </a:solidFill>
                          <a:effectLst/>
                          <a:latin typeface="+mn-lt"/>
                          <a:ea typeface="+mn-ea"/>
                          <a:cs typeface="+mn-cs"/>
                        </a:rPr>
                        <a:t>packaging polystyrene </a:t>
                      </a:r>
                      <a:endParaRPr lang="pl-PL" sz="2800" dirty="0">
                        <a:effectLst/>
                      </a:endParaRPr>
                    </a:p>
                  </a:txBody>
                  <a:tcPr marL="9525" marR="381000" marT="9525" marB="9525" anchor="ctr">
                    <a:lnL>
                      <a:noFill/>
                    </a:lnL>
                    <a:lnR>
                      <a:noFill/>
                    </a:lnR>
                    <a:lnT>
                      <a:noFill/>
                    </a:lnT>
                    <a:lnB>
                      <a:noFill/>
                    </a:lnB>
                    <a:solidFill>
                      <a:srgbClr val="FFFFFF"/>
                    </a:solidFill>
                  </a:tcPr>
                </a:tc>
                <a:tc>
                  <a:txBody>
                    <a:bodyPr/>
                    <a:lstStyle/>
                    <a:p>
                      <a:r>
                        <a:rPr lang="pl-PL" sz="2800" dirty="0">
                          <a:effectLst/>
                        </a:rPr>
                        <a:t> </a:t>
                      </a:r>
                      <a:r>
                        <a:rPr lang="en-GB" sz="2800" kern="1200" dirty="0" smtClean="0">
                          <a:solidFill>
                            <a:schemeClr val="tx1"/>
                          </a:solidFill>
                          <a:effectLst/>
                          <a:latin typeface="+mn-lt"/>
                          <a:ea typeface="+mn-ea"/>
                          <a:cs typeface="+mn-cs"/>
                        </a:rPr>
                        <a:t>metals and plastics</a:t>
                      </a:r>
                      <a:endParaRPr lang="pl-PL" sz="2800" dirty="0">
                        <a:effectLst/>
                      </a:endParaRPr>
                    </a:p>
                  </a:txBody>
                  <a:tcPr marL="9525" marR="381000" marT="9525" marB="9525" anchor="ctr">
                    <a:lnL>
                      <a:noFill/>
                    </a:lnL>
                    <a:lnR>
                      <a:noFill/>
                    </a:lnR>
                    <a:lnT>
                      <a:noFill/>
                    </a:lnT>
                    <a:lnB>
                      <a:noFill/>
                    </a:lnB>
                    <a:solidFill>
                      <a:srgbClr val="FFFFFF"/>
                    </a:solidFill>
                  </a:tcPr>
                </a:tc>
              </a:tr>
              <a:tr h="493201">
                <a:tc>
                  <a:txBody>
                    <a:bodyPr/>
                    <a:lstStyle/>
                    <a:p>
                      <a:r>
                        <a:rPr lang="en-GB" sz="2800" kern="1200" dirty="0" smtClean="0">
                          <a:solidFill>
                            <a:schemeClr val="tx1"/>
                          </a:solidFill>
                          <a:effectLst/>
                          <a:latin typeface="+mn-lt"/>
                          <a:ea typeface="+mn-ea"/>
                          <a:cs typeface="+mn-cs"/>
                        </a:rPr>
                        <a:t>adhesive tapes </a:t>
                      </a:r>
                      <a:endParaRPr lang="pl-PL" sz="2800" dirty="0">
                        <a:effectLst/>
                      </a:endParaRPr>
                    </a:p>
                  </a:txBody>
                  <a:tcPr marL="9525" marR="381000" marT="9525" marB="9525" anchor="ctr">
                    <a:lnL>
                      <a:noFill/>
                    </a:lnL>
                    <a:lnR>
                      <a:noFill/>
                    </a:lnR>
                    <a:lnT>
                      <a:noFill/>
                    </a:lnT>
                    <a:lnB>
                      <a:noFill/>
                    </a:lnB>
                    <a:solidFill>
                      <a:srgbClr val="FFFFFF"/>
                    </a:solidFill>
                  </a:tcPr>
                </a:tc>
                <a:tc>
                  <a:txBody>
                    <a:bodyPr/>
                    <a:lstStyle/>
                    <a:p>
                      <a:r>
                        <a:rPr lang="pl-PL" sz="2800" dirty="0">
                          <a:effectLst/>
                        </a:rPr>
                        <a:t> </a:t>
                      </a:r>
                      <a:r>
                        <a:rPr lang="en-GB" sz="2800" kern="1200" dirty="0" smtClean="0">
                          <a:solidFill>
                            <a:schemeClr val="tx1"/>
                          </a:solidFill>
                          <a:effectLst/>
                          <a:latin typeface="+mn-lt"/>
                          <a:ea typeface="+mn-ea"/>
                          <a:cs typeface="+mn-cs"/>
                        </a:rPr>
                        <a:t>mixed waste</a:t>
                      </a:r>
                      <a:endParaRPr lang="pl-PL" sz="2800" dirty="0">
                        <a:effectLst/>
                      </a:endParaRPr>
                    </a:p>
                  </a:txBody>
                  <a:tcPr marL="9525" marR="381000" marT="9525" marB="9525" anchor="ctr">
                    <a:lnL>
                      <a:noFill/>
                    </a:lnL>
                    <a:lnR>
                      <a:noFill/>
                    </a:lnR>
                    <a:lnT>
                      <a:noFill/>
                    </a:lnT>
                    <a:lnB>
                      <a:noFill/>
                    </a:lnB>
                    <a:solidFill>
                      <a:srgbClr val="FFFFFF"/>
                    </a:solidFill>
                  </a:tcPr>
                </a:tc>
              </a:tr>
              <a:tr h="838711">
                <a:tc>
                  <a:txBody>
                    <a:bodyPr/>
                    <a:lstStyle/>
                    <a:p>
                      <a:r>
                        <a:rPr lang="en-GB" sz="2800" kern="1200" dirty="0" smtClean="0">
                          <a:solidFill>
                            <a:schemeClr val="tx1"/>
                          </a:solidFill>
                          <a:effectLst/>
                          <a:latin typeface="+mn-lt"/>
                          <a:ea typeface="+mn-ea"/>
                          <a:cs typeface="+mn-cs"/>
                        </a:rPr>
                        <a:t>paint containers </a:t>
                      </a:r>
                      <a:endParaRPr lang="pl-PL" sz="2800" dirty="0">
                        <a:effectLst/>
                      </a:endParaRPr>
                    </a:p>
                  </a:txBody>
                  <a:tcPr marL="9525" marR="381000" marT="9525" marB="9525" anchor="ctr">
                    <a:lnL>
                      <a:noFill/>
                    </a:lnL>
                    <a:lnR>
                      <a:noFill/>
                    </a:lnR>
                    <a:lnT>
                      <a:noFill/>
                    </a:lnT>
                    <a:lnB>
                      <a:noFill/>
                    </a:lnB>
                    <a:solidFill>
                      <a:srgbClr val="FFFFFF"/>
                    </a:solidFill>
                  </a:tcPr>
                </a:tc>
                <a:tc>
                  <a:txBody>
                    <a:bodyPr/>
                    <a:lstStyle/>
                    <a:p>
                      <a:r>
                        <a:rPr lang="pl-PL" sz="2800" dirty="0">
                          <a:effectLst/>
                        </a:rPr>
                        <a:t> </a:t>
                      </a:r>
                      <a:r>
                        <a:rPr lang="en-US" sz="2800" dirty="0" smtClean="0"/>
                        <a:t>Point of Selective Collection of Municipal Waste</a:t>
                      </a:r>
                      <a:endParaRPr lang="pl-PL" sz="2800" dirty="0">
                        <a:effectLst/>
                      </a:endParaRPr>
                    </a:p>
                  </a:txBody>
                  <a:tcPr marL="9525" marR="381000" marT="9525" marB="9525" anchor="ctr">
                    <a:lnL>
                      <a:noFill/>
                    </a:lnL>
                    <a:lnR>
                      <a:noFill/>
                    </a:lnR>
                    <a:lnT>
                      <a:noFill/>
                    </a:lnT>
                    <a:lnB>
                      <a:noFill/>
                    </a:lnB>
                    <a:solidFill>
                      <a:srgbClr val="FFFFFF"/>
                    </a:solidFill>
                  </a:tcPr>
                </a:tc>
              </a:tr>
              <a:tr h="493201">
                <a:tc>
                  <a:txBody>
                    <a:bodyPr/>
                    <a:lstStyle/>
                    <a:p>
                      <a:r>
                        <a:rPr lang="en-GB" sz="2800" kern="1200" dirty="0" smtClean="0">
                          <a:solidFill>
                            <a:schemeClr val="tx1"/>
                          </a:solidFill>
                          <a:effectLst/>
                          <a:latin typeface="+mn-lt"/>
                          <a:ea typeface="+mn-ea"/>
                          <a:cs typeface="+mn-cs"/>
                        </a:rPr>
                        <a:t>cardboard with tape </a:t>
                      </a:r>
                      <a:endParaRPr lang="pl-PL" sz="2800" dirty="0">
                        <a:effectLst/>
                      </a:endParaRPr>
                    </a:p>
                  </a:txBody>
                  <a:tcPr marL="9525" marR="381000" marT="9525" marB="9525" anchor="ctr">
                    <a:lnL>
                      <a:noFill/>
                    </a:lnL>
                    <a:lnR>
                      <a:noFill/>
                    </a:lnR>
                    <a:lnT>
                      <a:noFill/>
                    </a:lnT>
                    <a:lnB>
                      <a:noFill/>
                    </a:lnB>
                    <a:solidFill>
                      <a:srgbClr val="FFFFFF"/>
                    </a:solidFill>
                  </a:tcPr>
                </a:tc>
                <a:tc>
                  <a:txBody>
                    <a:bodyPr/>
                    <a:lstStyle/>
                    <a:p>
                      <a:r>
                        <a:rPr lang="pl-PL" sz="2800" dirty="0">
                          <a:effectLst/>
                        </a:rPr>
                        <a:t> </a:t>
                      </a:r>
                      <a:r>
                        <a:rPr lang="pl-PL" sz="2800" dirty="0" err="1" smtClean="0">
                          <a:effectLst/>
                        </a:rPr>
                        <a:t>paper</a:t>
                      </a:r>
                      <a:endParaRPr lang="pl-PL" sz="2800" dirty="0">
                        <a:effectLst/>
                      </a:endParaRPr>
                    </a:p>
                  </a:txBody>
                  <a:tcPr marL="9525" marR="381000" marT="9525" marB="9525" anchor="ctr">
                    <a:lnL>
                      <a:noFill/>
                    </a:lnL>
                    <a:lnR>
                      <a:noFill/>
                    </a:lnR>
                    <a:lnT>
                      <a:noFill/>
                    </a:lnT>
                    <a:lnB>
                      <a:noFill/>
                    </a:lnB>
                    <a:solidFill>
                      <a:srgbClr val="FFFFFF"/>
                    </a:solidFill>
                  </a:tcPr>
                </a:tc>
              </a:tr>
              <a:tr h="493201">
                <a:tc>
                  <a:txBody>
                    <a:bodyPr/>
                    <a:lstStyle/>
                    <a:p>
                      <a:r>
                        <a:rPr lang="pl-PL" sz="2800" dirty="0" err="1" smtClean="0">
                          <a:effectLst/>
                        </a:rPr>
                        <a:t>brush</a:t>
                      </a:r>
                      <a:endParaRPr lang="pl-PL" sz="2800" dirty="0">
                        <a:effectLst/>
                      </a:endParaRPr>
                    </a:p>
                  </a:txBody>
                  <a:tcPr marL="9525" marR="381000" marT="9525" marB="9525" anchor="ctr">
                    <a:lnL>
                      <a:noFill/>
                    </a:lnL>
                    <a:lnR>
                      <a:noFill/>
                    </a:lnR>
                    <a:lnT>
                      <a:noFill/>
                    </a:lnT>
                    <a:lnB>
                      <a:noFill/>
                    </a:lnB>
                    <a:solidFill>
                      <a:srgbClr val="FFFFFF"/>
                    </a:solidFill>
                  </a:tcPr>
                </a:tc>
                <a:tc>
                  <a:txBody>
                    <a:bodyPr/>
                    <a:lstStyle/>
                    <a:p>
                      <a:r>
                        <a:rPr lang="pl-PL" sz="2800" dirty="0">
                          <a:effectLst/>
                        </a:rPr>
                        <a:t> </a:t>
                      </a:r>
                      <a:r>
                        <a:rPr lang="en-GB" sz="2800" kern="1200" dirty="0" smtClean="0">
                          <a:solidFill>
                            <a:schemeClr val="tx1"/>
                          </a:solidFill>
                          <a:effectLst/>
                          <a:latin typeface="+mn-lt"/>
                          <a:ea typeface="+mn-ea"/>
                          <a:cs typeface="+mn-cs"/>
                        </a:rPr>
                        <a:t>mixed waste</a:t>
                      </a:r>
                      <a:endParaRPr lang="pl-PL" sz="2800" dirty="0">
                        <a:effectLst/>
                      </a:endParaRPr>
                    </a:p>
                  </a:txBody>
                  <a:tcPr marL="9525" marR="381000" marT="9525" marB="9525" anchor="ctr">
                    <a:lnL>
                      <a:noFill/>
                    </a:lnL>
                    <a:lnR>
                      <a:noFill/>
                    </a:lnR>
                    <a:lnT>
                      <a:noFill/>
                    </a:lnT>
                    <a:lnB>
                      <a:noFill/>
                    </a:lnB>
                    <a:solidFill>
                      <a:srgbClr val="FFFFFF"/>
                    </a:solidFill>
                  </a:tcPr>
                </a:tc>
              </a:tr>
              <a:tr h="838711">
                <a:tc>
                  <a:txBody>
                    <a:bodyPr/>
                    <a:lstStyle/>
                    <a:p>
                      <a:r>
                        <a:rPr lang="pl-PL" sz="2800" dirty="0" err="1" smtClean="0">
                          <a:effectLst/>
                        </a:rPr>
                        <a:t>rubble</a:t>
                      </a:r>
                      <a:endParaRPr lang="pl-PL" sz="2800" dirty="0">
                        <a:effectLst/>
                      </a:endParaRPr>
                    </a:p>
                  </a:txBody>
                  <a:tcPr marL="9525" marR="381000" marT="9525" marB="9525" anchor="ctr">
                    <a:lnL>
                      <a:noFill/>
                    </a:lnL>
                    <a:lnR>
                      <a:noFill/>
                    </a:lnR>
                    <a:lnT>
                      <a:noFill/>
                    </a:lnT>
                    <a:lnB>
                      <a:noFill/>
                    </a:lnB>
                    <a:solidFill>
                      <a:srgbClr val="FFFFFF"/>
                    </a:solidFill>
                  </a:tcPr>
                </a:tc>
                <a:tc>
                  <a:txBody>
                    <a:bodyPr/>
                    <a:lstStyle/>
                    <a:p>
                      <a:r>
                        <a:rPr lang="pl-PL" sz="2800" dirty="0">
                          <a:effectLst/>
                        </a:rPr>
                        <a:t> </a:t>
                      </a:r>
                      <a:r>
                        <a:rPr lang="en-US" sz="2800" dirty="0" smtClean="0"/>
                        <a:t>Point of Selective Collection of Municipal Waste</a:t>
                      </a:r>
                      <a:endParaRPr lang="pl-PL" sz="2800" dirty="0">
                        <a:effectLst/>
                      </a:endParaRPr>
                    </a:p>
                  </a:txBody>
                  <a:tcPr marL="9525" marR="381000" marT="9525" marB="9525" anchor="ctr">
                    <a:lnL>
                      <a:noFill/>
                    </a:lnL>
                    <a:lnR>
                      <a:noFill/>
                    </a:lnR>
                    <a:lnT>
                      <a:noFill/>
                    </a:lnT>
                    <a:lnB>
                      <a:noFill/>
                    </a:lnB>
                    <a:solidFill>
                      <a:srgbClr val="FFFFFF"/>
                    </a:solidFill>
                  </a:tcPr>
                </a:tc>
              </a:tr>
              <a:tr h="493201">
                <a:tc>
                  <a:txBody>
                    <a:bodyPr/>
                    <a:lstStyle/>
                    <a:p>
                      <a:r>
                        <a:rPr lang="pl-PL" sz="2800" dirty="0" err="1" smtClean="0">
                          <a:effectLst/>
                        </a:rPr>
                        <a:t>furniture</a:t>
                      </a:r>
                      <a:endParaRPr lang="pl-PL" sz="2800" dirty="0">
                        <a:effectLst/>
                      </a:endParaRPr>
                    </a:p>
                  </a:txBody>
                  <a:tcPr marL="9525" marR="381000" marT="9525" marB="9525" anchor="ctr">
                    <a:lnL>
                      <a:noFill/>
                    </a:lnL>
                    <a:lnR>
                      <a:noFill/>
                    </a:lnR>
                    <a:lnT>
                      <a:noFill/>
                    </a:lnT>
                    <a:lnB>
                      <a:noFill/>
                    </a:lnB>
                    <a:solidFill>
                      <a:srgbClr val="FFFFFF"/>
                    </a:solidFill>
                  </a:tcPr>
                </a:tc>
                <a:tc>
                  <a:txBody>
                    <a:bodyPr/>
                    <a:lstStyle/>
                    <a:p>
                      <a:r>
                        <a:rPr lang="pl-PL" sz="2800" dirty="0">
                          <a:effectLst/>
                        </a:rPr>
                        <a:t> </a:t>
                      </a:r>
                      <a:r>
                        <a:rPr lang="en-GB" sz="2800" kern="1200" dirty="0" smtClean="0">
                          <a:solidFill>
                            <a:schemeClr val="tx1"/>
                          </a:solidFill>
                          <a:effectLst/>
                          <a:latin typeface="+mn-lt"/>
                          <a:ea typeface="+mn-ea"/>
                          <a:cs typeface="+mn-cs"/>
                        </a:rPr>
                        <a:t>bulky</a:t>
                      </a:r>
                      <a:r>
                        <a:rPr lang="pl-PL" sz="2800" kern="1200" dirty="0" smtClean="0">
                          <a:solidFill>
                            <a:schemeClr val="tx1"/>
                          </a:solidFill>
                          <a:effectLst/>
                          <a:latin typeface="+mn-lt"/>
                          <a:ea typeface="+mn-ea"/>
                          <a:cs typeface="+mn-cs"/>
                        </a:rPr>
                        <a:t>-</a:t>
                      </a:r>
                      <a:r>
                        <a:rPr lang="en-GB" sz="2800" kern="1200" dirty="0" smtClean="0">
                          <a:solidFill>
                            <a:schemeClr val="tx1"/>
                          </a:solidFill>
                          <a:effectLst/>
                          <a:latin typeface="+mn-lt"/>
                          <a:ea typeface="+mn-ea"/>
                          <a:cs typeface="+mn-cs"/>
                        </a:rPr>
                        <a:t>waste container</a:t>
                      </a:r>
                      <a:endParaRPr lang="pl-PL" sz="2800" dirty="0">
                        <a:effectLst/>
                      </a:endParaRPr>
                    </a:p>
                  </a:txBody>
                  <a:tcPr marL="9525" marR="381000" marT="9525" marB="9525" anchor="ctr">
                    <a:lnL>
                      <a:noFill/>
                    </a:lnL>
                    <a:lnR>
                      <a:noFill/>
                    </a:lnR>
                    <a:lnT>
                      <a:noFill/>
                    </a:lnT>
                    <a:lnB>
                      <a:noFill/>
                    </a:lnB>
                    <a:solidFill>
                      <a:srgbClr val="FFFFFF"/>
                    </a:solidFill>
                  </a:tcPr>
                </a:tc>
              </a:tr>
              <a:tr h="926254">
                <a:tc>
                  <a:txBody>
                    <a:bodyPr/>
                    <a:lstStyle/>
                    <a:p>
                      <a:r>
                        <a:rPr lang="en-GB" sz="2800" kern="1200" dirty="0" smtClean="0">
                          <a:solidFill>
                            <a:schemeClr val="tx1"/>
                          </a:solidFill>
                          <a:effectLst/>
                          <a:latin typeface="+mn-lt"/>
                          <a:ea typeface="+mn-ea"/>
                          <a:cs typeface="+mn-cs"/>
                        </a:rPr>
                        <a:t>refrigerator </a:t>
                      </a:r>
                      <a:endParaRPr lang="pl-PL" sz="2800" dirty="0">
                        <a:effectLst/>
                      </a:endParaRPr>
                    </a:p>
                  </a:txBody>
                  <a:tcPr marL="9525" marR="381000" marT="9525" marB="9525" anchor="ctr">
                    <a:lnL>
                      <a:noFill/>
                    </a:lnL>
                    <a:lnR>
                      <a:noFill/>
                    </a:lnR>
                    <a:lnT>
                      <a:noFill/>
                    </a:lnT>
                    <a:lnB>
                      <a:noFill/>
                    </a:lnB>
                    <a:solidFill>
                      <a:srgbClr val="FFFFFF"/>
                    </a:solidFill>
                  </a:tcPr>
                </a:tc>
                <a:tc>
                  <a:txBody>
                    <a:bodyPr/>
                    <a:lstStyle/>
                    <a:p>
                      <a:r>
                        <a:rPr lang="pl-PL" sz="2800" dirty="0">
                          <a:effectLst/>
                        </a:rPr>
                        <a:t> </a:t>
                      </a:r>
                      <a:r>
                        <a:rPr lang="en-GB" sz="2800" kern="1200" dirty="0" smtClean="0">
                          <a:solidFill>
                            <a:schemeClr val="tx1"/>
                          </a:solidFill>
                          <a:effectLst/>
                          <a:latin typeface="+mn-lt"/>
                          <a:ea typeface="+mn-ea"/>
                          <a:cs typeface="+mn-cs"/>
                        </a:rPr>
                        <a:t>electrical and electronic equipment collection point</a:t>
                      </a:r>
                      <a:endParaRPr lang="pl-PL" sz="2800" dirty="0">
                        <a:effectLst/>
                      </a:endParaRPr>
                    </a:p>
                  </a:txBody>
                  <a:tcPr marL="9525" marR="381000" marT="9525" marB="9525" anchor="ctr">
                    <a:lnL>
                      <a:noFill/>
                    </a:lnL>
                    <a:lnR>
                      <a:noFill/>
                    </a:lnR>
                    <a:lnT>
                      <a:noFill/>
                    </a:lnT>
                    <a:lnB>
                      <a:noFill/>
                    </a:lnB>
                    <a:solidFill>
                      <a:srgbClr val="FFFFFF"/>
                    </a:solidFill>
                  </a:tcPr>
                </a:tc>
              </a:tr>
              <a:tr h="493201">
                <a:tc>
                  <a:txBody>
                    <a:bodyPr/>
                    <a:lstStyle/>
                    <a:p>
                      <a:r>
                        <a:rPr lang="pl-PL" sz="2800" dirty="0" err="1" smtClean="0">
                          <a:effectLst/>
                        </a:rPr>
                        <a:t>wallpaper</a:t>
                      </a:r>
                      <a:endParaRPr lang="pl-PL" sz="2800" dirty="0">
                        <a:effectLst/>
                      </a:endParaRPr>
                    </a:p>
                  </a:txBody>
                  <a:tcPr marL="9525" marR="381000" marT="9525" marB="9525" anchor="ctr">
                    <a:lnL>
                      <a:noFill/>
                    </a:lnL>
                    <a:lnR>
                      <a:noFill/>
                    </a:lnR>
                    <a:lnT>
                      <a:noFill/>
                    </a:lnT>
                    <a:lnB>
                      <a:noFill/>
                    </a:lnB>
                    <a:solidFill>
                      <a:srgbClr val="FFFFFF"/>
                    </a:solidFill>
                  </a:tcPr>
                </a:tc>
                <a:tc>
                  <a:txBody>
                    <a:bodyPr/>
                    <a:lstStyle/>
                    <a:p>
                      <a:r>
                        <a:rPr lang="pl-PL" sz="2800" dirty="0">
                          <a:effectLst/>
                        </a:rPr>
                        <a:t> </a:t>
                      </a:r>
                      <a:r>
                        <a:rPr lang="en-GB" sz="2800" kern="1200" dirty="0" smtClean="0">
                          <a:solidFill>
                            <a:schemeClr val="tx1"/>
                          </a:solidFill>
                          <a:effectLst/>
                          <a:latin typeface="+mn-lt"/>
                          <a:ea typeface="+mn-ea"/>
                          <a:cs typeface="+mn-cs"/>
                        </a:rPr>
                        <a:t>mixed waste</a:t>
                      </a:r>
                      <a:endParaRPr lang="pl-PL" sz="2800" dirty="0">
                        <a:effectLst/>
                      </a:endParaRPr>
                    </a:p>
                  </a:txBody>
                  <a:tcPr marL="9525" marR="381000" marT="9525" marB="9525" anchor="ctr">
                    <a:lnL>
                      <a:noFill/>
                    </a:lnL>
                    <a:lnR>
                      <a:noFill/>
                    </a:lnR>
                    <a:lnT>
                      <a:noFill/>
                    </a:lnT>
                    <a:lnB>
                      <a:noFill/>
                    </a:lnB>
                    <a:solidFill>
                      <a:srgbClr val="FFFFFF"/>
                    </a:solidFill>
                  </a:tcPr>
                </a:tc>
              </a:tr>
              <a:tr h="493201">
                <a:tc>
                  <a:txBody>
                    <a:bodyPr/>
                    <a:lstStyle/>
                    <a:p>
                      <a:r>
                        <a:rPr lang="pl-PL" sz="2800" kern="1200" dirty="0" smtClean="0">
                          <a:solidFill>
                            <a:schemeClr val="tx1"/>
                          </a:solidFill>
                          <a:effectLst/>
                          <a:latin typeface="+mn-lt"/>
                          <a:ea typeface="+mn-ea"/>
                          <a:cs typeface="+mn-cs"/>
                        </a:rPr>
                        <a:t>n</a:t>
                      </a:r>
                      <a:r>
                        <a:rPr lang="en-GB" sz="2800" kern="1200" dirty="0" err="1" smtClean="0">
                          <a:solidFill>
                            <a:schemeClr val="tx1"/>
                          </a:solidFill>
                          <a:effectLst/>
                          <a:latin typeface="+mn-lt"/>
                          <a:ea typeface="+mn-ea"/>
                          <a:cs typeface="+mn-cs"/>
                        </a:rPr>
                        <a:t>itrile</a:t>
                      </a:r>
                      <a:r>
                        <a:rPr lang="en-GB" sz="2800" kern="1200" dirty="0" smtClean="0">
                          <a:solidFill>
                            <a:schemeClr val="tx1"/>
                          </a:solidFill>
                          <a:effectLst/>
                          <a:latin typeface="+mn-lt"/>
                          <a:ea typeface="+mn-ea"/>
                          <a:cs typeface="+mn-cs"/>
                        </a:rPr>
                        <a:t> or rubber gloves </a:t>
                      </a:r>
                      <a:endParaRPr lang="pl-PL" sz="2800" dirty="0">
                        <a:effectLst/>
                      </a:endParaRPr>
                    </a:p>
                  </a:txBody>
                  <a:tcPr marL="9525" marR="381000" marT="9525" marB="9525" anchor="ctr">
                    <a:lnL>
                      <a:noFill/>
                    </a:lnL>
                    <a:lnR>
                      <a:noFill/>
                    </a:lnR>
                    <a:lnT>
                      <a:noFill/>
                    </a:lnT>
                    <a:lnB>
                      <a:noFill/>
                    </a:lnB>
                    <a:solidFill>
                      <a:srgbClr val="FFFFFF"/>
                    </a:solidFill>
                  </a:tcPr>
                </a:tc>
                <a:tc>
                  <a:txBody>
                    <a:bodyPr/>
                    <a:lstStyle/>
                    <a:p>
                      <a:r>
                        <a:rPr lang="pl-PL" sz="2800" dirty="0">
                          <a:effectLst/>
                        </a:rPr>
                        <a:t> </a:t>
                      </a:r>
                      <a:r>
                        <a:rPr lang="en-GB" sz="2800" kern="1200" dirty="0" smtClean="0">
                          <a:solidFill>
                            <a:schemeClr val="tx1"/>
                          </a:solidFill>
                          <a:effectLst/>
                          <a:latin typeface="+mn-lt"/>
                          <a:ea typeface="+mn-ea"/>
                          <a:cs typeface="+mn-cs"/>
                        </a:rPr>
                        <a:t>mixed waste</a:t>
                      </a:r>
                      <a:endParaRPr lang="pl-PL" sz="2800" dirty="0">
                        <a:effectLst/>
                      </a:endParaRPr>
                    </a:p>
                  </a:txBody>
                  <a:tcPr marL="9525" marR="381000" marT="9525" marB="9525" anchor="ctr">
                    <a:lnL>
                      <a:noFill/>
                    </a:lnL>
                    <a:lnR>
                      <a:noFill/>
                    </a:lnR>
                    <a:lnT>
                      <a:noFill/>
                    </a:lnT>
                    <a:lnB>
                      <a:noFill/>
                    </a:lnB>
                    <a:solidFill>
                      <a:srgbClr val="FFFFFF"/>
                    </a:solidFill>
                  </a:tcPr>
                </a:tc>
              </a:tr>
              <a:tr h="493201">
                <a:tc>
                  <a:txBody>
                    <a:bodyPr/>
                    <a:lstStyle/>
                    <a:p>
                      <a:r>
                        <a:rPr lang="pl-PL" sz="2800" dirty="0" err="1" smtClean="0">
                          <a:effectLst/>
                        </a:rPr>
                        <a:t>potting</a:t>
                      </a:r>
                      <a:r>
                        <a:rPr lang="pl-PL" sz="2800" dirty="0" smtClean="0">
                          <a:effectLst/>
                        </a:rPr>
                        <a:t> </a:t>
                      </a:r>
                      <a:r>
                        <a:rPr lang="pl-PL" sz="2800" dirty="0" err="1" smtClean="0">
                          <a:effectLst/>
                        </a:rPr>
                        <a:t>soil</a:t>
                      </a:r>
                      <a:endParaRPr lang="pl-PL" sz="2800" dirty="0">
                        <a:effectLst/>
                      </a:endParaRPr>
                    </a:p>
                  </a:txBody>
                  <a:tcPr marL="9525" marR="381000" marT="9525" marB="9525" anchor="ctr">
                    <a:lnL>
                      <a:noFill/>
                    </a:lnL>
                    <a:lnR>
                      <a:noFill/>
                    </a:lnR>
                    <a:lnT>
                      <a:noFill/>
                    </a:lnT>
                    <a:lnB>
                      <a:noFill/>
                    </a:lnB>
                    <a:solidFill>
                      <a:srgbClr val="FFFFFF"/>
                    </a:solidFill>
                  </a:tcPr>
                </a:tc>
                <a:tc>
                  <a:txBody>
                    <a:bodyPr/>
                    <a:lstStyle/>
                    <a:p>
                      <a:r>
                        <a:rPr lang="pl-PL" sz="2800" dirty="0">
                          <a:effectLst/>
                        </a:rPr>
                        <a:t> </a:t>
                      </a:r>
                      <a:r>
                        <a:rPr lang="en-GB" sz="2800" kern="1200" dirty="0" smtClean="0">
                          <a:solidFill>
                            <a:schemeClr val="tx1"/>
                          </a:solidFill>
                          <a:effectLst/>
                          <a:latin typeface="+mn-lt"/>
                          <a:ea typeface="+mn-ea"/>
                          <a:cs typeface="+mn-cs"/>
                        </a:rPr>
                        <a:t>mixed waste</a:t>
                      </a:r>
                      <a:endParaRPr lang="pl-PL" sz="2800" dirty="0">
                        <a:effectLst/>
                      </a:endParaRPr>
                    </a:p>
                  </a:txBody>
                  <a:tcPr marL="9525" marR="381000" marT="9525" marB="9525" anchor="ct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1522416033"/>
      </p:ext>
    </p:extLst>
  </p:cSld>
  <p:clrMapOvr>
    <a:masterClrMapping/>
  </p:clrMapOvr>
  <p:transition spd="med">
    <p:cove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803" y="3502034"/>
            <a:ext cx="2493817" cy="3355966"/>
          </a:xfrm>
          <a:prstGeom prst="rect">
            <a:avLst/>
          </a:prstGeom>
        </p:spPr>
      </p:pic>
      <p:sp>
        <p:nvSpPr>
          <p:cNvPr id="7" name="Tytuł 6"/>
          <p:cNvSpPr>
            <a:spLocks noGrp="1"/>
          </p:cNvSpPr>
          <p:nvPr>
            <p:ph type="title"/>
          </p:nvPr>
        </p:nvSpPr>
        <p:spPr>
          <a:xfrm>
            <a:off x="1569514" y="237393"/>
            <a:ext cx="9557522" cy="798193"/>
          </a:xfrm>
        </p:spPr>
        <p:txBody>
          <a:bodyPr>
            <a:normAutofit fontScale="90000"/>
          </a:bodyPr>
          <a:lstStyle/>
          <a:p>
            <a:r>
              <a:rPr lang="pl-PL" b="1" cap="all" dirty="0"/>
              <a:t>METALS AND PLASTICS</a:t>
            </a:r>
            <a:br>
              <a:rPr lang="pl-PL" b="1" cap="all" dirty="0"/>
            </a:br>
            <a:endParaRPr lang="pl-PL" dirty="0"/>
          </a:p>
        </p:txBody>
      </p:sp>
      <p:sp>
        <p:nvSpPr>
          <p:cNvPr id="8" name="Symbol zastępczy zawartości 7"/>
          <p:cNvSpPr>
            <a:spLocks noGrp="1"/>
          </p:cNvSpPr>
          <p:nvPr>
            <p:ph sz="half" idx="1"/>
          </p:nvPr>
        </p:nvSpPr>
        <p:spPr>
          <a:xfrm>
            <a:off x="802606" y="1035586"/>
            <a:ext cx="5333789" cy="5872039"/>
          </a:xfrm>
        </p:spPr>
        <p:txBody>
          <a:bodyPr>
            <a:noAutofit/>
          </a:bodyPr>
          <a:lstStyle/>
          <a:p>
            <a:pPr marL="0" indent="0">
              <a:buNone/>
            </a:pPr>
            <a:r>
              <a:rPr lang="pl-PL" sz="1600" b="1" dirty="0" smtClean="0">
                <a:solidFill>
                  <a:srgbClr val="000000"/>
                </a:solidFill>
                <a:latin typeface="inherit"/>
              </a:rPr>
              <a:t>We </a:t>
            </a:r>
            <a:r>
              <a:rPr lang="pl-PL" sz="1600" b="1" dirty="0" err="1" smtClean="0">
                <a:solidFill>
                  <a:srgbClr val="000000"/>
                </a:solidFill>
                <a:latin typeface="inherit"/>
              </a:rPr>
              <a:t>should</a:t>
            </a:r>
            <a:r>
              <a:rPr lang="pl-PL" sz="1600" b="1" dirty="0" smtClean="0">
                <a:solidFill>
                  <a:srgbClr val="000000"/>
                </a:solidFill>
                <a:latin typeface="inherit"/>
              </a:rPr>
              <a:t> </a:t>
            </a:r>
            <a:r>
              <a:rPr lang="pl-PL" sz="1600" b="1" dirty="0" err="1" smtClean="0">
                <a:solidFill>
                  <a:srgbClr val="000000"/>
                </a:solidFill>
                <a:latin typeface="inherit"/>
              </a:rPr>
              <a:t>dispose</a:t>
            </a:r>
            <a:r>
              <a:rPr lang="pl-PL" sz="1600" b="1" dirty="0" smtClean="0">
                <a:solidFill>
                  <a:srgbClr val="000000"/>
                </a:solidFill>
                <a:latin typeface="inherit"/>
              </a:rPr>
              <a:t> of:</a:t>
            </a:r>
            <a:endParaRPr lang="pl-PL" sz="1600" b="1" dirty="0">
              <a:solidFill>
                <a:srgbClr val="000000"/>
              </a:solidFill>
              <a:latin typeface="inherit"/>
            </a:endParaRPr>
          </a:p>
          <a:p>
            <a:r>
              <a:rPr lang="pl-PL" sz="1600" dirty="0" err="1">
                <a:solidFill>
                  <a:srgbClr val="000000"/>
                </a:solidFill>
                <a:latin typeface="inherit"/>
              </a:rPr>
              <a:t>unscrewed</a:t>
            </a:r>
            <a:r>
              <a:rPr lang="pl-PL" sz="1600" dirty="0">
                <a:solidFill>
                  <a:srgbClr val="000000"/>
                </a:solidFill>
                <a:latin typeface="inherit"/>
              </a:rPr>
              <a:t> and </a:t>
            </a:r>
            <a:r>
              <a:rPr lang="pl-PL" sz="1600" dirty="0" err="1">
                <a:solidFill>
                  <a:srgbClr val="000000"/>
                </a:solidFill>
                <a:latin typeface="inherit"/>
              </a:rPr>
              <a:t>crushed</a:t>
            </a:r>
            <a:r>
              <a:rPr lang="pl-PL" sz="1600" dirty="0">
                <a:solidFill>
                  <a:srgbClr val="000000"/>
                </a:solidFill>
                <a:latin typeface="inherit"/>
              </a:rPr>
              <a:t> plastic </a:t>
            </a:r>
            <a:r>
              <a:rPr lang="pl-PL" sz="1600" dirty="0" err="1">
                <a:solidFill>
                  <a:srgbClr val="000000"/>
                </a:solidFill>
                <a:latin typeface="inherit"/>
              </a:rPr>
              <a:t>drinks</a:t>
            </a:r>
            <a:r>
              <a:rPr lang="pl-PL" sz="1600" dirty="0">
                <a:solidFill>
                  <a:srgbClr val="000000"/>
                </a:solidFill>
                <a:latin typeface="inherit"/>
              </a:rPr>
              <a:t> </a:t>
            </a:r>
            <a:r>
              <a:rPr lang="pl-PL" sz="1600" dirty="0" err="1">
                <a:solidFill>
                  <a:srgbClr val="000000"/>
                </a:solidFill>
                <a:latin typeface="inherit"/>
              </a:rPr>
              <a:t>bottles</a:t>
            </a:r>
            <a:endParaRPr lang="pl-PL" sz="1600" dirty="0">
              <a:solidFill>
                <a:srgbClr val="000000"/>
              </a:solidFill>
              <a:latin typeface="inherit"/>
            </a:endParaRPr>
          </a:p>
          <a:p>
            <a:r>
              <a:rPr lang="pl-PL" sz="1600" dirty="0" err="1">
                <a:solidFill>
                  <a:srgbClr val="000000"/>
                </a:solidFill>
                <a:latin typeface="inherit"/>
              </a:rPr>
              <a:t>bottle</a:t>
            </a:r>
            <a:r>
              <a:rPr lang="pl-PL" sz="1600" dirty="0">
                <a:solidFill>
                  <a:srgbClr val="000000"/>
                </a:solidFill>
                <a:latin typeface="inherit"/>
              </a:rPr>
              <a:t> </a:t>
            </a:r>
            <a:r>
              <a:rPr lang="pl-PL" sz="1600" dirty="0" err="1">
                <a:solidFill>
                  <a:srgbClr val="000000"/>
                </a:solidFill>
                <a:latin typeface="inherit"/>
              </a:rPr>
              <a:t>tops</a:t>
            </a:r>
            <a:r>
              <a:rPr lang="pl-PL" sz="1600" dirty="0">
                <a:solidFill>
                  <a:srgbClr val="000000"/>
                </a:solidFill>
                <a:latin typeface="inherit"/>
              </a:rPr>
              <a:t>, </a:t>
            </a:r>
            <a:r>
              <a:rPr lang="pl-PL" sz="1600" dirty="0" err="1">
                <a:solidFill>
                  <a:srgbClr val="000000"/>
                </a:solidFill>
                <a:latin typeface="inherit"/>
              </a:rPr>
              <a:t>unless</a:t>
            </a:r>
            <a:r>
              <a:rPr lang="pl-PL" sz="1600" dirty="0">
                <a:solidFill>
                  <a:srgbClr val="000000"/>
                </a:solidFill>
                <a:latin typeface="inherit"/>
              </a:rPr>
              <a:t> </a:t>
            </a:r>
            <a:r>
              <a:rPr lang="pl-PL" sz="1600" dirty="0" err="1">
                <a:solidFill>
                  <a:srgbClr val="000000"/>
                </a:solidFill>
                <a:latin typeface="inherit"/>
              </a:rPr>
              <a:t>they</a:t>
            </a:r>
            <a:r>
              <a:rPr lang="pl-PL" sz="1600" dirty="0">
                <a:solidFill>
                  <a:srgbClr val="000000"/>
                </a:solidFill>
                <a:latin typeface="inherit"/>
              </a:rPr>
              <a:t> </a:t>
            </a:r>
            <a:r>
              <a:rPr lang="pl-PL" sz="1600" dirty="0" err="1">
                <a:solidFill>
                  <a:srgbClr val="000000"/>
                </a:solidFill>
                <a:latin typeface="inherit"/>
              </a:rPr>
              <a:t>are</a:t>
            </a:r>
            <a:r>
              <a:rPr lang="pl-PL" sz="1600" dirty="0">
                <a:solidFill>
                  <a:srgbClr val="000000"/>
                </a:solidFill>
                <a:latin typeface="inherit"/>
              </a:rPr>
              <a:t> </a:t>
            </a:r>
            <a:r>
              <a:rPr lang="pl-PL" sz="1600" dirty="0" err="1">
                <a:solidFill>
                  <a:srgbClr val="000000"/>
                </a:solidFill>
                <a:latin typeface="inherit"/>
              </a:rPr>
              <a:t>collected</a:t>
            </a:r>
            <a:r>
              <a:rPr lang="pl-PL" sz="1600" dirty="0">
                <a:solidFill>
                  <a:srgbClr val="000000"/>
                </a:solidFill>
                <a:latin typeface="inherit"/>
              </a:rPr>
              <a:t> </a:t>
            </a:r>
            <a:r>
              <a:rPr lang="pl-PL" sz="1600" dirty="0" err="1">
                <a:solidFill>
                  <a:srgbClr val="000000"/>
                </a:solidFill>
                <a:latin typeface="inherit"/>
              </a:rPr>
              <a:t>separately</a:t>
            </a:r>
            <a:r>
              <a:rPr lang="pl-PL" sz="1600" dirty="0">
                <a:solidFill>
                  <a:srgbClr val="000000"/>
                </a:solidFill>
                <a:latin typeface="inherit"/>
              </a:rPr>
              <a:t> as part of a </a:t>
            </a:r>
            <a:r>
              <a:rPr lang="pl-PL" sz="1600" dirty="0" err="1">
                <a:solidFill>
                  <a:srgbClr val="000000"/>
                </a:solidFill>
                <a:latin typeface="inherit"/>
              </a:rPr>
              <a:t>charity</a:t>
            </a:r>
            <a:r>
              <a:rPr lang="pl-PL" sz="1600" dirty="0">
                <a:solidFill>
                  <a:srgbClr val="000000"/>
                </a:solidFill>
                <a:latin typeface="inherit"/>
              </a:rPr>
              <a:t> event</a:t>
            </a:r>
          </a:p>
          <a:p>
            <a:r>
              <a:rPr lang="pl-PL" sz="1600" dirty="0">
                <a:solidFill>
                  <a:srgbClr val="000000"/>
                </a:solidFill>
                <a:latin typeface="inherit"/>
              </a:rPr>
              <a:t>plastic food </a:t>
            </a:r>
            <a:r>
              <a:rPr lang="pl-PL" sz="1600" dirty="0" err="1">
                <a:solidFill>
                  <a:srgbClr val="000000"/>
                </a:solidFill>
                <a:latin typeface="inherit"/>
              </a:rPr>
              <a:t>packaging</a:t>
            </a:r>
            <a:endParaRPr lang="pl-PL" sz="1600" dirty="0">
              <a:solidFill>
                <a:srgbClr val="000000"/>
              </a:solidFill>
              <a:latin typeface="inherit"/>
            </a:endParaRPr>
          </a:p>
          <a:p>
            <a:r>
              <a:rPr lang="pl-PL" sz="1600" dirty="0" err="1">
                <a:solidFill>
                  <a:srgbClr val="000000"/>
                </a:solidFill>
                <a:latin typeface="inherit"/>
              </a:rPr>
              <a:t>multi-material</a:t>
            </a:r>
            <a:r>
              <a:rPr lang="pl-PL" sz="1600" dirty="0">
                <a:solidFill>
                  <a:srgbClr val="000000"/>
                </a:solidFill>
                <a:latin typeface="inherit"/>
              </a:rPr>
              <a:t> </a:t>
            </a:r>
            <a:r>
              <a:rPr lang="pl-PL" sz="1600" dirty="0" err="1">
                <a:solidFill>
                  <a:srgbClr val="000000"/>
                </a:solidFill>
                <a:latin typeface="inherit"/>
              </a:rPr>
              <a:t>packaging</a:t>
            </a:r>
            <a:r>
              <a:rPr lang="pl-PL" sz="1600" dirty="0">
                <a:solidFill>
                  <a:srgbClr val="000000"/>
                </a:solidFill>
                <a:latin typeface="inherit"/>
              </a:rPr>
              <a:t> (</a:t>
            </a:r>
            <a:r>
              <a:rPr lang="pl-PL" sz="1600" dirty="0" err="1">
                <a:solidFill>
                  <a:srgbClr val="000000"/>
                </a:solidFill>
                <a:latin typeface="inherit"/>
              </a:rPr>
              <a:t>e.g</a:t>
            </a:r>
            <a:r>
              <a:rPr lang="pl-PL" sz="1600" dirty="0">
                <a:solidFill>
                  <a:srgbClr val="000000"/>
                </a:solidFill>
                <a:latin typeface="inherit"/>
              </a:rPr>
              <a:t>. </a:t>
            </a:r>
            <a:r>
              <a:rPr lang="pl-PL" sz="1600" dirty="0" err="1">
                <a:solidFill>
                  <a:srgbClr val="000000"/>
                </a:solidFill>
                <a:latin typeface="inherit"/>
              </a:rPr>
              <a:t>milk</a:t>
            </a:r>
            <a:r>
              <a:rPr lang="pl-PL" sz="1600" dirty="0">
                <a:solidFill>
                  <a:srgbClr val="000000"/>
                </a:solidFill>
                <a:latin typeface="inherit"/>
              </a:rPr>
              <a:t> and </a:t>
            </a:r>
            <a:r>
              <a:rPr lang="pl-PL" sz="1600" dirty="0" err="1">
                <a:solidFill>
                  <a:srgbClr val="000000"/>
                </a:solidFill>
                <a:latin typeface="inherit"/>
              </a:rPr>
              <a:t>juice</a:t>
            </a:r>
            <a:r>
              <a:rPr lang="pl-PL" sz="1600" dirty="0">
                <a:solidFill>
                  <a:srgbClr val="000000"/>
                </a:solidFill>
                <a:latin typeface="inherit"/>
              </a:rPr>
              <a:t> </a:t>
            </a:r>
            <a:r>
              <a:rPr lang="pl-PL" sz="1600" dirty="0" err="1">
                <a:solidFill>
                  <a:srgbClr val="000000"/>
                </a:solidFill>
                <a:latin typeface="inherit"/>
              </a:rPr>
              <a:t>cartons</a:t>
            </a:r>
            <a:r>
              <a:rPr lang="pl-PL" sz="1600" dirty="0">
                <a:solidFill>
                  <a:srgbClr val="000000"/>
                </a:solidFill>
                <a:latin typeface="inherit"/>
              </a:rPr>
              <a:t>)</a:t>
            </a:r>
          </a:p>
          <a:p>
            <a:r>
              <a:rPr lang="pl-PL" sz="1600" dirty="0" err="1">
                <a:solidFill>
                  <a:srgbClr val="000000"/>
                </a:solidFill>
                <a:latin typeface="inherit"/>
              </a:rPr>
              <a:t>packaging</a:t>
            </a:r>
            <a:r>
              <a:rPr lang="pl-PL" sz="1600" dirty="0">
                <a:solidFill>
                  <a:srgbClr val="000000"/>
                </a:solidFill>
                <a:latin typeface="inherit"/>
              </a:rPr>
              <a:t> for </a:t>
            </a:r>
            <a:r>
              <a:rPr lang="pl-PL" sz="1600" dirty="0" err="1">
                <a:solidFill>
                  <a:srgbClr val="000000"/>
                </a:solidFill>
                <a:latin typeface="inherit"/>
              </a:rPr>
              <a:t>cleaning</a:t>
            </a:r>
            <a:r>
              <a:rPr lang="pl-PL" sz="1600" dirty="0">
                <a:solidFill>
                  <a:srgbClr val="000000"/>
                </a:solidFill>
                <a:latin typeface="inherit"/>
              </a:rPr>
              <a:t> products (</a:t>
            </a:r>
            <a:r>
              <a:rPr lang="pl-PL" sz="1600" dirty="0" err="1">
                <a:solidFill>
                  <a:srgbClr val="000000"/>
                </a:solidFill>
                <a:latin typeface="inherit"/>
              </a:rPr>
              <a:t>e.g</a:t>
            </a:r>
            <a:r>
              <a:rPr lang="pl-PL" sz="1600" dirty="0">
                <a:solidFill>
                  <a:srgbClr val="000000"/>
                </a:solidFill>
                <a:latin typeface="inherit"/>
              </a:rPr>
              <a:t>. </a:t>
            </a:r>
            <a:r>
              <a:rPr lang="pl-PL" sz="1600" dirty="0" err="1">
                <a:solidFill>
                  <a:srgbClr val="000000"/>
                </a:solidFill>
                <a:latin typeface="inherit"/>
              </a:rPr>
              <a:t>washing</a:t>
            </a:r>
            <a:r>
              <a:rPr lang="pl-PL" sz="1600" dirty="0">
                <a:solidFill>
                  <a:srgbClr val="000000"/>
                </a:solidFill>
                <a:latin typeface="inherit"/>
              </a:rPr>
              <a:t> </a:t>
            </a:r>
            <a:r>
              <a:rPr lang="pl-PL" sz="1600" dirty="0" err="1">
                <a:solidFill>
                  <a:srgbClr val="000000"/>
                </a:solidFill>
                <a:latin typeface="inherit"/>
              </a:rPr>
              <a:t>powder</a:t>
            </a:r>
            <a:r>
              <a:rPr lang="pl-PL" sz="1600" dirty="0">
                <a:solidFill>
                  <a:srgbClr val="000000"/>
                </a:solidFill>
                <a:latin typeface="inherit"/>
              </a:rPr>
              <a:t>), cosmetics (</a:t>
            </a:r>
            <a:r>
              <a:rPr lang="pl-PL" sz="1600" dirty="0" err="1">
                <a:solidFill>
                  <a:srgbClr val="000000"/>
                </a:solidFill>
                <a:latin typeface="inherit"/>
              </a:rPr>
              <a:t>e.g</a:t>
            </a:r>
            <a:r>
              <a:rPr lang="pl-PL" sz="1600" dirty="0">
                <a:solidFill>
                  <a:srgbClr val="000000"/>
                </a:solidFill>
                <a:latin typeface="inherit"/>
              </a:rPr>
              <a:t>. </a:t>
            </a:r>
            <a:r>
              <a:rPr lang="pl-PL" sz="1600" dirty="0" err="1">
                <a:solidFill>
                  <a:srgbClr val="000000"/>
                </a:solidFill>
                <a:latin typeface="inherit"/>
              </a:rPr>
              <a:t>shampoo</a:t>
            </a:r>
            <a:r>
              <a:rPr lang="pl-PL" sz="1600" dirty="0">
                <a:solidFill>
                  <a:srgbClr val="000000"/>
                </a:solidFill>
                <a:latin typeface="inherit"/>
              </a:rPr>
              <a:t>, </a:t>
            </a:r>
            <a:r>
              <a:rPr lang="pl-PL" sz="1600" dirty="0" err="1">
                <a:solidFill>
                  <a:srgbClr val="000000"/>
                </a:solidFill>
                <a:latin typeface="inherit"/>
              </a:rPr>
              <a:t>toothpaste</a:t>
            </a:r>
            <a:r>
              <a:rPr lang="pl-PL" sz="1600" dirty="0">
                <a:solidFill>
                  <a:srgbClr val="000000"/>
                </a:solidFill>
                <a:latin typeface="inherit"/>
              </a:rPr>
              <a:t>), etc.</a:t>
            </a:r>
          </a:p>
          <a:p>
            <a:r>
              <a:rPr lang="pl-PL" sz="1600" dirty="0">
                <a:solidFill>
                  <a:srgbClr val="000000"/>
                </a:solidFill>
                <a:latin typeface="inherit"/>
              </a:rPr>
              <a:t>plastic </a:t>
            </a:r>
            <a:r>
              <a:rPr lang="pl-PL" sz="1600" dirty="0" err="1">
                <a:solidFill>
                  <a:srgbClr val="000000"/>
                </a:solidFill>
                <a:latin typeface="inherit"/>
              </a:rPr>
              <a:t>bags</a:t>
            </a:r>
            <a:r>
              <a:rPr lang="pl-PL" sz="1600" dirty="0">
                <a:solidFill>
                  <a:srgbClr val="000000"/>
                </a:solidFill>
                <a:latin typeface="inherit"/>
              </a:rPr>
              <a:t>, </a:t>
            </a:r>
            <a:r>
              <a:rPr lang="pl-PL" sz="1600" dirty="0" err="1">
                <a:solidFill>
                  <a:srgbClr val="000000"/>
                </a:solidFill>
                <a:latin typeface="inherit"/>
              </a:rPr>
              <a:t>sacks</a:t>
            </a:r>
            <a:r>
              <a:rPr lang="pl-PL" sz="1600" dirty="0">
                <a:solidFill>
                  <a:srgbClr val="000000"/>
                </a:solidFill>
                <a:latin typeface="inherit"/>
              </a:rPr>
              <a:t>, </a:t>
            </a:r>
            <a:r>
              <a:rPr lang="pl-PL" sz="1600" dirty="0" err="1">
                <a:solidFill>
                  <a:srgbClr val="000000"/>
                </a:solidFill>
                <a:latin typeface="inherit"/>
              </a:rPr>
              <a:t>carrier</a:t>
            </a:r>
            <a:r>
              <a:rPr lang="pl-PL" sz="1600" dirty="0">
                <a:solidFill>
                  <a:srgbClr val="000000"/>
                </a:solidFill>
                <a:latin typeface="inherit"/>
              </a:rPr>
              <a:t> </a:t>
            </a:r>
            <a:r>
              <a:rPr lang="pl-PL" sz="1600" dirty="0" err="1">
                <a:solidFill>
                  <a:srgbClr val="000000"/>
                </a:solidFill>
                <a:latin typeface="inherit"/>
              </a:rPr>
              <a:t>bags</a:t>
            </a:r>
            <a:r>
              <a:rPr lang="pl-PL" sz="1600" dirty="0">
                <a:solidFill>
                  <a:srgbClr val="000000"/>
                </a:solidFill>
                <a:latin typeface="inherit"/>
              </a:rPr>
              <a:t>, </a:t>
            </a:r>
            <a:r>
              <a:rPr lang="pl-PL" sz="1600" dirty="0" err="1">
                <a:solidFill>
                  <a:srgbClr val="000000"/>
                </a:solidFill>
                <a:latin typeface="inherit"/>
              </a:rPr>
              <a:t>other</a:t>
            </a:r>
            <a:r>
              <a:rPr lang="pl-PL" sz="1600" dirty="0">
                <a:solidFill>
                  <a:srgbClr val="000000"/>
                </a:solidFill>
                <a:latin typeface="inherit"/>
              </a:rPr>
              <a:t> plastic </a:t>
            </a:r>
            <a:r>
              <a:rPr lang="pl-PL" sz="1600" dirty="0" err="1" smtClean="0">
                <a:solidFill>
                  <a:srgbClr val="000000"/>
                </a:solidFill>
                <a:latin typeface="inherit"/>
              </a:rPr>
              <a:t>sheeting</a:t>
            </a:r>
            <a:r>
              <a:rPr lang="pl-PL" sz="1600" dirty="0" smtClean="0">
                <a:solidFill>
                  <a:srgbClr val="000000"/>
                </a:solidFill>
                <a:latin typeface="inherit"/>
              </a:rPr>
              <a:t>/</a:t>
            </a:r>
            <a:r>
              <a:rPr lang="pl-PL" sz="1600" dirty="0" err="1" smtClean="0">
                <a:solidFill>
                  <a:srgbClr val="000000"/>
                </a:solidFill>
                <a:latin typeface="inherit"/>
              </a:rPr>
              <a:t>foils</a:t>
            </a:r>
            <a:endParaRPr lang="pl-PL" sz="1600" dirty="0">
              <a:solidFill>
                <a:srgbClr val="000000"/>
              </a:solidFill>
              <a:latin typeface="inherit"/>
            </a:endParaRPr>
          </a:p>
          <a:p>
            <a:r>
              <a:rPr lang="pl-PL" sz="1600" dirty="0">
                <a:solidFill>
                  <a:srgbClr val="000000"/>
                </a:solidFill>
                <a:latin typeface="inherit"/>
              </a:rPr>
              <a:t>aluminium </a:t>
            </a:r>
            <a:r>
              <a:rPr lang="pl-PL" sz="1600" dirty="0" err="1">
                <a:solidFill>
                  <a:srgbClr val="000000"/>
                </a:solidFill>
                <a:latin typeface="inherit"/>
              </a:rPr>
              <a:t>beverage</a:t>
            </a:r>
            <a:r>
              <a:rPr lang="pl-PL" sz="1600" dirty="0">
                <a:solidFill>
                  <a:srgbClr val="000000"/>
                </a:solidFill>
                <a:latin typeface="inherit"/>
              </a:rPr>
              <a:t> and </a:t>
            </a:r>
            <a:r>
              <a:rPr lang="pl-PL" sz="1600" dirty="0" err="1">
                <a:solidFill>
                  <a:srgbClr val="000000"/>
                </a:solidFill>
                <a:latin typeface="inherit"/>
              </a:rPr>
              <a:t>juice</a:t>
            </a:r>
            <a:r>
              <a:rPr lang="pl-PL" sz="1600" dirty="0">
                <a:solidFill>
                  <a:srgbClr val="000000"/>
                </a:solidFill>
                <a:latin typeface="inherit"/>
              </a:rPr>
              <a:t> </a:t>
            </a:r>
            <a:r>
              <a:rPr lang="pl-PL" sz="1600" dirty="0" err="1">
                <a:solidFill>
                  <a:srgbClr val="000000"/>
                </a:solidFill>
                <a:latin typeface="inherit"/>
              </a:rPr>
              <a:t>cans</a:t>
            </a:r>
            <a:endParaRPr lang="pl-PL" sz="1600" dirty="0">
              <a:solidFill>
                <a:srgbClr val="000000"/>
              </a:solidFill>
              <a:latin typeface="inherit"/>
            </a:endParaRPr>
          </a:p>
          <a:p>
            <a:r>
              <a:rPr lang="pl-PL" sz="1600" dirty="0" err="1">
                <a:solidFill>
                  <a:srgbClr val="000000"/>
                </a:solidFill>
                <a:latin typeface="inherit"/>
              </a:rPr>
              <a:t>tin</a:t>
            </a:r>
            <a:r>
              <a:rPr lang="pl-PL" sz="1600" dirty="0">
                <a:solidFill>
                  <a:srgbClr val="000000"/>
                </a:solidFill>
                <a:latin typeface="inherit"/>
              </a:rPr>
              <a:t> </a:t>
            </a:r>
            <a:r>
              <a:rPr lang="pl-PL" sz="1600" dirty="0" err="1">
                <a:solidFill>
                  <a:srgbClr val="000000"/>
                </a:solidFill>
                <a:latin typeface="inherit"/>
              </a:rPr>
              <a:t>cans</a:t>
            </a:r>
            <a:endParaRPr lang="pl-PL" sz="1600" dirty="0">
              <a:solidFill>
                <a:srgbClr val="000000"/>
              </a:solidFill>
              <a:latin typeface="inherit"/>
            </a:endParaRPr>
          </a:p>
          <a:p>
            <a:r>
              <a:rPr lang="pl-PL" sz="1600" dirty="0">
                <a:solidFill>
                  <a:srgbClr val="000000"/>
                </a:solidFill>
                <a:latin typeface="inherit"/>
              </a:rPr>
              <a:t>aluminium </a:t>
            </a:r>
            <a:r>
              <a:rPr lang="pl-PL" sz="1600" dirty="0" err="1">
                <a:solidFill>
                  <a:srgbClr val="000000"/>
                </a:solidFill>
                <a:latin typeface="inherit"/>
              </a:rPr>
              <a:t>foil</a:t>
            </a:r>
            <a:endParaRPr lang="pl-PL" sz="1600" dirty="0">
              <a:solidFill>
                <a:srgbClr val="000000"/>
              </a:solidFill>
              <a:latin typeface="inherit"/>
            </a:endParaRPr>
          </a:p>
          <a:p>
            <a:r>
              <a:rPr lang="pl-PL" sz="1600" dirty="0">
                <a:solidFill>
                  <a:srgbClr val="000000"/>
                </a:solidFill>
                <a:latin typeface="inherit"/>
              </a:rPr>
              <a:t>non-</a:t>
            </a:r>
            <a:r>
              <a:rPr lang="pl-PL" sz="1600" dirty="0" err="1">
                <a:solidFill>
                  <a:srgbClr val="000000"/>
                </a:solidFill>
                <a:latin typeface="inherit"/>
              </a:rPr>
              <a:t>ferrous</a:t>
            </a:r>
            <a:r>
              <a:rPr lang="pl-PL" sz="1600" dirty="0">
                <a:solidFill>
                  <a:srgbClr val="000000"/>
                </a:solidFill>
                <a:latin typeface="inherit"/>
              </a:rPr>
              <a:t> </a:t>
            </a:r>
            <a:r>
              <a:rPr lang="pl-PL" sz="1600" dirty="0" err="1">
                <a:solidFill>
                  <a:srgbClr val="000000"/>
                </a:solidFill>
                <a:latin typeface="inherit"/>
              </a:rPr>
              <a:t>metals</a:t>
            </a:r>
            <a:endParaRPr lang="pl-PL" sz="1600" dirty="0">
              <a:solidFill>
                <a:srgbClr val="000000"/>
              </a:solidFill>
              <a:latin typeface="inherit"/>
            </a:endParaRPr>
          </a:p>
          <a:p>
            <a:r>
              <a:rPr lang="pl-PL" sz="1600" dirty="0" err="1">
                <a:solidFill>
                  <a:srgbClr val="000000"/>
                </a:solidFill>
                <a:latin typeface="inherit"/>
              </a:rPr>
              <a:t>bottle</a:t>
            </a:r>
            <a:r>
              <a:rPr lang="pl-PL" sz="1600" dirty="0">
                <a:solidFill>
                  <a:srgbClr val="000000"/>
                </a:solidFill>
                <a:latin typeface="inherit"/>
              </a:rPr>
              <a:t> </a:t>
            </a:r>
            <a:r>
              <a:rPr lang="pl-PL" sz="1600" dirty="0" err="1">
                <a:solidFill>
                  <a:srgbClr val="000000"/>
                </a:solidFill>
                <a:latin typeface="inherit"/>
              </a:rPr>
              <a:t>tops</a:t>
            </a:r>
            <a:r>
              <a:rPr lang="pl-PL" sz="1600" dirty="0">
                <a:solidFill>
                  <a:srgbClr val="000000"/>
                </a:solidFill>
                <a:latin typeface="inherit"/>
              </a:rPr>
              <a:t>, </a:t>
            </a:r>
            <a:r>
              <a:rPr lang="pl-PL" sz="1600" dirty="0" err="1">
                <a:solidFill>
                  <a:srgbClr val="000000"/>
                </a:solidFill>
                <a:latin typeface="inherit"/>
              </a:rPr>
              <a:t>caps</a:t>
            </a:r>
            <a:r>
              <a:rPr lang="pl-PL" sz="1600" dirty="0">
                <a:solidFill>
                  <a:srgbClr val="000000"/>
                </a:solidFill>
                <a:latin typeface="inherit"/>
              </a:rPr>
              <a:t> from </a:t>
            </a:r>
            <a:r>
              <a:rPr lang="pl-PL" sz="1600" dirty="0" err="1">
                <a:solidFill>
                  <a:srgbClr val="000000"/>
                </a:solidFill>
                <a:latin typeface="inherit"/>
              </a:rPr>
              <a:t>jars</a:t>
            </a:r>
            <a:endParaRPr lang="pl-PL" sz="1600" dirty="0"/>
          </a:p>
        </p:txBody>
      </p:sp>
      <p:sp>
        <p:nvSpPr>
          <p:cNvPr id="9" name="Symbol zastępczy zawartości 8"/>
          <p:cNvSpPr>
            <a:spLocks noGrp="1"/>
          </p:cNvSpPr>
          <p:nvPr>
            <p:ph sz="half" idx="2"/>
          </p:nvPr>
        </p:nvSpPr>
        <p:spPr>
          <a:xfrm>
            <a:off x="6729594" y="1035586"/>
            <a:ext cx="5355910" cy="6488405"/>
          </a:xfrm>
        </p:spPr>
        <p:txBody>
          <a:bodyPr>
            <a:noAutofit/>
          </a:bodyPr>
          <a:lstStyle/>
          <a:p>
            <a:pPr marL="0" indent="0">
              <a:buNone/>
            </a:pPr>
            <a:r>
              <a:rPr lang="en-US" sz="1800" b="1" u="sng" dirty="0">
                <a:solidFill>
                  <a:srgbClr val="000000"/>
                </a:solidFill>
                <a:latin typeface="inherit"/>
              </a:rPr>
              <a:t>Do not </a:t>
            </a:r>
            <a:r>
              <a:rPr lang="en-US" sz="1800" b="1" dirty="0">
                <a:solidFill>
                  <a:srgbClr val="000000"/>
                </a:solidFill>
                <a:latin typeface="inherit"/>
              </a:rPr>
              <a:t>dispose </a:t>
            </a:r>
            <a:r>
              <a:rPr lang="en-US" sz="1800" b="1" dirty="0" smtClean="0">
                <a:solidFill>
                  <a:srgbClr val="000000"/>
                </a:solidFill>
                <a:latin typeface="inherit"/>
              </a:rPr>
              <a:t>of</a:t>
            </a:r>
            <a:r>
              <a:rPr lang="pl-PL" sz="1800" b="1" dirty="0" smtClean="0">
                <a:solidFill>
                  <a:srgbClr val="000000"/>
                </a:solidFill>
                <a:latin typeface="inherit"/>
              </a:rPr>
              <a:t>:</a:t>
            </a:r>
            <a:endParaRPr lang="en-US" sz="1800" b="1" dirty="0">
              <a:solidFill>
                <a:srgbClr val="000000"/>
              </a:solidFill>
              <a:latin typeface="inherit"/>
            </a:endParaRPr>
          </a:p>
          <a:p>
            <a:r>
              <a:rPr lang="en-US" sz="1600" dirty="0">
                <a:solidFill>
                  <a:srgbClr val="000000"/>
                </a:solidFill>
                <a:latin typeface="inherit"/>
              </a:rPr>
              <a:t>bottles and containers with contents</a:t>
            </a:r>
          </a:p>
          <a:p>
            <a:r>
              <a:rPr lang="en-US" sz="1600" dirty="0">
                <a:solidFill>
                  <a:srgbClr val="000000"/>
                </a:solidFill>
                <a:latin typeface="inherit"/>
              </a:rPr>
              <a:t>plastic toys</a:t>
            </a:r>
          </a:p>
          <a:p>
            <a:r>
              <a:rPr lang="en-US" sz="1600" dirty="0">
                <a:solidFill>
                  <a:srgbClr val="000000"/>
                </a:solidFill>
                <a:latin typeface="inherit"/>
              </a:rPr>
              <a:t>Medication packaging and used medical supplies</a:t>
            </a:r>
          </a:p>
          <a:p>
            <a:r>
              <a:rPr lang="en-US" sz="1600" dirty="0">
                <a:solidFill>
                  <a:srgbClr val="000000"/>
                </a:solidFill>
                <a:latin typeface="inherit"/>
              </a:rPr>
              <a:t>motor oil packaging</a:t>
            </a:r>
          </a:p>
          <a:p>
            <a:r>
              <a:rPr lang="en-US" sz="1600" dirty="0">
                <a:solidFill>
                  <a:srgbClr val="000000"/>
                </a:solidFill>
                <a:latin typeface="inherit"/>
              </a:rPr>
              <a:t>car parts</a:t>
            </a:r>
          </a:p>
          <a:p>
            <a:r>
              <a:rPr lang="en-US" sz="1600" dirty="0">
                <a:solidFill>
                  <a:srgbClr val="000000"/>
                </a:solidFill>
                <a:latin typeface="inherit"/>
              </a:rPr>
              <a:t>used batteries and accumulators</a:t>
            </a:r>
          </a:p>
          <a:p>
            <a:r>
              <a:rPr lang="en-US" sz="1600" dirty="0">
                <a:solidFill>
                  <a:srgbClr val="000000"/>
                </a:solidFill>
                <a:latin typeface="inherit"/>
              </a:rPr>
              <a:t>cans and containers of paint and varnish</a:t>
            </a:r>
          </a:p>
          <a:p>
            <a:r>
              <a:rPr lang="en-US" sz="1600" dirty="0">
                <a:solidFill>
                  <a:srgbClr val="000000"/>
                </a:solidFill>
                <a:latin typeface="inherit"/>
              </a:rPr>
              <a:t>waste electronic equipment and household appliances</a:t>
            </a:r>
            <a:endParaRPr lang="pl-PL" sz="1600" dirty="0"/>
          </a:p>
        </p:txBody>
      </p:sp>
    </p:spTree>
    <p:extLst>
      <p:ext uri="{BB962C8B-B14F-4D97-AF65-F5344CB8AC3E}">
        <p14:creationId xmlns:p14="http://schemas.microsoft.com/office/powerpoint/2010/main" val="113934606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fade">
                                      <p:cBhvr>
                                        <p:cTn id="11" dur="500"/>
                                        <p:tgtEl>
                                          <p:spTgt spid="8">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Effect transition="in" filter="fade">
                                      <p:cBhvr>
                                        <p:cTn id="23" dur="500"/>
                                        <p:tgtEl>
                                          <p:spTgt spid="8">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Effect transition="in" filter="fade">
                                      <p:cBhvr>
                                        <p:cTn id="31" dur="500"/>
                                        <p:tgtEl>
                                          <p:spTgt spid="8">
                                            <p:txEl>
                                              <p:pRg st="7" end="7"/>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fade">
                                      <p:cBhvr>
                                        <p:cTn id="35" dur="500"/>
                                        <p:tgtEl>
                                          <p:spTgt spid="8">
                                            <p:txEl>
                                              <p:pRg st="8" end="8"/>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animEffect transition="in" filter="fade">
                                      <p:cBhvr>
                                        <p:cTn id="39" dur="500"/>
                                        <p:tgtEl>
                                          <p:spTgt spid="8">
                                            <p:txEl>
                                              <p:pRg st="9" end="9"/>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fade">
                                      <p:cBhvr>
                                        <p:cTn id="43" dur="500"/>
                                        <p:tgtEl>
                                          <p:spTgt spid="8">
                                            <p:txEl>
                                              <p:pRg st="10" end="10"/>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8">
                                            <p:txEl>
                                              <p:pRg st="11" end="11"/>
                                            </p:txEl>
                                          </p:spTgt>
                                        </p:tgtEl>
                                        <p:attrNameLst>
                                          <p:attrName>style.visibility</p:attrName>
                                        </p:attrNameLst>
                                      </p:cBhvr>
                                      <p:to>
                                        <p:strVal val="visible"/>
                                      </p:to>
                                    </p:set>
                                    <p:animEffect transition="in" filter="fade">
                                      <p:cBhvr>
                                        <p:cTn id="47" dur="500"/>
                                        <p:tgtEl>
                                          <p:spTgt spid="8">
                                            <p:txEl>
                                              <p:pRg st="11" end="11"/>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
                                            <p:txEl>
                                              <p:pRg st="1" end="1"/>
                                            </p:txEl>
                                          </p:spTgt>
                                        </p:tgtEl>
                                        <p:attrNameLst>
                                          <p:attrName>style.visibility</p:attrName>
                                        </p:attrNameLst>
                                      </p:cBhvr>
                                      <p:to>
                                        <p:strVal val="visible"/>
                                      </p:to>
                                    </p:set>
                                    <p:animEffect transition="in" filter="fade">
                                      <p:cBhvr>
                                        <p:cTn id="51" dur="500"/>
                                        <p:tgtEl>
                                          <p:spTgt spid="9">
                                            <p:txEl>
                                              <p:pRg st="1" end="1"/>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animEffect transition="in" filter="fade">
                                      <p:cBhvr>
                                        <p:cTn id="55" dur="500"/>
                                        <p:tgtEl>
                                          <p:spTgt spid="9">
                                            <p:txEl>
                                              <p:pRg st="2" end="2"/>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500"/>
                                        <p:tgtEl>
                                          <p:spTgt spid="9">
                                            <p:txEl>
                                              <p:pRg st="3" end="3"/>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9">
                                            <p:txEl>
                                              <p:pRg st="4" end="4"/>
                                            </p:txEl>
                                          </p:spTgt>
                                        </p:tgtEl>
                                        <p:attrNameLst>
                                          <p:attrName>style.visibility</p:attrName>
                                        </p:attrNameLst>
                                      </p:cBhvr>
                                      <p:to>
                                        <p:strVal val="visible"/>
                                      </p:to>
                                    </p:set>
                                    <p:animEffect transition="in" filter="fade">
                                      <p:cBhvr>
                                        <p:cTn id="63" dur="500"/>
                                        <p:tgtEl>
                                          <p:spTgt spid="9">
                                            <p:txEl>
                                              <p:pRg st="4" end="4"/>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9">
                                            <p:txEl>
                                              <p:pRg st="5" end="5"/>
                                            </p:txEl>
                                          </p:spTgt>
                                        </p:tgtEl>
                                        <p:attrNameLst>
                                          <p:attrName>style.visibility</p:attrName>
                                        </p:attrNameLst>
                                      </p:cBhvr>
                                      <p:to>
                                        <p:strVal val="visible"/>
                                      </p:to>
                                    </p:set>
                                    <p:animEffect transition="in" filter="fade">
                                      <p:cBhvr>
                                        <p:cTn id="67" dur="500"/>
                                        <p:tgtEl>
                                          <p:spTgt spid="9">
                                            <p:txEl>
                                              <p:pRg st="5" end="5"/>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9">
                                            <p:txEl>
                                              <p:pRg st="6" end="6"/>
                                            </p:txEl>
                                          </p:spTgt>
                                        </p:tgtEl>
                                        <p:attrNameLst>
                                          <p:attrName>style.visibility</p:attrName>
                                        </p:attrNameLst>
                                      </p:cBhvr>
                                      <p:to>
                                        <p:strVal val="visible"/>
                                      </p:to>
                                    </p:set>
                                    <p:animEffect transition="in" filter="fade">
                                      <p:cBhvr>
                                        <p:cTn id="71" dur="500"/>
                                        <p:tgtEl>
                                          <p:spTgt spid="9">
                                            <p:txEl>
                                              <p:pRg st="6" end="6"/>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9">
                                            <p:txEl>
                                              <p:pRg st="7" end="7"/>
                                            </p:txEl>
                                          </p:spTgt>
                                        </p:tgtEl>
                                        <p:attrNameLst>
                                          <p:attrName>style.visibility</p:attrName>
                                        </p:attrNameLst>
                                      </p:cBhvr>
                                      <p:to>
                                        <p:strVal val="visible"/>
                                      </p:to>
                                    </p:set>
                                    <p:animEffect transition="in" filter="fade">
                                      <p:cBhvr>
                                        <p:cTn id="75" dur="500"/>
                                        <p:tgtEl>
                                          <p:spTgt spid="9">
                                            <p:txEl>
                                              <p:pRg st="7" end="7"/>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9">
                                            <p:txEl>
                                              <p:pRg st="8" end="8"/>
                                            </p:txEl>
                                          </p:spTgt>
                                        </p:tgtEl>
                                        <p:attrNameLst>
                                          <p:attrName>style.visibility</p:attrName>
                                        </p:attrNameLst>
                                      </p:cBhvr>
                                      <p:to>
                                        <p:strVal val="visible"/>
                                      </p:to>
                                    </p:set>
                                    <p:animEffect transition="in" filter="fade">
                                      <p:cBhvr>
                                        <p:cTn id="79"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8011" y="3497906"/>
            <a:ext cx="2662750" cy="3581400"/>
          </a:xfrm>
          <a:prstGeom prst="rect">
            <a:avLst/>
          </a:prstGeom>
        </p:spPr>
      </p:pic>
      <p:sp>
        <p:nvSpPr>
          <p:cNvPr id="4" name="Tytuł 3"/>
          <p:cNvSpPr>
            <a:spLocks noGrp="1"/>
          </p:cNvSpPr>
          <p:nvPr>
            <p:ph type="title"/>
          </p:nvPr>
        </p:nvSpPr>
        <p:spPr>
          <a:xfrm>
            <a:off x="1018786" y="252796"/>
            <a:ext cx="9601200" cy="1485900"/>
          </a:xfrm>
        </p:spPr>
        <p:txBody>
          <a:bodyPr/>
          <a:lstStyle/>
          <a:p>
            <a:r>
              <a:rPr lang="pl-PL" b="1" cap="all" dirty="0" smtClean="0"/>
              <a:t>PAPER</a:t>
            </a:r>
            <a:r>
              <a:rPr lang="pl-PL" b="1" cap="all" dirty="0"/>
              <a:t/>
            </a:r>
            <a:br>
              <a:rPr lang="pl-PL" b="1" cap="all" dirty="0"/>
            </a:br>
            <a:endParaRPr lang="pl-PL" dirty="0"/>
          </a:p>
        </p:txBody>
      </p:sp>
      <p:sp>
        <p:nvSpPr>
          <p:cNvPr id="5" name="Symbol zastępczy zawartości 4"/>
          <p:cNvSpPr>
            <a:spLocks noGrp="1"/>
          </p:cNvSpPr>
          <p:nvPr>
            <p:ph sz="half" idx="1"/>
          </p:nvPr>
        </p:nvSpPr>
        <p:spPr>
          <a:xfrm>
            <a:off x="1018786" y="995746"/>
            <a:ext cx="5382014" cy="5327233"/>
          </a:xfrm>
        </p:spPr>
        <p:txBody>
          <a:bodyPr>
            <a:noAutofit/>
          </a:bodyPr>
          <a:lstStyle/>
          <a:p>
            <a:pPr marL="0" indent="0">
              <a:buNone/>
            </a:pPr>
            <a:r>
              <a:rPr lang="pl-PL" sz="2400" b="1" dirty="0" smtClean="0"/>
              <a:t>We </a:t>
            </a:r>
            <a:r>
              <a:rPr lang="pl-PL" sz="2400" b="1" dirty="0" err="1" smtClean="0"/>
              <a:t>should</a:t>
            </a:r>
            <a:r>
              <a:rPr lang="pl-PL" sz="2400" b="1" dirty="0" smtClean="0"/>
              <a:t> </a:t>
            </a:r>
            <a:r>
              <a:rPr lang="en-US" sz="2400" b="1" dirty="0" smtClean="0"/>
              <a:t>dispose of</a:t>
            </a:r>
            <a:r>
              <a:rPr lang="pl-PL" sz="2400" b="1" dirty="0" smtClean="0"/>
              <a:t>:</a:t>
            </a:r>
            <a:endParaRPr lang="en-US" sz="2400" b="1" dirty="0"/>
          </a:p>
          <a:p>
            <a:r>
              <a:rPr lang="en-US" sz="2400" dirty="0"/>
              <a:t>paper packaging, </a:t>
            </a:r>
            <a:r>
              <a:rPr lang="en-US" sz="2400" dirty="0" smtClean="0"/>
              <a:t>cardboard (</a:t>
            </a:r>
            <a:r>
              <a:rPr lang="en-US" sz="2400" dirty="0"/>
              <a:t>including corrugated cardboard)</a:t>
            </a:r>
          </a:p>
          <a:p>
            <a:r>
              <a:rPr lang="en-US" sz="2400" dirty="0"/>
              <a:t>catalogues, flyers, brochures</a:t>
            </a:r>
          </a:p>
          <a:p>
            <a:r>
              <a:rPr lang="en-US" sz="2400" dirty="0"/>
              <a:t>newspapers and magazines</a:t>
            </a:r>
          </a:p>
          <a:p>
            <a:r>
              <a:rPr lang="pl-PL" sz="2400" dirty="0" smtClean="0"/>
              <a:t>s</a:t>
            </a:r>
            <a:r>
              <a:rPr lang="en-US" sz="2400" dirty="0" err="1" smtClean="0"/>
              <a:t>chool</a:t>
            </a:r>
            <a:r>
              <a:rPr lang="en-US" sz="2400" dirty="0" smtClean="0"/>
              <a:t> </a:t>
            </a:r>
            <a:r>
              <a:rPr lang="en-US" sz="2400" dirty="0"/>
              <a:t>and office paper, printed pages</a:t>
            </a:r>
          </a:p>
          <a:p>
            <a:r>
              <a:rPr lang="pl-PL" sz="2400" dirty="0" smtClean="0"/>
              <a:t>n</a:t>
            </a:r>
            <a:r>
              <a:rPr lang="en-US" sz="2400" dirty="0" err="1" smtClean="0"/>
              <a:t>otebooks</a:t>
            </a:r>
            <a:r>
              <a:rPr lang="en-US" sz="2400" dirty="0" smtClean="0"/>
              <a:t> </a:t>
            </a:r>
            <a:r>
              <a:rPr lang="en-US" sz="2400" dirty="0"/>
              <a:t>and books</a:t>
            </a:r>
          </a:p>
          <a:p>
            <a:r>
              <a:rPr lang="en-US" sz="2400" dirty="0"/>
              <a:t>wrapping paper</a:t>
            </a:r>
          </a:p>
          <a:p>
            <a:r>
              <a:rPr lang="en-US" sz="2400" dirty="0"/>
              <a:t>paper bags and sacks</a:t>
            </a:r>
            <a:endParaRPr lang="pl-PL" sz="2400" dirty="0"/>
          </a:p>
        </p:txBody>
      </p:sp>
      <p:sp>
        <p:nvSpPr>
          <p:cNvPr id="6" name="Symbol zastępczy zawartości 5"/>
          <p:cNvSpPr>
            <a:spLocks noGrp="1"/>
          </p:cNvSpPr>
          <p:nvPr>
            <p:ph sz="half" idx="2"/>
          </p:nvPr>
        </p:nvSpPr>
        <p:spPr>
          <a:xfrm>
            <a:off x="7150761" y="297506"/>
            <a:ext cx="5350213" cy="6400800"/>
          </a:xfrm>
        </p:spPr>
        <p:txBody>
          <a:bodyPr>
            <a:normAutofit/>
          </a:bodyPr>
          <a:lstStyle/>
          <a:p>
            <a:pPr marL="0" indent="0">
              <a:buNone/>
            </a:pPr>
            <a:r>
              <a:rPr lang="en-US" sz="2400" b="1" u="sng" dirty="0">
                <a:solidFill>
                  <a:srgbClr val="000000"/>
                </a:solidFill>
                <a:latin typeface="inherit"/>
              </a:rPr>
              <a:t>Do not </a:t>
            </a:r>
            <a:r>
              <a:rPr lang="en-US" sz="2400" b="1" dirty="0">
                <a:solidFill>
                  <a:srgbClr val="000000"/>
                </a:solidFill>
                <a:latin typeface="inherit"/>
              </a:rPr>
              <a:t>dispose of</a:t>
            </a:r>
            <a:r>
              <a:rPr lang="pl-PL" sz="2400" b="1" dirty="0">
                <a:solidFill>
                  <a:srgbClr val="000000"/>
                </a:solidFill>
                <a:latin typeface="inherit"/>
              </a:rPr>
              <a:t>:</a:t>
            </a:r>
            <a:endParaRPr lang="en-US" sz="2400" b="1" dirty="0">
              <a:solidFill>
                <a:srgbClr val="000000"/>
              </a:solidFill>
              <a:latin typeface="inherit"/>
            </a:endParaRPr>
          </a:p>
          <a:p>
            <a:r>
              <a:rPr lang="en-US" sz="2400" dirty="0" smtClean="0"/>
              <a:t>paper </a:t>
            </a:r>
            <a:r>
              <a:rPr lang="en-US" sz="2400" dirty="0"/>
              <a:t>towels and used tissues</a:t>
            </a:r>
          </a:p>
          <a:p>
            <a:r>
              <a:rPr lang="en-US" sz="2400" dirty="0"/>
              <a:t>varnished and foil-covered paper</a:t>
            </a:r>
          </a:p>
          <a:p>
            <a:r>
              <a:rPr lang="en-US" sz="2400" dirty="0"/>
              <a:t>greasy or heavily soiled paper</a:t>
            </a:r>
          </a:p>
          <a:p>
            <a:r>
              <a:rPr lang="en-US" sz="2400" dirty="0"/>
              <a:t>milk and drink cartons</a:t>
            </a:r>
          </a:p>
          <a:p>
            <a:r>
              <a:rPr lang="en-US" sz="2400" dirty="0"/>
              <a:t>paper sacks of </a:t>
            </a:r>
            <a:r>
              <a:rPr lang="en-US" sz="2400" dirty="0" smtClean="0"/>
              <a:t>fertilizer, </a:t>
            </a:r>
            <a:r>
              <a:rPr lang="en-US" sz="2400" dirty="0"/>
              <a:t>cement and other building materials</a:t>
            </a:r>
          </a:p>
          <a:p>
            <a:r>
              <a:rPr lang="en-US" sz="2400" dirty="0"/>
              <a:t>wallpaper</a:t>
            </a:r>
          </a:p>
          <a:p>
            <a:r>
              <a:rPr lang="en-US" sz="2400" dirty="0"/>
              <a:t>disposable nappies and other hygiene products</a:t>
            </a:r>
          </a:p>
          <a:p>
            <a:r>
              <a:rPr lang="en-US" sz="2400" dirty="0"/>
              <a:t>greasy disposable paper packaging and disposable </a:t>
            </a:r>
            <a:r>
              <a:rPr lang="pl-PL" sz="2400" dirty="0" err="1" smtClean="0"/>
              <a:t>tableware</a:t>
            </a:r>
            <a:r>
              <a:rPr lang="pl-PL" sz="2400" dirty="0" smtClean="0"/>
              <a:t>/</a:t>
            </a:r>
            <a:r>
              <a:rPr lang="en-US" sz="2400" dirty="0" smtClean="0"/>
              <a:t>crockery</a:t>
            </a:r>
            <a:endParaRPr lang="en-US" sz="2400" dirty="0"/>
          </a:p>
          <a:p>
            <a:r>
              <a:rPr lang="en-US" sz="2400" dirty="0"/>
              <a:t>clothing</a:t>
            </a:r>
          </a:p>
          <a:p>
            <a:endParaRPr lang="pl-PL" sz="2400" dirty="0"/>
          </a:p>
        </p:txBody>
      </p:sp>
    </p:spTree>
    <p:extLst>
      <p:ext uri="{BB962C8B-B14F-4D97-AF65-F5344CB8AC3E}">
        <p14:creationId xmlns:p14="http://schemas.microsoft.com/office/powerpoint/2010/main" val="397201411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500"/>
                                        <p:tgtEl>
                                          <p:spTgt spid="5">
                                            <p:txEl>
                                              <p:pRg st="7" end="7"/>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fade">
                                      <p:cBhvr>
                                        <p:cTn id="35" dur="500"/>
                                        <p:tgtEl>
                                          <p:spTgt spid="6">
                                            <p:txEl>
                                              <p:pRg st="1" end="1"/>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500"/>
                                        <p:tgtEl>
                                          <p:spTgt spid="6">
                                            <p:txEl>
                                              <p:pRg st="3" end="3"/>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Effect transition="in" filter="fade">
                                      <p:cBhvr>
                                        <p:cTn id="51" dur="500"/>
                                        <p:tgtEl>
                                          <p:spTgt spid="6">
                                            <p:txEl>
                                              <p:pRg st="5" end="5"/>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Effect transition="in" filter="fade">
                                      <p:cBhvr>
                                        <p:cTn id="55" dur="500"/>
                                        <p:tgtEl>
                                          <p:spTgt spid="6">
                                            <p:txEl>
                                              <p:pRg st="6" end="6"/>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animEffect transition="in" filter="fade">
                                      <p:cBhvr>
                                        <p:cTn id="59" dur="500"/>
                                        <p:tgtEl>
                                          <p:spTgt spid="6">
                                            <p:txEl>
                                              <p:pRg st="7" end="7"/>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animEffect transition="in" filter="fade">
                                      <p:cBhvr>
                                        <p:cTn id="63" dur="500"/>
                                        <p:tgtEl>
                                          <p:spTgt spid="6">
                                            <p:txEl>
                                              <p:pRg st="8" end="8"/>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6">
                                            <p:txEl>
                                              <p:pRg st="9" end="9"/>
                                            </p:txEl>
                                          </p:spTgt>
                                        </p:tgtEl>
                                        <p:attrNameLst>
                                          <p:attrName>style.visibility</p:attrName>
                                        </p:attrNameLst>
                                      </p:cBhvr>
                                      <p:to>
                                        <p:strVal val="visible"/>
                                      </p:to>
                                    </p:set>
                                    <p:animEffect transition="in" filter="fade">
                                      <p:cBhvr>
                                        <p:cTn id="67"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9650" y="4359906"/>
            <a:ext cx="1932550" cy="2621021"/>
          </a:xfrm>
          <a:prstGeom prst="rect">
            <a:avLst/>
          </a:prstGeom>
        </p:spPr>
      </p:pic>
      <p:sp>
        <p:nvSpPr>
          <p:cNvPr id="4" name="Tytuł 3"/>
          <p:cNvSpPr>
            <a:spLocks noGrp="1"/>
          </p:cNvSpPr>
          <p:nvPr>
            <p:ph type="title"/>
          </p:nvPr>
        </p:nvSpPr>
        <p:spPr/>
        <p:txBody>
          <a:bodyPr/>
          <a:lstStyle/>
          <a:p>
            <a:r>
              <a:rPr lang="pl-PL" b="1" cap="all" dirty="0" smtClean="0"/>
              <a:t>GLASS</a:t>
            </a:r>
            <a:r>
              <a:rPr lang="pl-PL" b="1" cap="all" dirty="0"/>
              <a:t/>
            </a:r>
            <a:br>
              <a:rPr lang="pl-PL" b="1" cap="all" dirty="0"/>
            </a:br>
            <a:endParaRPr lang="pl-PL" dirty="0"/>
          </a:p>
        </p:txBody>
      </p:sp>
      <p:sp>
        <p:nvSpPr>
          <p:cNvPr id="5" name="Symbol zastępczy zawartości 4"/>
          <p:cNvSpPr>
            <a:spLocks noGrp="1"/>
          </p:cNvSpPr>
          <p:nvPr>
            <p:ph sz="half" idx="1"/>
          </p:nvPr>
        </p:nvSpPr>
        <p:spPr>
          <a:xfrm>
            <a:off x="1371600" y="1863969"/>
            <a:ext cx="4447786" cy="4003431"/>
          </a:xfrm>
        </p:spPr>
        <p:txBody>
          <a:bodyPr>
            <a:noAutofit/>
          </a:bodyPr>
          <a:lstStyle/>
          <a:p>
            <a:pPr marL="0" indent="0">
              <a:buNone/>
            </a:pPr>
            <a:r>
              <a:rPr lang="pl-PL" sz="2400" b="1" dirty="0" smtClean="0"/>
              <a:t>We </a:t>
            </a:r>
            <a:r>
              <a:rPr lang="pl-PL" sz="2400" b="1" dirty="0" err="1" smtClean="0"/>
              <a:t>should</a:t>
            </a:r>
            <a:r>
              <a:rPr lang="pl-PL" sz="2400" b="1" dirty="0" smtClean="0"/>
              <a:t> </a:t>
            </a:r>
            <a:r>
              <a:rPr lang="pl-PL" sz="2400" b="1" dirty="0" err="1" smtClean="0"/>
              <a:t>dispose</a:t>
            </a:r>
            <a:r>
              <a:rPr lang="pl-PL" sz="2400" b="1" dirty="0" smtClean="0"/>
              <a:t> of:</a:t>
            </a:r>
            <a:endParaRPr lang="en-US" sz="2400" b="1" dirty="0"/>
          </a:p>
          <a:p>
            <a:r>
              <a:rPr lang="en-US" sz="2400" dirty="0"/>
              <a:t>beverage and food bottles and jars (including alcohol and vegetable oil bottles)</a:t>
            </a:r>
          </a:p>
          <a:p>
            <a:r>
              <a:rPr lang="en-US" sz="2400" dirty="0"/>
              <a:t>glass packaging for cosmetics (unless it is made of several raw materials joined together permanently)</a:t>
            </a:r>
            <a:endParaRPr lang="pl-PL" sz="2400" dirty="0"/>
          </a:p>
        </p:txBody>
      </p:sp>
      <p:sp>
        <p:nvSpPr>
          <p:cNvPr id="6" name="Symbol zastępczy zawartości 5"/>
          <p:cNvSpPr>
            <a:spLocks noGrp="1"/>
          </p:cNvSpPr>
          <p:nvPr>
            <p:ph sz="half" idx="2"/>
          </p:nvPr>
        </p:nvSpPr>
        <p:spPr>
          <a:xfrm>
            <a:off x="5884358" y="197427"/>
            <a:ext cx="6307642" cy="6660573"/>
          </a:xfrm>
        </p:spPr>
        <p:txBody>
          <a:bodyPr>
            <a:noAutofit/>
          </a:bodyPr>
          <a:lstStyle/>
          <a:p>
            <a:pPr marL="0" indent="0">
              <a:buNone/>
            </a:pPr>
            <a:r>
              <a:rPr lang="pl-PL" sz="2400" b="1" u="sng" dirty="0" smtClean="0"/>
              <a:t>Do not </a:t>
            </a:r>
            <a:r>
              <a:rPr lang="pl-PL" sz="2400" b="1" dirty="0" err="1" smtClean="0"/>
              <a:t>dispose</a:t>
            </a:r>
            <a:r>
              <a:rPr lang="pl-PL" sz="2400" b="1" dirty="0" smtClean="0"/>
              <a:t> of:</a:t>
            </a:r>
          </a:p>
          <a:p>
            <a:r>
              <a:rPr lang="pl-PL" sz="2200" dirty="0" err="1" smtClean="0"/>
              <a:t>ceramics</a:t>
            </a:r>
            <a:r>
              <a:rPr lang="pl-PL" sz="2200" dirty="0" smtClean="0"/>
              <a:t>, </a:t>
            </a:r>
            <a:r>
              <a:rPr lang="pl-PL" sz="2200" dirty="0" err="1" smtClean="0"/>
              <a:t>flowerpots</a:t>
            </a:r>
            <a:r>
              <a:rPr lang="pl-PL" sz="2200" dirty="0" smtClean="0"/>
              <a:t>, </a:t>
            </a:r>
            <a:r>
              <a:rPr lang="pl-PL" sz="2200" dirty="0" err="1" smtClean="0"/>
              <a:t>porcelain</a:t>
            </a:r>
            <a:r>
              <a:rPr lang="pl-PL" sz="2200" dirty="0" smtClean="0"/>
              <a:t>, </a:t>
            </a:r>
            <a:r>
              <a:rPr lang="pl-PL" sz="2200" dirty="0" err="1" smtClean="0"/>
              <a:t>faience</a:t>
            </a:r>
            <a:r>
              <a:rPr lang="pl-PL" sz="2200" dirty="0" smtClean="0"/>
              <a:t>, </a:t>
            </a:r>
            <a:r>
              <a:rPr lang="pl-PL" sz="2200" dirty="0" err="1" smtClean="0"/>
              <a:t>crystal</a:t>
            </a:r>
            <a:endParaRPr lang="pl-PL" sz="2200" dirty="0" smtClean="0"/>
          </a:p>
          <a:p>
            <a:r>
              <a:rPr lang="pl-PL" sz="2200" dirty="0" err="1" smtClean="0"/>
              <a:t>eyewear</a:t>
            </a:r>
            <a:r>
              <a:rPr lang="pl-PL" sz="2200" dirty="0" smtClean="0"/>
              <a:t>/</a:t>
            </a:r>
            <a:r>
              <a:rPr lang="pl-PL" sz="2200" dirty="0" err="1" smtClean="0"/>
              <a:t>spectalce</a:t>
            </a:r>
            <a:r>
              <a:rPr lang="pl-PL" sz="2200" dirty="0" smtClean="0"/>
              <a:t> </a:t>
            </a:r>
            <a:r>
              <a:rPr lang="pl-PL" sz="2200" dirty="0" err="1" smtClean="0"/>
              <a:t>glass</a:t>
            </a:r>
            <a:endParaRPr lang="pl-PL" sz="2200" dirty="0" smtClean="0"/>
          </a:p>
          <a:p>
            <a:r>
              <a:rPr lang="pl-PL" sz="2200" dirty="0" err="1" smtClean="0"/>
              <a:t>heat-resistant</a:t>
            </a:r>
            <a:r>
              <a:rPr lang="pl-PL" sz="2200" dirty="0" smtClean="0"/>
              <a:t> </a:t>
            </a:r>
            <a:r>
              <a:rPr lang="pl-PL" sz="2200" dirty="0" err="1" smtClean="0"/>
              <a:t>glass</a:t>
            </a:r>
            <a:endParaRPr lang="pl-PL" sz="2200" dirty="0" smtClean="0"/>
          </a:p>
          <a:p>
            <a:r>
              <a:rPr lang="pl-PL" sz="2200" dirty="0" smtClean="0"/>
              <a:t>grave </a:t>
            </a:r>
            <a:r>
              <a:rPr lang="pl-PL" sz="2200" dirty="0" err="1" smtClean="0"/>
              <a:t>candles</a:t>
            </a:r>
            <a:r>
              <a:rPr lang="pl-PL" sz="2200" dirty="0" smtClean="0"/>
              <a:t> with a </a:t>
            </a:r>
            <a:r>
              <a:rPr lang="pl-PL" sz="2200" dirty="0" err="1" smtClean="0"/>
              <a:t>wax</a:t>
            </a:r>
            <a:r>
              <a:rPr lang="pl-PL" sz="2200" dirty="0" smtClean="0"/>
              <a:t> </a:t>
            </a:r>
            <a:r>
              <a:rPr lang="pl-PL" sz="2200" dirty="0" err="1" smtClean="0"/>
              <a:t>content</a:t>
            </a:r>
            <a:endParaRPr lang="pl-PL" sz="2200" dirty="0" smtClean="0"/>
          </a:p>
          <a:p>
            <a:r>
              <a:rPr lang="pl-PL" sz="2200" dirty="0" err="1" smtClean="0"/>
              <a:t>light</a:t>
            </a:r>
            <a:r>
              <a:rPr lang="pl-PL" sz="2200" dirty="0" smtClean="0"/>
              <a:t> </a:t>
            </a:r>
            <a:r>
              <a:rPr lang="pl-PL" sz="2200" dirty="0" err="1" smtClean="0"/>
              <a:t>bulbs</a:t>
            </a:r>
            <a:r>
              <a:rPr lang="pl-PL" sz="2200" dirty="0" smtClean="0"/>
              <a:t> and </a:t>
            </a:r>
            <a:r>
              <a:rPr lang="pl-PL" sz="2200" dirty="0" err="1" smtClean="0"/>
              <a:t>fluorescent</a:t>
            </a:r>
            <a:r>
              <a:rPr lang="pl-PL" sz="2200" dirty="0" smtClean="0"/>
              <a:t> </a:t>
            </a:r>
            <a:r>
              <a:rPr lang="pl-PL" sz="2200" dirty="0" err="1" smtClean="0"/>
              <a:t>tubes</a:t>
            </a:r>
            <a:endParaRPr lang="pl-PL" sz="2200" dirty="0" smtClean="0"/>
          </a:p>
          <a:p>
            <a:r>
              <a:rPr lang="pl-PL" sz="2200" dirty="0" err="1" smtClean="0"/>
              <a:t>headlights</a:t>
            </a:r>
            <a:endParaRPr lang="pl-PL" sz="2200" dirty="0" smtClean="0"/>
          </a:p>
          <a:p>
            <a:r>
              <a:rPr lang="pl-PL" sz="2200" dirty="0" err="1" smtClean="0"/>
              <a:t>packaging</a:t>
            </a:r>
            <a:r>
              <a:rPr lang="pl-PL" sz="2200" dirty="0" smtClean="0"/>
              <a:t> for </a:t>
            </a:r>
            <a:r>
              <a:rPr lang="pl-PL" sz="2200" dirty="0" err="1" smtClean="0"/>
              <a:t>medicines</a:t>
            </a:r>
            <a:r>
              <a:rPr lang="pl-PL" sz="2200" dirty="0" smtClean="0"/>
              <a:t>, </a:t>
            </a:r>
            <a:r>
              <a:rPr lang="pl-PL" sz="2200" dirty="0" err="1" smtClean="0"/>
              <a:t>solvents</a:t>
            </a:r>
            <a:r>
              <a:rPr lang="pl-PL" sz="2200" dirty="0" smtClean="0"/>
              <a:t>, </a:t>
            </a:r>
            <a:r>
              <a:rPr lang="pl-PL" sz="2200" dirty="0" err="1" smtClean="0"/>
              <a:t>engine</a:t>
            </a:r>
            <a:r>
              <a:rPr lang="pl-PL" sz="2200" dirty="0" smtClean="0"/>
              <a:t> </a:t>
            </a:r>
            <a:r>
              <a:rPr lang="pl-PL" sz="2200" dirty="0" err="1" smtClean="0"/>
              <a:t>oils</a:t>
            </a:r>
            <a:endParaRPr lang="pl-PL" sz="2200" dirty="0" smtClean="0"/>
          </a:p>
          <a:p>
            <a:r>
              <a:rPr lang="pl-PL" sz="2200" dirty="0" err="1" smtClean="0"/>
              <a:t>mirrors</a:t>
            </a:r>
            <a:endParaRPr lang="pl-PL" sz="2200" dirty="0" smtClean="0"/>
          </a:p>
          <a:p>
            <a:r>
              <a:rPr lang="pl-PL" sz="2200" dirty="0" err="1" smtClean="0"/>
              <a:t>window</a:t>
            </a:r>
            <a:r>
              <a:rPr lang="pl-PL" sz="2200" dirty="0" smtClean="0"/>
              <a:t> </a:t>
            </a:r>
            <a:r>
              <a:rPr lang="pl-PL" sz="2200" dirty="0" err="1" smtClean="0"/>
              <a:t>panes</a:t>
            </a:r>
            <a:r>
              <a:rPr lang="pl-PL" sz="2200" dirty="0" smtClean="0"/>
              <a:t> and </a:t>
            </a:r>
            <a:r>
              <a:rPr lang="pl-PL" sz="2200" dirty="0" err="1" smtClean="0"/>
              <a:t>wired</a:t>
            </a:r>
            <a:r>
              <a:rPr lang="pl-PL" sz="2200" dirty="0" smtClean="0"/>
              <a:t> (</a:t>
            </a:r>
            <a:r>
              <a:rPr lang="pl-PL" sz="2200" dirty="0" err="1" smtClean="0"/>
              <a:t>reinforced</a:t>
            </a:r>
            <a:r>
              <a:rPr lang="pl-PL" sz="2200" dirty="0" smtClean="0"/>
              <a:t>) </a:t>
            </a:r>
            <a:r>
              <a:rPr lang="pl-PL" sz="2200" dirty="0" err="1" smtClean="0"/>
              <a:t>glass</a:t>
            </a:r>
            <a:endParaRPr lang="pl-PL" sz="2200" dirty="0" smtClean="0"/>
          </a:p>
          <a:p>
            <a:r>
              <a:rPr lang="pl-PL" sz="2200" dirty="0" smtClean="0"/>
              <a:t>TV </a:t>
            </a:r>
            <a:r>
              <a:rPr lang="pl-PL" sz="2200" dirty="0" err="1" smtClean="0"/>
              <a:t>monitors</a:t>
            </a:r>
            <a:r>
              <a:rPr lang="pl-PL" sz="2200" dirty="0" smtClean="0"/>
              <a:t> and </a:t>
            </a:r>
            <a:r>
              <a:rPr lang="pl-PL" sz="2200" dirty="0" err="1" smtClean="0"/>
              <a:t>lamps</a:t>
            </a:r>
            <a:endParaRPr lang="pl-PL" sz="2200" dirty="0" smtClean="0"/>
          </a:p>
          <a:p>
            <a:r>
              <a:rPr lang="pl-PL" sz="2200" dirty="0" err="1" smtClean="0"/>
              <a:t>thermometers</a:t>
            </a:r>
            <a:r>
              <a:rPr lang="pl-PL" sz="2200" dirty="0" smtClean="0"/>
              <a:t> and </a:t>
            </a:r>
            <a:r>
              <a:rPr lang="pl-PL" sz="2200" dirty="0" err="1" smtClean="0"/>
              <a:t>syringes</a:t>
            </a:r>
            <a:endParaRPr lang="pl-PL" sz="2200" dirty="0"/>
          </a:p>
        </p:txBody>
      </p:sp>
    </p:spTree>
    <p:extLst>
      <p:ext uri="{BB962C8B-B14F-4D97-AF65-F5344CB8AC3E}">
        <p14:creationId xmlns:p14="http://schemas.microsoft.com/office/powerpoint/2010/main" val="414772297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500"/>
                                        <p:tgtEl>
                                          <p:spTgt spid="6">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500"/>
                                        <p:tgtEl>
                                          <p:spTgt spid="6">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Effect transition="in" filter="fade">
                                      <p:cBhvr>
                                        <p:cTn id="39" dur="500"/>
                                        <p:tgtEl>
                                          <p:spTgt spid="6">
                                            <p:txEl>
                                              <p:pRg st="7" end="7"/>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Effect transition="in" filter="fade">
                                      <p:cBhvr>
                                        <p:cTn id="43" dur="500"/>
                                        <p:tgtEl>
                                          <p:spTgt spid="6">
                                            <p:txEl>
                                              <p:pRg st="8" end="8"/>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fade">
                                      <p:cBhvr>
                                        <p:cTn id="47" dur="500"/>
                                        <p:tgtEl>
                                          <p:spTgt spid="6">
                                            <p:txEl>
                                              <p:pRg st="9" end="9"/>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animEffect transition="in" filter="fade">
                                      <p:cBhvr>
                                        <p:cTn id="51" dur="500"/>
                                        <p:tgtEl>
                                          <p:spTgt spid="6">
                                            <p:txEl>
                                              <p:pRg st="10" end="10"/>
                                            </p:tx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6">
                                            <p:txEl>
                                              <p:pRg st="11" end="11"/>
                                            </p:txEl>
                                          </p:spTgt>
                                        </p:tgtEl>
                                        <p:attrNameLst>
                                          <p:attrName>style.visibility</p:attrName>
                                        </p:attrNameLst>
                                      </p:cBhvr>
                                      <p:to>
                                        <p:strVal val="visible"/>
                                      </p:to>
                                    </p:set>
                                    <p:animEffect transition="in" filter="fade">
                                      <p:cBhvr>
                                        <p:cTn id="55"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6644" y="3627960"/>
            <a:ext cx="2288780" cy="3230040"/>
          </a:xfrm>
          <a:prstGeom prst="rect">
            <a:avLst/>
          </a:prstGeom>
        </p:spPr>
      </p:pic>
      <p:sp>
        <p:nvSpPr>
          <p:cNvPr id="4" name="Tytuł 3"/>
          <p:cNvSpPr>
            <a:spLocks noGrp="1"/>
          </p:cNvSpPr>
          <p:nvPr>
            <p:ph type="title"/>
          </p:nvPr>
        </p:nvSpPr>
        <p:spPr/>
        <p:txBody>
          <a:bodyPr/>
          <a:lstStyle/>
          <a:p>
            <a:r>
              <a:rPr lang="pl-PL" b="1" cap="all" dirty="0"/>
              <a:t>BIODEGRADABLE WASTE</a:t>
            </a:r>
            <a:br>
              <a:rPr lang="pl-PL" b="1" cap="all" dirty="0"/>
            </a:br>
            <a:endParaRPr lang="pl-PL" dirty="0"/>
          </a:p>
        </p:txBody>
      </p:sp>
      <p:sp>
        <p:nvSpPr>
          <p:cNvPr id="5" name="Symbol zastępczy zawartości 4"/>
          <p:cNvSpPr>
            <a:spLocks noGrp="1"/>
          </p:cNvSpPr>
          <p:nvPr>
            <p:ph sz="half" idx="1"/>
          </p:nvPr>
        </p:nvSpPr>
        <p:spPr>
          <a:xfrm>
            <a:off x="1011677" y="1324217"/>
            <a:ext cx="4807709" cy="5271136"/>
          </a:xfrm>
        </p:spPr>
        <p:txBody>
          <a:bodyPr>
            <a:noAutofit/>
          </a:bodyPr>
          <a:lstStyle/>
          <a:p>
            <a:pPr marL="0" indent="0">
              <a:buNone/>
            </a:pPr>
            <a:r>
              <a:rPr lang="pl-PL" sz="2400" b="1" dirty="0" smtClean="0"/>
              <a:t>We </a:t>
            </a:r>
            <a:r>
              <a:rPr lang="pl-PL" sz="2400" b="1" dirty="0" err="1" smtClean="0"/>
              <a:t>should</a:t>
            </a:r>
            <a:r>
              <a:rPr lang="pl-PL" sz="2400" b="1" dirty="0" smtClean="0"/>
              <a:t> </a:t>
            </a:r>
            <a:r>
              <a:rPr lang="pl-PL" sz="2400" b="1" dirty="0" err="1" smtClean="0"/>
              <a:t>dispose</a:t>
            </a:r>
            <a:r>
              <a:rPr lang="pl-PL" sz="2400" b="1" dirty="0" smtClean="0"/>
              <a:t> of:</a:t>
            </a:r>
            <a:endParaRPr lang="pl-PL" sz="2400" b="1" dirty="0"/>
          </a:p>
          <a:p>
            <a:r>
              <a:rPr lang="en-US" sz="2400" dirty="0"/>
              <a:t>vegetable and fruit waste (including peelings, etc.)</a:t>
            </a:r>
          </a:p>
          <a:p>
            <a:r>
              <a:rPr lang="en-US" sz="2400" dirty="0"/>
              <a:t>tree and shrub branches</a:t>
            </a:r>
          </a:p>
          <a:p>
            <a:r>
              <a:rPr lang="en-US" sz="2400" dirty="0"/>
              <a:t>grass cuttings, leaves, flowers</a:t>
            </a:r>
          </a:p>
          <a:p>
            <a:r>
              <a:rPr lang="en-US" sz="2400" dirty="0"/>
              <a:t>sawdust and tree bark</a:t>
            </a:r>
          </a:p>
          <a:p>
            <a:r>
              <a:rPr lang="en-US" sz="2400" dirty="0"/>
              <a:t>untreated wood</a:t>
            </a:r>
          </a:p>
          <a:p>
            <a:r>
              <a:rPr lang="en-US" sz="2400" dirty="0"/>
              <a:t>food leftovers</a:t>
            </a:r>
            <a:endParaRPr lang="pl-PL" sz="2400" dirty="0"/>
          </a:p>
        </p:txBody>
      </p:sp>
      <p:sp>
        <p:nvSpPr>
          <p:cNvPr id="6" name="Symbol zastępczy zawartości 5"/>
          <p:cNvSpPr>
            <a:spLocks noGrp="1"/>
          </p:cNvSpPr>
          <p:nvPr>
            <p:ph sz="half" idx="2"/>
          </p:nvPr>
        </p:nvSpPr>
        <p:spPr>
          <a:xfrm>
            <a:off x="7273160" y="1324216"/>
            <a:ext cx="4447786" cy="3581401"/>
          </a:xfrm>
        </p:spPr>
        <p:txBody>
          <a:bodyPr>
            <a:noAutofit/>
          </a:bodyPr>
          <a:lstStyle/>
          <a:p>
            <a:pPr marL="0" indent="0">
              <a:buNone/>
            </a:pPr>
            <a:r>
              <a:rPr lang="pl-PL" sz="2400" b="1" u="sng" dirty="0" smtClean="0"/>
              <a:t>Do not </a:t>
            </a:r>
            <a:r>
              <a:rPr lang="pl-PL" sz="2400" b="1" dirty="0" err="1" smtClean="0"/>
              <a:t>dispose</a:t>
            </a:r>
            <a:r>
              <a:rPr lang="pl-PL" sz="2400" b="1" dirty="0" smtClean="0"/>
              <a:t> of:</a:t>
            </a:r>
            <a:endParaRPr lang="pl-PL" sz="2400" b="1" dirty="0"/>
          </a:p>
          <a:p>
            <a:r>
              <a:rPr lang="en-US" sz="2400" dirty="0"/>
              <a:t>animal bones</a:t>
            </a:r>
          </a:p>
          <a:p>
            <a:r>
              <a:rPr lang="en-US" sz="2400" dirty="0"/>
              <a:t>edible oil</a:t>
            </a:r>
          </a:p>
          <a:p>
            <a:r>
              <a:rPr lang="en-US" sz="2400" dirty="0"/>
              <a:t>animal </a:t>
            </a:r>
            <a:r>
              <a:rPr lang="en-US" sz="2400" dirty="0" err="1"/>
              <a:t>faeces</a:t>
            </a:r>
            <a:endParaRPr lang="en-US" sz="2400" dirty="0"/>
          </a:p>
          <a:p>
            <a:r>
              <a:rPr lang="en-US" sz="2400" dirty="0"/>
              <a:t>coal ash</a:t>
            </a:r>
          </a:p>
          <a:p>
            <a:r>
              <a:rPr lang="en-US" sz="2400" dirty="0"/>
              <a:t>medicines</a:t>
            </a:r>
          </a:p>
          <a:p>
            <a:r>
              <a:rPr lang="en-US" sz="2400" dirty="0"/>
              <a:t>impregnated wood</a:t>
            </a:r>
          </a:p>
          <a:p>
            <a:r>
              <a:rPr lang="en-US" sz="2400" dirty="0"/>
              <a:t>chipboard and MDF</a:t>
            </a:r>
          </a:p>
          <a:p>
            <a:r>
              <a:rPr lang="en-US" sz="2400" dirty="0"/>
              <a:t>soil and stones</a:t>
            </a:r>
          </a:p>
          <a:p>
            <a:r>
              <a:rPr lang="en-US" sz="2400" dirty="0"/>
              <a:t>other municipal waste (including hazardous waste)</a:t>
            </a:r>
            <a:endParaRPr lang="pl-PL" sz="2400" dirty="0"/>
          </a:p>
        </p:txBody>
      </p:sp>
    </p:spTree>
    <p:extLst>
      <p:ext uri="{BB962C8B-B14F-4D97-AF65-F5344CB8AC3E}">
        <p14:creationId xmlns:p14="http://schemas.microsoft.com/office/powerpoint/2010/main" val="248711210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fade">
                                      <p:cBhvr>
                                        <p:cTn id="31" dur="500"/>
                                        <p:tgtEl>
                                          <p:spTgt spid="6">
                                            <p:txEl>
                                              <p:pRg st="1" end="1"/>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fade">
                                      <p:cBhvr>
                                        <p:cTn id="39" dur="500"/>
                                        <p:tgtEl>
                                          <p:spTgt spid="6">
                                            <p:txEl>
                                              <p:pRg st="3" end="3"/>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fade">
                                      <p:cBhvr>
                                        <p:cTn id="43" dur="500"/>
                                        <p:tgtEl>
                                          <p:spTgt spid="6">
                                            <p:txEl>
                                              <p:pRg st="4" end="4"/>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fade">
                                      <p:cBhvr>
                                        <p:cTn id="47" dur="500"/>
                                        <p:tgtEl>
                                          <p:spTgt spid="6">
                                            <p:txEl>
                                              <p:pRg st="5" end="5"/>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animEffect transition="in" filter="fade">
                                      <p:cBhvr>
                                        <p:cTn id="51" dur="500"/>
                                        <p:tgtEl>
                                          <p:spTgt spid="6">
                                            <p:txEl>
                                              <p:pRg st="6" end="6"/>
                                            </p:tx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animEffect transition="in" filter="fade">
                                      <p:cBhvr>
                                        <p:cTn id="55" dur="500"/>
                                        <p:tgtEl>
                                          <p:spTgt spid="6">
                                            <p:txEl>
                                              <p:pRg st="7" end="7"/>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6">
                                            <p:txEl>
                                              <p:pRg st="8" end="8"/>
                                            </p:txEl>
                                          </p:spTgt>
                                        </p:tgtEl>
                                        <p:attrNameLst>
                                          <p:attrName>style.visibility</p:attrName>
                                        </p:attrNameLst>
                                      </p:cBhvr>
                                      <p:to>
                                        <p:strVal val="visible"/>
                                      </p:to>
                                    </p:set>
                                    <p:animEffect transition="in" filter="fade">
                                      <p:cBhvr>
                                        <p:cTn id="59" dur="500"/>
                                        <p:tgtEl>
                                          <p:spTgt spid="6">
                                            <p:txEl>
                                              <p:pRg st="8" end="8"/>
                                            </p:tx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6">
                                            <p:txEl>
                                              <p:pRg st="9" end="9"/>
                                            </p:txEl>
                                          </p:spTgt>
                                        </p:tgtEl>
                                        <p:attrNameLst>
                                          <p:attrName>style.visibility</p:attrName>
                                        </p:attrNameLst>
                                      </p:cBhvr>
                                      <p:to>
                                        <p:strVal val="visible"/>
                                      </p:to>
                                    </p:set>
                                    <p:animEffect transition="in" filter="fade">
                                      <p:cBhvr>
                                        <p:cTn id="63"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cap="all" dirty="0" smtClean="0"/>
              <a:t>MIXED WASTE</a:t>
            </a:r>
            <a:r>
              <a:rPr lang="pl-PL" b="1" cap="all" dirty="0"/>
              <a:t/>
            </a:r>
            <a:br>
              <a:rPr lang="pl-PL" b="1" cap="all" dirty="0"/>
            </a:br>
            <a:endParaRPr lang="pl-PL" dirty="0"/>
          </a:p>
        </p:txBody>
      </p:sp>
      <p:sp>
        <p:nvSpPr>
          <p:cNvPr id="3" name="Symbol zastępczy zawartości 2"/>
          <p:cNvSpPr>
            <a:spLocks noGrp="1"/>
          </p:cNvSpPr>
          <p:nvPr>
            <p:ph idx="1"/>
          </p:nvPr>
        </p:nvSpPr>
        <p:spPr/>
        <p:txBody>
          <a:bodyPr>
            <a:normAutofit/>
          </a:bodyPr>
          <a:lstStyle/>
          <a:p>
            <a:r>
              <a:rPr lang="en-US" sz="2600" dirty="0"/>
              <a:t>Anything that cannot be recovered through the recycling process, excluding hazardous waste, should be put in the mixed waste container.</a:t>
            </a:r>
            <a:endParaRPr lang="pl-PL" sz="2600" dirty="0"/>
          </a:p>
        </p:txBody>
      </p:sp>
      <p:pic>
        <p:nvPicPr>
          <p:cNvPr id="4" name="Symbol zastępczy zawartości 4"/>
          <p:cNvPicPr>
            <a:picLocks noChangeAspect="1"/>
          </p:cNvPicPr>
          <p:nvPr/>
        </p:nvPicPr>
        <p:blipFill rotWithShape="1">
          <a:blip r:embed="rId2">
            <a:extLst>
              <a:ext uri="{28A0092B-C50C-407E-A947-70E740481C1C}">
                <a14:useLocalDpi xmlns:a14="http://schemas.microsoft.com/office/drawing/2010/main" val="0"/>
              </a:ext>
            </a:extLst>
          </a:blip>
          <a:srcRect l="10433" t="4226" r="20241" b="13521"/>
          <a:stretch/>
        </p:blipFill>
        <p:spPr>
          <a:xfrm>
            <a:off x="5652654" y="3429001"/>
            <a:ext cx="2847109" cy="3034145"/>
          </a:xfrm>
          <a:prstGeom prst="rect">
            <a:avLst/>
          </a:prstGeom>
        </p:spPr>
      </p:pic>
    </p:spTree>
    <p:extLst>
      <p:ext uri="{BB962C8B-B14F-4D97-AF65-F5344CB8AC3E}">
        <p14:creationId xmlns:p14="http://schemas.microsoft.com/office/powerpoint/2010/main" val="4146330764"/>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50" y="0"/>
            <a:ext cx="10214977" cy="6843308"/>
          </a:xfrm>
          <a:prstGeom prst="rect">
            <a:avLst/>
          </a:prstGeom>
        </p:spPr>
      </p:pic>
    </p:spTree>
    <p:extLst>
      <p:ext uri="{BB962C8B-B14F-4D97-AF65-F5344CB8AC3E}">
        <p14:creationId xmlns:p14="http://schemas.microsoft.com/office/powerpoint/2010/main" val="126978041"/>
      </p:ext>
    </p:extLst>
  </p:cSld>
  <p:clrMapOvr>
    <a:masterClrMapping/>
  </p:clrMapOvr>
  <p:transition spd="med">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919F54-D5AB-40AA-D158-79BAA6408532}"/>
              </a:ext>
            </a:extLst>
          </p:cNvPr>
          <p:cNvSpPr>
            <a:spLocks noGrp="1"/>
          </p:cNvSpPr>
          <p:nvPr>
            <p:ph type="title"/>
          </p:nvPr>
        </p:nvSpPr>
        <p:spPr>
          <a:xfrm>
            <a:off x="1127357" y="172241"/>
            <a:ext cx="10664952" cy="1325563"/>
          </a:xfrm>
        </p:spPr>
        <p:txBody>
          <a:bodyPr>
            <a:normAutofit/>
          </a:bodyPr>
          <a:lstStyle/>
          <a:p>
            <a:pPr algn="ctr"/>
            <a:r>
              <a:rPr lang="en" sz="2800" b="1" dirty="0">
                <a:solidFill>
                  <a:srgbClr val="00B0F0"/>
                </a:solidFill>
                <a:latin typeface="Arial" panose="020B0604020202020204" pitchFamily="34" charset="0"/>
                <a:cs typeface="Arial" panose="020B0604020202020204" pitchFamily="34" charset="0"/>
              </a:rPr>
              <a:t>UNMASKING THE HABITS THAT </a:t>
            </a:r>
            <a:r>
              <a:rPr lang="pl-PL" sz="2800" b="1" dirty="0">
                <a:solidFill>
                  <a:srgbClr val="00B0F0"/>
                </a:solidFill>
                <a:latin typeface="Arial" panose="020B0604020202020204" pitchFamily="34" charset="0"/>
                <a:cs typeface="Arial" panose="020B0604020202020204" pitchFamily="34" charset="0"/>
              </a:rPr>
              <a:t>HINDER </a:t>
            </a:r>
            <a:r>
              <a:rPr lang="en" sz="2800" b="1" dirty="0">
                <a:solidFill>
                  <a:srgbClr val="00B0F0"/>
                </a:solidFill>
                <a:latin typeface="Arial" panose="020B0604020202020204" pitchFamily="34" charset="0"/>
                <a:cs typeface="Arial" panose="020B0604020202020204" pitchFamily="34" charset="0"/>
              </a:rPr>
              <a:t>EFF</a:t>
            </a:r>
            <a:r>
              <a:rPr lang="pl-PL" sz="2800" b="1" dirty="0">
                <a:solidFill>
                  <a:srgbClr val="00B0F0"/>
                </a:solidFill>
                <a:latin typeface="Arial" panose="020B0604020202020204" pitchFamily="34" charset="0"/>
                <a:cs typeface="Arial" panose="020B0604020202020204" pitchFamily="34" charset="0"/>
              </a:rPr>
              <a:t>ECTIVE ACTION</a:t>
            </a:r>
            <a:endParaRPr lang="en-US" sz="2800" b="1" dirty="0">
              <a:solidFill>
                <a:srgbClr val="00B0F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5C4832C1-A533-5681-D5EF-D52B72149223}"/>
              </a:ext>
            </a:extLst>
          </p:cNvPr>
          <p:cNvSpPr>
            <a:spLocks noGrp="1"/>
          </p:cNvSpPr>
          <p:nvPr>
            <p:ph idx="1"/>
          </p:nvPr>
        </p:nvSpPr>
        <p:spPr>
          <a:xfrm>
            <a:off x="1127357" y="3681794"/>
            <a:ext cx="6384728" cy="1073301"/>
          </a:xfrm>
        </p:spPr>
        <p:txBody>
          <a:bodyPr vert="horz" lIns="91440" tIns="45720" rIns="91440" bIns="45720" rtlCol="0" anchor="t">
            <a:normAutofit/>
          </a:bodyPr>
          <a:lstStyle/>
          <a:p>
            <a:pPr>
              <a:buClr>
                <a:srgbClr val="C3B2A7"/>
              </a:buClr>
            </a:pPr>
            <a:r>
              <a:rPr lang="en" sz="4400" b="1" dirty="0">
                <a:solidFill>
                  <a:srgbClr val="FFC000"/>
                </a:solidFill>
              </a:rPr>
              <a:t>                    </a:t>
            </a:r>
            <a:r>
              <a:rPr lang="en" sz="4400" b="1" dirty="0">
                <a:solidFill>
                  <a:srgbClr val="00B0F0"/>
                </a:solidFill>
                <a:latin typeface="Arial" panose="020B0604020202020204" pitchFamily="34" charset="0"/>
                <a:cs typeface="Arial" panose="020B0604020202020204" pitchFamily="34" charset="0"/>
              </a:rPr>
              <a:t> HABITS </a:t>
            </a:r>
          </a:p>
        </p:txBody>
      </p:sp>
      <p:pic>
        <p:nvPicPr>
          <p:cNvPr id="5" name="Picture 5">
            <a:extLst>
              <a:ext uri="{FF2B5EF4-FFF2-40B4-BE49-F238E27FC236}">
                <a16:creationId xmlns:a16="http://schemas.microsoft.com/office/drawing/2014/main" xmlns="" id="{2F75C5E8-E466-4073-3B42-1C99A7F0D06D}"/>
              </a:ext>
            </a:extLst>
          </p:cNvPr>
          <p:cNvPicPr>
            <a:picLocks noChangeAspect="1"/>
          </p:cNvPicPr>
          <p:nvPr/>
        </p:nvPicPr>
        <p:blipFill>
          <a:blip r:embed="rId2"/>
          <a:stretch>
            <a:fillRect/>
          </a:stretch>
        </p:blipFill>
        <p:spPr>
          <a:xfrm>
            <a:off x="6996022" y="1835944"/>
            <a:ext cx="1578634" cy="1647734"/>
          </a:xfrm>
          <a:prstGeom prst="rect">
            <a:avLst/>
          </a:prstGeom>
        </p:spPr>
      </p:pic>
      <p:pic>
        <p:nvPicPr>
          <p:cNvPr id="6" name="Picture 6">
            <a:extLst>
              <a:ext uri="{FF2B5EF4-FFF2-40B4-BE49-F238E27FC236}">
                <a16:creationId xmlns:a16="http://schemas.microsoft.com/office/drawing/2014/main" xmlns="" id="{43D506B6-7CBA-7E11-D56E-F9CC0CFFF75A}"/>
              </a:ext>
            </a:extLst>
          </p:cNvPr>
          <p:cNvPicPr>
            <a:picLocks noChangeAspect="1"/>
          </p:cNvPicPr>
          <p:nvPr/>
        </p:nvPicPr>
        <p:blipFill>
          <a:blip r:embed="rId3"/>
          <a:stretch>
            <a:fillRect/>
          </a:stretch>
        </p:blipFill>
        <p:spPr>
          <a:xfrm>
            <a:off x="8835604" y="4340165"/>
            <a:ext cx="1522563" cy="1944539"/>
          </a:xfrm>
          <a:prstGeom prst="rect">
            <a:avLst/>
          </a:prstGeom>
        </p:spPr>
      </p:pic>
      <p:pic>
        <p:nvPicPr>
          <p:cNvPr id="7" name="Picture 7">
            <a:extLst>
              <a:ext uri="{FF2B5EF4-FFF2-40B4-BE49-F238E27FC236}">
                <a16:creationId xmlns:a16="http://schemas.microsoft.com/office/drawing/2014/main" xmlns="" id="{069C8C51-CCD9-9C6B-88E4-0E7E25604F35}"/>
              </a:ext>
            </a:extLst>
          </p:cNvPr>
          <p:cNvPicPr>
            <a:picLocks noChangeAspect="1"/>
          </p:cNvPicPr>
          <p:nvPr/>
        </p:nvPicPr>
        <p:blipFill>
          <a:blip r:embed="rId4"/>
          <a:stretch>
            <a:fillRect/>
          </a:stretch>
        </p:blipFill>
        <p:spPr>
          <a:xfrm>
            <a:off x="439947" y="835325"/>
            <a:ext cx="1506748" cy="1492370"/>
          </a:xfrm>
          <a:prstGeom prst="rect">
            <a:avLst/>
          </a:prstGeom>
        </p:spPr>
      </p:pic>
      <p:pic>
        <p:nvPicPr>
          <p:cNvPr id="8" name="Picture 8">
            <a:extLst>
              <a:ext uri="{FF2B5EF4-FFF2-40B4-BE49-F238E27FC236}">
                <a16:creationId xmlns:a16="http://schemas.microsoft.com/office/drawing/2014/main" xmlns="" id="{4C149E47-F386-6B88-6C57-B1DEC3C4376C}"/>
              </a:ext>
            </a:extLst>
          </p:cNvPr>
          <p:cNvPicPr>
            <a:picLocks noChangeAspect="1"/>
          </p:cNvPicPr>
          <p:nvPr/>
        </p:nvPicPr>
        <p:blipFill>
          <a:blip r:embed="rId5"/>
          <a:stretch>
            <a:fillRect/>
          </a:stretch>
        </p:blipFill>
        <p:spPr>
          <a:xfrm>
            <a:off x="471578" y="2979915"/>
            <a:ext cx="4482860" cy="3175512"/>
          </a:xfrm>
          <a:prstGeom prst="rect">
            <a:avLst/>
          </a:prstGeom>
        </p:spPr>
      </p:pic>
      <p:pic>
        <p:nvPicPr>
          <p:cNvPr id="9" name="Picture 9">
            <a:extLst>
              <a:ext uri="{FF2B5EF4-FFF2-40B4-BE49-F238E27FC236}">
                <a16:creationId xmlns:a16="http://schemas.microsoft.com/office/drawing/2014/main" xmlns="" id="{00773059-B8B6-8DDC-361D-D114951401D6}"/>
              </a:ext>
            </a:extLst>
          </p:cNvPr>
          <p:cNvPicPr>
            <a:picLocks noChangeAspect="1"/>
          </p:cNvPicPr>
          <p:nvPr/>
        </p:nvPicPr>
        <p:blipFill>
          <a:blip r:embed="rId6"/>
          <a:stretch>
            <a:fillRect/>
          </a:stretch>
        </p:blipFill>
        <p:spPr>
          <a:xfrm>
            <a:off x="8908211" y="1061004"/>
            <a:ext cx="1794295" cy="2090556"/>
          </a:xfrm>
          <a:prstGeom prst="rect">
            <a:avLst/>
          </a:prstGeom>
        </p:spPr>
      </p:pic>
      <p:pic>
        <p:nvPicPr>
          <p:cNvPr id="11" name="Picture 11">
            <a:extLst>
              <a:ext uri="{FF2B5EF4-FFF2-40B4-BE49-F238E27FC236}">
                <a16:creationId xmlns:a16="http://schemas.microsoft.com/office/drawing/2014/main" xmlns="" id="{39235546-42E8-C0AA-4DCE-FFAFC87A91D7}"/>
              </a:ext>
            </a:extLst>
          </p:cNvPr>
          <p:cNvPicPr>
            <a:picLocks noChangeAspect="1"/>
          </p:cNvPicPr>
          <p:nvPr/>
        </p:nvPicPr>
        <p:blipFill>
          <a:blip r:embed="rId7"/>
          <a:stretch>
            <a:fillRect/>
          </a:stretch>
        </p:blipFill>
        <p:spPr>
          <a:xfrm>
            <a:off x="5260000" y="4908750"/>
            <a:ext cx="2743200" cy="1371600"/>
          </a:xfrm>
          <a:prstGeom prst="rect">
            <a:avLst/>
          </a:prstGeom>
        </p:spPr>
      </p:pic>
      <p:pic>
        <p:nvPicPr>
          <p:cNvPr id="12" name="Picture 12">
            <a:extLst>
              <a:ext uri="{FF2B5EF4-FFF2-40B4-BE49-F238E27FC236}">
                <a16:creationId xmlns:a16="http://schemas.microsoft.com/office/drawing/2014/main" xmlns="" id="{E1E74952-3925-E4DB-49A4-E7472E9ABC2B}"/>
              </a:ext>
            </a:extLst>
          </p:cNvPr>
          <p:cNvPicPr>
            <a:picLocks noChangeAspect="1"/>
          </p:cNvPicPr>
          <p:nvPr/>
        </p:nvPicPr>
        <p:blipFill>
          <a:blip r:embed="rId8"/>
          <a:stretch>
            <a:fillRect/>
          </a:stretch>
        </p:blipFill>
        <p:spPr>
          <a:xfrm>
            <a:off x="483080" y="2449415"/>
            <a:ext cx="1751163" cy="1556604"/>
          </a:xfrm>
          <a:prstGeom prst="rect">
            <a:avLst/>
          </a:prstGeom>
        </p:spPr>
      </p:pic>
      <p:pic>
        <p:nvPicPr>
          <p:cNvPr id="13" name="Picture 13">
            <a:extLst>
              <a:ext uri="{FF2B5EF4-FFF2-40B4-BE49-F238E27FC236}">
                <a16:creationId xmlns:a16="http://schemas.microsoft.com/office/drawing/2014/main" xmlns="" id="{F954B050-E5DC-D59A-5295-852CED184608}"/>
              </a:ext>
            </a:extLst>
          </p:cNvPr>
          <p:cNvPicPr>
            <a:picLocks noChangeAspect="1"/>
          </p:cNvPicPr>
          <p:nvPr/>
        </p:nvPicPr>
        <p:blipFill>
          <a:blip r:embed="rId9"/>
          <a:stretch>
            <a:fillRect/>
          </a:stretch>
        </p:blipFill>
        <p:spPr>
          <a:xfrm>
            <a:off x="3379441" y="833665"/>
            <a:ext cx="1880559" cy="1951367"/>
          </a:xfrm>
          <a:prstGeom prst="rect">
            <a:avLst/>
          </a:prstGeom>
        </p:spPr>
      </p:pic>
    </p:spTree>
    <p:extLst>
      <p:ext uri="{BB962C8B-B14F-4D97-AF65-F5344CB8AC3E}">
        <p14:creationId xmlns:p14="http://schemas.microsoft.com/office/powerpoint/2010/main" val="176083426"/>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zawartości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8020" y="0"/>
            <a:ext cx="10266710" cy="6858000"/>
          </a:xfrm>
        </p:spPr>
      </p:pic>
    </p:spTree>
    <p:extLst>
      <p:ext uri="{BB962C8B-B14F-4D97-AF65-F5344CB8AC3E}">
        <p14:creationId xmlns:p14="http://schemas.microsoft.com/office/powerpoint/2010/main" val="100275009"/>
      </p:ext>
    </p:extLst>
  </p:cSld>
  <p:clrMapOvr>
    <a:masterClrMapping/>
  </p:clrMapOvr>
  <p:transition spd="med">
    <p:cove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56" y="0"/>
            <a:ext cx="10248687" cy="6858000"/>
          </a:xfrm>
          <a:prstGeom prst="rect">
            <a:avLst/>
          </a:prstGeom>
        </p:spPr>
      </p:pic>
    </p:spTree>
    <p:extLst>
      <p:ext uri="{BB962C8B-B14F-4D97-AF65-F5344CB8AC3E}">
        <p14:creationId xmlns:p14="http://schemas.microsoft.com/office/powerpoint/2010/main" val="3077115067"/>
      </p:ext>
    </p:extLst>
  </p:cSld>
  <p:clrMapOvr>
    <a:masterClrMapping/>
  </p:clrMapOvr>
  <p:transition spd="med">
    <p:cove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362"/>
            <a:ext cx="9859604" cy="6861362"/>
          </a:xfrm>
          <a:prstGeom prst="rect">
            <a:avLst/>
          </a:prstGeom>
        </p:spPr>
      </p:pic>
    </p:spTree>
    <p:extLst>
      <p:ext uri="{BB962C8B-B14F-4D97-AF65-F5344CB8AC3E}">
        <p14:creationId xmlns:p14="http://schemas.microsoft.com/office/powerpoint/2010/main" val="4261285514"/>
      </p:ext>
    </p:extLst>
  </p:cSld>
  <p:clrMapOvr>
    <a:masterClrMapping/>
  </p:clrMapOvr>
  <p:transition spd="med">
    <p:cove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Greenwashing</a:t>
            </a:r>
            <a:endParaRPr lang="pl-PL" dirty="0"/>
          </a:p>
        </p:txBody>
      </p:sp>
      <p:sp>
        <p:nvSpPr>
          <p:cNvPr id="3" name="Symbol zastępczy zawartości 2"/>
          <p:cNvSpPr>
            <a:spLocks noGrp="1"/>
          </p:cNvSpPr>
          <p:nvPr>
            <p:ph idx="1"/>
          </p:nvPr>
        </p:nvSpPr>
        <p:spPr>
          <a:xfrm>
            <a:off x="1371600" y="1428750"/>
            <a:ext cx="9601200" cy="5146430"/>
          </a:xfrm>
        </p:spPr>
        <p:txBody>
          <a:bodyPr>
            <a:noAutofit/>
          </a:bodyPr>
          <a:lstStyle/>
          <a:p>
            <a:pPr marL="0" indent="0">
              <a:buNone/>
            </a:pPr>
            <a:r>
              <a:rPr lang="en-US" sz="2800" dirty="0" smtClean="0"/>
              <a:t>also </a:t>
            </a:r>
            <a:r>
              <a:rPr lang="en-US" sz="2800" dirty="0"/>
              <a:t>called "</a:t>
            </a:r>
            <a:r>
              <a:rPr lang="en-US" sz="2800" b="1" dirty="0"/>
              <a:t>green sheen</a:t>
            </a:r>
            <a:r>
              <a:rPr lang="en-US" sz="2800" dirty="0" smtClean="0"/>
              <a:t>",</a:t>
            </a:r>
            <a:r>
              <a:rPr lang="pl-PL" sz="2800" baseline="30000" dirty="0"/>
              <a:t> </a:t>
            </a:r>
            <a:r>
              <a:rPr lang="en-US" sz="2800" dirty="0" smtClean="0"/>
              <a:t>is </a:t>
            </a:r>
            <a:r>
              <a:rPr lang="en-US" sz="2800" dirty="0"/>
              <a:t>a form of advertising or </a:t>
            </a:r>
            <a:r>
              <a:rPr lang="en-US" sz="2800" dirty="0">
                <a:hlinkClick r:id="rId2" tooltip="Marketing spin"/>
              </a:rPr>
              <a:t>marketing spin</a:t>
            </a:r>
            <a:r>
              <a:rPr lang="en-US" sz="2800" dirty="0"/>
              <a:t> in which </a:t>
            </a:r>
            <a:r>
              <a:rPr lang="en-US" sz="2800" dirty="0">
                <a:hlinkClick r:id="rId3" tooltip="Green PR"/>
              </a:rPr>
              <a:t>green PR</a:t>
            </a:r>
            <a:r>
              <a:rPr lang="en-US" sz="2800" dirty="0"/>
              <a:t> and </a:t>
            </a:r>
            <a:r>
              <a:rPr lang="en-US" sz="2800" dirty="0">
                <a:hlinkClick r:id="rId4" tooltip="Green marketing"/>
              </a:rPr>
              <a:t>green marketing</a:t>
            </a:r>
            <a:r>
              <a:rPr lang="en-US" sz="2800" dirty="0"/>
              <a:t> are deceptively used to persuade the public that an organization's products, aims and policies are </a:t>
            </a:r>
            <a:r>
              <a:rPr lang="en-US" sz="2800" dirty="0">
                <a:hlinkClick r:id="rId5" tooltip="Environmentally friendly"/>
              </a:rPr>
              <a:t>environmentally friendly</a:t>
            </a:r>
            <a:r>
              <a:rPr lang="en-US" sz="2800" dirty="0"/>
              <a:t>. Companies that intentionally take up greenwashing communication strategies often do so in order to distance themselves from the environmental lapses of themselves or their suppliers</a:t>
            </a:r>
            <a:r>
              <a:rPr lang="en-US" sz="2800" dirty="0" smtClean="0"/>
              <a:t>.</a:t>
            </a:r>
            <a:endParaRPr lang="pl-PL" sz="3200" dirty="0"/>
          </a:p>
          <a:p>
            <a:pPr marL="0" indent="0">
              <a:buNone/>
            </a:pPr>
            <a:r>
              <a:rPr lang="en-US" sz="1100" dirty="0">
                <a:hlinkClick r:id="rId6"/>
              </a:rPr>
              <a:t>https://</a:t>
            </a:r>
            <a:r>
              <a:rPr lang="en-US" sz="1100" dirty="0" smtClean="0">
                <a:hlinkClick r:id="rId6"/>
              </a:rPr>
              <a:t>en.wikipedia.org/wiki/Greenwashing</a:t>
            </a:r>
            <a:r>
              <a:rPr lang="pl-PL" sz="1100" dirty="0" smtClean="0"/>
              <a:t> </a:t>
            </a:r>
            <a:endParaRPr lang="en-US" sz="1100" dirty="0"/>
          </a:p>
          <a:p>
            <a:pPr marL="0" indent="0">
              <a:buNone/>
            </a:pPr>
            <a:endParaRPr lang="pl-PL" sz="1800" dirty="0" smtClean="0"/>
          </a:p>
        </p:txBody>
      </p:sp>
    </p:spTree>
    <p:extLst>
      <p:ext uri="{BB962C8B-B14F-4D97-AF65-F5344CB8AC3E}">
        <p14:creationId xmlns:p14="http://schemas.microsoft.com/office/powerpoint/2010/main" val="134955399"/>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59074" y="1352811"/>
            <a:ext cx="9601200" cy="4790161"/>
          </a:xfrm>
        </p:spPr>
        <p:txBody>
          <a:bodyPr>
            <a:normAutofit fontScale="92500"/>
          </a:bodyPr>
          <a:lstStyle/>
          <a:p>
            <a:pPr marL="0" indent="0" algn="ctr">
              <a:buNone/>
            </a:pPr>
            <a:r>
              <a:rPr lang="en-US" sz="4800" dirty="0"/>
              <a:t>Greenwashing is marketing communication by a company based on false or misleading claims about the environmental compliance of a product or its components</a:t>
            </a:r>
            <a:r>
              <a:rPr lang="en-US" sz="4800" dirty="0" smtClean="0"/>
              <a:t>.</a:t>
            </a:r>
            <a:endParaRPr lang="pl-PL" sz="4800" dirty="0" smtClean="0"/>
          </a:p>
          <a:p>
            <a:pPr marL="0" indent="0" algn="ctr">
              <a:buNone/>
            </a:pPr>
            <a:endParaRPr lang="pl-PL" sz="4800" dirty="0"/>
          </a:p>
          <a:p>
            <a:pPr marL="0" indent="0" algn="ctr">
              <a:buNone/>
            </a:pPr>
            <a:r>
              <a:rPr lang="pl-PL" sz="1400" dirty="0" smtClean="0">
                <a:hlinkClick r:id="rId2"/>
              </a:rPr>
              <a:t>http</a:t>
            </a:r>
            <a:r>
              <a:rPr lang="pl-PL" sz="1400" dirty="0">
                <a:hlinkClick r:id="rId2"/>
              </a:rPr>
              <a:t>://</a:t>
            </a:r>
            <a:r>
              <a:rPr lang="pl-PL" sz="1400" dirty="0" smtClean="0">
                <a:hlinkClick r:id="rId2"/>
              </a:rPr>
              <a:t>sinsofgreenwashing.org</a:t>
            </a:r>
            <a:endParaRPr lang="pl-PL" sz="1400" dirty="0"/>
          </a:p>
        </p:txBody>
      </p:sp>
    </p:spTree>
    <p:extLst>
      <p:ext uri="{BB962C8B-B14F-4D97-AF65-F5344CB8AC3E}">
        <p14:creationId xmlns:p14="http://schemas.microsoft.com/office/powerpoint/2010/main" val="27214629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80654" y="238991"/>
            <a:ext cx="9601200" cy="1485900"/>
          </a:xfrm>
        </p:spPr>
        <p:txBody>
          <a:bodyPr/>
          <a:lstStyle/>
          <a:p>
            <a:r>
              <a:rPr lang="pl-PL" dirty="0" err="1" smtClean="0"/>
              <a:t>Examples</a:t>
            </a:r>
            <a:r>
              <a:rPr lang="pl-PL" dirty="0" smtClean="0"/>
              <a:t> of </a:t>
            </a:r>
            <a:r>
              <a:rPr lang="pl-PL" dirty="0" err="1" smtClean="0"/>
              <a:t>greenwashing</a:t>
            </a:r>
            <a:r>
              <a:rPr lang="pl-PL" dirty="0" smtClean="0"/>
              <a:t>:</a:t>
            </a:r>
            <a:endParaRPr lang="pl-PL" dirty="0"/>
          </a:p>
        </p:txBody>
      </p:sp>
      <p:sp>
        <p:nvSpPr>
          <p:cNvPr id="3" name="Symbol zastępczy zawartości 2"/>
          <p:cNvSpPr>
            <a:spLocks noGrp="1"/>
          </p:cNvSpPr>
          <p:nvPr>
            <p:ph idx="1"/>
          </p:nvPr>
        </p:nvSpPr>
        <p:spPr>
          <a:xfrm>
            <a:off x="1080654" y="1272885"/>
            <a:ext cx="10754592" cy="5782541"/>
          </a:xfrm>
        </p:spPr>
        <p:txBody>
          <a:bodyPr>
            <a:noAutofit/>
          </a:bodyPr>
          <a:lstStyle/>
          <a:p>
            <a:r>
              <a:rPr lang="pl-PL" sz="2600" dirty="0" smtClean="0"/>
              <a:t>T</a:t>
            </a:r>
            <a:r>
              <a:rPr lang="en-US" sz="2600" dirty="0" smtClean="0"/>
              <a:t>he company uses </a:t>
            </a:r>
            <a:r>
              <a:rPr lang="en-US" sz="2600" b="1" dirty="0" smtClean="0"/>
              <a:t>hidden opportunity costs </a:t>
            </a:r>
            <a:r>
              <a:rPr lang="en-US" sz="2600" dirty="0" smtClean="0"/>
              <a:t>- misrepresents the environmental impact of a product (e.g. energy-efficient electronic</a:t>
            </a:r>
            <a:r>
              <a:rPr lang="pl-PL" sz="2600" dirty="0" smtClean="0"/>
              <a:t> devices</a:t>
            </a:r>
            <a:r>
              <a:rPr lang="en-US" sz="2600" dirty="0" smtClean="0"/>
              <a:t> are actually made of environmentally hazardous materials)</a:t>
            </a:r>
            <a:r>
              <a:rPr lang="pl-PL" sz="2600" dirty="0" smtClean="0"/>
              <a:t>.</a:t>
            </a:r>
            <a:endParaRPr lang="en-US" sz="2600" dirty="0" smtClean="0"/>
          </a:p>
          <a:p>
            <a:r>
              <a:rPr lang="pl-PL" sz="2600" dirty="0" smtClean="0"/>
              <a:t>T</a:t>
            </a:r>
            <a:r>
              <a:rPr lang="en-US" sz="2600" dirty="0" smtClean="0"/>
              <a:t>he company highlights as environmentally</a:t>
            </a:r>
            <a:r>
              <a:rPr lang="pl-PL" sz="2600" dirty="0" smtClean="0"/>
              <a:t>-</a:t>
            </a:r>
            <a:r>
              <a:rPr lang="en-US" sz="2600" dirty="0" smtClean="0"/>
              <a:t>friendly facts with </a:t>
            </a:r>
            <a:r>
              <a:rPr lang="en-US" sz="2600" b="1" dirty="0" smtClean="0">
                <a:solidFill>
                  <a:srgbClr val="C00000"/>
                </a:solidFill>
              </a:rPr>
              <a:t>no connection to reality</a:t>
            </a:r>
            <a:r>
              <a:rPr lang="en-US" sz="2600" dirty="0" smtClean="0"/>
              <a:t> - refers to something that is wrong (e.g. a claim in the US market that something "does not contain HCFCs" - i.e. </a:t>
            </a:r>
            <a:r>
              <a:rPr lang="en-US" sz="2600" dirty="0" err="1" smtClean="0"/>
              <a:t>hydrochlorofluorocarbons</a:t>
            </a:r>
            <a:r>
              <a:rPr lang="en-US" sz="2600" dirty="0" smtClean="0"/>
              <a:t>, the use of which was banned in the US in 2010, or </a:t>
            </a:r>
            <a:r>
              <a:rPr lang="en-US" sz="2600" dirty="0" err="1" smtClean="0"/>
              <a:t>emphasising</a:t>
            </a:r>
            <a:r>
              <a:rPr lang="en-US" sz="2600" dirty="0" smtClean="0"/>
              <a:t> that a cosmetic does not contain CFCs, when their use </a:t>
            </a:r>
            <a:r>
              <a:rPr lang="en-US" sz="2600" u="sng" dirty="0" smtClean="0"/>
              <a:t>has been banned since the 1990s</a:t>
            </a:r>
            <a:r>
              <a:rPr lang="en-US" sz="2600" dirty="0" smtClean="0"/>
              <a:t>).</a:t>
            </a:r>
          </a:p>
          <a:p>
            <a:r>
              <a:rPr lang="pl-PL" sz="2600" dirty="0" smtClean="0"/>
              <a:t>T</a:t>
            </a:r>
            <a:r>
              <a:rPr lang="en-US" sz="2600" dirty="0" smtClean="0"/>
              <a:t>he company </a:t>
            </a:r>
            <a:r>
              <a:rPr lang="en-US" sz="2600" b="1" dirty="0" smtClean="0"/>
              <a:t>reduces its costs under the guise of environmental care</a:t>
            </a:r>
            <a:r>
              <a:rPr lang="en-US" sz="2600" dirty="0" smtClean="0"/>
              <a:t> (e.g. sending invoices by e-mail or asking to use towels less often)</a:t>
            </a:r>
            <a:r>
              <a:rPr lang="pl-PL" sz="2600" dirty="0" smtClean="0"/>
              <a:t>.</a:t>
            </a:r>
            <a:endParaRPr lang="pl-PL" sz="2600" dirty="0"/>
          </a:p>
        </p:txBody>
      </p:sp>
    </p:spTree>
    <p:extLst>
      <p:ext uri="{BB962C8B-B14F-4D97-AF65-F5344CB8AC3E}">
        <p14:creationId xmlns:p14="http://schemas.microsoft.com/office/powerpoint/2010/main" val="128525747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We </a:t>
            </a:r>
            <a:r>
              <a:rPr lang="pl-PL" dirty="0" err="1" smtClean="0"/>
              <a:t>call</a:t>
            </a:r>
            <a:r>
              <a:rPr lang="pl-PL" dirty="0" smtClean="0"/>
              <a:t> </a:t>
            </a:r>
            <a:r>
              <a:rPr lang="pl-PL" dirty="0" err="1" smtClean="0"/>
              <a:t>it</a:t>
            </a:r>
            <a:r>
              <a:rPr lang="pl-PL" dirty="0"/>
              <a:t> </a:t>
            </a:r>
            <a:r>
              <a:rPr lang="pl-PL" i="1" dirty="0" err="1" smtClean="0"/>
              <a:t>greenwashing</a:t>
            </a:r>
            <a:r>
              <a:rPr lang="pl-PL" dirty="0" smtClean="0"/>
              <a:t> </a:t>
            </a:r>
            <a:r>
              <a:rPr lang="pl-PL" dirty="0" err="1" smtClean="0"/>
              <a:t>when</a:t>
            </a:r>
            <a:r>
              <a:rPr lang="pl-PL" dirty="0" smtClean="0"/>
              <a:t>:</a:t>
            </a:r>
            <a:endParaRPr lang="pl-PL" dirty="0"/>
          </a:p>
        </p:txBody>
      </p:sp>
      <p:sp>
        <p:nvSpPr>
          <p:cNvPr id="3" name="Symbol zastępczy zawartości 2"/>
          <p:cNvSpPr>
            <a:spLocks noGrp="1"/>
          </p:cNvSpPr>
          <p:nvPr>
            <p:ph idx="1"/>
          </p:nvPr>
        </p:nvSpPr>
        <p:spPr>
          <a:xfrm>
            <a:off x="1246909" y="1610590"/>
            <a:ext cx="10216642" cy="5070764"/>
          </a:xfrm>
        </p:spPr>
        <p:txBody>
          <a:bodyPr>
            <a:normAutofit fontScale="92500" lnSpcReduction="20000"/>
          </a:bodyPr>
          <a:lstStyle/>
          <a:p>
            <a:r>
              <a:rPr lang="pl-PL" sz="3000" dirty="0" smtClean="0"/>
              <a:t>T</a:t>
            </a:r>
            <a:r>
              <a:rPr lang="en-US" sz="3000" dirty="0" smtClean="0"/>
              <a:t>he </a:t>
            </a:r>
            <a:r>
              <a:rPr lang="en-US" sz="3000" dirty="0"/>
              <a:t>company </a:t>
            </a:r>
            <a:r>
              <a:rPr lang="en-US" sz="2800" b="1" dirty="0" smtClean="0">
                <a:solidFill>
                  <a:srgbClr val="C00000"/>
                </a:solidFill>
              </a:rPr>
              <a:t>does not provide </a:t>
            </a:r>
            <a:r>
              <a:rPr lang="en-US" sz="2800" b="1" dirty="0">
                <a:solidFill>
                  <a:srgbClr val="C00000"/>
                </a:solidFill>
              </a:rPr>
              <a:t>evidence</a:t>
            </a:r>
            <a:r>
              <a:rPr lang="en-US" sz="3000" dirty="0" smtClean="0"/>
              <a:t> </a:t>
            </a:r>
            <a:r>
              <a:rPr lang="en-US" sz="3000" dirty="0"/>
              <a:t>- there is no information available on the environmental performance of the product nor any reliable </a:t>
            </a:r>
            <a:r>
              <a:rPr lang="en-US" sz="3000" dirty="0" smtClean="0"/>
              <a:t>certification</a:t>
            </a:r>
            <a:r>
              <a:rPr lang="pl-PL" sz="3000" dirty="0" smtClean="0"/>
              <a:t>.</a:t>
            </a:r>
            <a:endParaRPr lang="en-US" sz="3000" dirty="0"/>
          </a:p>
          <a:p>
            <a:r>
              <a:rPr lang="pl-PL" sz="3000" dirty="0" smtClean="0"/>
              <a:t>T</a:t>
            </a:r>
            <a:r>
              <a:rPr lang="en-US" sz="3000" dirty="0" smtClean="0"/>
              <a:t>he </a:t>
            </a:r>
            <a:r>
              <a:rPr lang="en-US" sz="3000" dirty="0"/>
              <a:t>company is </a:t>
            </a:r>
            <a:r>
              <a:rPr lang="en-US" sz="2800" b="1" dirty="0">
                <a:solidFill>
                  <a:srgbClr val="C00000"/>
                </a:solidFill>
              </a:rPr>
              <a:t>deliberately vague </a:t>
            </a:r>
            <a:r>
              <a:rPr lang="en-US" sz="3000" dirty="0"/>
              <a:t>- the product descriptions are vague or </a:t>
            </a:r>
            <a:r>
              <a:rPr lang="en-US" sz="2800" b="1" dirty="0">
                <a:solidFill>
                  <a:srgbClr val="C00000"/>
                </a:solidFill>
              </a:rPr>
              <a:t>unspecific</a:t>
            </a:r>
            <a:r>
              <a:rPr lang="en-US" sz="3000" dirty="0"/>
              <a:t> and may be misunderstood by the consumer; an example is the term </a:t>
            </a:r>
            <a:r>
              <a:rPr lang="en-US" sz="3000" dirty="0">
                <a:solidFill>
                  <a:srgbClr val="00B050"/>
                </a:solidFill>
              </a:rPr>
              <a:t>"all natural" </a:t>
            </a:r>
            <a:r>
              <a:rPr lang="en-US" sz="3000" dirty="0"/>
              <a:t>(arsenic(III) oxide or mercury are found in nature but are highly </a:t>
            </a:r>
            <a:r>
              <a:rPr lang="en-US" sz="2800" b="1" dirty="0">
                <a:solidFill>
                  <a:srgbClr val="C00000"/>
                </a:solidFill>
              </a:rPr>
              <a:t>poisonous</a:t>
            </a:r>
            <a:r>
              <a:rPr lang="en-US" sz="3000" dirty="0"/>
              <a:t> - "natural" does not necessarily mean "green</a:t>
            </a:r>
            <a:r>
              <a:rPr lang="en-US" sz="3000" dirty="0" smtClean="0"/>
              <a:t>")</a:t>
            </a:r>
            <a:r>
              <a:rPr lang="pl-PL" sz="3000" dirty="0" smtClean="0"/>
              <a:t>.</a:t>
            </a:r>
            <a:endParaRPr lang="en-US" sz="3000" dirty="0"/>
          </a:p>
          <a:p>
            <a:r>
              <a:rPr lang="pl-PL" sz="3000" dirty="0" smtClean="0"/>
              <a:t>T</a:t>
            </a:r>
            <a:r>
              <a:rPr lang="en-US" sz="3000" dirty="0" smtClean="0"/>
              <a:t>he </a:t>
            </a:r>
            <a:r>
              <a:rPr lang="en-US" sz="3000" dirty="0"/>
              <a:t>company </a:t>
            </a:r>
            <a:r>
              <a:rPr lang="en-US" sz="3000" dirty="0" smtClean="0"/>
              <a:t>emphasizes </a:t>
            </a:r>
            <a:r>
              <a:rPr lang="en-US" sz="3000" dirty="0"/>
              <a:t>the </a:t>
            </a:r>
            <a:r>
              <a:rPr lang="en-US" sz="2800" b="1" dirty="0">
                <a:solidFill>
                  <a:srgbClr val="C00000"/>
                </a:solidFill>
              </a:rPr>
              <a:t>'lesser</a:t>
            </a:r>
            <a:r>
              <a:rPr lang="en-US" sz="3000" dirty="0"/>
              <a:t> </a:t>
            </a:r>
            <a:r>
              <a:rPr lang="en-US" sz="2800" b="1" dirty="0">
                <a:solidFill>
                  <a:srgbClr val="C00000"/>
                </a:solidFill>
              </a:rPr>
              <a:t>evil</a:t>
            </a:r>
            <a:r>
              <a:rPr lang="en-US" sz="3000" dirty="0"/>
              <a:t>' of using its products - for example, 'green' </a:t>
            </a:r>
            <a:r>
              <a:rPr lang="en-US" sz="2800" b="1" dirty="0">
                <a:solidFill>
                  <a:srgbClr val="C00000"/>
                </a:solidFill>
              </a:rPr>
              <a:t>cigarettes</a:t>
            </a:r>
            <a:r>
              <a:rPr lang="en-US" sz="3000" dirty="0"/>
              <a:t> or </a:t>
            </a:r>
            <a:r>
              <a:rPr lang="en-US" sz="3000" dirty="0" smtClean="0"/>
              <a:t>'environmentally</a:t>
            </a:r>
            <a:r>
              <a:rPr lang="pl-PL" sz="3000" dirty="0" smtClean="0"/>
              <a:t>-</a:t>
            </a:r>
            <a:r>
              <a:rPr lang="en-US" sz="3000" dirty="0" smtClean="0"/>
              <a:t>friendly</a:t>
            </a:r>
            <a:r>
              <a:rPr lang="en-US" sz="3000" dirty="0"/>
              <a:t>' </a:t>
            </a:r>
            <a:r>
              <a:rPr lang="en-US" sz="2800" b="1" dirty="0">
                <a:solidFill>
                  <a:srgbClr val="C00000"/>
                </a:solidFill>
              </a:rPr>
              <a:t>pesticides</a:t>
            </a:r>
            <a:r>
              <a:rPr lang="pl-PL" sz="3000" dirty="0" smtClean="0"/>
              <a:t>.</a:t>
            </a:r>
          </a:p>
          <a:p>
            <a:pPr marL="0" indent="0">
              <a:buNone/>
            </a:pPr>
            <a:endParaRPr lang="pl-PL" dirty="0" smtClean="0"/>
          </a:p>
          <a:p>
            <a:pPr marL="0" indent="0">
              <a:buNone/>
            </a:pPr>
            <a:r>
              <a:rPr lang="pl-PL" sz="1100" dirty="0">
                <a:hlinkClick r:id="rId2"/>
              </a:rPr>
              <a:t>https://</a:t>
            </a:r>
            <a:r>
              <a:rPr lang="pl-PL" sz="1100" dirty="0" smtClean="0">
                <a:hlinkClick r:id="rId2"/>
              </a:rPr>
              <a:t>pl.wikipedia.org/wiki/Greenwashing</a:t>
            </a:r>
            <a:endParaRPr lang="pl-PL" sz="1100" dirty="0"/>
          </a:p>
          <a:p>
            <a:endParaRPr lang="pl-PL" dirty="0"/>
          </a:p>
        </p:txBody>
      </p:sp>
    </p:spTree>
    <p:extLst>
      <p:ext uri="{BB962C8B-B14F-4D97-AF65-F5344CB8AC3E}">
        <p14:creationId xmlns:p14="http://schemas.microsoft.com/office/powerpoint/2010/main" val="4119102489"/>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We </a:t>
            </a:r>
            <a:r>
              <a:rPr lang="pl-PL" dirty="0" err="1"/>
              <a:t>call</a:t>
            </a:r>
            <a:r>
              <a:rPr lang="pl-PL" dirty="0"/>
              <a:t> </a:t>
            </a:r>
            <a:r>
              <a:rPr lang="pl-PL" dirty="0" err="1"/>
              <a:t>it</a:t>
            </a:r>
            <a:r>
              <a:rPr lang="pl-PL" dirty="0"/>
              <a:t> </a:t>
            </a:r>
            <a:r>
              <a:rPr lang="pl-PL" i="1" dirty="0" err="1"/>
              <a:t>greenwashing</a:t>
            </a:r>
            <a:r>
              <a:rPr lang="pl-PL" dirty="0"/>
              <a:t> </a:t>
            </a:r>
            <a:r>
              <a:rPr lang="pl-PL" dirty="0" err="1"/>
              <a:t>when</a:t>
            </a:r>
            <a:r>
              <a:rPr lang="pl-PL" dirty="0"/>
              <a:t>:</a:t>
            </a:r>
          </a:p>
        </p:txBody>
      </p:sp>
      <p:sp>
        <p:nvSpPr>
          <p:cNvPr id="3" name="Symbol zastępczy zawartości 2"/>
          <p:cNvSpPr>
            <a:spLocks noGrp="1"/>
          </p:cNvSpPr>
          <p:nvPr>
            <p:ph idx="1"/>
          </p:nvPr>
        </p:nvSpPr>
        <p:spPr>
          <a:xfrm>
            <a:off x="976745" y="1433945"/>
            <a:ext cx="10590966" cy="5424055"/>
          </a:xfrm>
        </p:spPr>
        <p:txBody>
          <a:bodyPr>
            <a:normAutofit lnSpcReduction="10000"/>
          </a:bodyPr>
          <a:lstStyle/>
          <a:p>
            <a:r>
              <a:rPr lang="pl-PL" sz="2600" dirty="0" smtClean="0"/>
              <a:t>T</a:t>
            </a:r>
            <a:r>
              <a:rPr lang="en-US" sz="2600" dirty="0" smtClean="0"/>
              <a:t>he </a:t>
            </a:r>
            <a:r>
              <a:rPr lang="en-US" sz="2600" dirty="0"/>
              <a:t>company uses </a:t>
            </a:r>
            <a:r>
              <a:rPr lang="en-US" sz="2600" b="1" dirty="0">
                <a:solidFill>
                  <a:srgbClr val="C00000"/>
                </a:solidFill>
              </a:rPr>
              <a:t>white lies </a:t>
            </a:r>
            <a:r>
              <a:rPr lang="en-US" sz="2600" dirty="0"/>
              <a:t>- it </a:t>
            </a:r>
            <a:r>
              <a:rPr lang="en-US" sz="2600" b="1" dirty="0">
                <a:solidFill>
                  <a:srgbClr val="C00000"/>
                </a:solidFill>
              </a:rPr>
              <a:t>illegally</a:t>
            </a:r>
            <a:r>
              <a:rPr lang="en-US" sz="2600" dirty="0"/>
              <a:t> and </a:t>
            </a:r>
            <a:r>
              <a:rPr lang="en-US" sz="2600" b="1" dirty="0">
                <a:solidFill>
                  <a:srgbClr val="C00000"/>
                </a:solidFill>
              </a:rPr>
              <a:t>unjustifiably</a:t>
            </a:r>
            <a:r>
              <a:rPr lang="en-US" sz="2600" dirty="0"/>
              <a:t> uses eco-labels and certificates and uses overly exaggerated, suggestive images, fictitious data to prove the environmental performance of the product - in other words, the content and form of the </a:t>
            </a:r>
            <a:r>
              <a:rPr lang="en-US" sz="2600" b="1" dirty="0">
                <a:solidFill>
                  <a:srgbClr val="C00000"/>
                </a:solidFill>
              </a:rPr>
              <a:t>false labelling</a:t>
            </a:r>
            <a:r>
              <a:rPr lang="en-US" sz="2600" dirty="0"/>
              <a:t> is intended to </a:t>
            </a:r>
            <a:r>
              <a:rPr lang="en-US" sz="2600" b="1" dirty="0">
                <a:solidFill>
                  <a:srgbClr val="C00000"/>
                </a:solidFill>
              </a:rPr>
              <a:t>mislead</a:t>
            </a:r>
            <a:r>
              <a:rPr lang="en-US" sz="2600" dirty="0"/>
              <a:t> the </a:t>
            </a:r>
            <a:r>
              <a:rPr lang="en-US" sz="2600" dirty="0" smtClean="0"/>
              <a:t>customer</a:t>
            </a:r>
            <a:r>
              <a:rPr lang="pl-PL" sz="2600" dirty="0" smtClean="0"/>
              <a:t>.</a:t>
            </a:r>
            <a:endParaRPr lang="en-US" sz="2600" dirty="0"/>
          </a:p>
          <a:p>
            <a:r>
              <a:rPr lang="pl-PL" sz="2600" dirty="0" smtClean="0"/>
              <a:t>T</a:t>
            </a:r>
            <a:r>
              <a:rPr lang="en-US" sz="2600" dirty="0" smtClean="0"/>
              <a:t>he </a:t>
            </a:r>
            <a:r>
              <a:rPr lang="en-US" sz="2600" dirty="0"/>
              <a:t>company </a:t>
            </a:r>
            <a:r>
              <a:rPr lang="en-US" sz="2600" b="1" dirty="0">
                <a:solidFill>
                  <a:srgbClr val="C00000"/>
                </a:solidFill>
              </a:rPr>
              <a:t>distorts</a:t>
            </a:r>
            <a:r>
              <a:rPr lang="en-US" sz="2600" dirty="0"/>
              <a:t> the </a:t>
            </a:r>
            <a:r>
              <a:rPr lang="en-US" sz="2600" b="1" dirty="0">
                <a:solidFill>
                  <a:srgbClr val="C00000"/>
                </a:solidFill>
              </a:rPr>
              <a:t>real impact </a:t>
            </a:r>
            <a:r>
              <a:rPr lang="en-US" sz="2600" dirty="0"/>
              <a:t>of the product on the environment - it highlights the ecological aspect (e.g. that the packaging is made of biodegradable material), but does not mention how large the ecological footprint of the production of the product itself or even of the packaging </a:t>
            </a:r>
            <a:r>
              <a:rPr lang="en-US" sz="2600" dirty="0" smtClean="0"/>
              <a:t>is</a:t>
            </a:r>
            <a:r>
              <a:rPr lang="pl-PL" sz="2600" dirty="0" smtClean="0"/>
              <a:t>.</a:t>
            </a:r>
            <a:endParaRPr lang="en-US" sz="2600" dirty="0"/>
          </a:p>
          <a:p>
            <a:r>
              <a:rPr lang="pl-PL" sz="2600" dirty="0" smtClean="0"/>
              <a:t>T</a:t>
            </a:r>
            <a:r>
              <a:rPr lang="en-US" sz="2600" dirty="0" smtClean="0"/>
              <a:t>he </a:t>
            </a:r>
            <a:r>
              <a:rPr lang="en-US" sz="2600" dirty="0"/>
              <a:t>company </a:t>
            </a:r>
            <a:r>
              <a:rPr lang="en-US" sz="2600" b="1" dirty="0">
                <a:solidFill>
                  <a:srgbClr val="C00000"/>
                </a:solidFill>
              </a:rPr>
              <a:t>omits certain information</a:t>
            </a:r>
            <a:r>
              <a:rPr lang="en-US" sz="2600" dirty="0"/>
              <a:t>, the disclosure of which could compromise the "environmental" character of the product (e.g. a dry cleaner is called an eco-laundry</a:t>
            </a:r>
            <a:r>
              <a:rPr lang="en-US" sz="2600" dirty="0" smtClean="0"/>
              <a:t>)</a:t>
            </a:r>
            <a:r>
              <a:rPr lang="pl-PL" sz="2600" dirty="0" smtClean="0"/>
              <a:t>.</a:t>
            </a:r>
            <a:endParaRPr lang="pl-PL" sz="1200" dirty="0"/>
          </a:p>
          <a:p>
            <a:pPr marL="0" indent="0">
              <a:buNone/>
            </a:pPr>
            <a:r>
              <a:rPr lang="pl-PL" sz="1200" dirty="0" smtClean="0">
                <a:hlinkClick r:id="rId2"/>
              </a:rPr>
              <a:t>https</a:t>
            </a:r>
            <a:r>
              <a:rPr lang="pl-PL" sz="1200" dirty="0">
                <a:hlinkClick r:id="rId2"/>
              </a:rPr>
              <a:t>://pl.wikipedia.org/wiki/Greenwashing</a:t>
            </a:r>
            <a:endParaRPr lang="pl-PL" sz="1200" dirty="0"/>
          </a:p>
          <a:p>
            <a:pPr marL="0" indent="0">
              <a:buNone/>
            </a:pPr>
            <a:endParaRPr lang="pl-PL" dirty="0"/>
          </a:p>
          <a:p>
            <a:endParaRPr lang="pl-PL" dirty="0"/>
          </a:p>
        </p:txBody>
      </p:sp>
    </p:spTree>
    <p:extLst>
      <p:ext uri="{BB962C8B-B14F-4D97-AF65-F5344CB8AC3E}">
        <p14:creationId xmlns:p14="http://schemas.microsoft.com/office/powerpoint/2010/main" val="1911135204"/>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54727" y="1839191"/>
            <a:ext cx="9601200" cy="3581400"/>
          </a:xfrm>
        </p:spPr>
        <p:txBody>
          <a:bodyPr>
            <a:normAutofit fontScale="92500" lnSpcReduction="20000"/>
          </a:bodyPr>
          <a:lstStyle/>
          <a:p>
            <a:r>
              <a:rPr lang="pl-PL" dirty="0">
                <a:hlinkClick r:id="rId2"/>
              </a:rPr>
              <a:t>https://pixabay.com/pl/photos/zmiana-klimatu-termometr-po%c5%bcar-lasu-3836835</a:t>
            </a:r>
            <a:r>
              <a:rPr lang="pl-PL" dirty="0" smtClean="0">
                <a:hlinkClick r:id="rId2"/>
              </a:rPr>
              <a:t>/</a:t>
            </a:r>
            <a:r>
              <a:rPr lang="pl-PL" dirty="0" smtClean="0"/>
              <a:t> </a:t>
            </a:r>
          </a:p>
          <a:p>
            <a:r>
              <a:rPr lang="pl-PL" dirty="0">
                <a:hlinkClick r:id="rId3"/>
              </a:rPr>
              <a:t>https://pixabay.com/pl/photos/tygrys-ogr%c3%b3d-zoologiczny-biopark-2182843</a:t>
            </a:r>
            <a:r>
              <a:rPr lang="pl-PL" dirty="0" smtClean="0">
                <a:hlinkClick r:id="rId3"/>
              </a:rPr>
              <a:t>/</a:t>
            </a:r>
            <a:r>
              <a:rPr lang="pl-PL" dirty="0" smtClean="0"/>
              <a:t> </a:t>
            </a:r>
          </a:p>
          <a:p>
            <a:r>
              <a:rPr lang="pl-PL" dirty="0">
                <a:hlinkClick r:id="rId4"/>
              </a:rPr>
              <a:t>https://pixabay.com/pl/illustrations/wzrost-rozw%c3%b3j-natura-%c5%9brodowisko-6756491</a:t>
            </a:r>
            <a:r>
              <a:rPr lang="pl-PL" dirty="0" smtClean="0">
                <a:hlinkClick r:id="rId4"/>
              </a:rPr>
              <a:t>/</a:t>
            </a:r>
            <a:r>
              <a:rPr lang="pl-PL" dirty="0" smtClean="0"/>
              <a:t> </a:t>
            </a:r>
          </a:p>
          <a:p>
            <a:r>
              <a:rPr lang="pl-PL" dirty="0">
                <a:hlinkClick r:id="rId5"/>
              </a:rPr>
              <a:t>https://pixabay.com/pl/vectors/wykrzyknik-wykrzyknika-krzyk-znak-350199</a:t>
            </a:r>
            <a:r>
              <a:rPr lang="pl-PL" dirty="0" smtClean="0">
                <a:hlinkClick r:id="rId5"/>
              </a:rPr>
              <a:t>/</a:t>
            </a:r>
            <a:endParaRPr lang="pl-PL" dirty="0" smtClean="0"/>
          </a:p>
          <a:p>
            <a:r>
              <a:rPr lang="pl-PL" dirty="0">
                <a:hlinkClick r:id="rId6"/>
              </a:rPr>
              <a:t>https://www.nowy-sacz.info/50-most-polluted-cities-in-the-european-union</a:t>
            </a:r>
            <a:r>
              <a:rPr lang="pl-PL" dirty="0" smtClean="0">
                <a:hlinkClick r:id="rId6"/>
              </a:rPr>
              <a:t>/</a:t>
            </a:r>
            <a:endParaRPr lang="pl-PL" dirty="0" smtClean="0"/>
          </a:p>
          <a:p>
            <a:r>
              <a:rPr lang="pl-PL" dirty="0">
                <a:hlinkClick r:id="rId7"/>
              </a:rPr>
              <a:t>https://</a:t>
            </a:r>
            <a:r>
              <a:rPr lang="pl-PL" dirty="0" smtClean="0">
                <a:hlinkClick r:id="rId7"/>
              </a:rPr>
              <a:t>naszesmieci.mos.gov.pl/jak-segregowac</a:t>
            </a:r>
            <a:r>
              <a:rPr lang="pl-PL" dirty="0" smtClean="0"/>
              <a:t>   </a:t>
            </a:r>
          </a:p>
          <a:p>
            <a:r>
              <a:rPr lang="pl-PL" dirty="0">
                <a:hlinkClick r:id="rId8"/>
              </a:rPr>
              <a:t>https://agencja-informacyjna.com/greenwashing-w-przemysle-odziezowym</a:t>
            </a:r>
            <a:r>
              <a:rPr lang="pl-PL" dirty="0" smtClean="0">
                <a:hlinkClick r:id="rId8"/>
              </a:rPr>
              <a:t>/</a:t>
            </a:r>
            <a:r>
              <a:rPr lang="pl-PL" dirty="0" smtClean="0"/>
              <a:t> </a:t>
            </a:r>
          </a:p>
          <a:p>
            <a:r>
              <a:rPr lang="pl-PL" dirty="0">
                <a:hlinkClick r:id="rId9"/>
              </a:rPr>
              <a:t>https://pl.wikipedia.org/wiki/Greenwashinghttps://</a:t>
            </a:r>
            <a:r>
              <a:rPr lang="pl-PL" dirty="0" smtClean="0">
                <a:hlinkClick r:id="rId9"/>
              </a:rPr>
              <a:t>pl.wikipedia.org/wiki/Greenwashing</a:t>
            </a:r>
            <a:r>
              <a:rPr lang="pl-PL" dirty="0" smtClean="0"/>
              <a:t> </a:t>
            </a:r>
            <a:endParaRPr lang="pl-PL" dirty="0"/>
          </a:p>
        </p:txBody>
      </p:sp>
    </p:spTree>
    <p:extLst>
      <p:ext uri="{BB962C8B-B14F-4D97-AF65-F5344CB8AC3E}">
        <p14:creationId xmlns:p14="http://schemas.microsoft.com/office/powerpoint/2010/main" val="2347194218"/>
      </p:ext>
    </p:extLst>
  </p:cSld>
  <p:clrMapOvr>
    <a:masterClrMapping/>
  </p:clrMapOvr>
  <p:transition spd="med">
    <p:cove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8831" y="1031631"/>
            <a:ext cx="9601200" cy="961293"/>
          </a:xfrm>
        </p:spPr>
        <p:txBody>
          <a:bodyPr>
            <a:normAutofit fontScale="90000"/>
          </a:bodyPr>
          <a:lstStyle/>
          <a:p>
            <a:r>
              <a:rPr lang="pl-PL" b="1" dirty="0">
                <a:solidFill>
                  <a:srgbClr val="365F91"/>
                </a:solidFill>
                <a:latin typeface="Arial" panose="020B0604020202020204" pitchFamily="34" charset="0"/>
                <a:ea typeface="Times New Roman" panose="02020603050405020304" pitchFamily="18" charset="0"/>
                <a:cs typeface="Arial" panose="020B0604020202020204" pitchFamily="34" charset="0"/>
              </a:rPr>
              <a:t>D</a:t>
            </a:r>
            <a:r>
              <a:rPr lang="en-US" b="1" dirty="0" err="1">
                <a:solidFill>
                  <a:srgbClr val="365F91"/>
                </a:solidFill>
                <a:latin typeface="Arial" panose="020B0604020202020204" pitchFamily="34" charset="0"/>
                <a:ea typeface="Times New Roman" panose="02020603050405020304" pitchFamily="18" charset="0"/>
                <a:cs typeface="Arial" panose="020B0604020202020204" pitchFamily="34" charset="0"/>
              </a:rPr>
              <a:t>isclaimer</a:t>
            </a:r>
            <a:r>
              <a:rPr lang="en-US" b="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pl-PL" b="1" dirty="0">
                <a:solidFill>
                  <a:srgbClr val="365F91"/>
                </a:solidFill>
                <a:latin typeface="Arial" panose="020B0604020202020204" pitchFamily="34" charset="0"/>
                <a:ea typeface="Times New Roman" panose="02020603050405020304" pitchFamily="18" charset="0"/>
                <a:cs typeface="Arial" panose="020B0604020202020204" pitchFamily="34" charset="0"/>
              </a:rPr>
              <a:t/>
            </a:r>
            <a:br>
              <a:rPr lang="pl-PL" b="1" dirty="0">
                <a:solidFill>
                  <a:srgbClr val="365F91"/>
                </a:solidFill>
                <a:latin typeface="Arial" panose="020B0604020202020204" pitchFamily="34" charset="0"/>
                <a:ea typeface="Times New Roman" panose="02020603050405020304" pitchFamily="18" charset="0"/>
                <a:cs typeface="Arial" panose="020B0604020202020204" pitchFamily="34" charset="0"/>
              </a:rPr>
            </a:br>
            <a:endParaRPr lang="pl-PL" b="1" dirty="0">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1488831" y="2171700"/>
            <a:ext cx="9601200" cy="4191000"/>
          </a:xfrm>
        </p:spPr>
        <p:txBody>
          <a:bodyPr>
            <a:normAutofit fontScale="92500" lnSpcReduction="10000"/>
          </a:bodyPr>
          <a:lstStyle/>
          <a:p>
            <a:pPr marL="0" indent="0">
              <a:buNone/>
            </a:pPr>
            <a:r>
              <a:rPr lang="en-US" sz="4000" b="1" dirty="0">
                <a:solidFill>
                  <a:srgbClr val="365F91"/>
                </a:solidFill>
                <a:latin typeface="Arial" panose="020B0604020202020204" pitchFamily="34" charset="0"/>
                <a:ea typeface="Times New Roman" panose="02020603050405020304" pitchFamily="18" charset="0"/>
                <a:cs typeface="Arial" panose="020B0604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pl-PL" sz="4000" b="1" dirty="0">
              <a:latin typeface="Arial" panose="020B0604020202020204" pitchFamily="34" charset="0"/>
              <a:cs typeface="Arial" panose="020B0604020202020204" pitchFamily="34" charset="0"/>
            </a:endParaRPr>
          </a:p>
        </p:txBody>
      </p:sp>
      <p:pic>
        <p:nvPicPr>
          <p:cNvPr id="5" name="Obraz 4" descr="C:\Users\FFI\Desktop\nowe projekty 2021\DEINDE\Erasmus+ 2021\co-funded_en\Horizontal\JPEG\EN Co-funded by the EU_POS.jpg"/>
          <p:cNvPicPr/>
          <p:nvPr/>
        </p:nvPicPr>
        <p:blipFill>
          <a:blip r:embed="rId2"/>
          <a:srcRect/>
          <a:stretch>
            <a:fillRect/>
          </a:stretch>
        </p:blipFill>
        <p:spPr>
          <a:xfrm>
            <a:off x="7073655" y="533449"/>
            <a:ext cx="4375150" cy="915035"/>
          </a:xfrm>
          <a:prstGeom prst="rect">
            <a:avLst/>
          </a:prstGeom>
          <a:noFill/>
          <a:ln>
            <a:noFill/>
            <a:prstDash/>
          </a:ln>
        </p:spPr>
      </p:pic>
    </p:spTree>
    <p:extLst>
      <p:ext uri="{BB962C8B-B14F-4D97-AF65-F5344CB8AC3E}">
        <p14:creationId xmlns:p14="http://schemas.microsoft.com/office/powerpoint/2010/main" val="3785312113"/>
      </p:ext>
    </p:extLst>
  </p:cSld>
  <p:clrMapOvr>
    <a:masterClrMapping/>
  </p:clrMapOvr>
  <p:transition spd="med">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37BA95E-8641-78FF-1E71-71157CAE041A}"/>
              </a:ext>
            </a:extLst>
          </p:cNvPr>
          <p:cNvSpPr>
            <a:spLocks noGrp="1"/>
          </p:cNvSpPr>
          <p:nvPr>
            <p:ph idx="1"/>
          </p:nvPr>
        </p:nvSpPr>
        <p:spPr>
          <a:xfrm>
            <a:off x="1380398" y="341894"/>
            <a:ext cx="9634011" cy="5904093"/>
          </a:xfrm>
        </p:spPr>
        <p:txBody>
          <a:bodyPr vert="horz" lIns="91440" tIns="45720" rIns="91440" bIns="45720" rtlCol="0" anchor="t">
            <a:normAutofit/>
          </a:bodyPr>
          <a:lstStyle/>
          <a:p>
            <a:pPr marL="0" indent="0" algn="ctr">
              <a:buClr>
                <a:srgbClr val="F4F1EF">
                  <a:lumMod val="75000"/>
                </a:srgbClr>
              </a:buClr>
              <a:buNone/>
            </a:pPr>
            <a:r>
              <a:rPr lang="en" sz="2400" b="1" i="1" dirty="0">
                <a:solidFill>
                  <a:srgbClr val="00B050"/>
                </a:solidFill>
                <a:latin typeface="Arial" panose="020B0604020202020204" pitchFamily="34" charset="0"/>
                <a:cs typeface="Arial" panose="020B0604020202020204" pitchFamily="34" charset="0"/>
              </a:rPr>
              <a:t>WHAT CAN I DO TO MAKE </a:t>
            </a:r>
            <a:r>
              <a:rPr lang="pl-PL" sz="2400" b="1" i="1" dirty="0">
                <a:solidFill>
                  <a:srgbClr val="00B050"/>
                </a:solidFill>
                <a:latin typeface="Arial" panose="020B0604020202020204" pitchFamily="34" charset="0"/>
                <a:cs typeface="Arial" panose="020B0604020202020204" pitchFamily="34" charset="0"/>
              </a:rPr>
              <a:t>MY</a:t>
            </a:r>
            <a:r>
              <a:rPr lang="en" sz="2400" b="1" i="1" dirty="0">
                <a:solidFill>
                  <a:srgbClr val="00B050"/>
                </a:solidFill>
                <a:latin typeface="Arial" panose="020B0604020202020204" pitchFamily="34" charset="0"/>
                <a:cs typeface="Arial" panose="020B0604020202020204" pitchFamily="34" charset="0"/>
              </a:rPr>
              <a:t> ACTI</a:t>
            </a:r>
            <a:r>
              <a:rPr lang="pl-PL" sz="2400" b="1" i="1" dirty="0">
                <a:solidFill>
                  <a:srgbClr val="00B050"/>
                </a:solidFill>
                <a:latin typeface="Arial" panose="020B0604020202020204" pitchFamily="34" charset="0"/>
                <a:cs typeface="Arial" panose="020B0604020202020204" pitchFamily="34" charset="0"/>
              </a:rPr>
              <a:t>ONS</a:t>
            </a:r>
            <a:r>
              <a:rPr lang="en" sz="2400" b="1" i="1" dirty="0">
                <a:solidFill>
                  <a:srgbClr val="00B050"/>
                </a:solidFill>
                <a:latin typeface="Arial" panose="020B0604020202020204" pitchFamily="34" charset="0"/>
                <a:cs typeface="Arial" panose="020B0604020202020204" pitchFamily="34" charset="0"/>
              </a:rPr>
              <a:t> EFFECTIVE? </a:t>
            </a:r>
            <a:endParaRPr lang="pl-PL" sz="2400" b="1" i="1" dirty="0">
              <a:solidFill>
                <a:srgbClr val="00B050"/>
              </a:solidFill>
              <a:latin typeface="Arial" panose="020B0604020202020204" pitchFamily="34" charset="0"/>
              <a:cs typeface="Arial" panose="020B0604020202020204" pitchFamily="34" charset="0"/>
            </a:endParaRPr>
          </a:p>
          <a:p>
            <a:pPr marL="0" indent="0" algn="ctr">
              <a:buClr>
                <a:srgbClr val="F4F1EF">
                  <a:lumMod val="75000"/>
                </a:srgbClr>
              </a:buClr>
              <a:buNone/>
            </a:pPr>
            <a:r>
              <a:rPr lang="en" b="1" dirty="0">
                <a:solidFill>
                  <a:srgbClr val="00B0F0"/>
                </a:solidFill>
                <a:latin typeface="Arial" panose="020B0604020202020204" pitchFamily="34" charset="0"/>
                <a:cs typeface="Arial" panose="020B0604020202020204" pitchFamily="34" charset="0"/>
              </a:rPr>
              <a:t>STEPHEN COVEY DESCRIBED 7 HABITS THAT LEAD TO CONSTANT AND INTEGRATED GROWTH OF PERSONAL EFFICIENCY</a:t>
            </a:r>
            <a:r>
              <a:rPr lang="en" b="1" dirty="0" smtClean="0">
                <a:solidFill>
                  <a:srgbClr val="00B0F0"/>
                </a:solidFill>
                <a:latin typeface="Arial" panose="020B0604020202020204" pitchFamily="34" charset="0"/>
                <a:cs typeface="Arial" panose="020B0604020202020204" pitchFamily="34" charset="0"/>
              </a:rPr>
              <a:t>.</a:t>
            </a:r>
            <a:endParaRPr lang="pl-PL" b="1" dirty="0" smtClean="0">
              <a:solidFill>
                <a:srgbClr val="00B0F0"/>
              </a:solidFill>
              <a:latin typeface="Arial" panose="020B0604020202020204" pitchFamily="34" charset="0"/>
              <a:cs typeface="Arial" panose="020B0604020202020204" pitchFamily="34" charset="0"/>
            </a:endParaRPr>
          </a:p>
          <a:p>
            <a:pPr marL="0" indent="0" algn="ctr">
              <a:buClr>
                <a:srgbClr val="F4F1EF">
                  <a:lumMod val="75000"/>
                </a:srgbClr>
              </a:buClr>
              <a:buNone/>
            </a:pPr>
            <a:endParaRPr lang="en" b="1" dirty="0">
              <a:solidFill>
                <a:srgbClr val="00B0F0"/>
              </a:solidFill>
              <a:latin typeface="Arial" panose="020B0604020202020204" pitchFamily="34" charset="0"/>
              <a:cs typeface="Arial" panose="020B0604020202020204" pitchFamily="34" charset="0"/>
            </a:endParaRPr>
          </a:p>
          <a:p>
            <a:pPr>
              <a:buClr>
                <a:srgbClr val="C3B2A7"/>
              </a:buClr>
            </a:pPr>
            <a:r>
              <a:rPr lang="en" sz="2600" b="1" dirty="0">
                <a:solidFill>
                  <a:srgbClr val="A925CD"/>
                </a:solidFill>
                <a:latin typeface="Arial" panose="020B0604020202020204" pitchFamily="34" charset="0"/>
                <a:cs typeface="Arial" panose="020B0604020202020204" pitchFamily="34" charset="0"/>
              </a:rPr>
              <a:t>N1</a:t>
            </a:r>
            <a:r>
              <a:rPr lang="en" sz="2600" b="1" dirty="0">
                <a:solidFill>
                  <a:srgbClr val="FFC000"/>
                </a:solidFill>
              </a:rPr>
              <a:t> </a:t>
            </a:r>
            <a:r>
              <a:rPr lang="en" sz="2600" dirty="0"/>
              <a:t>- BE PROACTIVE</a:t>
            </a:r>
          </a:p>
          <a:p>
            <a:pPr>
              <a:buClr>
                <a:srgbClr val="C3B2A7"/>
              </a:buClr>
            </a:pPr>
            <a:r>
              <a:rPr lang="en" sz="2600" b="1" dirty="0">
                <a:solidFill>
                  <a:srgbClr val="A925CD"/>
                </a:solidFill>
                <a:latin typeface="Arial" panose="020B0604020202020204" pitchFamily="34" charset="0"/>
                <a:cs typeface="Arial" panose="020B0604020202020204" pitchFamily="34" charset="0"/>
              </a:rPr>
              <a:t>N2</a:t>
            </a:r>
            <a:r>
              <a:rPr lang="en" sz="2600" b="1" dirty="0">
                <a:solidFill>
                  <a:srgbClr val="FFC000"/>
                </a:solidFill>
              </a:rPr>
              <a:t> </a:t>
            </a:r>
            <a:r>
              <a:rPr lang="en" sz="2600" dirty="0"/>
              <a:t>- START WITH A VISION OF THE END</a:t>
            </a:r>
          </a:p>
          <a:p>
            <a:pPr>
              <a:buClr>
                <a:srgbClr val="C3B2A7"/>
              </a:buClr>
            </a:pPr>
            <a:r>
              <a:rPr lang="en" sz="2600" b="1" dirty="0">
                <a:solidFill>
                  <a:srgbClr val="A925CD"/>
                </a:solidFill>
                <a:latin typeface="Arial" panose="020B0604020202020204" pitchFamily="34" charset="0"/>
                <a:cs typeface="Arial" panose="020B0604020202020204" pitchFamily="34" charset="0"/>
              </a:rPr>
              <a:t>N3 </a:t>
            </a:r>
            <a:r>
              <a:rPr lang="en" sz="2600" dirty="0"/>
              <a:t>- DO THE MOST IMPORTANT </a:t>
            </a:r>
            <a:r>
              <a:rPr lang="pl-PL" sz="2600" dirty="0" smtClean="0"/>
              <a:t>THING </a:t>
            </a:r>
            <a:r>
              <a:rPr lang="en" sz="2600" dirty="0" smtClean="0"/>
              <a:t>FIRST</a:t>
            </a:r>
            <a:endParaRPr lang="en" sz="2600" dirty="0"/>
          </a:p>
          <a:p>
            <a:pPr>
              <a:buClr>
                <a:srgbClr val="C3B2A7"/>
              </a:buClr>
            </a:pPr>
            <a:r>
              <a:rPr lang="en" sz="2600" b="1" dirty="0">
                <a:solidFill>
                  <a:srgbClr val="A925CD"/>
                </a:solidFill>
                <a:latin typeface="Arial" panose="020B0604020202020204" pitchFamily="34" charset="0"/>
                <a:cs typeface="Arial" panose="020B0604020202020204" pitchFamily="34" charset="0"/>
              </a:rPr>
              <a:t>N4</a:t>
            </a:r>
            <a:r>
              <a:rPr lang="en" sz="2600" b="1" dirty="0">
                <a:solidFill>
                  <a:srgbClr val="FFC000"/>
                </a:solidFill>
              </a:rPr>
              <a:t> </a:t>
            </a:r>
            <a:r>
              <a:rPr lang="en" sz="2600" dirty="0"/>
              <a:t>- THINK IN WIN-WIN CATEGORIES</a:t>
            </a:r>
          </a:p>
          <a:p>
            <a:pPr>
              <a:buClr>
                <a:srgbClr val="C3B2A7"/>
              </a:buClr>
            </a:pPr>
            <a:r>
              <a:rPr lang="en" sz="2600" b="1" dirty="0">
                <a:solidFill>
                  <a:srgbClr val="A925CD"/>
                </a:solidFill>
                <a:latin typeface="Arial" panose="020B0604020202020204" pitchFamily="34" charset="0"/>
                <a:cs typeface="Arial" panose="020B0604020202020204" pitchFamily="34" charset="0"/>
              </a:rPr>
              <a:t>N5</a:t>
            </a:r>
            <a:r>
              <a:rPr lang="en" sz="2600" b="1" dirty="0">
                <a:solidFill>
                  <a:srgbClr val="FFC000"/>
                </a:solidFill>
              </a:rPr>
              <a:t> </a:t>
            </a:r>
            <a:r>
              <a:rPr lang="en" sz="2600" dirty="0"/>
              <a:t>- FIRST UNDERSTAND, THEN BE </a:t>
            </a:r>
            <a:r>
              <a:rPr lang="en" sz="2600" dirty="0" smtClean="0"/>
              <a:t>UNDERST</a:t>
            </a:r>
            <a:r>
              <a:rPr lang="pl-PL" sz="2600" dirty="0" smtClean="0"/>
              <a:t>OOD</a:t>
            </a:r>
            <a:endParaRPr lang="en" sz="2600" dirty="0"/>
          </a:p>
          <a:p>
            <a:pPr>
              <a:buClr>
                <a:srgbClr val="C3B2A7"/>
              </a:buClr>
            </a:pPr>
            <a:r>
              <a:rPr lang="en" sz="2600" b="1" dirty="0">
                <a:solidFill>
                  <a:srgbClr val="A925CD"/>
                </a:solidFill>
                <a:latin typeface="Arial" panose="020B0604020202020204" pitchFamily="34" charset="0"/>
                <a:cs typeface="Arial" panose="020B0604020202020204" pitchFamily="34" charset="0"/>
              </a:rPr>
              <a:t>N6</a:t>
            </a:r>
            <a:r>
              <a:rPr lang="en" sz="2600" b="1" dirty="0">
                <a:solidFill>
                  <a:srgbClr val="FFC000"/>
                </a:solidFill>
              </a:rPr>
              <a:t> </a:t>
            </a:r>
            <a:r>
              <a:rPr lang="en" sz="2600" dirty="0"/>
              <a:t>- SYNERGY</a:t>
            </a:r>
          </a:p>
          <a:p>
            <a:pPr>
              <a:buClr>
                <a:srgbClr val="C3B2A7"/>
              </a:buClr>
            </a:pPr>
            <a:r>
              <a:rPr lang="en" sz="2600" b="1" dirty="0">
                <a:solidFill>
                  <a:srgbClr val="A925CD"/>
                </a:solidFill>
                <a:latin typeface="Arial" panose="020B0604020202020204" pitchFamily="34" charset="0"/>
                <a:cs typeface="Arial" panose="020B0604020202020204" pitchFamily="34" charset="0"/>
              </a:rPr>
              <a:t>N7</a:t>
            </a:r>
            <a:r>
              <a:rPr lang="en" sz="2600" b="1" dirty="0">
                <a:solidFill>
                  <a:srgbClr val="FFC000"/>
                </a:solidFill>
              </a:rPr>
              <a:t> </a:t>
            </a:r>
            <a:r>
              <a:rPr lang="en" sz="2600" dirty="0"/>
              <a:t>- SHARPENING THE SAW</a:t>
            </a:r>
          </a:p>
          <a:p>
            <a:pPr>
              <a:buClr>
                <a:srgbClr val="C3B2A7"/>
              </a:buClr>
            </a:pPr>
            <a:endParaRPr lang="en-US" dirty="0"/>
          </a:p>
        </p:txBody>
      </p:sp>
    </p:spTree>
    <p:extLst>
      <p:ext uri="{BB962C8B-B14F-4D97-AF65-F5344CB8AC3E}">
        <p14:creationId xmlns:p14="http://schemas.microsoft.com/office/powerpoint/2010/main" val="236038781"/>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770185" y="2543908"/>
            <a:ext cx="8217877" cy="2883877"/>
          </a:xfrm>
        </p:spPr>
        <p:txBody>
          <a:bodyPr>
            <a:normAutofit/>
          </a:bodyPr>
          <a:lstStyle/>
          <a:p>
            <a:r>
              <a:rPr lang="pl-PL" b="1" dirty="0" err="1">
                <a:latin typeface="Times New Roman" panose="02020603050405020304" pitchFamily="18" charset="0"/>
                <a:cs typeface="Times New Roman" panose="02020603050405020304" pitchFamily="18" charset="0"/>
              </a:rPr>
              <a:t>K</a:t>
            </a:r>
            <a:r>
              <a:rPr lang="en" b="1" dirty="0" smtClean="0">
                <a:latin typeface="Times New Roman" panose="02020603050405020304" pitchFamily="18" charset="0"/>
                <a:cs typeface="Times New Roman" panose="02020603050405020304" pitchFamily="18" charset="0"/>
              </a:rPr>
              <a:t>ey competences for people 50+</a:t>
            </a:r>
          </a:p>
          <a:p>
            <a:endParaRPr lang="pl-PL" b="1" dirty="0">
              <a:latin typeface="Times New Roman" panose="02020603050405020304" pitchFamily="18" charset="0"/>
              <a:cs typeface="Times New Roman" panose="02020603050405020304" pitchFamily="18" charset="0"/>
            </a:endParaRPr>
          </a:p>
          <a:p>
            <a:r>
              <a:rPr lang="en" sz="4000" b="1" dirty="0" smtClean="0">
                <a:latin typeface="Times New Roman" panose="02020603050405020304" pitchFamily="18" charset="0"/>
                <a:cs typeface="Times New Roman" panose="02020603050405020304" pitchFamily="18" charset="0"/>
              </a:rPr>
              <a:t>Course: Entrepreneurship, Module 2 "Ecology in my life"</a:t>
            </a:r>
          </a:p>
        </p:txBody>
      </p:sp>
      <p:pic>
        <p:nvPicPr>
          <p:cNvPr id="4" name="Obraz 3" descr="C:\Users\FFI\Desktop\nowe projekty 2021\DEINDE\Erasmus+ 2021\co-funded_en\Horizontal\JPEG\EN Co-funded by the EU_POS.jpg"/>
          <p:cNvPicPr/>
          <p:nvPr/>
        </p:nvPicPr>
        <p:blipFill>
          <a:blip r:embed="rId2"/>
          <a:srcRect/>
          <a:stretch>
            <a:fillRect/>
          </a:stretch>
        </p:blipFill>
        <p:spPr>
          <a:xfrm>
            <a:off x="1399686" y="1330936"/>
            <a:ext cx="4375150" cy="915035"/>
          </a:xfrm>
          <a:prstGeom prst="rect">
            <a:avLst/>
          </a:prstGeom>
          <a:noFill/>
          <a:ln>
            <a:noFill/>
            <a:prstDash/>
          </a:ln>
        </p:spPr>
      </p:pic>
      <p:pic>
        <p:nvPicPr>
          <p:cNvPr id="5" name="Image 1"/>
          <p:cNvPicPr/>
          <p:nvPr/>
        </p:nvPicPr>
        <p:blipFill>
          <a:blip r:embed="rId3"/>
          <a:srcRect/>
          <a:stretch>
            <a:fillRect/>
          </a:stretch>
        </p:blipFill>
        <p:spPr>
          <a:xfrm>
            <a:off x="9615122" y="4208585"/>
            <a:ext cx="1238250" cy="1219200"/>
          </a:xfrm>
          <a:prstGeom prst="rect">
            <a:avLst/>
          </a:prstGeom>
          <a:noFill/>
          <a:ln>
            <a:noFill/>
            <a:prstDash/>
          </a:ln>
        </p:spPr>
      </p:pic>
    </p:spTree>
    <p:extLst>
      <p:ext uri="{BB962C8B-B14F-4D97-AF65-F5344CB8AC3E}">
        <p14:creationId xmlns:p14="http://schemas.microsoft.com/office/powerpoint/2010/main" val="4074094308"/>
      </p:ext>
    </p:extLst>
  </p:cSld>
  <p:clrMapOvr>
    <a:masterClrMapping/>
  </p:clrMapOvr>
  <p:transition spd="med">
    <p:cove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 sz="4800" dirty="0"/>
              <a:t>European </a:t>
            </a:r>
            <a:r>
              <a:rPr lang="en" sz="4800" dirty="0">
                <a:solidFill>
                  <a:srgbClr val="00B050"/>
                </a:solidFill>
              </a:rPr>
              <a:t>Green Deal</a:t>
            </a:r>
          </a:p>
        </p:txBody>
      </p:sp>
      <p:sp>
        <p:nvSpPr>
          <p:cNvPr id="3" name="Symbol zastępczy zawartości 2"/>
          <p:cNvSpPr>
            <a:spLocks noGrp="1"/>
          </p:cNvSpPr>
          <p:nvPr>
            <p:ph idx="1"/>
          </p:nvPr>
        </p:nvSpPr>
        <p:spPr/>
        <p:txBody>
          <a:bodyPr>
            <a:normAutofit/>
          </a:bodyPr>
          <a:lstStyle/>
          <a:p>
            <a:pPr marL="0" indent="0">
              <a:buNone/>
            </a:pPr>
            <a:r>
              <a:rPr lang="en" sz="4800" dirty="0" smtClean="0"/>
              <a:t>The main objective:</a:t>
            </a:r>
          </a:p>
          <a:p>
            <a:pPr marL="0" indent="0">
              <a:buNone/>
            </a:pPr>
            <a:r>
              <a:rPr lang="en" sz="4800" dirty="0"/>
              <a:t>Transformation of the </a:t>
            </a:r>
            <a:r>
              <a:rPr lang="en" sz="4800" dirty="0" smtClean="0"/>
              <a:t>EU </a:t>
            </a:r>
            <a:r>
              <a:rPr lang="en" sz="4800" dirty="0"/>
              <a:t>economy towards climate neutrality by </a:t>
            </a:r>
            <a:r>
              <a:rPr lang="en" sz="4800" dirty="0" smtClean="0"/>
              <a:t>2050</a:t>
            </a:r>
          </a:p>
          <a:p>
            <a:pPr marL="0" indent="0">
              <a:buNone/>
            </a:pPr>
            <a:r>
              <a:rPr lang="en" sz="2200" dirty="0" smtClean="0"/>
              <a:t>Based on: </a:t>
            </a:r>
            <a:r>
              <a:rPr lang="pl-PL" sz="2200" dirty="0">
                <a:hlinkClick r:id="rId2"/>
              </a:rPr>
              <a:t>https://klimada2.ios.gov.pl/europejski-zielony-lad</a:t>
            </a:r>
            <a:r>
              <a:rPr lang="pl-PL" sz="2200" dirty="0" smtClean="0">
                <a:hlinkClick r:id="rId2"/>
              </a:rPr>
              <a:t>/</a:t>
            </a:r>
            <a:r>
              <a:rPr lang="pl-PL" sz="2200" dirty="0" smtClean="0"/>
              <a:t> </a:t>
            </a:r>
            <a:endParaRPr lang="pl-PL" sz="2200" dirty="0"/>
          </a:p>
        </p:txBody>
      </p:sp>
    </p:spTree>
    <p:extLst>
      <p:ext uri="{BB962C8B-B14F-4D97-AF65-F5344CB8AC3E}">
        <p14:creationId xmlns:p14="http://schemas.microsoft.com/office/powerpoint/2010/main" val="254231518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416170"/>
            <a:ext cx="9976338" cy="1485900"/>
          </a:xfrm>
        </p:spPr>
        <p:txBody>
          <a:bodyPr>
            <a:normAutofit/>
          </a:bodyPr>
          <a:lstStyle/>
          <a:p>
            <a:r>
              <a:rPr lang="en" b="1" dirty="0"/>
              <a:t>1. Improvement of energy efficiency</a:t>
            </a:r>
            <a:endParaRPr lang="pl-PL" dirty="0"/>
          </a:p>
        </p:txBody>
      </p:sp>
      <p:sp>
        <p:nvSpPr>
          <p:cNvPr id="3" name="Symbol zastępczy zawartości 2"/>
          <p:cNvSpPr>
            <a:spLocks noGrp="1"/>
          </p:cNvSpPr>
          <p:nvPr>
            <p:ph idx="1"/>
          </p:nvPr>
        </p:nvSpPr>
        <p:spPr>
          <a:xfrm>
            <a:off x="1233889" y="2071171"/>
            <a:ext cx="10774497" cy="5679195"/>
          </a:xfrm>
        </p:spPr>
        <p:txBody>
          <a:bodyPr>
            <a:normAutofit/>
          </a:bodyPr>
          <a:lstStyle/>
          <a:p>
            <a:pPr marL="0" indent="0">
              <a:buNone/>
            </a:pPr>
            <a:r>
              <a:rPr lang="en" sz="3200" dirty="0" smtClean="0"/>
              <a:t>could </a:t>
            </a:r>
            <a:r>
              <a:rPr lang="en" sz="3200" dirty="0"/>
              <a:t>help reduce energy consumption in the EU by </a:t>
            </a:r>
            <a:r>
              <a:rPr lang="pl-PL" sz="3200" b="1" dirty="0" smtClean="0">
                <a:solidFill>
                  <a:schemeClr val="accent6">
                    <a:lumMod val="50000"/>
                  </a:schemeClr>
                </a:solidFill>
              </a:rPr>
              <a:t>a </a:t>
            </a:r>
            <a:r>
              <a:rPr lang="en" sz="3200" b="1" dirty="0" smtClean="0">
                <a:solidFill>
                  <a:schemeClr val="accent6">
                    <a:lumMod val="50000"/>
                  </a:schemeClr>
                </a:solidFill>
              </a:rPr>
              <a:t>half </a:t>
            </a:r>
            <a:r>
              <a:rPr lang="en" sz="3200" dirty="0"/>
              <a:t>compared to 2005, it applies to </a:t>
            </a:r>
            <a:r>
              <a:rPr lang="en" sz="3200" dirty="0" smtClean="0"/>
              <a:t>the </a:t>
            </a:r>
            <a:r>
              <a:rPr lang="en" sz="3200" dirty="0"/>
              <a:t>energy efficiency of </a:t>
            </a:r>
            <a:r>
              <a:rPr lang="en" sz="3200" dirty="0" smtClean="0"/>
              <a:t>both</a:t>
            </a:r>
            <a:r>
              <a:rPr lang="pl-PL" sz="3200" dirty="0" smtClean="0"/>
              <a:t> </a:t>
            </a:r>
            <a:r>
              <a:rPr lang="en" sz="3200" dirty="0" smtClean="0"/>
              <a:t>equipment </a:t>
            </a:r>
            <a:r>
              <a:rPr lang="en" sz="3200" dirty="0"/>
              <a:t>and buildings. New buildings are built in accordance with the relevant standards, old buildings will be adapted thanks to EU financial assistance.</a:t>
            </a:r>
            <a:r>
              <a:rPr lang="pl-PL" sz="2400" dirty="0"/>
              <a:t/>
            </a:r>
            <a:br>
              <a:rPr lang="pl-PL" sz="2400" dirty="0"/>
            </a:br>
            <a:endParaRPr lang="en" sz="2400" dirty="0"/>
          </a:p>
        </p:txBody>
      </p:sp>
    </p:spTree>
    <p:extLst>
      <p:ext uri="{BB962C8B-B14F-4D97-AF65-F5344CB8AC3E}">
        <p14:creationId xmlns:p14="http://schemas.microsoft.com/office/powerpoint/2010/main" val="56599518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284051" y="330741"/>
            <a:ext cx="9688749" cy="5536660"/>
          </a:xfrm>
        </p:spPr>
        <p:txBody>
          <a:bodyPr>
            <a:noAutofit/>
          </a:bodyPr>
          <a:lstStyle/>
          <a:p>
            <a:pPr marL="0" indent="0">
              <a:buNone/>
            </a:pPr>
            <a:r>
              <a:rPr lang="en" sz="2800" b="1" dirty="0" smtClean="0"/>
              <a:t>What </a:t>
            </a:r>
            <a:r>
              <a:rPr lang="en" sz="2800" b="1" dirty="0"/>
              <a:t>can you do?</a:t>
            </a:r>
            <a:r>
              <a:rPr lang="en" sz="2800" dirty="0"/>
              <a:t> </a:t>
            </a:r>
            <a:endParaRPr lang="pl-PL" sz="2800" dirty="0" smtClean="0"/>
          </a:p>
          <a:p>
            <a:pPr marL="0" indent="0">
              <a:buNone/>
            </a:pPr>
            <a:r>
              <a:rPr lang="en" sz="2800" dirty="0" smtClean="0"/>
              <a:t>– </a:t>
            </a:r>
            <a:r>
              <a:rPr lang="en" sz="2800" dirty="0"/>
              <a:t>Use devices </a:t>
            </a:r>
            <a:r>
              <a:rPr lang="en" sz="2800" b="1" dirty="0">
                <a:solidFill>
                  <a:srgbClr val="00B050"/>
                </a:solidFill>
              </a:rPr>
              <a:t>wisely</a:t>
            </a:r>
            <a:r>
              <a:rPr lang="en" sz="2800" b="1" dirty="0"/>
              <a:t>.</a:t>
            </a:r>
            <a:r>
              <a:rPr lang="en" sz="2800" dirty="0"/>
              <a:t> Remember to turn them </a:t>
            </a:r>
            <a:r>
              <a:rPr lang="en" sz="2800" b="1" dirty="0">
                <a:solidFill>
                  <a:schemeClr val="accent6">
                    <a:lumMod val="50000"/>
                  </a:schemeClr>
                </a:solidFill>
              </a:rPr>
              <a:t>off</a:t>
            </a:r>
            <a:r>
              <a:rPr lang="en" sz="2800" dirty="0"/>
              <a:t> when you're not using them. Remember that devices in standby mode and chargers left in contact also </a:t>
            </a:r>
            <a:r>
              <a:rPr lang="en" sz="2800" u="sng" dirty="0"/>
              <a:t>consume energy</a:t>
            </a:r>
            <a:r>
              <a:rPr lang="en" sz="2800" dirty="0"/>
              <a:t>. </a:t>
            </a:r>
            <a:endParaRPr lang="pl-PL" sz="2800" dirty="0" smtClean="0"/>
          </a:p>
          <a:p>
            <a:pPr marL="0" indent="0">
              <a:buNone/>
            </a:pPr>
            <a:r>
              <a:rPr lang="en" sz="2800" dirty="0" smtClean="0"/>
              <a:t>– </a:t>
            </a:r>
            <a:r>
              <a:rPr lang="en" sz="2800" dirty="0"/>
              <a:t>Choose energy-saving household appliances and electronics. From March 2021, energy efficiency standards have changed - the most energy-efficient devices, which until now were marked as A+++, will now be marked as class C. </a:t>
            </a:r>
            <a:endParaRPr lang="pl-PL" sz="2800" dirty="0" smtClean="0"/>
          </a:p>
          <a:p>
            <a:pPr marL="0" indent="0">
              <a:buNone/>
            </a:pPr>
            <a:r>
              <a:rPr lang="pl-PL" sz="2800" dirty="0" smtClean="0"/>
              <a:t>- </a:t>
            </a:r>
            <a:r>
              <a:rPr lang="en-US" sz="2800" dirty="0"/>
              <a:t>Ensure that your flat/house is thermally upgraded to reduce heat loss in winter and coolness in summer - think about airtight windows, doors, roof and wall insulation.</a:t>
            </a:r>
            <a:endParaRPr lang="en" sz="2800" dirty="0"/>
          </a:p>
        </p:txBody>
      </p:sp>
    </p:spTree>
    <p:extLst>
      <p:ext uri="{BB962C8B-B14F-4D97-AF65-F5344CB8AC3E}">
        <p14:creationId xmlns:p14="http://schemas.microsoft.com/office/powerpoint/2010/main" val="302387745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klimada2.ios.gov.pl/wp-content/uploads/2021/02/etykiety-nowe-1920x129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0038" y="-559669"/>
            <a:ext cx="9520223" cy="6426151"/>
          </a:xfrm>
          <a:prstGeom prst="rect">
            <a:avLst/>
          </a:prstGeom>
          <a:noFill/>
          <a:extLst>
            <a:ext uri="{909E8E84-426E-40DD-AFC4-6F175D3DCCD1}">
              <a14:hiddenFill xmlns:a14="http://schemas.microsoft.com/office/drawing/2010/main">
                <a:solidFill>
                  <a:srgbClr val="FFFFFF"/>
                </a:solidFill>
              </a14:hiddenFill>
            </a:ext>
          </a:extLst>
        </p:spPr>
      </p:pic>
      <p:sp>
        <p:nvSpPr>
          <p:cNvPr id="3" name="Symbol zastępczy zawartości 2"/>
          <p:cNvSpPr>
            <a:spLocks noGrp="1"/>
          </p:cNvSpPr>
          <p:nvPr>
            <p:ph idx="1"/>
          </p:nvPr>
        </p:nvSpPr>
        <p:spPr>
          <a:xfrm>
            <a:off x="1100038" y="5448936"/>
            <a:ext cx="9601200" cy="835091"/>
          </a:xfrm>
        </p:spPr>
        <p:txBody>
          <a:bodyPr>
            <a:noAutofit/>
          </a:bodyPr>
          <a:lstStyle/>
          <a:p>
            <a:pPr marL="0" indent="0">
              <a:buNone/>
            </a:pPr>
            <a:r>
              <a:rPr lang="pl-PL" dirty="0" smtClean="0"/>
              <a:t>Picture </a:t>
            </a:r>
            <a:r>
              <a:rPr lang="pl-PL" dirty="0" err="1" smtClean="0"/>
              <a:t>describing</a:t>
            </a:r>
            <a:r>
              <a:rPr lang="pl-PL" dirty="0" smtClean="0"/>
              <a:t> the </a:t>
            </a:r>
            <a:r>
              <a:rPr lang="pl-PL" dirty="0" err="1" smtClean="0"/>
              <a:t>difference</a:t>
            </a:r>
            <a:r>
              <a:rPr lang="pl-PL" dirty="0" smtClean="0"/>
              <a:t> of Energy </a:t>
            </a:r>
            <a:r>
              <a:rPr lang="pl-PL" dirty="0" err="1" smtClean="0"/>
              <a:t>class</a:t>
            </a:r>
            <a:r>
              <a:rPr lang="pl-PL" dirty="0" smtClean="0"/>
              <a:t> </a:t>
            </a:r>
            <a:r>
              <a:rPr lang="pl-PL" dirty="0" err="1" smtClean="0"/>
              <a:t>plates</a:t>
            </a:r>
            <a:r>
              <a:rPr lang="pl-PL" dirty="0" smtClean="0"/>
              <a:t> on </a:t>
            </a:r>
            <a:r>
              <a:rPr lang="pl-PL" dirty="0" err="1" smtClean="0"/>
              <a:t>household</a:t>
            </a:r>
            <a:r>
              <a:rPr lang="pl-PL" dirty="0" smtClean="0"/>
              <a:t> </a:t>
            </a:r>
            <a:r>
              <a:rPr lang="pl-PL" dirty="0" err="1" smtClean="0"/>
              <a:t>appliances</a:t>
            </a:r>
            <a:r>
              <a:rPr lang="pl-PL" dirty="0" smtClean="0"/>
              <a:t>. </a:t>
            </a:r>
          </a:p>
          <a:p>
            <a:pPr marL="0" indent="0">
              <a:buNone/>
            </a:pPr>
            <a:r>
              <a:rPr lang="pl-PL" dirty="0" smtClean="0"/>
              <a:t>(</a:t>
            </a:r>
            <a:r>
              <a:rPr lang="pl-PL" dirty="0" err="1" smtClean="0"/>
              <a:t>more</a:t>
            </a:r>
            <a:r>
              <a:rPr lang="pl-PL" dirty="0" smtClean="0"/>
              <a:t> Energy </a:t>
            </a:r>
            <a:r>
              <a:rPr lang="pl-PL" dirty="0" err="1" smtClean="0"/>
              <a:t>class</a:t>
            </a:r>
            <a:r>
              <a:rPr lang="pl-PL" dirty="0" smtClean="0"/>
              <a:t> </a:t>
            </a:r>
            <a:r>
              <a:rPr lang="pl-PL" dirty="0" err="1" smtClean="0"/>
              <a:t>markings</a:t>
            </a:r>
            <a:r>
              <a:rPr lang="pl-PL" dirty="0" smtClean="0"/>
              <a:t>, </a:t>
            </a:r>
            <a:r>
              <a:rPr lang="pl-PL" dirty="0" err="1" smtClean="0"/>
              <a:t>water</a:t>
            </a:r>
            <a:r>
              <a:rPr lang="pl-PL" dirty="0" smtClean="0"/>
              <a:t> </a:t>
            </a:r>
            <a:r>
              <a:rPr lang="pl-PL" dirty="0" err="1" smtClean="0"/>
              <a:t>usage</a:t>
            </a:r>
            <a:r>
              <a:rPr lang="pl-PL" dirty="0" smtClean="0"/>
              <a:t> and </a:t>
            </a:r>
            <a:r>
              <a:rPr lang="pl-PL" dirty="0" err="1" smtClean="0"/>
              <a:t>noise</a:t>
            </a:r>
            <a:r>
              <a:rPr lang="pl-PL" dirty="0" smtClean="0"/>
              <a:t> </a:t>
            </a:r>
            <a:r>
              <a:rPr lang="pl-PL" dirty="0" err="1" smtClean="0"/>
              <a:t>level</a:t>
            </a:r>
            <a:r>
              <a:rPr lang="pl-PL" dirty="0" smtClean="0"/>
              <a:t> </a:t>
            </a:r>
            <a:r>
              <a:rPr lang="pl-PL" dirty="0" err="1" smtClean="0"/>
              <a:t>indicators</a:t>
            </a:r>
            <a:r>
              <a:rPr lang="pl-PL" dirty="0"/>
              <a:t> and QR </a:t>
            </a:r>
            <a:r>
              <a:rPr lang="pl-PL" dirty="0" err="1"/>
              <a:t>code</a:t>
            </a:r>
            <a:r>
              <a:rPr lang="pl-PL" dirty="0"/>
              <a:t> </a:t>
            </a:r>
            <a:r>
              <a:rPr lang="pl-PL" dirty="0" err="1"/>
              <a:t>implementation</a:t>
            </a:r>
            <a:r>
              <a:rPr lang="pl-PL" dirty="0" smtClean="0"/>
              <a:t>)</a:t>
            </a:r>
          </a:p>
        </p:txBody>
      </p:sp>
    </p:spTree>
    <p:extLst>
      <p:ext uri="{BB962C8B-B14F-4D97-AF65-F5344CB8AC3E}">
        <p14:creationId xmlns:p14="http://schemas.microsoft.com/office/powerpoint/2010/main" val="66304939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a:t>2. Implementation of renewable energy sources</a:t>
            </a:r>
            <a:endParaRPr lang="pl-PL" dirty="0"/>
          </a:p>
        </p:txBody>
      </p:sp>
      <p:sp>
        <p:nvSpPr>
          <p:cNvPr id="3" name="Symbol zastępczy zawartości 2"/>
          <p:cNvSpPr>
            <a:spLocks noGrp="1"/>
          </p:cNvSpPr>
          <p:nvPr>
            <p:ph idx="1"/>
          </p:nvPr>
        </p:nvSpPr>
        <p:spPr>
          <a:xfrm>
            <a:off x="1371600" y="2286000"/>
            <a:ext cx="9601200" cy="4114800"/>
          </a:xfrm>
        </p:spPr>
        <p:txBody>
          <a:bodyPr>
            <a:normAutofit/>
          </a:bodyPr>
          <a:lstStyle/>
          <a:p>
            <a:pPr marL="0" indent="0">
              <a:buNone/>
            </a:pPr>
            <a:r>
              <a:rPr lang="en" sz="2400" dirty="0" smtClean="0"/>
              <a:t>which </a:t>
            </a:r>
            <a:r>
              <a:rPr lang="en" sz="2400" dirty="0"/>
              <a:t>will reduce </a:t>
            </a:r>
            <a:r>
              <a:rPr lang="en" sz="2400" dirty="0" smtClean="0"/>
              <a:t>CO</a:t>
            </a:r>
            <a:r>
              <a:rPr lang="en" sz="2400" baseline="-25000" dirty="0" smtClean="0"/>
              <a:t>2 </a:t>
            </a:r>
            <a:r>
              <a:rPr lang="pl-PL" sz="2400" baseline="-25000" dirty="0" smtClean="0"/>
              <a:t> </a:t>
            </a:r>
            <a:r>
              <a:rPr lang="en" sz="2400" dirty="0"/>
              <a:t>emissions</a:t>
            </a:r>
            <a:r>
              <a:rPr lang="en" sz="2400" baseline="-25000" dirty="0" smtClean="0"/>
              <a:t> </a:t>
            </a:r>
            <a:r>
              <a:rPr lang="en" sz="2400" dirty="0"/>
              <a:t>and meet the growing needs. The plan assumes that by 2050 over 80% of electricity will come from RES and will account for </a:t>
            </a:r>
            <a:r>
              <a:rPr lang="pl-PL" sz="2400" dirty="0" smtClean="0"/>
              <a:t>a </a:t>
            </a:r>
            <a:r>
              <a:rPr lang="en" sz="2400" dirty="0" smtClean="0"/>
              <a:t>half </a:t>
            </a:r>
            <a:r>
              <a:rPr lang="en" sz="2400" dirty="0"/>
              <a:t>of the final energy demand in the EU</a:t>
            </a:r>
            <a:r>
              <a:rPr lang="en" sz="2400" dirty="0" smtClean="0"/>
              <a:t>.</a:t>
            </a:r>
            <a:r>
              <a:rPr lang="pl-PL" sz="2400" dirty="0"/>
              <a:t/>
            </a:r>
            <a:br>
              <a:rPr lang="pl-PL" sz="2400" dirty="0"/>
            </a:br>
            <a:r>
              <a:rPr lang="en" sz="2400" b="1" dirty="0"/>
              <a:t>What can you do?</a:t>
            </a:r>
            <a:r>
              <a:rPr lang="en" sz="2400" dirty="0"/>
              <a:t> </a:t>
            </a:r>
            <a:r>
              <a:rPr lang="pl-PL" sz="2400" dirty="0"/>
              <a:t/>
            </a:r>
            <a:br>
              <a:rPr lang="pl-PL" sz="2400" dirty="0"/>
            </a:br>
            <a:r>
              <a:rPr lang="en" sz="2400" dirty="0"/>
              <a:t>– Change the way you heat your home – choose low- and zero-emission devices, e.g. solar panels or a heat pump. </a:t>
            </a:r>
            <a:r>
              <a:rPr lang="pl-PL" sz="2400" dirty="0"/>
              <a:t/>
            </a:r>
            <a:br>
              <a:rPr lang="pl-PL" sz="2400" dirty="0"/>
            </a:br>
            <a:r>
              <a:rPr lang="en" sz="2400" dirty="0"/>
              <a:t>– Obtain green energy to power electrical equipment, e.g. from photovoltaic panels. </a:t>
            </a:r>
            <a:r>
              <a:rPr lang="pl-PL" sz="2400" dirty="0"/>
              <a:t/>
            </a:r>
            <a:br>
              <a:rPr lang="pl-PL" sz="2400" dirty="0"/>
            </a:br>
            <a:r>
              <a:rPr lang="en" sz="2400" dirty="0"/>
              <a:t>– Check </a:t>
            </a:r>
            <a:r>
              <a:rPr lang="en" sz="2400" dirty="0" smtClean="0"/>
              <a:t>whether </a:t>
            </a:r>
            <a:r>
              <a:rPr lang="en" sz="2400" dirty="0"/>
              <a:t>your energy supplier uses renewable energy sources (RES).</a:t>
            </a:r>
          </a:p>
        </p:txBody>
      </p:sp>
    </p:spTree>
    <p:extLst>
      <p:ext uri="{BB962C8B-B14F-4D97-AF65-F5344CB8AC3E}">
        <p14:creationId xmlns:p14="http://schemas.microsoft.com/office/powerpoint/2010/main" val="219977823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236095"/>
            <a:ext cx="9601200" cy="1485900"/>
          </a:xfrm>
        </p:spPr>
        <p:txBody>
          <a:bodyPr/>
          <a:lstStyle/>
          <a:p>
            <a:r>
              <a:rPr lang="en" b="1" dirty="0"/>
              <a:t>3. Clean, safe and connected mobility</a:t>
            </a:r>
            <a:endParaRPr lang="pl-PL" dirty="0"/>
          </a:p>
        </p:txBody>
      </p:sp>
      <p:sp>
        <p:nvSpPr>
          <p:cNvPr id="3" name="Symbol zastępczy zawartości 2"/>
          <p:cNvSpPr>
            <a:spLocks noGrp="1"/>
          </p:cNvSpPr>
          <p:nvPr>
            <p:ph idx="1"/>
          </p:nvPr>
        </p:nvSpPr>
        <p:spPr>
          <a:xfrm>
            <a:off x="1371599" y="1561475"/>
            <a:ext cx="10245777" cy="5296525"/>
          </a:xfrm>
        </p:spPr>
        <p:txBody>
          <a:bodyPr>
            <a:normAutofit/>
          </a:bodyPr>
          <a:lstStyle/>
          <a:p>
            <a:pPr marL="0" indent="0">
              <a:buNone/>
            </a:pPr>
            <a:r>
              <a:rPr lang="en" sz="2600" dirty="0" smtClean="0"/>
              <a:t>Currently, </a:t>
            </a:r>
            <a:r>
              <a:rPr lang="en" sz="2600" dirty="0"/>
              <a:t>transport is responsible </a:t>
            </a:r>
            <a:r>
              <a:rPr lang="en" sz="2600" dirty="0" smtClean="0"/>
              <a:t>for a quarter </a:t>
            </a:r>
            <a:r>
              <a:rPr lang="en" sz="2600" dirty="0"/>
              <a:t>of EU greenhouse gas emissions. The modernization of all types of transport will contribute to the reduction of emissions into the atmosphere, and thus provide us with better air quality, lower noise levels and accident-free traffic. </a:t>
            </a:r>
            <a:r>
              <a:rPr lang="pl-PL" sz="2600" dirty="0"/>
              <a:t/>
            </a:r>
            <a:br>
              <a:rPr lang="pl-PL" sz="2600" dirty="0"/>
            </a:br>
            <a:r>
              <a:rPr lang="en" sz="2600" dirty="0" smtClean="0"/>
              <a:t>Particular </a:t>
            </a:r>
            <a:r>
              <a:rPr lang="en" sz="2600" dirty="0"/>
              <a:t>emphasis will be placed on the development of safe paths for residents on bicycles and on foot. Facilitations will be related to the expansion of car and bicycle rental services. Public transport will be exclusively zero-emission. Large investments will allow the development of rail connections, so that train travel can partly replace carbon-intensive air travel</a:t>
            </a:r>
            <a:r>
              <a:rPr lang="en" sz="2600" dirty="0" smtClean="0"/>
              <a:t>.</a:t>
            </a:r>
            <a:endParaRPr lang="pl-PL" dirty="0"/>
          </a:p>
        </p:txBody>
      </p:sp>
    </p:spTree>
    <p:extLst>
      <p:ext uri="{BB962C8B-B14F-4D97-AF65-F5344CB8AC3E}">
        <p14:creationId xmlns:p14="http://schemas.microsoft.com/office/powerpoint/2010/main" val="362884277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a:t>What can you do?</a:t>
            </a:r>
            <a:endParaRPr lang="pl-PL" dirty="0"/>
          </a:p>
        </p:txBody>
      </p:sp>
      <p:sp>
        <p:nvSpPr>
          <p:cNvPr id="3" name="Symbol zastępczy zawartości 2"/>
          <p:cNvSpPr>
            <a:spLocks noGrp="1"/>
          </p:cNvSpPr>
          <p:nvPr>
            <p:ph idx="1"/>
          </p:nvPr>
        </p:nvSpPr>
        <p:spPr>
          <a:xfrm>
            <a:off x="1371600" y="1877437"/>
            <a:ext cx="9873574" cy="4367719"/>
          </a:xfrm>
        </p:spPr>
        <p:txBody>
          <a:bodyPr>
            <a:normAutofit lnSpcReduction="10000"/>
          </a:bodyPr>
          <a:lstStyle/>
          <a:p>
            <a:pPr marL="0" indent="0">
              <a:buNone/>
            </a:pPr>
            <a:r>
              <a:rPr lang="en" sz="2800" dirty="0" smtClean="0"/>
              <a:t>– </a:t>
            </a:r>
            <a:r>
              <a:rPr lang="en" sz="2800" dirty="0"/>
              <a:t>When buying a car, pay attention to its emissivity. </a:t>
            </a:r>
            <a:r>
              <a:rPr lang="pl-PL" sz="2800" dirty="0"/>
              <a:t/>
            </a:r>
            <a:br>
              <a:rPr lang="pl-PL" sz="2800" dirty="0"/>
            </a:br>
            <a:r>
              <a:rPr lang="en" sz="2800" dirty="0"/>
              <a:t>– Take passengers and use eco-driving rules to reduce harmful exhaust emissions. </a:t>
            </a:r>
            <a:r>
              <a:rPr lang="pl-PL" sz="2800" dirty="0"/>
              <a:t/>
            </a:r>
            <a:br>
              <a:rPr lang="pl-PL" sz="2800" dirty="0"/>
            </a:br>
            <a:r>
              <a:rPr lang="en" sz="2800" dirty="0"/>
              <a:t>– Plan your journey by choosing routes that will get you to your destination as soon as possible. </a:t>
            </a:r>
            <a:r>
              <a:rPr lang="pl-PL" sz="2800" dirty="0"/>
              <a:t/>
            </a:r>
            <a:br>
              <a:rPr lang="pl-PL" sz="2800" dirty="0"/>
            </a:br>
            <a:r>
              <a:rPr lang="en" sz="2800" dirty="0"/>
              <a:t>– Limit business trips – where possible, organize online meetings. </a:t>
            </a:r>
            <a:r>
              <a:rPr lang="pl-PL" sz="2800" dirty="0"/>
              <a:t/>
            </a:r>
            <a:br>
              <a:rPr lang="pl-PL" sz="2800" dirty="0"/>
            </a:br>
            <a:r>
              <a:rPr lang="en" sz="2800" dirty="0"/>
              <a:t>– Buy local products that have not had to be transported long distances. </a:t>
            </a:r>
            <a:r>
              <a:rPr lang="pl-PL" sz="2800" dirty="0"/>
              <a:t/>
            </a:r>
            <a:br>
              <a:rPr lang="pl-PL" sz="2800" dirty="0"/>
            </a:br>
            <a:r>
              <a:rPr lang="en" sz="2800" dirty="0"/>
              <a:t>– Limit flights by plane – if possible, consider travel</a:t>
            </a:r>
            <a:r>
              <a:rPr lang="pl-PL" sz="2800" dirty="0"/>
              <a:t>l</a:t>
            </a:r>
            <a:r>
              <a:rPr lang="en" sz="2800" dirty="0"/>
              <a:t>ing by train.</a:t>
            </a:r>
          </a:p>
          <a:p>
            <a:endParaRPr lang="pl-PL" dirty="0"/>
          </a:p>
        </p:txBody>
      </p:sp>
    </p:spTree>
    <p:extLst>
      <p:ext uri="{BB962C8B-B14F-4D97-AF65-F5344CB8AC3E}">
        <p14:creationId xmlns:p14="http://schemas.microsoft.com/office/powerpoint/2010/main" val="170365222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544383"/>
            <a:ext cx="10067026" cy="1485900"/>
          </a:xfrm>
        </p:spPr>
        <p:txBody>
          <a:bodyPr/>
          <a:lstStyle/>
          <a:p>
            <a:r>
              <a:rPr lang="en" b="1" dirty="0"/>
              <a:t>4. Competitive and circular industry</a:t>
            </a:r>
          </a:p>
        </p:txBody>
      </p:sp>
      <p:sp>
        <p:nvSpPr>
          <p:cNvPr id="3" name="Symbol zastępczy zawartości 2"/>
          <p:cNvSpPr>
            <a:spLocks noGrp="1"/>
          </p:cNvSpPr>
          <p:nvPr>
            <p:ph idx="1"/>
          </p:nvPr>
        </p:nvSpPr>
        <p:spPr>
          <a:xfrm>
            <a:off x="1371600" y="1888336"/>
            <a:ext cx="9886013" cy="4572000"/>
          </a:xfrm>
        </p:spPr>
        <p:txBody>
          <a:bodyPr>
            <a:noAutofit/>
          </a:bodyPr>
          <a:lstStyle/>
          <a:p>
            <a:r>
              <a:rPr lang="en" sz="2400" dirty="0" smtClean="0"/>
              <a:t>Maintaining </a:t>
            </a:r>
            <a:r>
              <a:rPr lang="en" sz="2400" dirty="0"/>
              <a:t>the competitiveness of the EU industry - currently one of the most efficient in the world - has been linked to the efficient use of resources and the development of a circular economy. As recycling becomes more popular, the production of many industrial goods, such as steel, glass and plastics, will become more </a:t>
            </a:r>
            <a:r>
              <a:rPr lang="en" sz="2400" dirty="0" smtClean="0"/>
              <a:t>resource-efficient </a:t>
            </a:r>
            <a:r>
              <a:rPr lang="en" sz="2400" dirty="0"/>
              <a:t>and less carbon-intensive</a:t>
            </a:r>
            <a:r>
              <a:rPr lang="en" sz="2400" dirty="0" smtClean="0"/>
              <a:t>.</a:t>
            </a:r>
            <a:endParaRPr lang="en" sz="2400" dirty="0"/>
          </a:p>
        </p:txBody>
      </p:sp>
    </p:spTree>
    <p:extLst>
      <p:ext uri="{BB962C8B-B14F-4D97-AF65-F5344CB8AC3E}">
        <p14:creationId xmlns:p14="http://schemas.microsoft.com/office/powerpoint/2010/main" val="231529916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dirty="0"/>
              <a:t>What can you do</a:t>
            </a:r>
            <a:r>
              <a:rPr lang="en" dirty="0" smtClean="0"/>
              <a:t>?</a:t>
            </a:r>
            <a:endParaRPr lang="pl-PL" dirty="0"/>
          </a:p>
        </p:txBody>
      </p:sp>
      <p:sp>
        <p:nvSpPr>
          <p:cNvPr id="3" name="Symbol zastępczy zawartości 2"/>
          <p:cNvSpPr>
            <a:spLocks noGrp="1"/>
          </p:cNvSpPr>
          <p:nvPr>
            <p:ph idx="1"/>
          </p:nvPr>
        </p:nvSpPr>
        <p:spPr>
          <a:xfrm>
            <a:off x="1371600" y="2285999"/>
            <a:ext cx="9601200" cy="3608963"/>
          </a:xfrm>
        </p:spPr>
        <p:txBody>
          <a:bodyPr/>
          <a:lstStyle/>
          <a:p>
            <a:pPr marL="0" indent="0">
              <a:buNone/>
            </a:pPr>
            <a:r>
              <a:rPr lang="en" sz="2800" dirty="0" smtClean="0"/>
              <a:t>– </a:t>
            </a:r>
            <a:r>
              <a:rPr lang="en" sz="2800" dirty="0"/>
              <a:t>Segregate your waste. Remember that garbage is a source of raw materials.</a:t>
            </a:r>
          </a:p>
          <a:p>
            <a:pPr marL="0" indent="0">
              <a:buNone/>
            </a:pPr>
            <a:r>
              <a:rPr lang="en" sz="2800" dirty="0"/>
              <a:t>– Avoid plastic wherever possible.</a:t>
            </a:r>
          </a:p>
          <a:p>
            <a:pPr marL="0" indent="0">
              <a:buNone/>
            </a:pPr>
            <a:r>
              <a:rPr lang="en" sz="2800" dirty="0"/>
              <a:t>– Do not buy products unnecessarily wrapped in plastic. Choose those in recyclable packaging, e.g. glass.</a:t>
            </a:r>
          </a:p>
          <a:p>
            <a:pPr marL="0" indent="0">
              <a:buNone/>
            </a:pPr>
            <a:r>
              <a:rPr lang="en" sz="2800" dirty="0"/>
              <a:t>– Repair and pass on – instead of throwing away</a:t>
            </a:r>
            <a:r>
              <a:rPr lang="en" sz="2800" dirty="0" smtClean="0"/>
              <a:t>.</a:t>
            </a:r>
            <a:endParaRPr lang="pl-PL" sz="2800" dirty="0"/>
          </a:p>
        </p:txBody>
      </p:sp>
    </p:spTree>
    <p:extLst>
      <p:ext uri="{BB962C8B-B14F-4D97-AF65-F5344CB8AC3E}">
        <p14:creationId xmlns:p14="http://schemas.microsoft.com/office/powerpoint/2010/main" val="1290159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xmlns="" id="{F616A82B-4290-46E7-BF7E-9119EFAF9B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a:extLst>
              <a:ext uri="{FF2B5EF4-FFF2-40B4-BE49-F238E27FC236}">
                <a16:creationId xmlns:a16="http://schemas.microsoft.com/office/drawing/2014/main" xmlns="" id="{EF7C221A-8E6E-83EC-EE96-11F9A404F5A3}"/>
              </a:ext>
            </a:extLst>
          </p:cNvPr>
          <p:cNvPicPr>
            <a:picLocks noChangeAspect="1"/>
          </p:cNvPicPr>
          <p:nvPr/>
        </p:nvPicPr>
        <p:blipFill rotWithShape="1">
          <a:blip r:embed="rId2"/>
          <a:srcRect t="4530" r="-1" b="28031"/>
          <a:stretch/>
        </p:blipFill>
        <p:spPr>
          <a:xfrm>
            <a:off x="20" y="-1"/>
            <a:ext cx="6023698" cy="6858001"/>
          </a:xfrm>
          <a:prstGeom prst="rect">
            <a:avLst/>
          </a:prstGeom>
        </p:spPr>
      </p:pic>
      <p:sp>
        <p:nvSpPr>
          <p:cNvPr id="6" name="Symbol zastępczy zawartości 3">
            <a:extLst>
              <a:ext uri="{FF2B5EF4-FFF2-40B4-BE49-F238E27FC236}">
                <a16:creationId xmlns:a16="http://schemas.microsoft.com/office/drawing/2014/main" xmlns="" id="{FE43BCA2-BCF6-2A22-6687-01150291D9BE}"/>
              </a:ext>
            </a:extLst>
          </p:cNvPr>
          <p:cNvSpPr>
            <a:spLocks noGrp="1"/>
          </p:cNvSpPr>
          <p:nvPr/>
        </p:nvSpPr>
        <p:spPr>
          <a:xfrm>
            <a:off x="6738045" y="731449"/>
            <a:ext cx="5328511" cy="4674079"/>
          </a:xfrm>
          <a:prstGeom prst="rect">
            <a:avLst/>
          </a:prstGeom>
        </p:spPr>
        <p:txBody>
          <a:bodyPr vert="horz" lIns="91440" tIns="45720" rIns="91440" bIns="45720" rtlCol="0" anchor="t">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 sz="4400" b="1" dirty="0">
                <a:solidFill>
                  <a:schemeClr val="tx1"/>
                </a:solidFill>
                <a:latin typeface="Arial" panose="020B0604020202020204" pitchFamily="34" charset="0"/>
                <a:ea typeface="Times New Roman" panose="02020603050405020304" pitchFamily="18" charset="0"/>
                <a:cs typeface="Arial" panose="020B0604020202020204" pitchFamily="34" charset="0"/>
              </a:rPr>
              <a:t>"Self-awareness is the development of a personality that is </a:t>
            </a:r>
            <a:r>
              <a:rPr lang="pl-PL" sz="44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made</a:t>
            </a:r>
            <a:r>
              <a:rPr lang="pl-PL" sz="44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 sz="44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beautiful </a:t>
            </a:r>
            <a:r>
              <a:rPr lang="pl-PL" sz="44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by </a:t>
            </a:r>
            <a:r>
              <a:rPr lang="en" sz="44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happiness </a:t>
            </a:r>
            <a:r>
              <a:rPr lang="en" sz="4400" b="1" dirty="0">
                <a:solidFill>
                  <a:schemeClr val="tx1"/>
                </a:solidFill>
                <a:latin typeface="Arial" panose="020B0604020202020204" pitchFamily="34" charset="0"/>
                <a:ea typeface="Times New Roman" panose="02020603050405020304" pitchFamily="18" charset="0"/>
                <a:cs typeface="Arial" panose="020B0604020202020204" pitchFamily="34" charset="0"/>
              </a:rPr>
              <a:t>and love."</a:t>
            </a:r>
          </a:p>
          <a:p>
            <a:pPr marL="0" indent="0">
              <a:buNone/>
            </a:pPr>
            <a:r>
              <a:rPr lang="en" sz="4400" b="1" dirty="0">
                <a:solidFill>
                  <a:schemeClr val="tx1"/>
                </a:solidFill>
                <a:latin typeface="Arial" panose="020B0604020202020204" pitchFamily="34" charset="0"/>
                <a:ea typeface="Times New Roman" panose="02020603050405020304" pitchFamily="18" charset="0"/>
                <a:cs typeface="Arial" panose="020B0604020202020204" pitchFamily="34" charset="0"/>
              </a:rPr>
              <a:t>- August </a:t>
            </a:r>
            <a:r>
              <a:rPr lang="en" sz="44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Witti</a:t>
            </a:r>
            <a:endParaRPr lang="pl-PL" sz="4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7651292"/>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5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xmlns="" id="{A4243714-30FF-C5F6-AFA8-D2508CE1D4B8}"/>
              </a:ext>
            </a:extLst>
          </p:cNvPr>
          <p:cNvSpPr txBox="1">
            <a:spLocks/>
          </p:cNvSpPr>
          <p:nvPr/>
        </p:nvSpPr>
        <p:spPr>
          <a:xfrm>
            <a:off x="1488831" y="1031631"/>
            <a:ext cx="9601200" cy="96129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n" b="1" dirty="0" smtClean="0">
                <a:solidFill>
                  <a:srgbClr val="365F91"/>
                </a:solidFill>
                <a:latin typeface="Arial" panose="020B0604020202020204" pitchFamily="34" charset="0"/>
                <a:ea typeface="Times New Roman" panose="02020603050405020304" pitchFamily="18" charset="0"/>
                <a:cs typeface="Arial" panose="020B0604020202020204" pitchFamily="34" charset="0"/>
              </a:rPr>
              <a:t>Disclaimer:</a:t>
            </a:r>
            <a:r>
              <a:rPr lang="pl-PL" b="1" dirty="0" smtClean="0">
                <a:solidFill>
                  <a:srgbClr val="365F91"/>
                </a:solidFill>
                <a:latin typeface="Arial" panose="020B0604020202020204" pitchFamily="34" charset="0"/>
                <a:ea typeface="Times New Roman" panose="02020603050405020304" pitchFamily="18" charset="0"/>
                <a:cs typeface="Arial" panose="020B0604020202020204" pitchFamily="34" charset="0"/>
              </a:rPr>
              <a:t/>
            </a:r>
            <a:br>
              <a:rPr lang="pl-PL" b="1" dirty="0" smtClean="0">
                <a:solidFill>
                  <a:srgbClr val="365F91"/>
                </a:solidFill>
                <a:latin typeface="Arial" panose="020B0604020202020204" pitchFamily="34" charset="0"/>
                <a:ea typeface="Times New Roman" panose="02020603050405020304" pitchFamily="18" charset="0"/>
                <a:cs typeface="Arial" panose="020B0604020202020204" pitchFamily="34" charset="0"/>
              </a:rPr>
            </a:br>
            <a:endParaRPr lang="pl-PL" b="1" dirty="0">
              <a:latin typeface="Arial" panose="020B0604020202020204" pitchFamily="34" charset="0"/>
              <a:cs typeface="Arial" panose="020B0604020202020204" pitchFamily="34" charset="0"/>
            </a:endParaRPr>
          </a:p>
        </p:txBody>
      </p:sp>
      <p:sp>
        <p:nvSpPr>
          <p:cNvPr id="5" name="Symbol zastępczy zawartości 2">
            <a:extLst>
              <a:ext uri="{FF2B5EF4-FFF2-40B4-BE49-F238E27FC236}">
                <a16:creationId xmlns:a16="http://schemas.microsoft.com/office/drawing/2014/main" xmlns="" id="{0C81F4A0-B8BF-17B0-B7ED-8344B8AF98A3}"/>
              </a:ext>
            </a:extLst>
          </p:cNvPr>
          <p:cNvSpPr txBox="1">
            <a:spLocks/>
          </p:cNvSpPr>
          <p:nvPr/>
        </p:nvSpPr>
        <p:spPr>
          <a:xfrm>
            <a:off x="1488831" y="1992924"/>
            <a:ext cx="9601200" cy="41910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365F91"/>
                </a:solidFill>
                <a:latin typeface="Arial" panose="020B0604020202020204" pitchFamily="34" charset="0"/>
                <a:ea typeface="Times New Roman" panose="02020603050405020304" pitchFamily="18" charset="0"/>
                <a:cs typeface="Arial" panose="020B0604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pl-PL" sz="4000" b="1" dirty="0">
              <a:latin typeface="Arial" panose="020B0604020202020204" pitchFamily="34" charset="0"/>
              <a:cs typeface="Arial" panose="020B0604020202020204" pitchFamily="34" charset="0"/>
            </a:endParaRPr>
          </a:p>
        </p:txBody>
      </p:sp>
      <p:pic>
        <p:nvPicPr>
          <p:cNvPr id="7" name="Obraz 6" descr="C:\Users\FFI\AppData\Local\Temp\Rar$DIa0.968\EN Co-funded by the EU_PO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5199" y="505644"/>
            <a:ext cx="4537537" cy="999173"/>
          </a:xfrm>
          <a:prstGeom prst="rect">
            <a:avLst/>
          </a:prstGeom>
          <a:noFill/>
          <a:ln>
            <a:noFill/>
          </a:ln>
        </p:spPr>
      </p:pic>
    </p:spTree>
    <p:extLst>
      <p:ext uri="{BB962C8B-B14F-4D97-AF65-F5344CB8AC3E}">
        <p14:creationId xmlns:p14="http://schemas.microsoft.com/office/powerpoint/2010/main" val="1493069148"/>
      </p:ext>
    </p:extLst>
  </p:cSld>
  <p:clrMapOvr>
    <a:masterClrMapping/>
  </p:clrMapOvr>
  <p:transition>
    <p:cove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a:t>5. Infrastructure and connections</a:t>
            </a:r>
            <a:endParaRPr lang="pl-PL" dirty="0"/>
          </a:p>
        </p:txBody>
      </p:sp>
      <p:sp>
        <p:nvSpPr>
          <p:cNvPr id="3" name="Symbol zastępczy zawartości 2"/>
          <p:cNvSpPr>
            <a:spLocks noGrp="1"/>
          </p:cNvSpPr>
          <p:nvPr>
            <p:ph idx="1"/>
          </p:nvPr>
        </p:nvSpPr>
        <p:spPr>
          <a:xfrm>
            <a:off x="1371600" y="1783080"/>
            <a:ext cx="10323576" cy="4855464"/>
          </a:xfrm>
        </p:spPr>
        <p:txBody>
          <a:bodyPr/>
          <a:lstStyle/>
          <a:p>
            <a:pPr marL="0" indent="0">
              <a:buNone/>
            </a:pPr>
            <a:r>
              <a:rPr lang="en" sz="3200" dirty="0" smtClean="0"/>
              <a:t>The completion </a:t>
            </a:r>
            <a:r>
              <a:rPr lang="en" sz="3200" dirty="0"/>
              <a:t>of trans-European transport and energy networks will enable the economy to function more efficiently and exchange materials, products or information more quickly.</a:t>
            </a:r>
            <a:endParaRPr lang="pl-PL" sz="3200" dirty="0" smtClean="0"/>
          </a:p>
          <a:p>
            <a:pPr marL="0" indent="0">
              <a:buNone/>
            </a:pPr>
            <a:r>
              <a:rPr lang="en" sz="3200" b="1" dirty="0" smtClean="0"/>
              <a:t>What </a:t>
            </a:r>
            <a:r>
              <a:rPr lang="en" sz="3200" b="1" dirty="0"/>
              <a:t>can you do?</a:t>
            </a:r>
            <a:r>
              <a:rPr lang="en" sz="3200" dirty="0"/>
              <a:t> </a:t>
            </a:r>
            <a:r>
              <a:rPr lang="pl-PL" sz="3200" dirty="0"/>
              <a:t/>
            </a:r>
            <a:br>
              <a:rPr lang="pl-PL" sz="3200" dirty="0"/>
            </a:br>
            <a:r>
              <a:rPr lang="en" sz="3200" dirty="0"/>
              <a:t>– Use e-services and help develop them. </a:t>
            </a:r>
            <a:r>
              <a:rPr lang="pl-PL" sz="3200" dirty="0"/>
              <a:t/>
            </a:r>
            <a:br>
              <a:rPr lang="pl-PL" sz="3200" dirty="0"/>
            </a:br>
            <a:r>
              <a:rPr lang="en" sz="3200" dirty="0"/>
              <a:t>– Buy local products that did not have to be transported far away – this way you will contribute to reducing your carbon footprint.</a:t>
            </a:r>
          </a:p>
          <a:p>
            <a:endParaRPr lang="pl-PL" dirty="0"/>
          </a:p>
        </p:txBody>
      </p:sp>
    </p:spTree>
    <p:extLst>
      <p:ext uri="{BB962C8B-B14F-4D97-AF65-F5344CB8AC3E}">
        <p14:creationId xmlns:p14="http://schemas.microsoft.com/office/powerpoint/2010/main" val="17160974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210312"/>
            <a:ext cx="10136038" cy="1485900"/>
          </a:xfrm>
        </p:spPr>
        <p:txBody>
          <a:bodyPr>
            <a:normAutofit fontScale="90000"/>
          </a:bodyPr>
          <a:lstStyle/>
          <a:p>
            <a:r>
              <a:rPr lang="en" b="1" dirty="0" smtClean="0"/>
              <a:t>6. </a:t>
            </a:r>
            <a:r>
              <a:rPr lang="en" b="1" dirty="0" err="1"/>
              <a:t>Bioeconomy </a:t>
            </a:r>
            <a:r>
              <a:rPr lang="en" b="1" dirty="0"/>
              <a:t>and natural carbon </a:t>
            </a:r>
            <a:r>
              <a:rPr lang="en" b="1" dirty="0" smtClean="0"/>
              <a:t>sinks</a:t>
            </a:r>
            <a:r>
              <a:rPr lang="pl-PL" dirty="0"/>
              <a:t/>
            </a:r>
            <a:br>
              <a:rPr lang="pl-PL" dirty="0"/>
            </a:br>
            <a:endParaRPr lang="pl-PL" dirty="0"/>
          </a:p>
        </p:txBody>
      </p:sp>
      <p:sp>
        <p:nvSpPr>
          <p:cNvPr id="3" name="Symbol zastępczy zawartości 2"/>
          <p:cNvSpPr>
            <a:spLocks noGrp="1"/>
          </p:cNvSpPr>
          <p:nvPr>
            <p:ph idx="1"/>
          </p:nvPr>
        </p:nvSpPr>
        <p:spPr>
          <a:xfrm>
            <a:off x="1371600" y="1379985"/>
            <a:ext cx="10561320" cy="5309147"/>
          </a:xfrm>
        </p:spPr>
        <p:txBody>
          <a:bodyPr>
            <a:noAutofit/>
          </a:bodyPr>
          <a:lstStyle/>
          <a:p>
            <a:pPr marL="0" indent="0">
              <a:buNone/>
            </a:pPr>
            <a:r>
              <a:rPr lang="en" sz="2800" dirty="0" smtClean="0"/>
              <a:t>It was assumed </a:t>
            </a:r>
            <a:r>
              <a:rPr lang="en" sz="2800" dirty="0"/>
              <a:t>that a more efficient use of biomass would be needed in a zero emission economy. Its increased production must come from sustainable sources to ensure that forests and other ecosystems that absorb emissions in the EU are not </a:t>
            </a:r>
            <a:r>
              <a:rPr lang="en" sz="2800" dirty="0" smtClean="0"/>
              <a:t>degraded. The processes </a:t>
            </a:r>
            <a:r>
              <a:rPr lang="en" sz="2800" dirty="0"/>
              <a:t>of revitalization of degraded forest areas and the protection of wetlands and peat bogs will contribute to improving the efficiency of CO2 absorption from the atmosphere and help to achieve negative </a:t>
            </a:r>
            <a:r>
              <a:rPr lang="en" sz="2800" dirty="0" smtClean="0"/>
              <a:t>emissions.</a:t>
            </a:r>
            <a:endParaRPr lang="pl-PL" sz="2800" dirty="0"/>
          </a:p>
        </p:txBody>
      </p:sp>
    </p:spTree>
    <p:extLst>
      <p:ext uri="{BB962C8B-B14F-4D97-AF65-F5344CB8AC3E}">
        <p14:creationId xmlns:p14="http://schemas.microsoft.com/office/powerpoint/2010/main" val="417469795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a:t>What can you do?</a:t>
            </a:r>
            <a:br>
              <a:rPr lang="en" b="1" dirty="0"/>
            </a:br>
            <a:endParaRPr lang="pl-PL" dirty="0"/>
          </a:p>
        </p:txBody>
      </p:sp>
      <p:sp>
        <p:nvSpPr>
          <p:cNvPr id="3" name="Symbol zastępczy zawartości 2"/>
          <p:cNvSpPr>
            <a:spLocks noGrp="1"/>
          </p:cNvSpPr>
          <p:nvPr>
            <p:ph idx="1"/>
          </p:nvPr>
        </p:nvSpPr>
        <p:spPr>
          <a:xfrm>
            <a:off x="1145753" y="1498293"/>
            <a:ext cx="10267721" cy="5266063"/>
          </a:xfrm>
        </p:spPr>
        <p:txBody>
          <a:bodyPr>
            <a:normAutofit lnSpcReduction="10000"/>
          </a:bodyPr>
          <a:lstStyle/>
          <a:p>
            <a:pPr marL="0" indent="0">
              <a:lnSpc>
                <a:spcPct val="100000"/>
              </a:lnSpc>
              <a:buNone/>
            </a:pPr>
            <a:r>
              <a:rPr lang="en" sz="2600" dirty="0" smtClean="0"/>
              <a:t>– </a:t>
            </a:r>
            <a:r>
              <a:rPr lang="en" sz="2600" dirty="0"/>
              <a:t>Plant trees – they are the best CO2 sinks.</a:t>
            </a:r>
          </a:p>
          <a:p>
            <a:pPr marL="0" indent="0">
              <a:lnSpc>
                <a:spcPct val="100000"/>
              </a:lnSpc>
              <a:buNone/>
            </a:pPr>
            <a:r>
              <a:rPr lang="en" sz="2600" dirty="0"/>
              <a:t>– Check </a:t>
            </a:r>
            <a:r>
              <a:rPr lang="pl-PL" sz="2600" dirty="0" err="1"/>
              <a:t>if</a:t>
            </a:r>
            <a:r>
              <a:rPr lang="en" sz="2600" dirty="0"/>
              <a:t> wood and paper products are certified as being sourced from sustainably managed forests (e.g. FSC).</a:t>
            </a:r>
          </a:p>
          <a:p>
            <a:pPr marL="0" indent="0">
              <a:lnSpc>
                <a:spcPct val="100000"/>
              </a:lnSpc>
              <a:buNone/>
            </a:pPr>
            <a:r>
              <a:rPr lang="en" sz="2600" dirty="0"/>
              <a:t>– Save paper and remember to put used paper in segregated waste.</a:t>
            </a:r>
          </a:p>
          <a:p>
            <a:pPr marL="0" indent="0">
              <a:lnSpc>
                <a:spcPct val="100000"/>
              </a:lnSpc>
              <a:buNone/>
            </a:pPr>
            <a:r>
              <a:rPr lang="en" sz="2600" dirty="0"/>
              <a:t>– If you are a farmer, limit the use of artificial fertilizers that deplete the soil.</a:t>
            </a:r>
          </a:p>
          <a:p>
            <a:pPr marL="0" indent="0">
              <a:lnSpc>
                <a:spcPct val="100000"/>
              </a:lnSpc>
              <a:buNone/>
            </a:pPr>
            <a:r>
              <a:rPr lang="en" sz="2600" dirty="0"/>
              <a:t>– Choose organic products.</a:t>
            </a:r>
          </a:p>
          <a:p>
            <a:pPr marL="0" indent="0">
              <a:lnSpc>
                <a:spcPct val="100000"/>
              </a:lnSpc>
              <a:buNone/>
            </a:pPr>
            <a:r>
              <a:rPr lang="en" sz="2600" dirty="0"/>
              <a:t>– Think about changes in your diet. Limit your meat consumption – meat production has a high carbon footprint and high methane emissions.</a:t>
            </a:r>
          </a:p>
          <a:p>
            <a:pPr marL="0" indent="0">
              <a:lnSpc>
                <a:spcPct val="100000"/>
              </a:lnSpc>
              <a:buNone/>
            </a:pPr>
            <a:r>
              <a:rPr lang="en" sz="2600" dirty="0"/>
              <a:t>– Do not destroy forests and wetlands.</a:t>
            </a:r>
          </a:p>
          <a:p>
            <a:endParaRPr lang="pl-PL" dirty="0"/>
          </a:p>
        </p:txBody>
      </p:sp>
    </p:spTree>
    <p:extLst>
      <p:ext uri="{BB962C8B-B14F-4D97-AF65-F5344CB8AC3E}">
        <p14:creationId xmlns:p14="http://schemas.microsoft.com/office/powerpoint/2010/main" val="174062016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dirty="0" smtClean="0"/>
              <a:t>Interesting facts</a:t>
            </a:r>
            <a:endParaRPr lang="pl-PL" dirty="0"/>
          </a:p>
        </p:txBody>
      </p:sp>
      <p:sp>
        <p:nvSpPr>
          <p:cNvPr id="3" name="Symbol zastępczy zawartości 2"/>
          <p:cNvSpPr>
            <a:spLocks noGrp="1"/>
          </p:cNvSpPr>
          <p:nvPr>
            <p:ph idx="1"/>
          </p:nvPr>
        </p:nvSpPr>
        <p:spPr/>
        <p:txBody>
          <a:bodyPr/>
          <a:lstStyle/>
          <a:p>
            <a:r>
              <a:rPr lang="pl-PL" dirty="0">
                <a:hlinkClick r:id="rId2"/>
              </a:rPr>
              <a:t>https://</a:t>
            </a:r>
            <a:r>
              <a:rPr lang="pl-PL" dirty="0" smtClean="0">
                <a:hlinkClick r:id="rId2"/>
              </a:rPr>
              <a:t>www.un.org/en/actnow/facts-and-figures</a:t>
            </a:r>
            <a:r>
              <a:rPr lang="pl-PL" dirty="0" smtClean="0"/>
              <a:t> </a:t>
            </a:r>
            <a:endParaRPr lang="pl-PL" dirty="0"/>
          </a:p>
        </p:txBody>
      </p:sp>
    </p:spTree>
    <p:extLst>
      <p:ext uri="{BB962C8B-B14F-4D97-AF65-F5344CB8AC3E}">
        <p14:creationId xmlns:p14="http://schemas.microsoft.com/office/powerpoint/2010/main" val="96433598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51263" y="145974"/>
            <a:ext cx="9601200" cy="1485900"/>
          </a:xfrm>
        </p:spPr>
        <p:txBody>
          <a:bodyPr/>
          <a:lstStyle/>
          <a:p>
            <a:r>
              <a:rPr lang="pl-PL" b="1" dirty="0"/>
              <a:t>Food</a:t>
            </a:r>
            <a:br>
              <a:rPr lang="pl-PL" b="1" dirty="0"/>
            </a:br>
            <a:endParaRPr lang="pl-PL" dirty="0"/>
          </a:p>
        </p:txBody>
      </p:sp>
      <p:sp>
        <p:nvSpPr>
          <p:cNvPr id="3" name="Symbol zastępczy zawartości 2"/>
          <p:cNvSpPr>
            <a:spLocks noGrp="1"/>
          </p:cNvSpPr>
          <p:nvPr>
            <p:ph idx="1"/>
          </p:nvPr>
        </p:nvSpPr>
        <p:spPr>
          <a:xfrm>
            <a:off x="1151263" y="1021126"/>
            <a:ext cx="10383397" cy="5836874"/>
          </a:xfrm>
        </p:spPr>
        <p:txBody>
          <a:bodyPr>
            <a:normAutofit fontScale="92500" lnSpcReduction="10000"/>
          </a:bodyPr>
          <a:lstStyle/>
          <a:p>
            <a:r>
              <a:rPr lang="en-US" sz="2400" dirty="0">
                <a:hlinkClick r:id="rId2"/>
              </a:rPr>
              <a:t>Three billion people</a:t>
            </a:r>
            <a:r>
              <a:rPr lang="en-US" sz="2400" dirty="0"/>
              <a:t> cannot afford a healthy diet. Two billion are overweight or obese. Food systems generate one-third of all greenhouse gas emissions and are responsible for up to 80% of biodiversity loss.</a:t>
            </a:r>
          </a:p>
          <a:p>
            <a:r>
              <a:rPr lang="en-US" sz="2400" dirty="0">
                <a:hlinkClick r:id="rId3"/>
              </a:rPr>
              <a:t>17% of all food available at consumer levels is wasted</a:t>
            </a:r>
            <a:r>
              <a:rPr lang="en-US" sz="2400" dirty="0"/>
              <a:t>. This amounts to a big waste of resources used in production, such as land, water, energy and other inputs, and unnecessary greenhouse gas emissions. By reducing food waste, you can save money, reduce emissions, and help preserve resources for future generations.</a:t>
            </a:r>
          </a:p>
          <a:p>
            <a:r>
              <a:rPr lang="en-US" sz="2400" dirty="0"/>
              <a:t>Meat and dairy provide just </a:t>
            </a:r>
            <a:r>
              <a:rPr lang="en-US" sz="2400" dirty="0">
                <a:hlinkClick r:id="rId4"/>
              </a:rPr>
              <a:t>18% of calories</a:t>
            </a:r>
            <a:r>
              <a:rPr lang="en-US" sz="2400" dirty="0"/>
              <a:t> consumed, but use 83% of global farmland and are responsible for 60% of agriculture’s greenhouse gas emissions.</a:t>
            </a:r>
          </a:p>
          <a:p>
            <a:r>
              <a:rPr lang="en-US" sz="2400" dirty="0"/>
              <a:t>Shifting to healthy diets that include sustainability considerations can contribute to reductions in environmental impacts on land, energy and water use.</a:t>
            </a:r>
          </a:p>
          <a:p>
            <a:r>
              <a:rPr lang="en-US" sz="2400" dirty="0">
                <a:hlinkClick r:id="rId5"/>
              </a:rPr>
              <a:t>A diet that is higher in plant-based foods</a:t>
            </a:r>
            <a:r>
              <a:rPr lang="en-US" sz="2400" dirty="0"/>
              <a:t>, such as vegetables, fruits, whole grains, legumes, nuts, and seeds, and lower in animal-based foods, has a lower environmental impact (greenhouse gas emissions and energy, land, and water use).</a:t>
            </a:r>
          </a:p>
          <a:p>
            <a:endParaRPr lang="pl-PL" dirty="0"/>
          </a:p>
        </p:txBody>
      </p:sp>
    </p:spTree>
    <p:extLst>
      <p:ext uri="{BB962C8B-B14F-4D97-AF65-F5344CB8AC3E}">
        <p14:creationId xmlns:p14="http://schemas.microsoft.com/office/powerpoint/2010/main" val="339710404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b="1" dirty="0"/>
              <a:t>Home energy</a:t>
            </a:r>
            <a:br>
              <a:rPr lang="en-US" b="1" dirty="0"/>
            </a:br>
            <a:endParaRPr lang="pl-PL" dirty="0"/>
          </a:p>
        </p:txBody>
      </p:sp>
      <p:sp>
        <p:nvSpPr>
          <p:cNvPr id="3" name="Symbol zastępczy zawartości 2"/>
          <p:cNvSpPr>
            <a:spLocks noGrp="1"/>
          </p:cNvSpPr>
          <p:nvPr>
            <p:ph idx="1"/>
          </p:nvPr>
        </p:nvSpPr>
        <p:spPr>
          <a:xfrm>
            <a:off x="1371600" y="1618488"/>
            <a:ext cx="9948672" cy="5175504"/>
          </a:xfrm>
        </p:spPr>
        <p:txBody>
          <a:bodyPr>
            <a:normAutofit/>
          </a:bodyPr>
          <a:lstStyle/>
          <a:p>
            <a:r>
              <a:rPr lang="en-US" sz="2400" dirty="0" smtClean="0"/>
              <a:t>Electricity </a:t>
            </a:r>
            <a:r>
              <a:rPr lang="en-US" sz="2400" dirty="0"/>
              <a:t>drives our lifestyles. Although some 750 million people in the world still lack access to electricity, for the rest, everything from a computer to a television to a refrigerator needs energy. </a:t>
            </a:r>
          </a:p>
          <a:p>
            <a:r>
              <a:rPr lang="en-US" sz="2400" dirty="0"/>
              <a:t>The energy supply sector (electricity, heat, and other energy) is the </a:t>
            </a:r>
            <a:r>
              <a:rPr lang="en-US" sz="2400" dirty="0">
                <a:hlinkClick r:id="rId2"/>
              </a:rPr>
              <a:t>largest contributor to global greenhouse gas emissions</a:t>
            </a:r>
            <a:r>
              <a:rPr lang="en-US" sz="2400" dirty="0"/>
              <a:t>, responsible for approx. 35% of total emissions.</a:t>
            </a:r>
          </a:p>
          <a:p>
            <a:r>
              <a:rPr lang="en-US" sz="2400" dirty="0"/>
              <a:t>Globally, </a:t>
            </a:r>
            <a:r>
              <a:rPr lang="en-US" sz="2400" dirty="0">
                <a:hlinkClick r:id="rId3"/>
              </a:rPr>
              <a:t>residential and commercial buildings</a:t>
            </a:r>
            <a:r>
              <a:rPr lang="en-US" sz="2400" dirty="0"/>
              <a:t>, consume over half of all electricity. </a:t>
            </a:r>
          </a:p>
          <a:p>
            <a:r>
              <a:rPr lang="en-US" sz="2400" dirty="0"/>
              <a:t>Phasing out fossil fuels for </a:t>
            </a:r>
            <a:r>
              <a:rPr lang="en-US" sz="2400" dirty="0">
                <a:hlinkClick r:id="rId4"/>
              </a:rPr>
              <a:t>home heating</a:t>
            </a:r>
            <a:r>
              <a:rPr lang="en-US" sz="2400" dirty="0"/>
              <a:t> is crucial, for instance by banning on new gas-fired boilers and introducing electric heat pumps.</a:t>
            </a:r>
          </a:p>
          <a:p>
            <a:endParaRPr lang="pl-PL" dirty="0"/>
          </a:p>
        </p:txBody>
      </p:sp>
    </p:spTree>
    <p:extLst>
      <p:ext uri="{BB962C8B-B14F-4D97-AF65-F5344CB8AC3E}">
        <p14:creationId xmlns:p14="http://schemas.microsoft.com/office/powerpoint/2010/main" val="143844866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11007" y="672029"/>
            <a:ext cx="10006567" cy="6185971"/>
          </a:xfrm>
        </p:spPr>
        <p:txBody>
          <a:bodyPr>
            <a:normAutofit/>
          </a:bodyPr>
          <a:lstStyle/>
          <a:p>
            <a:r>
              <a:rPr lang="en-US" sz="2400" dirty="0">
                <a:hlinkClick r:id="rId2"/>
              </a:rPr>
              <a:t>Increasing the thermostat setting</a:t>
            </a:r>
            <a:r>
              <a:rPr lang="en-US" sz="2400" dirty="0"/>
              <a:t> from 24°C to 28°C during the cooling season can reduce annual cooling energy use by more than a factor of three for a typical office building in Zurich, Switzerland.</a:t>
            </a:r>
          </a:p>
          <a:p>
            <a:r>
              <a:rPr lang="en-US" sz="2400" dirty="0">
                <a:hlinkClick r:id="rId3"/>
              </a:rPr>
              <a:t>Energy demand for cooling</a:t>
            </a:r>
            <a:r>
              <a:rPr lang="en-US" sz="2400" dirty="0"/>
              <a:t> is the fastest growing end-use in buildings, with ten air conditioners expected to be sold every second over the next 30 years.</a:t>
            </a:r>
          </a:p>
          <a:p>
            <a:r>
              <a:rPr lang="en-US" sz="2400" dirty="0"/>
              <a:t>Emissions from air conditioning and refrigeration are expected to rise 90% from 2017 levels by 2050.</a:t>
            </a:r>
          </a:p>
          <a:p>
            <a:r>
              <a:rPr lang="en-US" sz="2400" dirty="0"/>
              <a:t>Being mindful of the living space you need is important, too. In developed countries, the average living space per person has dramatically increased over the past decades.</a:t>
            </a:r>
          </a:p>
          <a:p>
            <a:r>
              <a:rPr lang="en-US" sz="2400" dirty="0"/>
              <a:t>Switching to </a:t>
            </a:r>
            <a:r>
              <a:rPr lang="en-US" sz="2400" dirty="0">
                <a:hlinkClick r:id="rId4"/>
              </a:rPr>
              <a:t>renewable energy sources</a:t>
            </a:r>
            <a:r>
              <a:rPr lang="en-US" sz="2400" dirty="0"/>
              <a:t>, such as solar, wind or hydroelectric power, also means less pollution and new and better jobs. Currently, around 80% of global energy and 66% of electrical generation are supplied from fossil fuels</a:t>
            </a:r>
            <a:r>
              <a:rPr lang="en-US" sz="2400" dirty="0" smtClean="0"/>
              <a:t>.</a:t>
            </a:r>
            <a:endParaRPr lang="en-US" sz="2400" dirty="0"/>
          </a:p>
        </p:txBody>
      </p:sp>
    </p:spTree>
    <p:extLst>
      <p:ext uri="{BB962C8B-B14F-4D97-AF65-F5344CB8AC3E}">
        <p14:creationId xmlns:p14="http://schemas.microsoft.com/office/powerpoint/2010/main" val="413866412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72448" y="116944"/>
            <a:ext cx="9601200" cy="1485900"/>
          </a:xfrm>
        </p:spPr>
        <p:txBody>
          <a:bodyPr/>
          <a:lstStyle/>
          <a:p>
            <a:r>
              <a:rPr lang="pl-PL" b="1" dirty="0"/>
              <a:t>Transport</a:t>
            </a:r>
            <a:br>
              <a:rPr lang="pl-PL" b="1" dirty="0"/>
            </a:br>
            <a:endParaRPr lang="pl-PL" dirty="0"/>
          </a:p>
        </p:txBody>
      </p:sp>
      <p:sp>
        <p:nvSpPr>
          <p:cNvPr id="3" name="Symbol zastępczy zawartości 2"/>
          <p:cNvSpPr>
            <a:spLocks noGrp="1"/>
          </p:cNvSpPr>
          <p:nvPr>
            <p:ph idx="1"/>
          </p:nvPr>
        </p:nvSpPr>
        <p:spPr>
          <a:xfrm>
            <a:off x="1272448" y="1153139"/>
            <a:ext cx="10075106" cy="5142730"/>
          </a:xfrm>
        </p:spPr>
        <p:txBody>
          <a:bodyPr>
            <a:noAutofit/>
          </a:bodyPr>
          <a:lstStyle/>
          <a:p>
            <a:r>
              <a:rPr lang="en-US" sz="2800" dirty="0"/>
              <a:t>In most high-income countries, personal transport is the lifestyle domain with the largest contribution to the overall </a:t>
            </a:r>
            <a:r>
              <a:rPr lang="en-US" sz="2800" dirty="0">
                <a:hlinkClick r:id="rId2"/>
              </a:rPr>
              <a:t>lifestyle footprint</a:t>
            </a:r>
            <a:r>
              <a:rPr lang="en-US" sz="2800" dirty="0"/>
              <a:t>.</a:t>
            </a:r>
          </a:p>
          <a:p>
            <a:r>
              <a:rPr lang="en-US" sz="2800" dirty="0"/>
              <a:t>The world’s roadways are clogged with vehicles, most of them burning fossil fuels. Fossil fuels power the ships that carry trade and the airplanes that allow us to travel.</a:t>
            </a:r>
          </a:p>
          <a:p>
            <a:r>
              <a:rPr lang="en-US" sz="2800" dirty="0">
                <a:hlinkClick r:id="rId3"/>
              </a:rPr>
              <a:t>Greenhouse gas emissions from the transport sector</a:t>
            </a:r>
            <a:r>
              <a:rPr lang="en-US" sz="2800" dirty="0"/>
              <a:t> have more than doubled since 1970, with around 80% of this increase coming from road vehicles.</a:t>
            </a:r>
          </a:p>
          <a:p>
            <a:r>
              <a:rPr lang="en-US" sz="2800" dirty="0">
                <a:hlinkClick r:id="rId3"/>
              </a:rPr>
              <a:t>Around 10% of the global population</a:t>
            </a:r>
            <a:r>
              <a:rPr lang="en-US" sz="2800" dirty="0"/>
              <a:t> account for 80% of total motorized passenger-</a:t>
            </a:r>
            <a:r>
              <a:rPr lang="en-US" sz="2800" dirty="0" err="1"/>
              <a:t>kilometres</a:t>
            </a:r>
            <a:r>
              <a:rPr lang="en-US" sz="2800" dirty="0"/>
              <a:t>, with much of the world’s population hardly travelling at all</a:t>
            </a:r>
            <a:r>
              <a:rPr lang="en-US" sz="2800" dirty="0" smtClean="0"/>
              <a:t>.</a:t>
            </a:r>
            <a:endParaRPr lang="en-US" sz="2800" dirty="0"/>
          </a:p>
        </p:txBody>
      </p:sp>
    </p:spTree>
    <p:extLst>
      <p:ext uri="{BB962C8B-B14F-4D97-AF65-F5344CB8AC3E}">
        <p14:creationId xmlns:p14="http://schemas.microsoft.com/office/powerpoint/2010/main" val="323479351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39252" y="344774"/>
            <a:ext cx="9877615" cy="6095504"/>
          </a:xfrm>
        </p:spPr>
        <p:txBody>
          <a:bodyPr>
            <a:normAutofit/>
          </a:bodyPr>
          <a:lstStyle/>
          <a:p>
            <a:r>
              <a:rPr lang="en-US" sz="2800" dirty="0"/>
              <a:t>But we do have alternatives to driving that can make a difference. Walking, biking, urban public transit and trains help reduce air pollution and greenhouse gas emissions.</a:t>
            </a:r>
          </a:p>
          <a:p>
            <a:r>
              <a:rPr lang="en-US" sz="2800" dirty="0">
                <a:hlinkClick r:id="rId2"/>
              </a:rPr>
              <a:t>Switching to an electric car</a:t>
            </a:r>
            <a:r>
              <a:rPr lang="en-US" sz="2800" dirty="0"/>
              <a:t> can help reduce emissions, improve air quality and boost green jobs — if the electricity is not powered by fossil fuels. By achieving a 60% share of battery-electric and plug-in hybrid vehicles on the road, more than </a:t>
            </a:r>
            <a:r>
              <a:rPr lang="en-US" sz="2800" dirty="0">
                <a:hlinkClick r:id="rId3"/>
              </a:rPr>
              <a:t>60 billion tons of CO2 could be saved</a:t>
            </a:r>
            <a:r>
              <a:rPr lang="en-US" sz="2800" dirty="0"/>
              <a:t> between now and 2050.</a:t>
            </a:r>
          </a:p>
          <a:p>
            <a:r>
              <a:rPr lang="en-US" sz="2800" dirty="0"/>
              <a:t>Domestic and International aviation is responsible for about </a:t>
            </a:r>
            <a:r>
              <a:rPr lang="en-US" sz="2800" dirty="0">
                <a:hlinkClick r:id="rId4"/>
              </a:rPr>
              <a:t>10% of global emissions in the transport sector</a:t>
            </a:r>
            <a:r>
              <a:rPr lang="en-US" sz="2800" dirty="0"/>
              <a:t>, and an estimated </a:t>
            </a:r>
            <a:r>
              <a:rPr lang="en-US" sz="2800" dirty="0">
                <a:hlinkClick r:id="rId5"/>
              </a:rPr>
              <a:t>1% of the world population</a:t>
            </a:r>
            <a:r>
              <a:rPr lang="en-US" sz="2800" dirty="0"/>
              <a:t> is responsible for more than half of these emissions.</a:t>
            </a:r>
          </a:p>
          <a:p>
            <a:endParaRPr lang="pl-PL" dirty="0"/>
          </a:p>
        </p:txBody>
      </p:sp>
    </p:spTree>
    <p:extLst>
      <p:ext uri="{BB962C8B-B14F-4D97-AF65-F5344CB8AC3E}">
        <p14:creationId xmlns:p14="http://schemas.microsoft.com/office/powerpoint/2010/main" val="391634032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49511" y="66146"/>
            <a:ext cx="9601200" cy="1485900"/>
          </a:xfrm>
        </p:spPr>
        <p:txBody>
          <a:bodyPr/>
          <a:lstStyle/>
          <a:p>
            <a:r>
              <a:rPr lang="pl-PL" b="1" dirty="0" err="1"/>
              <a:t>Fashion</a:t>
            </a:r>
            <a:r>
              <a:rPr lang="pl-PL" b="1" dirty="0"/>
              <a:t/>
            </a:r>
            <a:br>
              <a:rPr lang="pl-PL" b="1" dirty="0"/>
            </a:br>
            <a:endParaRPr lang="pl-PL" dirty="0"/>
          </a:p>
        </p:txBody>
      </p:sp>
      <p:sp>
        <p:nvSpPr>
          <p:cNvPr id="3" name="Symbol zastępczy zawartości 2"/>
          <p:cNvSpPr>
            <a:spLocks noGrp="1"/>
          </p:cNvSpPr>
          <p:nvPr>
            <p:ph idx="1"/>
          </p:nvPr>
        </p:nvSpPr>
        <p:spPr>
          <a:xfrm>
            <a:off x="873628" y="1003968"/>
            <a:ext cx="10713768" cy="6048903"/>
          </a:xfrm>
        </p:spPr>
        <p:txBody>
          <a:bodyPr>
            <a:normAutofit/>
          </a:bodyPr>
          <a:lstStyle/>
          <a:p>
            <a:r>
              <a:rPr lang="en-US" sz="2200" dirty="0"/>
              <a:t>Being stylish does not mean being wasteful. Buying fewer clothes, shopping second-hand, or upcycling, i.e. creating new clothes out of old ones, helps save water and reduce waste.</a:t>
            </a:r>
          </a:p>
          <a:p>
            <a:r>
              <a:rPr lang="en-US" sz="2200" dirty="0">
                <a:hlinkClick r:id="rId2"/>
              </a:rPr>
              <a:t>In the last 15 years</a:t>
            </a:r>
            <a:r>
              <a:rPr lang="en-US" sz="2200" dirty="0"/>
              <a:t>, clothing production has doubled while the number of times a garment is worn before being discarded has decreased by 36%.</a:t>
            </a:r>
          </a:p>
          <a:p>
            <a:r>
              <a:rPr lang="en-US" sz="2200" dirty="0"/>
              <a:t>The fashion industry (clothing and footwear) produces </a:t>
            </a:r>
            <a:r>
              <a:rPr lang="en-US" sz="2200" dirty="0">
                <a:hlinkClick r:id="rId3"/>
              </a:rPr>
              <a:t>more than 8% of the greenhouse gases</a:t>
            </a:r>
            <a:r>
              <a:rPr lang="en-US" sz="2200" dirty="0"/>
              <a:t> and </a:t>
            </a:r>
            <a:r>
              <a:rPr lang="en-US" sz="2200" dirty="0">
                <a:hlinkClick r:id="rId4"/>
              </a:rPr>
              <a:t>20% of global wastewater</a:t>
            </a:r>
            <a:r>
              <a:rPr lang="en-US" sz="2200" dirty="0"/>
              <a:t> annually.</a:t>
            </a:r>
          </a:p>
          <a:p>
            <a:r>
              <a:rPr lang="en-US" sz="2200" dirty="0"/>
              <a:t>It takes about </a:t>
            </a:r>
            <a:r>
              <a:rPr lang="en-US" sz="2200" dirty="0">
                <a:hlinkClick r:id="rId5"/>
              </a:rPr>
              <a:t>7,500 </a:t>
            </a:r>
            <a:r>
              <a:rPr lang="en-US" sz="2200" dirty="0" err="1">
                <a:hlinkClick r:id="rId5"/>
              </a:rPr>
              <a:t>litres</a:t>
            </a:r>
            <a:r>
              <a:rPr lang="en-US" sz="2200" dirty="0">
                <a:hlinkClick r:id="rId5"/>
              </a:rPr>
              <a:t> of water to make a single pair of jeans</a:t>
            </a:r>
            <a:r>
              <a:rPr lang="en-US" sz="2200" dirty="0"/>
              <a:t> -- from the production of the cotton to the delivery of the final product to the store. </a:t>
            </a:r>
          </a:p>
          <a:p>
            <a:r>
              <a:rPr lang="en-US" sz="2200" dirty="0">
                <a:hlinkClick r:id="rId4"/>
              </a:rPr>
              <a:t>85% of textiles end up in landfills or are incinerated</a:t>
            </a:r>
            <a:r>
              <a:rPr lang="en-US" sz="2200" dirty="0"/>
              <a:t> although most of these materials could be reused. Every second, the equivalent of one garbage truck full of textiles is landfilled or burned.</a:t>
            </a:r>
          </a:p>
          <a:p>
            <a:r>
              <a:rPr lang="en-US" sz="2200" dirty="0"/>
              <a:t>Some </a:t>
            </a:r>
            <a:r>
              <a:rPr lang="en-US" sz="2200" dirty="0">
                <a:hlinkClick r:id="rId6"/>
              </a:rPr>
              <a:t>93 billion cubic meters of water</a:t>
            </a:r>
            <a:r>
              <a:rPr lang="en-US" sz="2200" dirty="0"/>
              <a:t> -- enough to meet the consumption needs of five million people -- is used by the fashion industry annually</a:t>
            </a:r>
            <a:r>
              <a:rPr lang="en-US" sz="2200" dirty="0" smtClean="0"/>
              <a:t>.</a:t>
            </a:r>
            <a:endParaRPr lang="pl-PL" dirty="0"/>
          </a:p>
        </p:txBody>
      </p:sp>
    </p:spTree>
    <p:extLst>
      <p:ext uri="{BB962C8B-B14F-4D97-AF65-F5344CB8AC3E}">
        <p14:creationId xmlns:p14="http://schemas.microsoft.com/office/powerpoint/2010/main" val="4148343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a:extLst>
              <a:ext uri="{FF2B5EF4-FFF2-40B4-BE49-F238E27FC236}">
                <a16:creationId xmlns:a16="http://schemas.microsoft.com/office/drawing/2014/main" xmlns="" id="{41677665-7701-3E77-8B72-43F2AA63674D}"/>
              </a:ext>
            </a:extLst>
          </p:cNvPr>
          <p:cNvPicPr/>
          <p:nvPr/>
        </p:nvPicPr>
        <p:blipFill>
          <a:blip r:embed="rId2"/>
          <a:srcRect/>
          <a:stretch>
            <a:fillRect/>
          </a:stretch>
        </p:blipFill>
        <p:spPr>
          <a:xfrm>
            <a:off x="9615122" y="4208585"/>
            <a:ext cx="1238250" cy="1219200"/>
          </a:xfrm>
          <a:prstGeom prst="rect">
            <a:avLst/>
          </a:prstGeom>
          <a:noFill/>
          <a:ln>
            <a:noFill/>
            <a:prstDash/>
          </a:ln>
        </p:spPr>
      </p:pic>
      <p:sp>
        <p:nvSpPr>
          <p:cNvPr id="6" name="Podtytuł 2">
            <a:extLst>
              <a:ext uri="{FF2B5EF4-FFF2-40B4-BE49-F238E27FC236}">
                <a16:creationId xmlns:a16="http://schemas.microsoft.com/office/drawing/2014/main" xmlns="" id="{49E747EF-863F-9F58-7917-69449F39C7B5}"/>
              </a:ext>
            </a:extLst>
          </p:cNvPr>
          <p:cNvSpPr txBox="1">
            <a:spLocks/>
          </p:cNvSpPr>
          <p:nvPr/>
        </p:nvSpPr>
        <p:spPr>
          <a:xfrm>
            <a:off x="1798177" y="2425423"/>
            <a:ext cx="8217877" cy="2883877"/>
          </a:xfrm>
          <a:prstGeom prst="rect">
            <a:avLst/>
          </a:prstGeom>
        </p:spPr>
        <p:txBody>
          <a:bodyPr>
            <a:normAutofit fontScale="92500" lnSpcReduction="20000"/>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 b="1" dirty="0">
                <a:latin typeface="Times New Roman" panose="02020603050405020304" pitchFamily="18" charset="0"/>
                <a:cs typeface="Times New Roman" panose="02020603050405020304" pitchFamily="18" charset="0"/>
              </a:rPr>
              <a:t>Key competences for people aged 50+</a:t>
            </a:r>
          </a:p>
          <a:p>
            <a:pPr marL="0" indent="0" algn="ctr">
              <a:lnSpc>
                <a:spcPct val="100000"/>
              </a:lnSpc>
              <a:buNone/>
            </a:pPr>
            <a:r>
              <a:rPr lang="en" sz="4000" b="1" dirty="0">
                <a:solidFill>
                  <a:schemeClr val="tx1"/>
                </a:solidFill>
                <a:latin typeface="Times New Roman" panose="02020603050405020304" pitchFamily="18" charset="0"/>
                <a:cs typeface="Times New Roman" panose="02020603050405020304" pitchFamily="18" charset="0"/>
              </a:rPr>
              <a:t>Course: </a:t>
            </a:r>
            <a:r>
              <a:rPr lang="pl-PL" sz="4000" b="1" dirty="0">
                <a:solidFill>
                  <a:schemeClr val="tx1"/>
                </a:solidFill>
                <a:latin typeface="Times New Roman" panose="02020603050405020304" pitchFamily="18" charset="0"/>
                <a:cs typeface="Times New Roman" panose="02020603050405020304" pitchFamily="18" charset="0"/>
              </a:rPr>
              <a:t>Entrepreneurship</a:t>
            </a:r>
          </a:p>
          <a:p>
            <a:pPr marL="0" indent="0" algn="ctr">
              <a:lnSpc>
                <a:spcPct val="100000"/>
              </a:lnSpc>
              <a:buNone/>
            </a:pPr>
            <a:r>
              <a:rPr lang="en-GB" sz="4000" b="1" dirty="0">
                <a:solidFill>
                  <a:schemeClr val="tx1"/>
                </a:solidFill>
                <a:latin typeface="Times New Roman" panose="02020603050405020304" pitchFamily="18" charset="0"/>
                <a:cs typeface="Times New Roman" panose="02020603050405020304" pitchFamily="18" charset="0"/>
              </a:rPr>
              <a:t>Advantages of knowing one’s strengths and weaknesses</a:t>
            </a:r>
            <a:endParaRPr lang="pl-PL" sz="4000" b="1" dirty="0">
              <a:solidFill>
                <a:schemeClr val="tx1"/>
              </a:solidFill>
              <a:latin typeface="Times New Roman" panose="02020603050405020304" pitchFamily="18" charset="0"/>
              <a:cs typeface="Times New Roman" panose="02020603050405020304" pitchFamily="18" charset="0"/>
            </a:endParaRPr>
          </a:p>
          <a:p>
            <a:pPr marL="0" indent="0" algn="ctr">
              <a:lnSpc>
                <a:spcPct val="100000"/>
              </a:lnSpc>
              <a:buNone/>
            </a:pPr>
            <a:r>
              <a:rPr lang="pl-PL" sz="4000" b="1" dirty="0" smtClean="0">
                <a:solidFill>
                  <a:schemeClr val="tx1"/>
                </a:solidFill>
                <a:latin typeface="Times New Roman" panose="02020603050405020304" pitchFamily="18" charset="0"/>
                <a:cs typeface="Times New Roman" panose="02020603050405020304" pitchFamily="18" charset="0"/>
              </a:rPr>
              <a:t>Module </a:t>
            </a:r>
            <a:r>
              <a:rPr lang="pl-PL" sz="4000" b="1" dirty="0">
                <a:solidFill>
                  <a:schemeClr val="tx1"/>
                </a:solidFill>
                <a:latin typeface="Times New Roman" panose="02020603050405020304" pitchFamily="18" charset="0"/>
                <a:cs typeface="Times New Roman" panose="02020603050405020304" pitchFamily="18" charset="0"/>
              </a:rPr>
              <a:t>1</a:t>
            </a:r>
            <a:endParaRPr lang="pl-PL" sz="4000" dirty="0">
              <a:solidFill>
                <a:schemeClr val="tx1"/>
              </a:solidFill>
              <a:latin typeface="Times New Roman" panose="02020603050405020304" pitchFamily="18" charset="0"/>
              <a:cs typeface="Times New Roman" panose="02020603050405020304" pitchFamily="18" charset="0"/>
            </a:endParaRPr>
          </a:p>
        </p:txBody>
      </p:sp>
      <p:pic>
        <p:nvPicPr>
          <p:cNvPr id="7" name="Obraz 6" descr="C:\Users\FFI\AppData\Local\Temp\Rar$DIa0.968\EN Co-funded by the EU_PO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7691" y="1236518"/>
            <a:ext cx="4561609" cy="987137"/>
          </a:xfrm>
          <a:prstGeom prst="rect">
            <a:avLst/>
          </a:prstGeom>
          <a:noFill/>
          <a:ln>
            <a:noFill/>
          </a:ln>
        </p:spPr>
      </p:pic>
    </p:spTree>
    <p:extLst>
      <p:ext uri="{BB962C8B-B14F-4D97-AF65-F5344CB8AC3E}">
        <p14:creationId xmlns:p14="http://schemas.microsoft.com/office/powerpoint/2010/main" val="969380032"/>
      </p:ext>
    </p:extLst>
  </p:cSld>
  <p:clrMapOvr>
    <a:masterClrMapping/>
  </p:clrMapOvr>
  <p:transition spd="med">
    <p:cove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76899" y="190041"/>
            <a:ext cx="9601200" cy="1485900"/>
          </a:xfrm>
        </p:spPr>
        <p:txBody>
          <a:bodyPr/>
          <a:lstStyle/>
          <a:p>
            <a:r>
              <a:rPr lang="pl-PL" b="1" dirty="0"/>
              <a:t>Waste</a:t>
            </a:r>
            <a:br>
              <a:rPr lang="pl-PL" b="1" dirty="0"/>
            </a:br>
            <a:endParaRPr lang="pl-PL" dirty="0"/>
          </a:p>
        </p:txBody>
      </p:sp>
      <p:sp>
        <p:nvSpPr>
          <p:cNvPr id="3" name="Symbol zastępczy zawartości 2"/>
          <p:cNvSpPr>
            <a:spLocks noGrp="1"/>
          </p:cNvSpPr>
          <p:nvPr>
            <p:ph idx="1"/>
          </p:nvPr>
        </p:nvSpPr>
        <p:spPr>
          <a:xfrm>
            <a:off x="793214" y="881349"/>
            <a:ext cx="11038902" cy="5976651"/>
          </a:xfrm>
        </p:spPr>
        <p:txBody>
          <a:bodyPr>
            <a:normAutofit/>
          </a:bodyPr>
          <a:lstStyle/>
          <a:p>
            <a:r>
              <a:rPr lang="en-US" sz="2800" dirty="0"/>
              <a:t>Every year, an estimated </a:t>
            </a:r>
            <a:r>
              <a:rPr lang="en-US" sz="2800" dirty="0">
                <a:hlinkClick r:id="rId2"/>
              </a:rPr>
              <a:t>11.2 billion </a:t>
            </a:r>
            <a:r>
              <a:rPr lang="en-US" sz="2800" dirty="0" err="1">
                <a:hlinkClick r:id="rId2"/>
              </a:rPr>
              <a:t>tonn</a:t>
            </a:r>
            <a:r>
              <a:rPr lang="en-US" sz="2800" u="sng" dirty="0" err="1">
                <a:hlinkClick r:id="rId2"/>
              </a:rPr>
              <a:t>es</a:t>
            </a:r>
            <a:r>
              <a:rPr lang="en-US" sz="2800" dirty="0">
                <a:hlinkClick r:id="rId2"/>
              </a:rPr>
              <a:t> of solid waste</a:t>
            </a:r>
            <a:r>
              <a:rPr lang="en-US" sz="2800" dirty="0"/>
              <a:t> is collected worldwide, and decay of the organic proportion of solid waste is contributing about 5% of global greenhouse gas emissions.</a:t>
            </a:r>
          </a:p>
          <a:p>
            <a:r>
              <a:rPr lang="en-US" sz="2800" dirty="0"/>
              <a:t>Where waste cannot be avoided, recycling leads to substantial resource savings. For every </a:t>
            </a:r>
            <a:r>
              <a:rPr lang="en-US" sz="2800" dirty="0" err="1"/>
              <a:t>tonne</a:t>
            </a:r>
            <a:r>
              <a:rPr lang="en-US" sz="2800" dirty="0"/>
              <a:t> of </a:t>
            </a:r>
            <a:r>
              <a:rPr lang="en-US" sz="2800" dirty="0">
                <a:hlinkClick r:id="rId2"/>
              </a:rPr>
              <a:t>paper recycled</a:t>
            </a:r>
            <a:r>
              <a:rPr lang="en-US" sz="2800" dirty="0"/>
              <a:t>, 17 trees and 50% of water can be saved.</a:t>
            </a:r>
          </a:p>
          <a:p>
            <a:r>
              <a:rPr lang="en-US" sz="2800" dirty="0">
                <a:hlinkClick r:id="rId2"/>
              </a:rPr>
              <a:t>Recycling also creates jobs</a:t>
            </a:r>
            <a:r>
              <a:rPr lang="en-US" sz="2800" dirty="0"/>
              <a:t>: the recycling sector employs 12 million people in Brazil, China and United States alone.</a:t>
            </a:r>
          </a:p>
          <a:p>
            <a:r>
              <a:rPr lang="en-US" sz="2800" dirty="0">
                <a:hlinkClick r:id="rId3"/>
              </a:rPr>
              <a:t>Only 9% of all plastic waste ever produced has been recycled</a:t>
            </a:r>
            <a:r>
              <a:rPr lang="en-US" sz="2800" dirty="0"/>
              <a:t>. About 12% has been incinerated, while the rest — 79% — has accumulated in landfills, dumps or the natural environment.</a:t>
            </a:r>
          </a:p>
          <a:p>
            <a:endParaRPr lang="pl-PL" sz="2800" dirty="0"/>
          </a:p>
        </p:txBody>
      </p:sp>
    </p:spTree>
    <p:extLst>
      <p:ext uri="{BB962C8B-B14F-4D97-AF65-F5344CB8AC3E}">
        <p14:creationId xmlns:p14="http://schemas.microsoft.com/office/powerpoint/2010/main" val="715985430"/>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51263" y="223091"/>
            <a:ext cx="9601200" cy="1485900"/>
          </a:xfrm>
        </p:spPr>
        <p:txBody>
          <a:bodyPr/>
          <a:lstStyle/>
          <a:p>
            <a:r>
              <a:rPr lang="pl-PL" b="1" dirty="0" err="1"/>
              <a:t>Water</a:t>
            </a:r>
            <a:r>
              <a:rPr lang="pl-PL" b="1" dirty="0"/>
              <a:t/>
            </a:r>
            <a:br>
              <a:rPr lang="pl-PL" b="1" dirty="0"/>
            </a:br>
            <a:endParaRPr lang="pl-PL" dirty="0"/>
          </a:p>
        </p:txBody>
      </p:sp>
      <p:sp>
        <p:nvSpPr>
          <p:cNvPr id="3" name="Symbol zastępczy zawartości 2"/>
          <p:cNvSpPr>
            <a:spLocks noGrp="1"/>
          </p:cNvSpPr>
          <p:nvPr>
            <p:ph idx="1"/>
          </p:nvPr>
        </p:nvSpPr>
        <p:spPr>
          <a:xfrm>
            <a:off x="1151263" y="1795749"/>
            <a:ext cx="10565176" cy="5976651"/>
          </a:xfrm>
        </p:spPr>
        <p:txBody>
          <a:bodyPr>
            <a:normAutofit/>
          </a:bodyPr>
          <a:lstStyle/>
          <a:p>
            <a:r>
              <a:rPr lang="en-US" sz="2600" dirty="0">
                <a:solidFill>
                  <a:schemeClr val="tx1"/>
                </a:solidFill>
              </a:rPr>
              <a:t>Water is a precious resource: </a:t>
            </a:r>
            <a:r>
              <a:rPr lang="en-US" sz="2600" dirty="0">
                <a:solidFill>
                  <a:schemeClr val="tx1"/>
                </a:solidFill>
                <a:hlinkClick r:id="rId2"/>
              </a:rPr>
              <a:t>Less than 3% of the world’s water is fresh (drinkable)</a:t>
            </a:r>
            <a:r>
              <a:rPr lang="en-US" sz="2600" dirty="0">
                <a:solidFill>
                  <a:schemeClr val="tx1"/>
                </a:solidFill>
              </a:rPr>
              <a:t>, of which 2.5% is frozen in the Antarctica, Arctic and glaciers. And </a:t>
            </a:r>
            <a:r>
              <a:rPr lang="en-US" sz="2600" dirty="0">
                <a:solidFill>
                  <a:schemeClr val="tx1"/>
                </a:solidFill>
                <a:hlinkClick r:id="rId2"/>
              </a:rPr>
              <a:t>humans are misusing and polluting water faster</a:t>
            </a:r>
            <a:r>
              <a:rPr lang="en-US" sz="2600" dirty="0">
                <a:solidFill>
                  <a:schemeClr val="tx1"/>
                </a:solidFill>
              </a:rPr>
              <a:t> than nature can recycle and purify water in rivers and lakes.</a:t>
            </a:r>
          </a:p>
          <a:p>
            <a:r>
              <a:rPr lang="en-US" sz="2600" dirty="0">
                <a:solidFill>
                  <a:schemeClr val="tx1"/>
                </a:solidFill>
              </a:rPr>
              <a:t>Using water smartly can help us ensure a steady flow of clean, safe water.</a:t>
            </a:r>
          </a:p>
          <a:p>
            <a:r>
              <a:rPr lang="en-US" sz="2600" dirty="0">
                <a:solidFill>
                  <a:schemeClr val="tx1"/>
                </a:solidFill>
              </a:rPr>
              <a:t>You can save water by taking shorter showers, turning off the tap when brushing your teeth, installing a low-flow toilet, and many other ways.</a:t>
            </a:r>
          </a:p>
          <a:p>
            <a:endParaRPr lang="pl-PL" dirty="0"/>
          </a:p>
        </p:txBody>
      </p:sp>
    </p:spTree>
    <p:extLst>
      <p:ext uri="{BB962C8B-B14F-4D97-AF65-F5344CB8AC3E}">
        <p14:creationId xmlns:p14="http://schemas.microsoft.com/office/powerpoint/2010/main" val="1302235332"/>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12704" y="396607"/>
            <a:ext cx="9860096" cy="5470793"/>
          </a:xfrm>
        </p:spPr>
        <p:txBody>
          <a:bodyPr>
            <a:noAutofit/>
          </a:bodyPr>
          <a:lstStyle/>
          <a:p>
            <a:r>
              <a:rPr lang="en-US" sz="2800" dirty="0"/>
              <a:t>Using a refillable bottle, bringing your own reusable bag, and asking the restaurants you frequent to stop using plastic straws helps reduce plastic waste.</a:t>
            </a:r>
          </a:p>
          <a:p>
            <a:r>
              <a:rPr lang="en-US" sz="2800" dirty="0"/>
              <a:t>Around the world, </a:t>
            </a:r>
            <a:r>
              <a:rPr lang="en-US" sz="2800" dirty="0">
                <a:hlinkClick r:id="rId2"/>
              </a:rPr>
              <a:t>one million plastic drinking bottles are purchased every minute</a:t>
            </a:r>
            <a:r>
              <a:rPr lang="en-US" sz="2800" dirty="0"/>
              <a:t>, while up to </a:t>
            </a:r>
            <a:r>
              <a:rPr lang="en-US" sz="2800" dirty="0">
                <a:hlinkClick r:id="rId2"/>
              </a:rPr>
              <a:t>5 trillion single-use plastic bags are used worldwide every year</a:t>
            </a:r>
            <a:r>
              <a:rPr lang="en-US" sz="2800" dirty="0"/>
              <a:t>. In total, half of all plastic produced is designed to be used only once — and then thrown away.</a:t>
            </a:r>
          </a:p>
          <a:p>
            <a:r>
              <a:rPr lang="en-US" sz="2800" dirty="0"/>
              <a:t>From 2010 to 2019, </a:t>
            </a:r>
            <a:r>
              <a:rPr lang="en-US" sz="2800" dirty="0">
                <a:hlinkClick r:id="rId3"/>
              </a:rPr>
              <a:t>e-waste generated globally</a:t>
            </a:r>
            <a:r>
              <a:rPr lang="en-US" sz="2800" dirty="0"/>
              <a:t> grew from 5.3 to 7.3 kilograms per capita annually. Meanwhile, the environmentally sound recycling of e-waste increased at a much slower pace – from 0.8 to 1.3 kilograms per capita annually.</a:t>
            </a:r>
          </a:p>
        </p:txBody>
      </p:sp>
    </p:spTree>
    <p:extLst>
      <p:ext uri="{BB962C8B-B14F-4D97-AF65-F5344CB8AC3E}">
        <p14:creationId xmlns:p14="http://schemas.microsoft.com/office/powerpoint/2010/main" val="59533985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92785" y="1316515"/>
            <a:ext cx="9601200" cy="3581400"/>
          </a:xfrm>
        </p:spPr>
        <p:txBody>
          <a:bodyPr>
            <a:noAutofit/>
          </a:bodyPr>
          <a:lstStyle/>
          <a:p>
            <a:r>
              <a:rPr lang="en-US" sz="2800" dirty="0">
                <a:solidFill>
                  <a:schemeClr val="tx1"/>
                </a:solidFill>
              </a:rPr>
              <a:t>With one shower of about 10 minutes a day, an average person consumes the equivalent of over </a:t>
            </a:r>
            <a:r>
              <a:rPr lang="en-US" sz="2800" dirty="0">
                <a:solidFill>
                  <a:schemeClr val="tx1"/>
                </a:solidFill>
                <a:hlinkClick r:id="rId2"/>
              </a:rPr>
              <a:t>100,000 glasses of drinking water</a:t>
            </a:r>
            <a:r>
              <a:rPr lang="en-US" sz="2800" dirty="0">
                <a:solidFill>
                  <a:schemeClr val="tx1"/>
                </a:solidFill>
              </a:rPr>
              <a:t> every year.</a:t>
            </a:r>
          </a:p>
          <a:p>
            <a:r>
              <a:rPr lang="en-US" sz="2800" dirty="0">
                <a:solidFill>
                  <a:schemeClr val="tx1"/>
                </a:solidFill>
                <a:hlinkClick r:id="rId3"/>
              </a:rPr>
              <a:t>Severe water scarcity affects about 4 billion people</a:t>
            </a:r>
            <a:r>
              <a:rPr lang="en-US" sz="2800" dirty="0">
                <a:solidFill>
                  <a:schemeClr val="tx1"/>
                </a:solidFill>
              </a:rPr>
              <a:t>, or nearly two thirds of the world population, at least one month each year.</a:t>
            </a:r>
          </a:p>
          <a:p>
            <a:r>
              <a:rPr lang="en-US" sz="2800" dirty="0">
                <a:solidFill>
                  <a:schemeClr val="tx1"/>
                </a:solidFill>
                <a:hlinkClick r:id="rId4"/>
              </a:rPr>
              <a:t>Agriculture is by far the largest water consumer</a:t>
            </a:r>
            <a:r>
              <a:rPr lang="en-US" sz="2800" dirty="0">
                <a:solidFill>
                  <a:schemeClr val="tx1"/>
                </a:solidFill>
              </a:rPr>
              <a:t>, accounting for 72% of annual water withdrawals globally. Shifting towards a plant-based diet is one of the most impactful actions one can take to save water.</a:t>
            </a:r>
          </a:p>
          <a:p>
            <a:endParaRPr lang="pl-PL" sz="2800" dirty="0"/>
          </a:p>
        </p:txBody>
      </p:sp>
    </p:spTree>
    <p:extLst>
      <p:ext uri="{BB962C8B-B14F-4D97-AF65-F5344CB8AC3E}">
        <p14:creationId xmlns:p14="http://schemas.microsoft.com/office/powerpoint/2010/main" val="244723294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8831" y="1031631"/>
            <a:ext cx="9601200" cy="961293"/>
          </a:xfrm>
        </p:spPr>
        <p:txBody>
          <a:bodyPr>
            <a:normAutofit fontScale="90000"/>
          </a:bodyPr>
          <a:lstStyle/>
          <a:p>
            <a:r>
              <a:rPr lang="pl-PL" dirty="0">
                <a:solidFill>
                  <a:srgbClr val="365F91"/>
                </a:solidFill>
                <a:ea typeface="Times New Roman" panose="02020603050405020304" pitchFamily="18" charset="0"/>
                <a:cs typeface="Times New Roman" panose="02020603050405020304" pitchFamily="18" charset="0"/>
              </a:rPr>
              <a:t>D</a:t>
            </a:r>
            <a:r>
              <a:rPr lang="en-US" dirty="0" err="1">
                <a:solidFill>
                  <a:srgbClr val="365F91"/>
                </a:solidFill>
                <a:ea typeface="Times New Roman" panose="02020603050405020304" pitchFamily="18" charset="0"/>
                <a:cs typeface="Times New Roman" panose="02020603050405020304" pitchFamily="18" charset="0"/>
              </a:rPr>
              <a:t>isclaimer</a:t>
            </a:r>
            <a:r>
              <a:rPr lang="en-US" dirty="0">
                <a:solidFill>
                  <a:srgbClr val="365F91"/>
                </a:solidFill>
                <a:ea typeface="Times New Roman" panose="02020603050405020304" pitchFamily="18" charset="0"/>
                <a:cs typeface="Times New Roman" panose="02020603050405020304" pitchFamily="18" charset="0"/>
              </a:rPr>
              <a:t>: </a:t>
            </a:r>
            <a:r>
              <a:rPr lang="pl-PL" dirty="0">
                <a:solidFill>
                  <a:srgbClr val="365F91"/>
                </a:solidFill>
                <a:ea typeface="Times New Roman" panose="02020603050405020304" pitchFamily="18" charset="0"/>
                <a:cs typeface="Times New Roman" panose="02020603050405020304" pitchFamily="18" charset="0"/>
              </a:rPr>
              <a:t/>
            </a:r>
            <a:br>
              <a:rPr lang="pl-PL" dirty="0">
                <a:solidFill>
                  <a:srgbClr val="365F91"/>
                </a:solidFill>
                <a:ea typeface="Times New Roman" panose="02020603050405020304" pitchFamily="18" charset="0"/>
                <a:cs typeface="Times New Roman" panose="02020603050405020304" pitchFamily="18" charset="0"/>
              </a:rPr>
            </a:br>
            <a:endParaRPr lang="pl-PL" dirty="0">
              <a:cs typeface="Times New Roman" panose="02020603050405020304" pitchFamily="18" charset="0"/>
            </a:endParaRPr>
          </a:p>
        </p:txBody>
      </p:sp>
      <p:sp>
        <p:nvSpPr>
          <p:cNvPr id="3" name="Symbol zastępczy zawartości 2"/>
          <p:cNvSpPr>
            <a:spLocks noGrp="1"/>
          </p:cNvSpPr>
          <p:nvPr>
            <p:ph idx="1"/>
          </p:nvPr>
        </p:nvSpPr>
        <p:spPr>
          <a:xfrm>
            <a:off x="1488831" y="2171700"/>
            <a:ext cx="9601200" cy="4191000"/>
          </a:xfrm>
        </p:spPr>
        <p:txBody>
          <a:bodyPr>
            <a:normAutofit lnSpcReduction="10000"/>
          </a:bodyPr>
          <a:lstStyle/>
          <a:p>
            <a:pPr marL="0" indent="0">
              <a:buNone/>
            </a:pPr>
            <a:r>
              <a:rPr lang="en-US" sz="4000" dirty="0">
                <a:solidFill>
                  <a:srgbClr val="365F91"/>
                </a:solidFill>
                <a:latin typeface="+mj-lt"/>
                <a:ea typeface="Times New Roman" panose="02020603050405020304" pitchFamily="18" charset="0"/>
                <a:cs typeface="Times New Roman" panose="02020603050405020304" pitchFamily="18"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pl-PL" sz="4000" dirty="0">
              <a:latin typeface="+mj-lt"/>
              <a:cs typeface="Times New Roman" panose="02020603050405020304" pitchFamily="18" charset="0"/>
            </a:endParaRPr>
          </a:p>
        </p:txBody>
      </p:sp>
      <p:pic>
        <p:nvPicPr>
          <p:cNvPr id="5" name="Obraz 4" descr="C:\Users\FFI\Desktop\nowe projekty 2021\DEINDE\Erasmus+ 2021\co-funded_en\Horizontal\JPEG\EN Co-funded by the EU_POS.jpg"/>
          <p:cNvPicPr/>
          <p:nvPr/>
        </p:nvPicPr>
        <p:blipFill>
          <a:blip r:embed="rId2"/>
          <a:srcRect/>
          <a:stretch>
            <a:fillRect/>
          </a:stretch>
        </p:blipFill>
        <p:spPr>
          <a:xfrm>
            <a:off x="7073655" y="533449"/>
            <a:ext cx="4375150" cy="915035"/>
          </a:xfrm>
          <a:prstGeom prst="rect">
            <a:avLst/>
          </a:prstGeom>
          <a:noFill/>
          <a:ln>
            <a:noFill/>
            <a:prstDash/>
          </a:ln>
        </p:spPr>
      </p:pic>
    </p:spTree>
    <p:extLst>
      <p:ext uri="{BB962C8B-B14F-4D97-AF65-F5344CB8AC3E}">
        <p14:creationId xmlns:p14="http://schemas.microsoft.com/office/powerpoint/2010/main" val="57796335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770185" y="2543908"/>
            <a:ext cx="8217877" cy="2883877"/>
          </a:xfrm>
        </p:spPr>
        <p:txBody>
          <a:bodyPr>
            <a:normAutofit/>
          </a:bodyPr>
          <a:lstStyle/>
          <a:p>
            <a:r>
              <a:rPr lang="pl-PL" b="1" dirty="0" err="1">
                <a:latin typeface="Times New Roman" panose="02020603050405020304" pitchFamily="18" charset="0"/>
                <a:cs typeface="Times New Roman" panose="02020603050405020304" pitchFamily="18" charset="0"/>
              </a:rPr>
              <a:t>K</a:t>
            </a:r>
            <a:r>
              <a:rPr lang="en" b="1" dirty="0" smtClean="0">
                <a:latin typeface="Times New Roman" panose="02020603050405020304" pitchFamily="18" charset="0"/>
                <a:cs typeface="Times New Roman" panose="02020603050405020304" pitchFamily="18" charset="0"/>
              </a:rPr>
              <a:t>ey competences for people 50+</a:t>
            </a:r>
          </a:p>
          <a:p>
            <a:endParaRPr lang="pl-PL" b="1" dirty="0">
              <a:latin typeface="Times New Roman" panose="02020603050405020304" pitchFamily="18" charset="0"/>
              <a:cs typeface="Times New Roman" panose="02020603050405020304" pitchFamily="18" charset="0"/>
            </a:endParaRPr>
          </a:p>
          <a:p>
            <a:r>
              <a:rPr lang="en" sz="4000" b="1" dirty="0" smtClean="0">
                <a:latin typeface="Times New Roman" panose="02020603050405020304" pitchFamily="18" charset="0"/>
                <a:cs typeface="Times New Roman" panose="02020603050405020304" pitchFamily="18" charset="0"/>
              </a:rPr>
              <a:t>Course: Entrepreneurship, Module 2 "Ecology in my life"</a:t>
            </a:r>
          </a:p>
        </p:txBody>
      </p:sp>
      <p:pic>
        <p:nvPicPr>
          <p:cNvPr id="4" name="Obraz 3" descr="C:\Users\FFI\Desktop\nowe projekty 2021\DEINDE\Erasmus+ 2021\co-funded_en\Horizontal\JPEG\EN Co-funded by the EU_POS.jpg"/>
          <p:cNvPicPr/>
          <p:nvPr/>
        </p:nvPicPr>
        <p:blipFill>
          <a:blip r:embed="rId2"/>
          <a:srcRect/>
          <a:stretch>
            <a:fillRect/>
          </a:stretch>
        </p:blipFill>
        <p:spPr>
          <a:xfrm>
            <a:off x="1399686" y="1330936"/>
            <a:ext cx="4375150" cy="915035"/>
          </a:xfrm>
          <a:prstGeom prst="rect">
            <a:avLst/>
          </a:prstGeom>
          <a:noFill/>
          <a:ln>
            <a:noFill/>
            <a:prstDash/>
          </a:ln>
        </p:spPr>
      </p:pic>
      <p:pic>
        <p:nvPicPr>
          <p:cNvPr id="5" name="Image 1"/>
          <p:cNvPicPr/>
          <p:nvPr/>
        </p:nvPicPr>
        <p:blipFill>
          <a:blip r:embed="rId3"/>
          <a:srcRect/>
          <a:stretch>
            <a:fillRect/>
          </a:stretch>
        </p:blipFill>
        <p:spPr>
          <a:xfrm>
            <a:off x="9615122" y="4208585"/>
            <a:ext cx="1238250" cy="1219200"/>
          </a:xfrm>
          <a:prstGeom prst="rect">
            <a:avLst/>
          </a:prstGeom>
          <a:noFill/>
          <a:ln>
            <a:noFill/>
            <a:prstDash/>
          </a:ln>
        </p:spPr>
      </p:pic>
    </p:spTree>
    <p:extLst>
      <p:ext uri="{BB962C8B-B14F-4D97-AF65-F5344CB8AC3E}">
        <p14:creationId xmlns:p14="http://schemas.microsoft.com/office/powerpoint/2010/main" val="3276825939"/>
      </p:ext>
    </p:extLst>
  </p:cSld>
  <p:clrMapOvr>
    <a:masterClrMapping/>
  </p:clrMapOvr>
  <p:transition spd="med">
    <p:cove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1828800"/>
            <a:ext cx="9601200" cy="4038600"/>
          </a:xfrm>
        </p:spPr>
        <p:txBody>
          <a:bodyPr>
            <a:normAutofit/>
          </a:bodyPr>
          <a:lstStyle/>
          <a:p>
            <a:pPr marL="0" indent="0" algn="ctr">
              <a:buNone/>
            </a:pPr>
            <a:r>
              <a:rPr lang="en" sz="6000" dirty="0" smtClean="0"/>
              <a:t>Household budget - ecological perspective</a:t>
            </a:r>
            <a:endParaRPr lang="pl-PL" sz="6000" dirty="0"/>
          </a:p>
        </p:txBody>
      </p:sp>
    </p:spTree>
    <p:extLst>
      <p:ext uri="{BB962C8B-B14F-4D97-AF65-F5344CB8AC3E}">
        <p14:creationId xmlns:p14="http://schemas.microsoft.com/office/powerpoint/2010/main" val="73137717"/>
      </p:ext>
    </p:extLst>
  </p:cSld>
  <p:clrMapOvr>
    <a:masterClrMapping/>
  </p:clrMapOvr>
  <p:transition spd="med">
    <p:cove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a:t>
            </a:r>
            <a:r>
              <a:rPr lang="en" b="1" dirty="0" smtClean="0"/>
              <a:t>lant-based diet</a:t>
            </a:r>
            <a:r>
              <a:rPr lang="pl-PL" b="1" dirty="0"/>
              <a:t/>
            </a:r>
            <a:br>
              <a:rPr lang="pl-PL" b="1" dirty="0"/>
            </a:br>
            <a:endParaRPr lang="pl-PL" dirty="0"/>
          </a:p>
        </p:txBody>
      </p:sp>
      <p:sp>
        <p:nvSpPr>
          <p:cNvPr id="3" name="Symbol zastępczy zawartości 2"/>
          <p:cNvSpPr>
            <a:spLocks noGrp="1"/>
          </p:cNvSpPr>
          <p:nvPr>
            <p:ph idx="1"/>
          </p:nvPr>
        </p:nvSpPr>
        <p:spPr/>
        <p:txBody>
          <a:bodyPr>
            <a:normAutofit/>
          </a:bodyPr>
          <a:lstStyle/>
          <a:p>
            <a:pPr marL="0" indent="0">
              <a:buNone/>
            </a:pPr>
            <a:r>
              <a:rPr lang="en" sz="3600" dirty="0" smtClean="0"/>
              <a:t>Research from the University of Oxford in 2021 </a:t>
            </a:r>
            <a:r>
              <a:rPr lang="en" sz="3600" dirty="0"/>
              <a:t>showed that </a:t>
            </a:r>
            <a:r>
              <a:rPr lang="en" sz="3600" dirty="0" smtClean="0"/>
              <a:t>in </a:t>
            </a:r>
            <a:r>
              <a:rPr lang="en" sz="3600" dirty="0"/>
              <a:t>Europe, Australia and </a:t>
            </a:r>
            <a:r>
              <a:rPr lang="en" sz="3600" dirty="0" smtClean="0"/>
              <a:t>the USA, </a:t>
            </a:r>
            <a:r>
              <a:rPr lang="en-US" sz="3600" dirty="0"/>
              <a:t>switching to a plant-based diet results in savings of 25-29 per cent.</a:t>
            </a:r>
            <a:endParaRPr lang="en" sz="3600" dirty="0"/>
          </a:p>
        </p:txBody>
      </p:sp>
    </p:spTree>
    <p:extLst>
      <p:ext uri="{BB962C8B-B14F-4D97-AF65-F5344CB8AC3E}">
        <p14:creationId xmlns:p14="http://schemas.microsoft.com/office/powerpoint/2010/main" val="3771055392"/>
      </p:ext>
    </p:extLst>
  </p:cSld>
  <p:clrMapOvr>
    <a:masterClrMapping/>
  </p:clrMapOvr>
  <p:transition spd="med">
    <p:cove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5217" y="296694"/>
            <a:ext cx="9601200" cy="1485900"/>
          </a:xfrm>
        </p:spPr>
        <p:txBody>
          <a:bodyPr/>
          <a:lstStyle/>
          <a:p>
            <a:r>
              <a:rPr lang="en" dirty="0" smtClean="0"/>
              <a:t>A bicycle instead of a car</a:t>
            </a:r>
            <a:endParaRPr lang="pl-PL" dirty="0"/>
          </a:p>
        </p:txBody>
      </p:sp>
      <p:sp>
        <p:nvSpPr>
          <p:cNvPr id="3" name="Symbol zastępczy zawartości 2"/>
          <p:cNvSpPr>
            <a:spLocks noGrp="1"/>
          </p:cNvSpPr>
          <p:nvPr>
            <p:ph idx="1"/>
          </p:nvPr>
        </p:nvSpPr>
        <p:spPr>
          <a:xfrm>
            <a:off x="1585609" y="1214741"/>
            <a:ext cx="9601200" cy="4672209"/>
          </a:xfrm>
        </p:spPr>
        <p:txBody>
          <a:bodyPr>
            <a:noAutofit/>
          </a:bodyPr>
          <a:lstStyle/>
          <a:p>
            <a:r>
              <a:rPr lang="en" sz="3600" dirty="0" smtClean="0"/>
              <a:t>Giving up or limiting the use of the car results in savings of several hundred </a:t>
            </a:r>
            <a:r>
              <a:rPr lang="en" sz="3600" dirty="0"/>
              <a:t>zlotys per month.</a:t>
            </a:r>
            <a:endParaRPr lang="pl-PL" sz="3600" dirty="0" smtClean="0"/>
          </a:p>
          <a:p>
            <a:r>
              <a:rPr lang="en" sz="3600" dirty="0" smtClean="0"/>
              <a:t>It also reduces </a:t>
            </a:r>
            <a:r>
              <a:rPr lang="en" sz="3600" dirty="0"/>
              <a:t>air pollution </a:t>
            </a:r>
            <a:r>
              <a:rPr lang="en" sz="3600" dirty="0" smtClean="0"/>
              <a:t>– passenger cars in Europe </a:t>
            </a:r>
            <a:r>
              <a:rPr lang="en" sz="3600" dirty="0"/>
              <a:t>generate </a:t>
            </a:r>
            <a:r>
              <a:rPr lang="en" sz="3600" dirty="0" smtClean="0"/>
              <a:t>more than </a:t>
            </a:r>
            <a:r>
              <a:rPr lang="en" sz="3600" dirty="0"/>
              <a:t>60% of all CO2 emissions from road transport.</a:t>
            </a:r>
            <a:endParaRPr lang="pl-PL" sz="3600" dirty="0" smtClean="0"/>
          </a:p>
          <a:p>
            <a:r>
              <a:rPr lang="en" sz="3600" dirty="0"/>
              <a:t>Regular </a:t>
            </a:r>
            <a:r>
              <a:rPr lang="en" sz="3600" dirty="0" smtClean="0"/>
              <a:t>cycling </a:t>
            </a:r>
            <a:r>
              <a:rPr lang="en" sz="3600" dirty="0"/>
              <a:t>affects </a:t>
            </a:r>
            <a:r>
              <a:rPr lang="en" sz="3600" dirty="0" smtClean="0"/>
              <a:t>good </a:t>
            </a:r>
            <a:r>
              <a:rPr lang="en" sz="3600" dirty="0"/>
              <a:t>physical shape, </a:t>
            </a:r>
            <a:r>
              <a:rPr lang="en" sz="3600" dirty="0" smtClean="0"/>
              <a:t>stimulates </a:t>
            </a:r>
            <a:r>
              <a:rPr lang="en" sz="3600" dirty="0"/>
              <a:t>and </a:t>
            </a:r>
            <a:r>
              <a:rPr lang="en" sz="3600" dirty="0" smtClean="0"/>
              <a:t>improves </a:t>
            </a:r>
            <a:r>
              <a:rPr lang="en" sz="3600" dirty="0"/>
              <a:t>the work of the heart, lungs and circulatory system, </a:t>
            </a:r>
            <a:r>
              <a:rPr lang="en" sz="3600" dirty="0" smtClean="0"/>
              <a:t>reduces </a:t>
            </a:r>
            <a:r>
              <a:rPr lang="en" sz="3600" dirty="0"/>
              <a:t>the risk of cardiovascular diseases.</a:t>
            </a:r>
          </a:p>
        </p:txBody>
      </p:sp>
    </p:spTree>
    <p:extLst>
      <p:ext uri="{BB962C8B-B14F-4D97-AF65-F5344CB8AC3E}">
        <p14:creationId xmlns:p14="http://schemas.microsoft.com/office/powerpoint/2010/main" val="416181254"/>
      </p:ext>
    </p:extLst>
  </p:cSld>
  <p:clrMapOvr>
    <a:masterClrMapping/>
  </p:clrMapOvr>
  <p:transition spd="med">
    <p:cove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dirty="0" smtClean="0"/>
              <a:t>Collecting rainwater</a:t>
            </a:r>
            <a:endParaRPr lang="pl-PL" dirty="0"/>
          </a:p>
        </p:txBody>
      </p:sp>
      <p:sp>
        <p:nvSpPr>
          <p:cNvPr id="3" name="Symbol zastępczy zawartości 2"/>
          <p:cNvSpPr>
            <a:spLocks noGrp="1"/>
          </p:cNvSpPr>
          <p:nvPr>
            <p:ph idx="1"/>
          </p:nvPr>
        </p:nvSpPr>
        <p:spPr/>
        <p:txBody>
          <a:bodyPr>
            <a:normAutofit fontScale="92500" lnSpcReduction="20000"/>
          </a:bodyPr>
          <a:lstStyle/>
          <a:p>
            <a:r>
              <a:rPr lang="en" sz="3200" dirty="0" smtClean="0"/>
              <a:t>Rainwater is not </a:t>
            </a:r>
            <a:r>
              <a:rPr lang="en" sz="3200" dirty="0"/>
              <a:t>suitable </a:t>
            </a:r>
            <a:r>
              <a:rPr lang="en" sz="3200" dirty="0" smtClean="0"/>
              <a:t>for </a:t>
            </a:r>
            <a:r>
              <a:rPr lang="en" sz="3200" dirty="0"/>
              <a:t>drinking, </a:t>
            </a:r>
            <a:r>
              <a:rPr lang="en" sz="3200" dirty="0" smtClean="0"/>
              <a:t>but it can be used for watering the lawn, garden, washing and </a:t>
            </a:r>
            <a:r>
              <a:rPr lang="en" sz="3200" dirty="0"/>
              <a:t>cleaning.</a:t>
            </a:r>
            <a:endParaRPr lang="pl-PL" sz="3200" dirty="0" smtClean="0"/>
          </a:p>
          <a:p>
            <a:r>
              <a:rPr lang="en" sz="3200" dirty="0" smtClean="0"/>
              <a:t>By collecting rainwater, </a:t>
            </a:r>
            <a:r>
              <a:rPr lang="en" sz="3200" dirty="0"/>
              <a:t>you can save up to </a:t>
            </a:r>
            <a:r>
              <a:rPr lang="en" sz="3200" dirty="0" smtClean="0"/>
              <a:t>50%</a:t>
            </a:r>
            <a:r>
              <a:rPr lang="pl-PL" sz="3200" dirty="0" smtClean="0"/>
              <a:t> of </a:t>
            </a:r>
            <a:r>
              <a:rPr lang="en" sz="3200" dirty="0" smtClean="0"/>
              <a:t>drinking water.</a:t>
            </a:r>
          </a:p>
          <a:p>
            <a:r>
              <a:rPr lang="en" sz="3200" dirty="0" smtClean="0"/>
              <a:t>During </a:t>
            </a:r>
            <a:r>
              <a:rPr lang="en" sz="3200" dirty="0"/>
              <a:t>a 10-minute rain, approx. 180 liters of water can be collected from a 120 </a:t>
            </a:r>
            <a:r>
              <a:rPr lang="en" sz="3200" dirty="0" smtClean="0"/>
              <a:t>m2</a:t>
            </a:r>
            <a:r>
              <a:rPr lang="pl-PL" sz="3200" dirty="0" smtClean="0"/>
              <a:t>-</a:t>
            </a:r>
            <a:r>
              <a:rPr lang="en" sz="3200" dirty="0" smtClean="0"/>
              <a:t>roof. That's what </a:t>
            </a:r>
            <a:r>
              <a:rPr lang="en" sz="3200" dirty="0"/>
              <a:t>it takes to take </a:t>
            </a:r>
            <a:r>
              <a:rPr lang="en" sz="3200" dirty="0" smtClean="0"/>
              <a:t>5 </a:t>
            </a:r>
            <a:r>
              <a:rPr lang="en" sz="3200" dirty="0"/>
              <a:t>showers, do 6</a:t>
            </a:r>
            <a:r>
              <a:rPr lang="en" sz="3200" dirty="0" smtClean="0"/>
              <a:t> </a:t>
            </a:r>
            <a:r>
              <a:rPr lang="en" sz="3200" dirty="0"/>
              <a:t>washing or flushing the toilet </a:t>
            </a:r>
            <a:r>
              <a:rPr lang="en" sz="3200" dirty="0" smtClean="0"/>
              <a:t>30 </a:t>
            </a:r>
            <a:r>
              <a:rPr lang="en" sz="3200" dirty="0"/>
              <a:t>times.</a:t>
            </a:r>
            <a:endParaRPr lang="pl-PL" sz="3200" dirty="0"/>
          </a:p>
        </p:txBody>
      </p:sp>
    </p:spTree>
    <p:extLst>
      <p:ext uri="{BB962C8B-B14F-4D97-AF65-F5344CB8AC3E}">
        <p14:creationId xmlns:p14="http://schemas.microsoft.com/office/powerpoint/2010/main" val="3824237326"/>
      </p:ext>
    </p:extLst>
  </p:cSld>
  <p:clrMapOvr>
    <a:masterClrMapping/>
  </p:clrMapOvr>
  <p:transition spd="med">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0" name="Rectangle 211">
            <a:extLst>
              <a:ext uri="{FF2B5EF4-FFF2-40B4-BE49-F238E27FC236}">
                <a16:creationId xmlns:a16="http://schemas.microsoft.com/office/drawing/2014/main" xmlns="" id="{2111B97A-2FB0-4625-8C2E-CDCB1AF683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13">
            <a:extLst>
              <a:ext uri="{FF2B5EF4-FFF2-40B4-BE49-F238E27FC236}">
                <a16:creationId xmlns:a16="http://schemas.microsoft.com/office/drawing/2014/main" xmlns="" id="{B83D307E-DF68-43F8-97CE-0AAE950A71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271255" y="-1"/>
            <a:ext cx="7649490" cy="5728133"/>
            <a:chOff x="329184" y="1"/>
            <a:chExt cx="524256" cy="5728133"/>
          </a:xfrm>
        </p:grpSpPr>
        <p:cxnSp>
          <p:nvCxnSpPr>
            <p:cNvPr id="215" name="Straight Connector 214">
              <a:extLst>
                <a:ext uri="{FF2B5EF4-FFF2-40B4-BE49-F238E27FC236}">
                  <a16:creationId xmlns:a16="http://schemas.microsoft.com/office/drawing/2014/main" xmlns="" id="{5546E3D2-37BF-4528-9851-2B2F628234A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2" name="Rectangle 215">
              <a:extLst>
                <a:ext uri="{FF2B5EF4-FFF2-40B4-BE49-F238E27FC236}">
                  <a16:creationId xmlns:a16="http://schemas.microsoft.com/office/drawing/2014/main" xmlns="" id="{752A0C69-DC4E-4FC0-843C-BAA27B3A56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3" name="Rectangle 217">
            <a:extLst>
              <a:ext uri="{FF2B5EF4-FFF2-40B4-BE49-F238E27FC236}">
                <a16:creationId xmlns:a16="http://schemas.microsoft.com/office/drawing/2014/main" xmlns="" id="{8ED94938-268E-4C0A-A08A-B3980C78BA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ctrTitle"/>
          </p:nvPr>
        </p:nvSpPr>
        <p:spPr>
          <a:xfrm>
            <a:off x="1076740" y="3368991"/>
            <a:ext cx="10071536" cy="929750"/>
          </a:xfrm>
        </p:spPr>
        <p:txBody>
          <a:bodyPr anchor="b">
            <a:normAutofit/>
          </a:bodyPr>
          <a:lstStyle/>
          <a:p>
            <a:r>
              <a:rPr lang="en" sz="5200" dirty="0">
                <a:solidFill>
                  <a:srgbClr val="002060"/>
                </a:solidFill>
                <a:latin typeface="Arial" panose="020B0604020202020204" pitchFamily="34" charset="0"/>
                <a:cs typeface="Arial" panose="020B0604020202020204" pitchFamily="34" charset="0"/>
              </a:rPr>
              <a:t>HUMAN PERSONALITY</a:t>
            </a:r>
            <a:endParaRPr lang="pl-PL" sz="5200" dirty="0">
              <a:solidFill>
                <a:srgbClr val="002060"/>
              </a:solidFill>
              <a:latin typeface="Arial" panose="020B0604020202020204" pitchFamily="34" charset="0"/>
              <a:cs typeface="Arial" panose="020B0604020202020204" pitchFamily="34" charset="0"/>
            </a:endParaRPr>
          </a:p>
        </p:txBody>
      </p:sp>
      <p:sp>
        <p:nvSpPr>
          <p:cNvPr id="3" name="Podtytuł 2"/>
          <p:cNvSpPr>
            <a:spLocks noGrp="1"/>
          </p:cNvSpPr>
          <p:nvPr>
            <p:ph type="subTitle" idx="1"/>
          </p:nvPr>
        </p:nvSpPr>
        <p:spPr>
          <a:xfrm>
            <a:off x="1076740" y="4313692"/>
            <a:ext cx="10088045" cy="1099330"/>
          </a:xfrm>
        </p:spPr>
        <p:txBody>
          <a:bodyPr vert="horz" lIns="91440" tIns="45720" rIns="91440" bIns="45720" rtlCol="0" anchor="t">
            <a:noAutofit/>
          </a:bodyPr>
          <a:lstStyle/>
          <a:p>
            <a:r>
              <a:rPr lang="pl-PL" b="1" dirty="0">
                <a:latin typeface="Arial" panose="020B0604020202020204" pitchFamily="34" charset="0"/>
                <a:cs typeface="Arial" panose="020B0604020202020204" pitchFamily="34" charset="0"/>
              </a:rPr>
              <a:t>A</a:t>
            </a:r>
            <a:r>
              <a:rPr lang="en-GB" b="1" dirty="0">
                <a:latin typeface="Arial" panose="020B0604020202020204" pitchFamily="34" charset="0"/>
                <a:cs typeface="Arial" panose="020B0604020202020204" pitchFamily="34" charset="0"/>
              </a:rPr>
              <a:t> characteristic, relatively constant way of how an individual reacts to the social and natural environment, </a:t>
            </a:r>
            <a:r>
              <a:rPr lang="en-GB" b="1" dirty="0" smtClean="0">
                <a:latin typeface="Arial" panose="020B0604020202020204" pitchFamily="34" charset="0"/>
                <a:cs typeface="Arial" panose="020B0604020202020204" pitchFamily="34" charset="0"/>
              </a:rPr>
              <a:t>as </a:t>
            </a:r>
            <a:r>
              <a:rPr lang="en-GB" b="1" dirty="0">
                <a:latin typeface="Arial" panose="020B0604020202020204" pitchFamily="34" charset="0"/>
                <a:cs typeface="Arial" panose="020B0604020202020204" pitchFamily="34" charset="0"/>
              </a:rPr>
              <a:t>well as the way of interacting with it</a:t>
            </a:r>
            <a:r>
              <a:rPr lang="pl-PL" b="1" dirty="0">
                <a:latin typeface="Arial" panose="020B0604020202020204" pitchFamily="34" charset="0"/>
                <a:cs typeface="Arial" panose="020B0604020202020204" pitchFamily="34" charset="0"/>
              </a:rPr>
              <a:t>.</a:t>
            </a:r>
            <a:endParaRPr lang="en" b="1" dirty="0">
              <a:latin typeface="Arial" panose="020B0604020202020204" pitchFamily="34" charset="0"/>
              <a:cs typeface="Arial" panose="020B0604020202020204" pitchFamily="34" charset="0"/>
            </a:endParaRPr>
          </a:p>
        </p:txBody>
      </p:sp>
      <p:pic>
        <p:nvPicPr>
          <p:cNvPr id="9" name="Picture 9">
            <a:extLst>
              <a:ext uri="{FF2B5EF4-FFF2-40B4-BE49-F238E27FC236}">
                <a16:creationId xmlns:a16="http://schemas.microsoft.com/office/drawing/2014/main" xmlns="" id="{EC12B964-FC92-CFEB-7911-19E8C01106D5}"/>
              </a:ext>
            </a:extLst>
          </p:cNvPr>
          <p:cNvPicPr>
            <a:picLocks noChangeAspect="1"/>
          </p:cNvPicPr>
          <p:nvPr/>
        </p:nvPicPr>
        <p:blipFill rotWithShape="1">
          <a:blip r:embed="rId2"/>
          <a:srcRect l="11516" r="26466" b="4"/>
          <a:stretch/>
        </p:blipFill>
        <p:spPr>
          <a:xfrm>
            <a:off x="1064994" y="772621"/>
            <a:ext cx="2971785" cy="2743200"/>
          </a:xfrm>
          <a:prstGeom prst="rect">
            <a:avLst/>
          </a:prstGeom>
        </p:spPr>
      </p:pic>
      <p:pic>
        <p:nvPicPr>
          <p:cNvPr id="8" name="Picture 8">
            <a:extLst>
              <a:ext uri="{FF2B5EF4-FFF2-40B4-BE49-F238E27FC236}">
                <a16:creationId xmlns:a16="http://schemas.microsoft.com/office/drawing/2014/main" xmlns="" id="{ED8759B7-53D9-51DB-3176-C643E1F2D558}"/>
              </a:ext>
            </a:extLst>
          </p:cNvPr>
          <p:cNvPicPr>
            <a:picLocks noChangeAspect="1"/>
          </p:cNvPicPr>
          <p:nvPr/>
        </p:nvPicPr>
        <p:blipFill rotWithShape="1">
          <a:blip r:embed="rId3"/>
          <a:srcRect r="2249" b="-3"/>
          <a:stretch/>
        </p:blipFill>
        <p:spPr>
          <a:xfrm>
            <a:off x="4457293" y="1196788"/>
            <a:ext cx="3292790" cy="1894865"/>
          </a:xfrm>
          <a:prstGeom prst="rect">
            <a:avLst/>
          </a:prstGeom>
        </p:spPr>
      </p:pic>
      <p:pic>
        <p:nvPicPr>
          <p:cNvPr id="7" name="Picture 7">
            <a:extLst>
              <a:ext uri="{FF2B5EF4-FFF2-40B4-BE49-F238E27FC236}">
                <a16:creationId xmlns:a16="http://schemas.microsoft.com/office/drawing/2014/main" xmlns="" id="{82074BED-04CD-CBD4-B38C-000DD07D1333}"/>
              </a:ext>
            </a:extLst>
          </p:cNvPr>
          <p:cNvPicPr>
            <a:picLocks noChangeAspect="1"/>
          </p:cNvPicPr>
          <p:nvPr/>
        </p:nvPicPr>
        <p:blipFill rotWithShape="1">
          <a:blip r:embed="rId4"/>
          <a:srcRect l="15972" r="23362" b="1"/>
          <a:stretch/>
        </p:blipFill>
        <p:spPr>
          <a:xfrm>
            <a:off x="8176480" y="772621"/>
            <a:ext cx="2971797" cy="2743200"/>
          </a:xfrm>
          <a:prstGeom prst="rect">
            <a:avLst/>
          </a:prstGeom>
        </p:spPr>
      </p:pic>
    </p:spTree>
    <p:extLst>
      <p:ext uri="{BB962C8B-B14F-4D97-AF65-F5344CB8AC3E}">
        <p14:creationId xmlns:p14="http://schemas.microsoft.com/office/powerpoint/2010/main" val="249268666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0" nodeType="afterEffect">
                                  <p:stCondLst>
                                    <p:cond delay="0"/>
                                  </p:stCondLst>
                                  <p:iterate>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0860" y="296693"/>
            <a:ext cx="9601200" cy="1485900"/>
          </a:xfrm>
        </p:spPr>
        <p:txBody>
          <a:bodyPr>
            <a:normAutofit/>
          </a:bodyPr>
          <a:lstStyle/>
          <a:p>
            <a:r>
              <a:rPr lang="en" b="1" dirty="0" smtClean="0"/>
              <a:t>Make full use of the food you buy</a:t>
            </a:r>
            <a:r>
              <a:rPr lang="pl-PL" b="1" dirty="0"/>
              <a:t/>
            </a:r>
            <a:br>
              <a:rPr lang="pl-PL" b="1" dirty="0"/>
            </a:br>
            <a:endParaRPr lang="pl-PL" dirty="0"/>
          </a:p>
        </p:txBody>
      </p:sp>
      <p:sp>
        <p:nvSpPr>
          <p:cNvPr id="3" name="Symbol zastępczy zawartości 2"/>
          <p:cNvSpPr>
            <a:spLocks noGrp="1"/>
          </p:cNvSpPr>
          <p:nvPr>
            <p:ph idx="1"/>
          </p:nvPr>
        </p:nvSpPr>
        <p:spPr>
          <a:xfrm>
            <a:off x="1215956" y="1039643"/>
            <a:ext cx="10340503" cy="5672442"/>
          </a:xfrm>
        </p:spPr>
        <p:txBody>
          <a:bodyPr>
            <a:noAutofit/>
          </a:bodyPr>
          <a:lstStyle/>
          <a:p>
            <a:r>
              <a:rPr lang="en" sz="2800" dirty="0" smtClean="0"/>
              <a:t>About 1/3 of food </a:t>
            </a:r>
            <a:r>
              <a:rPr lang="en" sz="2800" dirty="0"/>
              <a:t>worldwide is wasted. This is a huge </a:t>
            </a:r>
            <a:r>
              <a:rPr lang="en" sz="2800" dirty="0" smtClean="0"/>
              <a:t>burden on wallets and on the climate.</a:t>
            </a:r>
          </a:p>
          <a:p>
            <a:r>
              <a:rPr lang="en" sz="2800" dirty="0"/>
              <a:t>Food </a:t>
            </a:r>
            <a:r>
              <a:rPr lang="en" sz="2800" dirty="0" smtClean="0"/>
              <a:t>production requires large amounts of water, </a:t>
            </a:r>
            <a:r>
              <a:rPr lang="en" sz="2800" dirty="0"/>
              <a:t>land and </a:t>
            </a:r>
            <a:r>
              <a:rPr lang="en" sz="2800" dirty="0" smtClean="0"/>
              <a:t>energy.</a:t>
            </a:r>
          </a:p>
          <a:p>
            <a:r>
              <a:rPr lang="en-US" sz="2800" dirty="0"/>
              <a:t>Before shopping, it is important to consider how much food you actually need, and only stock up on products with a sufficiently long shelf life. </a:t>
            </a:r>
            <a:endParaRPr lang="pl-PL" sz="2800" dirty="0" smtClean="0"/>
          </a:p>
          <a:p>
            <a:r>
              <a:rPr lang="en" sz="2800" dirty="0" smtClean="0"/>
              <a:t>Applications, e.g. </a:t>
            </a:r>
            <a:r>
              <a:rPr lang="en" sz="2800" dirty="0"/>
              <a:t>Too Good To Go, thanks to which you can buy surplus food from various stores and restaurants at attractive prices.</a:t>
            </a:r>
            <a:endParaRPr lang="pl-PL" sz="2800" dirty="0" smtClean="0"/>
          </a:p>
          <a:p>
            <a:pPr marL="0" indent="0">
              <a:buNone/>
            </a:pPr>
            <a:endParaRPr lang="pl-PL" sz="2400" dirty="0"/>
          </a:p>
        </p:txBody>
      </p:sp>
    </p:spTree>
    <p:extLst>
      <p:ext uri="{BB962C8B-B14F-4D97-AF65-F5344CB8AC3E}">
        <p14:creationId xmlns:p14="http://schemas.microsoft.com/office/powerpoint/2010/main" val="2519895717"/>
      </p:ext>
    </p:extLst>
  </p:cSld>
  <p:clrMapOvr>
    <a:masterClrMapping/>
  </p:clrMapOvr>
  <p:transition spd="med">
    <p:cove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dirty="0"/>
              <a:t>Limiting clothing purchases</a:t>
            </a:r>
          </a:p>
        </p:txBody>
      </p:sp>
      <p:sp>
        <p:nvSpPr>
          <p:cNvPr id="3" name="Symbol zastępczy zawartości 2"/>
          <p:cNvSpPr>
            <a:spLocks noGrp="1"/>
          </p:cNvSpPr>
          <p:nvPr>
            <p:ph idx="1"/>
          </p:nvPr>
        </p:nvSpPr>
        <p:spPr>
          <a:xfrm>
            <a:off x="1371600" y="1753644"/>
            <a:ext cx="9601200" cy="4684734"/>
          </a:xfrm>
        </p:spPr>
        <p:txBody>
          <a:bodyPr>
            <a:noAutofit/>
          </a:bodyPr>
          <a:lstStyle/>
          <a:p>
            <a:r>
              <a:rPr lang="en-US" sz="2800" dirty="0"/>
              <a:t>The 2015 documentary The True Cost revealed that humanity consumes around 80 billion new clothes a year, 400 per cent more than 20 years ago. </a:t>
            </a:r>
            <a:endParaRPr lang="pl-PL" sz="2800" dirty="0" smtClean="0"/>
          </a:p>
          <a:p>
            <a:r>
              <a:rPr lang="en-US" sz="2800" dirty="0"/>
              <a:t>One of the reasons for this is the chain stores - so-called fast fashion, i.e. cheap clothing produced for little money that takes into account current trends, is quickly marketed and the unsold surplus ends up in landfills. </a:t>
            </a:r>
          </a:p>
          <a:p>
            <a:r>
              <a:rPr lang="en-US" sz="2800" dirty="0"/>
              <a:t>Some chain stores introduce as many as 50 collections a year.</a:t>
            </a:r>
            <a:endParaRPr lang="en" sz="2800" dirty="0"/>
          </a:p>
        </p:txBody>
      </p:sp>
    </p:spTree>
    <p:extLst>
      <p:ext uri="{BB962C8B-B14F-4D97-AF65-F5344CB8AC3E}">
        <p14:creationId xmlns:p14="http://schemas.microsoft.com/office/powerpoint/2010/main" val="1824011064"/>
      </p:ext>
    </p:extLst>
  </p:cSld>
  <p:clrMapOvr>
    <a:masterClrMapping/>
  </p:clrMapOvr>
  <p:transition spd="med">
    <p:cove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576197"/>
            <a:ext cx="9601200" cy="5291203"/>
          </a:xfrm>
        </p:spPr>
        <p:txBody>
          <a:bodyPr>
            <a:noAutofit/>
          </a:bodyPr>
          <a:lstStyle/>
          <a:p>
            <a:r>
              <a:rPr lang="en" sz="3200" dirty="0"/>
              <a:t>Low production costs are associated </a:t>
            </a:r>
            <a:r>
              <a:rPr lang="en" sz="3200" dirty="0" smtClean="0"/>
              <a:t>with practices that </a:t>
            </a:r>
            <a:r>
              <a:rPr lang="en" sz="3200" dirty="0"/>
              <a:t>degrade </a:t>
            </a:r>
            <a:r>
              <a:rPr lang="en" sz="3200" dirty="0" smtClean="0"/>
              <a:t>the environment and </a:t>
            </a:r>
            <a:r>
              <a:rPr lang="en" sz="3200" dirty="0"/>
              <a:t>employing workers in </a:t>
            </a:r>
            <a:r>
              <a:rPr lang="en" sz="3200" dirty="0" smtClean="0"/>
              <a:t>poor </a:t>
            </a:r>
            <a:r>
              <a:rPr lang="en" sz="3200" dirty="0"/>
              <a:t>conditions, </a:t>
            </a:r>
            <a:r>
              <a:rPr lang="en" sz="3200" dirty="0" smtClean="0"/>
              <a:t>threatening </a:t>
            </a:r>
            <a:r>
              <a:rPr lang="en" sz="3200" dirty="0"/>
              <a:t>their health and </a:t>
            </a:r>
            <a:r>
              <a:rPr lang="en" sz="3200" dirty="0" smtClean="0"/>
              <a:t>life.</a:t>
            </a:r>
          </a:p>
          <a:p>
            <a:r>
              <a:rPr lang="en" sz="3200" dirty="0" smtClean="0"/>
              <a:t>Washing </a:t>
            </a:r>
            <a:r>
              <a:rPr lang="en" sz="3200" dirty="0" err="1" smtClean="0"/>
              <a:t>clothes </a:t>
            </a:r>
            <a:r>
              <a:rPr lang="en" sz="3200" dirty="0" smtClean="0"/>
              <a:t>that are </a:t>
            </a:r>
            <a:r>
              <a:rPr lang="en" sz="3200" dirty="0"/>
              <a:t>mostly plastic </a:t>
            </a:r>
            <a:r>
              <a:rPr lang="en" sz="3200" dirty="0" err="1" smtClean="0"/>
              <a:t>increases the </a:t>
            </a:r>
            <a:r>
              <a:rPr lang="en" sz="3200" dirty="0" smtClean="0"/>
              <a:t>amount of </a:t>
            </a:r>
            <a:r>
              <a:rPr lang="en" sz="3200" dirty="0" err="1"/>
              <a:t>microplastics </a:t>
            </a:r>
            <a:r>
              <a:rPr lang="en" sz="3200" dirty="0" smtClean="0"/>
              <a:t>in </a:t>
            </a:r>
            <a:r>
              <a:rPr lang="en" sz="3200" dirty="0"/>
              <a:t>the </a:t>
            </a:r>
            <a:r>
              <a:rPr lang="en" sz="3200" dirty="0" smtClean="0"/>
              <a:t>oceans and seas.</a:t>
            </a:r>
          </a:p>
          <a:p>
            <a:r>
              <a:rPr lang="en" sz="3200" dirty="0" smtClean="0"/>
              <a:t>According to data from 2017, up to 35</a:t>
            </a:r>
            <a:r>
              <a:rPr lang="pl-PL" sz="3200" dirty="0" smtClean="0"/>
              <a:t>% </a:t>
            </a:r>
            <a:r>
              <a:rPr lang="en" sz="3200" dirty="0" smtClean="0"/>
              <a:t>of </a:t>
            </a:r>
            <a:r>
              <a:rPr lang="en" sz="3200" dirty="0"/>
              <a:t>microplastics comes from washing </a:t>
            </a:r>
            <a:r>
              <a:rPr lang="en" sz="3200" dirty="0" smtClean="0"/>
              <a:t>synthetic fabrics (International </a:t>
            </a:r>
            <a:r>
              <a:rPr lang="en" sz="3200" dirty="0"/>
              <a:t>Union for Conservation of </a:t>
            </a:r>
            <a:r>
              <a:rPr lang="en" sz="3200" dirty="0" smtClean="0"/>
              <a:t>Nature).</a:t>
            </a:r>
            <a:endParaRPr lang="pl-PL" sz="3200" dirty="0" smtClean="0"/>
          </a:p>
        </p:txBody>
      </p:sp>
    </p:spTree>
    <p:extLst>
      <p:ext uri="{BB962C8B-B14F-4D97-AF65-F5344CB8AC3E}">
        <p14:creationId xmlns:p14="http://schemas.microsoft.com/office/powerpoint/2010/main" val="2213029002"/>
      </p:ext>
    </p:extLst>
  </p:cSld>
  <p:clrMapOvr>
    <a:masterClrMapping/>
  </p:clrMapOvr>
  <p:transition spd="med">
    <p:cove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dirty="0" smtClean="0"/>
              <a:t>Quit smoking</a:t>
            </a:r>
            <a:endParaRPr lang="pl-PL" dirty="0"/>
          </a:p>
        </p:txBody>
      </p:sp>
      <p:sp>
        <p:nvSpPr>
          <p:cNvPr id="3" name="Symbol zastępczy zawartości 2"/>
          <p:cNvSpPr>
            <a:spLocks noGrp="1"/>
          </p:cNvSpPr>
          <p:nvPr>
            <p:ph idx="1"/>
          </p:nvPr>
        </p:nvSpPr>
        <p:spPr>
          <a:xfrm>
            <a:off x="1371600" y="1515649"/>
            <a:ext cx="9601200" cy="4922729"/>
          </a:xfrm>
        </p:spPr>
        <p:txBody>
          <a:bodyPr>
            <a:normAutofit lnSpcReduction="10000"/>
          </a:bodyPr>
          <a:lstStyle/>
          <a:p>
            <a:r>
              <a:rPr lang="en" sz="3200" dirty="0" smtClean="0"/>
              <a:t>Cigarettes have a negative impact not only on health and finances, but also on the environment.</a:t>
            </a:r>
          </a:p>
          <a:p>
            <a:r>
              <a:rPr lang="en" sz="3200" dirty="0" smtClean="0"/>
              <a:t>One </a:t>
            </a:r>
            <a:r>
              <a:rPr lang="en" sz="3200" dirty="0"/>
              <a:t>of the most common forms of man-made pollution </a:t>
            </a:r>
            <a:r>
              <a:rPr lang="en" sz="3200" dirty="0" smtClean="0"/>
              <a:t>is littering </a:t>
            </a:r>
            <a:r>
              <a:rPr lang="en" sz="3200" dirty="0"/>
              <a:t>the environment with </a:t>
            </a:r>
            <a:r>
              <a:rPr lang="en" sz="3200" dirty="0" smtClean="0"/>
              <a:t>cigarette residue.</a:t>
            </a:r>
          </a:p>
          <a:p>
            <a:r>
              <a:rPr lang="en" sz="3200" dirty="0" smtClean="0"/>
              <a:t>As much as 65</a:t>
            </a:r>
            <a:r>
              <a:rPr lang="pl-PL" sz="3200" dirty="0" smtClean="0"/>
              <a:t>% </a:t>
            </a:r>
            <a:r>
              <a:rPr lang="en" sz="3200" dirty="0" smtClean="0"/>
              <a:t>of </a:t>
            </a:r>
            <a:r>
              <a:rPr lang="en" sz="3200" dirty="0"/>
              <a:t>all cigarette butts are </a:t>
            </a:r>
            <a:r>
              <a:rPr lang="en" sz="3200" dirty="0" smtClean="0"/>
              <a:t>thrown into </a:t>
            </a:r>
            <a:r>
              <a:rPr lang="en" sz="3200" dirty="0"/>
              <a:t>the </a:t>
            </a:r>
            <a:r>
              <a:rPr lang="en" sz="3200" dirty="0" smtClean="0"/>
              <a:t>environment</a:t>
            </a:r>
            <a:r>
              <a:rPr lang="pl-PL" sz="3200" dirty="0" smtClean="0"/>
              <a:t>.</a:t>
            </a:r>
            <a:endParaRPr lang="pl-PL" sz="3200" dirty="0"/>
          </a:p>
          <a:p>
            <a:r>
              <a:rPr lang="en" sz="3200" dirty="0"/>
              <a:t>Cigarette butts often end up in the sewage system and from there </a:t>
            </a:r>
            <a:r>
              <a:rPr lang="pl-PL" sz="3200" dirty="0" smtClean="0"/>
              <a:t>go </a:t>
            </a:r>
            <a:r>
              <a:rPr lang="en" sz="3200" dirty="0" smtClean="0"/>
              <a:t>into </a:t>
            </a:r>
            <a:r>
              <a:rPr lang="en" sz="3200" dirty="0"/>
              <a:t>rivers and oceans.</a:t>
            </a:r>
            <a:endParaRPr lang="pl-PL" sz="3200" dirty="0" smtClean="0"/>
          </a:p>
          <a:p>
            <a:pPr marL="0" indent="0">
              <a:buNone/>
            </a:pPr>
            <a:endParaRPr lang="pl-PL" dirty="0"/>
          </a:p>
        </p:txBody>
      </p:sp>
    </p:spTree>
    <p:extLst>
      <p:ext uri="{BB962C8B-B14F-4D97-AF65-F5344CB8AC3E}">
        <p14:creationId xmlns:p14="http://schemas.microsoft.com/office/powerpoint/2010/main" val="941963700"/>
      </p:ext>
    </p:extLst>
  </p:cSld>
  <p:clrMapOvr>
    <a:masterClrMapping/>
  </p:clrMapOvr>
  <p:transition spd="med">
    <p:cove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52144" y="992221"/>
            <a:ext cx="10340502" cy="4941651"/>
          </a:xfrm>
        </p:spPr>
        <p:txBody>
          <a:bodyPr>
            <a:normAutofit/>
          </a:bodyPr>
          <a:lstStyle/>
          <a:p>
            <a:r>
              <a:rPr lang="en" sz="3200" dirty="0"/>
              <a:t>Due to the content of harmful organic compounds: nicotine, derivatives of pesticides or metals, cigarette butts pose a threat to marine ecosystems.</a:t>
            </a:r>
            <a:endParaRPr lang="pl-PL" sz="3200" dirty="0"/>
          </a:p>
          <a:p>
            <a:r>
              <a:rPr lang="en" sz="3200" dirty="0"/>
              <a:t>Filters used in cigarettes are mostly composed of cellulose acetate fibres, a type of bioplastic that can take several decades to decompose</a:t>
            </a:r>
            <a:r>
              <a:rPr lang="pl-PL" sz="3200" dirty="0"/>
              <a:t>.</a:t>
            </a:r>
          </a:p>
          <a:p>
            <a:r>
              <a:rPr lang="en" sz="3200" dirty="0"/>
              <a:t>E-cigarettes are also harmful - batteries contain dangerous substances such as mercury and lead.</a:t>
            </a:r>
            <a:endParaRPr lang="pl-PL" sz="3200" dirty="0"/>
          </a:p>
          <a:p>
            <a:endParaRPr lang="pl-PL" dirty="0"/>
          </a:p>
        </p:txBody>
      </p:sp>
    </p:spTree>
    <p:extLst>
      <p:ext uri="{BB962C8B-B14F-4D97-AF65-F5344CB8AC3E}">
        <p14:creationId xmlns:p14="http://schemas.microsoft.com/office/powerpoint/2010/main" val="3066377312"/>
      </p:ext>
    </p:extLst>
  </p:cSld>
  <p:clrMapOvr>
    <a:masterClrMapping/>
  </p:clrMapOvr>
  <p:transition spd="med">
    <p:cove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0860" y="316148"/>
            <a:ext cx="9601200" cy="1485900"/>
          </a:xfrm>
        </p:spPr>
        <p:txBody>
          <a:bodyPr/>
          <a:lstStyle/>
          <a:p>
            <a:r>
              <a:rPr lang="en" dirty="0" smtClean="0"/>
              <a:t>Drinking tap water</a:t>
            </a:r>
            <a:endParaRPr lang="pl-PL" dirty="0"/>
          </a:p>
        </p:txBody>
      </p:sp>
      <p:sp>
        <p:nvSpPr>
          <p:cNvPr id="3" name="Symbol zastępczy zawartości 2"/>
          <p:cNvSpPr>
            <a:spLocks noGrp="1"/>
          </p:cNvSpPr>
          <p:nvPr>
            <p:ph idx="1"/>
          </p:nvPr>
        </p:nvSpPr>
        <p:spPr>
          <a:xfrm>
            <a:off x="1386386" y="1059098"/>
            <a:ext cx="10656458" cy="5798902"/>
          </a:xfrm>
        </p:spPr>
        <p:txBody>
          <a:bodyPr>
            <a:noAutofit/>
          </a:bodyPr>
          <a:lstStyle/>
          <a:p>
            <a:r>
              <a:rPr lang="en-US" sz="2600" dirty="0"/>
              <a:t>Around 1.2 million plastic bottles are used every minute on </a:t>
            </a:r>
            <a:r>
              <a:rPr lang="en-US" sz="2600" dirty="0" smtClean="0"/>
              <a:t>Earth</a:t>
            </a:r>
            <a:r>
              <a:rPr lang="pl-PL" sz="2600" dirty="0" smtClean="0"/>
              <a:t>.</a:t>
            </a:r>
            <a:endParaRPr lang="en-US" sz="2600" dirty="0"/>
          </a:p>
          <a:p>
            <a:r>
              <a:rPr lang="en-US" sz="2600" dirty="0"/>
              <a:t>Approximately </a:t>
            </a:r>
            <a:r>
              <a:rPr lang="en-US" sz="2600" dirty="0" smtClean="0"/>
              <a:t>91</a:t>
            </a:r>
            <a:r>
              <a:rPr lang="pl-PL" sz="2600" dirty="0" smtClean="0"/>
              <a:t>% </a:t>
            </a:r>
            <a:r>
              <a:rPr lang="en-US" sz="2600" dirty="0" smtClean="0"/>
              <a:t>of </a:t>
            </a:r>
            <a:r>
              <a:rPr lang="en-US" sz="2600" dirty="0"/>
              <a:t>plastic is not recycled. </a:t>
            </a:r>
          </a:p>
          <a:p>
            <a:r>
              <a:rPr lang="en-US" sz="2600" dirty="0"/>
              <a:t>The composition of tap water is no different from that in bottles, and is sometimes more </a:t>
            </a:r>
            <a:r>
              <a:rPr lang="en-US" sz="2600" dirty="0" err="1"/>
              <a:t>favourable</a:t>
            </a:r>
            <a:r>
              <a:rPr lang="en-US" sz="2600" dirty="0"/>
              <a:t> in terms of mineral concentration. These include the calcium, magnesium, phosphorus, sodium, </a:t>
            </a:r>
            <a:r>
              <a:rPr lang="en-US" sz="2600" dirty="0" err="1"/>
              <a:t>sulphur</a:t>
            </a:r>
            <a:r>
              <a:rPr lang="en-US" sz="2600" dirty="0"/>
              <a:t>, copper and potassium that humans need. The presence of calcium magnesium is indicated by </a:t>
            </a:r>
            <a:r>
              <a:rPr lang="en-US" sz="2600" dirty="0" err="1"/>
              <a:t>limescale</a:t>
            </a:r>
            <a:r>
              <a:rPr lang="en-US" sz="2600" dirty="0"/>
              <a:t> deposited in the kettle, which is often mistakenly regarded as a sign of poor water quality.</a:t>
            </a:r>
          </a:p>
          <a:p>
            <a:r>
              <a:rPr lang="en-US" sz="2600" dirty="0"/>
              <a:t>It is possible to buy a reusable bottle, such as a glass one, to fill with tap water.</a:t>
            </a:r>
          </a:p>
          <a:p>
            <a:r>
              <a:rPr lang="en-US" sz="2600" dirty="0"/>
              <a:t>Such water is cheaper (up to 600 times cheaper).</a:t>
            </a:r>
            <a:endParaRPr lang="pl-PL" sz="2600" dirty="0"/>
          </a:p>
        </p:txBody>
      </p:sp>
    </p:spTree>
    <p:extLst>
      <p:ext uri="{BB962C8B-B14F-4D97-AF65-F5344CB8AC3E}">
        <p14:creationId xmlns:p14="http://schemas.microsoft.com/office/powerpoint/2010/main" val="3920091218"/>
      </p:ext>
    </p:extLst>
  </p:cSld>
  <p:clrMapOvr>
    <a:masterClrMapping/>
  </p:clrMapOvr>
  <p:transition spd="med">
    <p:cove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smtClean="0"/>
              <a:t>Disconnecting unused devices </a:t>
            </a:r>
            <a:r>
              <a:rPr lang="pl-PL" b="1" dirty="0" smtClean="0"/>
              <a:t/>
            </a:r>
            <a:br>
              <a:rPr lang="pl-PL" b="1" dirty="0" smtClean="0"/>
            </a:br>
            <a:r>
              <a:rPr lang="en" b="1" dirty="0" smtClean="0"/>
              <a:t>from </a:t>
            </a:r>
            <a:r>
              <a:rPr lang="en" b="1" dirty="0"/>
              <a:t>the power supply</a:t>
            </a:r>
          </a:p>
        </p:txBody>
      </p:sp>
      <p:sp>
        <p:nvSpPr>
          <p:cNvPr id="3" name="Symbol zastępczy zawartości 2"/>
          <p:cNvSpPr>
            <a:spLocks noGrp="1"/>
          </p:cNvSpPr>
          <p:nvPr>
            <p:ph idx="1"/>
          </p:nvPr>
        </p:nvSpPr>
        <p:spPr/>
        <p:txBody>
          <a:bodyPr>
            <a:normAutofit/>
          </a:bodyPr>
          <a:lstStyle/>
          <a:p>
            <a:pPr marL="0" indent="0">
              <a:buNone/>
            </a:pPr>
            <a:r>
              <a:rPr lang="en-US" sz="4000" dirty="0"/>
              <a:t>Phantom charging is responsible for wasting </a:t>
            </a:r>
            <a:r>
              <a:rPr lang="en-US" sz="4000" dirty="0" smtClean="0"/>
              <a:t>30</a:t>
            </a:r>
            <a:r>
              <a:rPr lang="pl-PL" sz="4000" dirty="0" smtClean="0"/>
              <a:t>% </a:t>
            </a:r>
            <a:r>
              <a:rPr lang="en-US" sz="4000" dirty="0" smtClean="0"/>
              <a:t>of </a:t>
            </a:r>
            <a:r>
              <a:rPr lang="en-US" sz="4000" dirty="0"/>
              <a:t>household energy.</a:t>
            </a:r>
          </a:p>
          <a:p>
            <a:pPr marL="0" indent="0">
              <a:buNone/>
            </a:pPr>
            <a:r>
              <a:rPr lang="en-US" sz="4000" dirty="0"/>
              <a:t>Phantom charging is a phenomenon in which appliances consume electricity even when switched off.</a:t>
            </a:r>
            <a:endParaRPr lang="pl-PL" sz="4000" dirty="0"/>
          </a:p>
        </p:txBody>
      </p:sp>
    </p:spTree>
    <p:extLst>
      <p:ext uri="{BB962C8B-B14F-4D97-AF65-F5344CB8AC3E}">
        <p14:creationId xmlns:p14="http://schemas.microsoft.com/office/powerpoint/2010/main" val="1271073481"/>
      </p:ext>
    </p:extLst>
  </p:cSld>
  <p:clrMapOvr>
    <a:masterClrMapping/>
  </p:clrMapOvr>
  <p:transition spd="med">
    <p:cove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smtClean="0"/>
              <a:t>Conscious shopping</a:t>
            </a:r>
            <a:endParaRPr lang="pl-PL" b="1" dirty="0"/>
          </a:p>
        </p:txBody>
      </p:sp>
      <p:sp>
        <p:nvSpPr>
          <p:cNvPr id="3" name="Symbol zastępczy zawartości 2"/>
          <p:cNvSpPr>
            <a:spLocks noGrp="1"/>
          </p:cNvSpPr>
          <p:nvPr>
            <p:ph idx="1"/>
          </p:nvPr>
        </p:nvSpPr>
        <p:spPr>
          <a:xfrm>
            <a:off x="1371600" y="1565753"/>
            <a:ext cx="9601200" cy="4835047"/>
          </a:xfrm>
        </p:spPr>
        <p:txBody>
          <a:bodyPr>
            <a:normAutofit lnSpcReduction="10000"/>
          </a:bodyPr>
          <a:lstStyle/>
          <a:p>
            <a:r>
              <a:rPr lang="en-US" sz="3600" dirty="0"/>
              <a:t>In Poland, two-thirds (almost </a:t>
            </a:r>
            <a:r>
              <a:rPr lang="en-US" sz="3600" dirty="0" smtClean="0"/>
              <a:t>70</a:t>
            </a:r>
            <a:r>
              <a:rPr lang="pl-PL" sz="3600" dirty="0" smtClean="0"/>
              <a:t>%</a:t>
            </a:r>
            <a:r>
              <a:rPr lang="en-US" sz="3600" dirty="0" smtClean="0"/>
              <a:t>) </a:t>
            </a:r>
            <a:r>
              <a:rPr lang="en-US" sz="3600" dirty="0"/>
              <a:t>of missed purchases are grocery purchases.</a:t>
            </a:r>
          </a:p>
          <a:p>
            <a:r>
              <a:rPr lang="en-US" sz="3600" dirty="0"/>
              <a:t>The second most common is stimulants (31%). </a:t>
            </a:r>
          </a:p>
          <a:p>
            <a:r>
              <a:rPr lang="en-US" sz="3600" dirty="0" smtClean="0"/>
              <a:t>28% </a:t>
            </a:r>
            <a:r>
              <a:rPr lang="en-US" sz="3600" dirty="0"/>
              <a:t>of Poles admit to buying unnecessary clothes.</a:t>
            </a:r>
          </a:p>
          <a:p>
            <a:r>
              <a:rPr lang="en-US" sz="3600" dirty="0"/>
              <a:t>Restaurants (</a:t>
            </a:r>
            <a:r>
              <a:rPr lang="en-US" sz="3600" dirty="0" smtClean="0"/>
              <a:t>22</a:t>
            </a:r>
            <a:r>
              <a:rPr lang="pl-PL" sz="3600" dirty="0" smtClean="0"/>
              <a:t>%</a:t>
            </a:r>
            <a:r>
              <a:rPr lang="en-US" sz="3600" dirty="0" smtClean="0"/>
              <a:t>) </a:t>
            </a:r>
            <a:r>
              <a:rPr lang="en-US" sz="3600" dirty="0"/>
              <a:t>and hobbies (</a:t>
            </a:r>
            <a:r>
              <a:rPr lang="en-US" sz="3600" dirty="0" smtClean="0"/>
              <a:t>19</a:t>
            </a:r>
            <a:r>
              <a:rPr lang="pl-PL" sz="3600" smtClean="0"/>
              <a:t>%</a:t>
            </a:r>
            <a:r>
              <a:rPr lang="en-US" sz="3600" smtClean="0"/>
              <a:t>) </a:t>
            </a:r>
            <a:r>
              <a:rPr lang="en-US" sz="3600" dirty="0"/>
              <a:t>are </a:t>
            </a:r>
            <a:r>
              <a:rPr lang="en-US" sz="3600" dirty="0" smtClean="0"/>
              <a:t>the </a:t>
            </a:r>
            <a:r>
              <a:rPr lang="en-US" sz="3600" dirty="0"/>
              <a:t>next expenses Poles describe as ill-considered/hasty. </a:t>
            </a:r>
            <a:endParaRPr lang="pl-PL" sz="3600" dirty="0"/>
          </a:p>
        </p:txBody>
      </p:sp>
    </p:spTree>
    <p:extLst>
      <p:ext uri="{BB962C8B-B14F-4D97-AF65-F5344CB8AC3E}">
        <p14:creationId xmlns:p14="http://schemas.microsoft.com/office/powerpoint/2010/main" val="4222056159"/>
      </p:ext>
    </p:extLst>
  </p:cSld>
  <p:clrMapOvr>
    <a:masterClrMapping/>
  </p:clrMapOvr>
  <p:transition spd="med">
    <p:cove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8831" y="1031631"/>
            <a:ext cx="9601200" cy="961293"/>
          </a:xfrm>
        </p:spPr>
        <p:txBody>
          <a:bodyPr>
            <a:normAutofit fontScale="90000"/>
          </a:bodyPr>
          <a:lstStyle/>
          <a:p>
            <a:r>
              <a:rPr lang="en" dirty="0" smtClean="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Disclaimer</a:t>
            </a:r>
            <a:r>
              <a:rPr lang="pl-PL" dirty="0" smtClean="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a:t>
            </a:r>
            <a:r>
              <a:rPr lang="pl-PL"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
            </a:r>
            <a:br>
              <a:rPr lang="pl-PL"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br>
            <a:endParaRPr lang="pl-PL"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488831" y="2171700"/>
            <a:ext cx="9601200" cy="4191000"/>
          </a:xfrm>
        </p:spPr>
        <p:txBody>
          <a:bodyPr>
            <a:normAutofit/>
          </a:bodyPr>
          <a:lstStyle/>
          <a:p>
            <a:pPr marL="0" indent="0">
              <a:buNone/>
            </a:pPr>
            <a:r>
              <a:rPr lang="en-US" sz="4000"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pl-PL" sz="4000" dirty="0">
              <a:latin typeface="Times New Roman" panose="02020603050405020304" pitchFamily="18" charset="0"/>
              <a:cs typeface="Times New Roman" panose="02020603050405020304" pitchFamily="18" charset="0"/>
            </a:endParaRPr>
          </a:p>
        </p:txBody>
      </p:sp>
      <p:pic>
        <p:nvPicPr>
          <p:cNvPr id="5" name="Obraz 4" descr="C:\Users\FFI\Desktop\nowe projekty 2021\DEINDE\Erasmus+ 2021\co-funded_en\Horizontal\JPEG\EN Co-funded by the EU_POS.jpg"/>
          <p:cNvPicPr/>
          <p:nvPr/>
        </p:nvPicPr>
        <p:blipFill>
          <a:blip r:embed="rId2"/>
          <a:srcRect/>
          <a:stretch>
            <a:fillRect/>
          </a:stretch>
        </p:blipFill>
        <p:spPr>
          <a:xfrm>
            <a:off x="7073655" y="533449"/>
            <a:ext cx="4375150" cy="915035"/>
          </a:xfrm>
          <a:prstGeom prst="rect">
            <a:avLst/>
          </a:prstGeom>
          <a:noFill/>
          <a:ln>
            <a:noFill/>
            <a:prstDash/>
          </a:ln>
        </p:spPr>
      </p:pic>
    </p:spTree>
    <p:extLst>
      <p:ext uri="{BB962C8B-B14F-4D97-AF65-F5344CB8AC3E}">
        <p14:creationId xmlns:p14="http://schemas.microsoft.com/office/powerpoint/2010/main" val="3321078483"/>
      </p:ext>
    </p:extLst>
  </p:cSld>
  <p:clrMapOvr>
    <a:masterClrMapping/>
  </p:clrMapOvr>
  <p:transition spd="med">
    <p:cove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770185" y="2543908"/>
            <a:ext cx="8217877" cy="2883877"/>
          </a:xfrm>
        </p:spPr>
        <p:txBody>
          <a:bodyPr>
            <a:normAutofit/>
          </a:bodyPr>
          <a:lstStyle/>
          <a:p>
            <a:r>
              <a:rPr lang="en" b="1" dirty="0" smtClean="0"/>
              <a:t>Key competences for people aged 50+</a:t>
            </a:r>
          </a:p>
          <a:p>
            <a:endParaRPr lang="pl-PL" b="1" dirty="0"/>
          </a:p>
          <a:p>
            <a:r>
              <a:rPr lang="en" sz="4000" b="1" dirty="0" smtClean="0"/>
              <a:t>Course: Entrepreneurship</a:t>
            </a:r>
            <a:endParaRPr lang="pl-PL" sz="4000" b="1" dirty="0" smtClean="0"/>
          </a:p>
          <a:p>
            <a:r>
              <a:rPr lang="pl-PL" sz="4000" b="1" dirty="0" smtClean="0"/>
              <a:t>Module 3: </a:t>
            </a:r>
            <a:r>
              <a:rPr lang="pl-PL" sz="4000" b="1" dirty="0" err="1" smtClean="0"/>
              <a:t>Projects</a:t>
            </a:r>
            <a:r>
              <a:rPr lang="pl-PL" sz="4000" b="1" dirty="0" smtClean="0"/>
              <a:t> in My Life</a:t>
            </a:r>
          </a:p>
        </p:txBody>
      </p:sp>
      <p:pic>
        <p:nvPicPr>
          <p:cNvPr id="5" name="Image 1"/>
          <p:cNvPicPr/>
          <p:nvPr/>
        </p:nvPicPr>
        <p:blipFill>
          <a:blip r:embed="rId2"/>
          <a:srcRect/>
          <a:stretch>
            <a:fillRect/>
          </a:stretch>
        </p:blipFill>
        <p:spPr>
          <a:xfrm>
            <a:off x="9615122" y="4208585"/>
            <a:ext cx="1238250" cy="1219200"/>
          </a:xfrm>
          <a:prstGeom prst="rect">
            <a:avLst/>
          </a:prstGeom>
          <a:noFill/>
          <a:ln>
            <a:noFill/>
            <a:prstDash/>
          </a:ln>
        </p:spPr>
      </p:pic>
      <p:pic>
        <p:nvPicPr>
          <p:cNvPr id="7" name="Obraz 6" descr="C:\Users\FFI\AppData\Local\Temp\Rar$DIa0.968\EN Co-funded by the EU_PO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1689" y="1282255"/>
            <a:ext cx="4080510" cy="855345"/>
          </a:xfrm>
          <a:prstGeom prst="rect">
            <a:avLst/>
          </a:prstGeom>
          <a:noFill/>
          <a:ln>
            <a:noFill/>
          </a:ln>
        </p:spPr>
      </p:pic>
    </p:spTree>
    <p:extLst>
      <p:ext uri="{BB962C8B-B14F-4D97-AF65-F5344CB8AC3E}">
        <p14:creationId xmlns:p14="http://schemas.microsoft.com/office/powerpoint/2010/main" val="3751840645"/>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xmlns="" id="{72BC1E91-B473-4382-9E89-9A895881E9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xmlns="" id="{A9270323-9616-4384-857D-E86B78272EF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5400000">
            <a:off x="-2340441" y="2666183"/>
            <a:ext cx="5860051" cy="527712"/>
            <a:chOff x="6081624" y="1998368"/>
            <a:chExt cx="5613457" cy="782175"/>
          </a:xfrm>
          <a:solidFill>
            <a:schemeClr val="accent4"/>
          </a:solidFill>
        </p:grpSpPr>
        <p:sp>
          <p:nvSpPr>
            <p:cNvPr id="58" name="Rectangle 57">
              <a:extLst>
                <a:ext uri="{FF2B5EF4-FFF2-40B4-BE49-F238E27FC236}">
                  <a16:creationId xmlns:a16="http://schemas.microsoft.com/office/drawing/2014/main" xmlns="" id="{8A3838D5-9565-4601-BAC3-D1B5BDB803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xmlns="" id="{3349A4B8-3246-4579-922E-FE1155C7F0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60">
            <a:extLst>
              <a:ext uri="{FF2B5EF4-FFF2-40B4-BE49-F238E27FC236}">
                <a16:creationId xmlns:a16="http://schemas.microsoft.com/office/drawing/2014/main" xmlns="" id="{CBC4F608-B4B8-48C3-9572-C0F061B1CD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1BCE727-0E30-1BB9-499F-2832C082157C}"/>
              </a:ext>
            </a:extLst>
          </p:cNvPr>
          <p:cNvSpPr>
            <a:spLocks noGrp="1"/>
          </p:cNvSpPr>
          <p:nvPr>
            <p:ph type="title"/>
          </p:nvPr>
        </p:nvSpPr>
        <p:spPr>
          <a:xfrm>
            <a:off x="5867475" y="847827"/>
            <a:ext cx="5408813" cy="1169585"/>
          </a:xfrm>
        </p:spPr>
        <p:txBody>
          <a:bodyPr anchor="b">
            <a:normAutofit/>
          </a:bodyPr>
          <a:lstStyle/>
          <a:p>
            <a:r>
              <a:rPr lang="en" sz="3400" b="1" dirty="0">
                <a:solidFill>
                  <a:srgbClr val="002060"/>
                </a:solidFill>
                <a:latin typeface="Arial" panose="020B0604020202020204" pitchFamily="34" charset="0"/>
                <a:cs typeface="Arial" panose="020B0604020202020204" pitchFamily="34" charset="0"/>
              </a:rPr>
              <a:t>FACTORS AFFECTING PERSONALITY</a:t>
            </a:r>
            <a:endParaRPr lang="en-US" sz="3400" b="1" dirty="0">
              <a:solidFill>
                <a:srgbClr val="002060"/>
              </a:solidFill>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xmlns="" id="{1382A32C-5B0C-4B1C-A074-76C6DBCC9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957331" y="2188548"/>
            <a:ext cx="5041025"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43D375ED-F715-592C-447D-ACA666245A3C}"/>
              </a:ext>
            </a:extLst>
          </p:cNvPr>
          <p:cNvPicPr>
            <a:picLocks noChangeAspect="1"/>
          </p:cNvPicPr>
          <p:nvPr/>
        </p:nvPicPr>
        <p:blipFill rotWithShape="1">
          <a:blip r:embed="rId2"/>
          <a:srcRect l="3805" r="5386"/>
          <a:stretch/>
        </p:blipFill>
        <p:spPr>
          <a:xfrm>
            <a:off x="1072552" y="2363047"/>
            <a:ext cx="4389120" cy="3202229"/>
          </a:xfrm>
          <a:prstGeom prst="rect">
            <a:avLst/>
          </a:prstGeom>
        </p:spPr>
      </p:pic>
      <p:sp>
        <p:nvSpPr>
          <p:cNvPr id="3" name="Content Placeholder 2">
            <a:extLst>
              <a:ext uri="{FF2B5EF4-FFF2-40B4-BE49-F238E27FC236}">
                <a16:creationId xmlns:a16="http://schemas.microsoft.com/office/drawing/2014/main" xmlns="" id="{3C075365-F8BC-7DF8-9428-48504AF06F34}"/>
              </a:ext>
            </a:extLst>
          </p:cNvPr>
          <p:cNvSpPr>
            <a:spLocks noGrp="1"/>
          </p:cNvSpPr>
          <p:nvPr>
            <p:ph idx="1"/>
          </p:nvPr>
        </p:nvSpPr>
        <p:spPr>
          <a:xfrm>
            <a:off x="5868786" y="2508105"/>
            <a:ext cx="5408813" cy="3632493"/>
          </a:xfrm>
        </p:spPr>
        <p:txBody>
          <a:bodyPr vert="horz" lIns="91440" tIns="45720" rIns="91440" bIns="45720" rtlCol="0" anchor="ctr">
            <a:normAutofit/>
          </a:bodyPr>
          <a:lstStyle/>
          <a:p>
            <a:r>
              <a:rPr lang="en" sz="3600" b="1" dirty="0">
                <a:latin typeface="Arial" panose="020B0604020202020204" pitchFamily="34" charset="0"/>
                <a:cs typeface="Arial" panose="020B0604020202020204" pitchFamily="34" charset="0"/>
              </a:rPr>
              <a:t>TEMPERAMENT</a:t>
            </a:r>
            <a:endParaRPr lang="en-US" sz="3600" b="1" dirty="0">
              <a:latin typeface="Arial" panose="020B0604020202020204" pitchFamily="34" charset="0"/>
              <a:cs typeface="Arial" panose="020B0604020202020204" pitchFamily="34" charset="0"/>
            </a:endParaRPr>
          </a:p>
          <a:p>
            <a:r>
              <a:rPr lang="en" sz="3600" b="1" dirty="0">
                <a:latin typeface="Arial" panose="020B0604020202020204" pitchFamily="34" charset="0"/>
                <a:cs typeface="Arial" panose="020B0604020202020204" pitchFamily="34" charset="0"/>
              </a:rPr>
              <a:t>EDUCATION</a:t>
            </a:r>
          </a:p>
          <a:p>
            <a:r>
              <a:rPr lang="en" sz="3600" b="1" dirty="0">
                <a:latin typeface="Arial" panose="020B0604020202020204" pitchFamily="34" charset="0"/>
                <a:cs typeface="Arial" panose="020B0604020202020204" pitchFamily="34" charset="0"/>
              </a:rPr>
              <a:t>ENVIRONMENT</a:t>
            </a:r>
          </a:p>
        </p:txBody>
      </p:sp>
    </p:spTree>
    <p:extLst>
      <p:ext uri="{BB962C8B-B14F-4D97-AF65-F5344CB8AC3E}">
        <p14:creationId xmlns:p14="http://schemas.microsoft.com/office/powerpoint/2010/main" val="130177931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60704" y="411480"/>
            <a:ext cx="9601200" cy="1485900"/>
          </a:xfrm>
        </p:spPr>
        <p:txBody>
          <a:bodyPr>
            <a:normAutofit/>
          </a:bodyPr>
          <a:lstStyle/>
          <a:p>
            <a:r>
              <a:rPr lang="en" sz="5400" dirty="0" smtClean="0"/>
              <a:t>What is a </a:t>
            </a:r>
            <a:r>
              <a:rPr lang="en" sz="5400" b="1" dirty="0" smtClean="0">
                <a:solidFill>
                  <a:srgbClr val="00B050"/>
                </a:solidFill>
              </a:rPr>
              <a:t>project</a:t>
            </a:r>
            <a:r>
              <a:rPr lang="en" sz="5400" dirty="0" smtClean="0"/>
              <a:t>?</a:t>
            </a:r>
            <a:endParaRPr lang="pl-PL" sz="5400" dirty="0"/>
          </a:p>
        </p:txBody>
      </p:sp>
      <p:sp>
        <p:nvSpPr>
          <p:cNvPr id="3" name="Symbol zastępczy zawartości 2"/>
          <p:cNvSpPr>
            <a:spLocks noGrp="1"/>
          </p:cNvSpPr>
          <p:nvPr>
            <p:ph idx="1"/>
          </p:nvPr>
        </p:nvSpPr>
        <p:spPr>
          <a:xfrm>
            <a:off x="1060704" y="1627632"/>
            <a:ext cx="10820400" cy="5230368"/>
          </a:xfrm>
        </p:spPr>
        <p:txBody>
          <a:bodyPr>
            <a:normAutofit fontScale="77500" lnSpcReduction="20000"/>
          </a:bodyPr>
          <a:lstStyle/>
          <a:p>
            <a:pPr marL="0" indent="0" algn="just">
              <a:buNone/>
            </a:pPr>
            <a:r>
              <a:rPr lang="en" sz="4600" i="1" dirty="0" smtClean="0"/>
              <a:t>A temporary, gradually refined </a:t>
            </a:r>
            <a:r>
              <a:rPr lang="pl-PL" sz="4600" i="1" dirty="0" err="1" smtClean="0"/>
              <a:t>undertaking</a:t>
            </a:r>
            <a:r>
              <a:rPr lang="en" sz="4600" i="1" dirty="0" smtClean="0"/>
              <a:t> aimed at achieving a unique result or solving a specific problem.</a:t>
            </a:r>
          </a:p>
          <a:p>
            <a:pPr marL="0" indent="0">
              <a:buNone/>
            </a:pPr>
            <a:r>
              <a:rPr lang="en" dirty="0" smtClean="0">
                <a:solidFill>
                  <a:srgbClr val="290701"/>
                </a:solidFill>
              </a:rPr>
              <a:t>From: </a:t>
            </a:r>
            <a:r>
              <a:rPr lang="pl-PL" dirty="0" smtClean="0">
                <a:solidFill>
                  <a:srgbClr val="290701"/>
                </a:solidFill>
              </a:rPr>
              <a:t>M. Kapusta, </a:t>
            </a:r>
            <a:r>
              <a:rPr lang="pl-PL" i="1" dirty="0" smtClean="0">
                <a:solidFill>
                  <a:srgbClr val="290701"/>
                </a:solidFill>
              </a:rPr>
              <a:t>Zarządzanie projektami krok po kroku</a:t>
            </a:r>
            <a:r>
              <a:rPr lang="pl-PL" dirty="0" smtClean="0">
                <a:solidFill>
                  <a:srgbClr val="290701"/>
                </a:solidFill>
              </a:rPr>
              <a:t>. Warszawa: </a:t>
            </a:r>
            <a:r>
              <a:rPr lang="pl-PL" dirty="0" err="1" smtClean="0">
                <a:solidFill>
                  <a:srgbClr val="290701"/>
                </a:solidFill>
              </a:rPr>
              <a:t>Edgard</a:t>
            </a:r>
            <a:r>
              <a:rPr lang="pl-PL" dirty="0" smtClean="0">
                <a:solidFill>
                  <a:srgbClr val="290701"/>
                </a:solidFill>
              </a:rPr>
              <a:t>, 2013</a:t>
            </a:r>
            <a:r>
              <a:rPr lang="en" dirty="0" smtClean="0">
                <a:solidFill>
                  <a:srgbClr val="290701"/>
                </a:solidFill>
              </a:rPr>
              <a:t>, ed. I, p. 8.</a:t>
            </a:r>
          </a:p>
          <a:p>
            <a:pPr marL="0" indent="0">
              <a:buNone/>
            </a:pPr>
            <a:endParaRPr lang="pl-PL" dirty="0" smtClean="0"/>
          </a:p>
          <a:p>
            <a:pPr marL="0" indent="0">
              <a:buNone/>
            </a:pPr>
            <a:r>
              <a:rPr lang="en" sz="3300" u="sng" dirty="0" smtClean="0"/>
              <a:t>Key features:</a:t>
            </a:r>
          </a:p>
          <a:p>
            <a:r>
              <a:rPr lang="en" sz="3300" dirty="0" smtClean="0"/>
              <a:t>Focus on achieving a unique and specific goal</a:t>
            </a:r>
          </a:p>
          <a:p>
            <a:r>
              <a:rPr lang="en" sz="3300" dirty="0" smtClean="0"/>
              <a:t>Limitation </a:t>
            </a:r>
            <a:r>
              <a:rPr lang="pl-PL" sz="3300" dirty="0" smtClean="0"/>
              <a:t>of</a:t>
            </a:r>
            <a:r>
              <a:rPr lang="en" sz="3300" dirty="0" smtClean="0"/>
              <a:t> time - with a clearly defined start and end (schedule)</a:t>
            </a:r>
          </a:p>
          <a:p>
            <a:r>
              <a:rPr lang="en" sz="3300" dirty="0" smtClean="0"/>
              <a:t>Coordinated, joint and interrelated activities carried out in a team</a:t>
            </a:r>
          </a:p>
          <a:p>
            <a:r>
              <a:rPr lang="en" sz="3300" dirty="0" smtClean="0"/>
              <a:t>Specified budget and resources (e.g. human, equipment, financial resources, know-how, etc.)</a:t>
            </a:r>
          </a:p>
          <a:p>
            <a:pPr marL="0" indent="0">
              <a:buNone/>
            </a:pPr>
            <a:r>
              <a:rPr lang="pl-PL" dirty="0" smtClean="0">
                <a:solidFill>
                  <a:schemeClr val="tx1"/>
                </a:solidFill>
              </a:rPr>
              <a:t>R. </a:t>
            </a:r>
            <a:r>
              <a:rPr lang="pl-PL" dirty="0" err="1" smtClean="0">
                <a:solidFill>
                  <a:schemeClr val="tx1"/>
                </a:solidFill>
              </a:rPr>
              <a:t>Luecke</a:t>
            </a:r>
            <a:r>
              <a:rPr lang="pl-PL" dirty="0" smtClean="0">
                <a:solidFill>
                  <a:schemeClr val="tx1"/>
                </a:solidFill>
              </a:rPr>
              <a:t>, N. </a:t>
            </a:r>
            <a:r>
              <a:rPr lang="pl-PL" dirty="0" err="1" smtClean="0">
                <a:solidFill>
                  <a:schemeClr val="tx1"/>
                </a:solidFill>
              </a:rPr>
              <a:t>Oparska</a:t>
            </a:r>
            <a:r>
              <a:rPr lang="pl-PL" dirty="0" smtClean="0">
                <a:solidFill>
                  <a:schemeClr val="tx1"/>
                </a:solidFill>
              </a:rPr>
              <a:t> (trans.), </a:t>
            </a:r>
            <a:r>
              <a:rPr lang="pl-PL" i="1" dirty="0" smtClean="0">
                <a:solidFill>
                  <a:schemeClr val="tx1"/>
                </a:solidFill>
              </a:rPr>
              <a:t>Zarządzanie projektami małymi i dużymi: podstawowe umiejętności pracy zgodnej z budżetem i terminarzem</a:t>
            </a:r>
            <a:r>
              <a:rPr lang="pl-PL" dirty="0" smtClean="0">
                <a:solidFill>
                  <a:schemeClr val="tx1"/>
                </a:solidFill>
              </a:rPr>
              <a:t>. Warszawa: Wydawnictwo MT Biznes, 2006, </a:t>
            </a:r>
            <a:r>
              <a:rPr lang="en" dirty="0" smtClean="0">
                <a:solidFill>
                  <a:srgbClr val="290701"/>
                </a:solidFill>
              </a:rPr>
              <a:t>p. 9.</a:t>
            </a:r>
          </a:p>
          <a:p>
            <a:pPr marL="0" indent="0">
              <a:buNone/>
            </a:pPr>
            <a:endParaRPr lang="pl-PL" dirty="0">
              <a:solidFill>
                <a:srgbClr val="FF0000"/>
              </a:solidFill>
            </a:endParaRPr>
          </a:p>
        </p:txBody>
      </p:sp>
    </p:spTree>
    <p:extLst>
      <p:ext uri="{BB962C8B-B14F-4D97-AF65-F5344CB8AC3E}">
        <p14:creationId xmlns:p14="http://schemas.microsoft.com/office/powerpoint/2010/main" val="1038235908"/>
      </p:ext>
    </p:extLst>
  </p:cSld>
  <p:clrMapOvr>
    <a:masterClrMapping/>
  </p:clrMapOvr>
  <p:transition spd="slow">
    <p:cove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88570" y="312575"/>
            <a:ext cx="11103430" cy="1485900"/>
          </a:xfrm>
        </p:spPr>
        <p:txBody>
          <a:bodyPr>
            <a:normAutofit/>
          </a:bodyPr>
          <a:lstStyle/>
          <a:p>
            <a:r>
              <a:rPr lang="en" sz="4000" b="1" dirty="0" smtClean="0"/>
              <a:t>What elements does the </a:t>
            </a:r>
            <a:r>
              <a:rPr lang="en" sz="4000" b="1" dirty="0" smtClean="0">
                <a:solidFill>
                  <a:srgbClr val="00B050"/>
                </a:solidFill>
              </a:rPr>
              <a:t>project</a:t>
            </a:r>
            <a:r>
              <a:rPr lang="en" sz="4000" b="1" dirty="0" smtClean="0"/>
              <a:t> consist of?</a:t>
            </a:r>
            <a:endParaRPr lang="pl-PL" sz="4000" b="1" dirty="0"/>
          </a:p>
        </p:txBody>
      </p:sp>
      <p:sp>
        <p:nvSpPr>
          <p:cNvPr id="3" name="Symbol zastępczy zawartości 2"/>
          <p:cNvSpPr>
            <a:spLocks noGrp="1"/>
          </p:cNvSpPr>
          <p:nvPr>
            <p:ph idx="1"/>
          </p:nvPr>
        </p:nvSpPr>
        <p:spPr>
          <a:xfrm>
            <a:off x="2813538" y="1324384"/>
            <a:ext cx="11038462" cy="5604171"/>
          </a:xfrm>
        </p:spPr>
        <p:txBody>
          <a:bodyPr numCol="2">
            <a:normAutofit lnSpcReduction="10000"/>
          </a:bodyPr>
          <a:lstStyle/>
          <a:p>
            <a:pPr lvl="0"/>
            <a:r>
              <a:rPr lang="en" sz="2400" dirty="0" smtClean="0"/>
              <a:t>The need to implement the project</a:t>
            </a:r>
          </a:p>
          <a:p>
            <a:pPr lvl="0"/>
            <a:r>
              <a:rPr lang="en" sz="2400" dirty="0" smtClean="0"/>
              <a:t>Project recipients</a:t>
            </a:r>
          </a:p>
          <a:p>
            <a:pPr lvl="0"/>
            <a:r>
              <a:rPr lang="en" sz="2400" dirty="0" smtClean="0"/>
              <a:t>Main goal</a:t>
            </a:r>
          </a:p>
          <a:p>
            <a:pPr lvl="0"/>
            <a:r>
              <a:rPr lang="en" sz="2400" dirty="0" smtClean="0"/>
              <a:t>Actions (and specific objectives)</a:t>
            </a:r>
          </a:p>
          <a:p>
            <a:pPr lvl="0"/>
            <a:r>
              <a:rPr lang="en" sz="2400" dirty="0" smtClean="0"/>
              <a:t>Risk of failure to achieve project assumptions</a:t>
            </a:r>
          </a:p>
          <a:p>
            <a:pPr lvl="0"/>
            <a:r>
              <a:rPr lang="en" sz="2400" dirty="0" smtClean="0"/>
              <a:t>Schedule</a:t>
            </a:r>
          </a:p>
          <a:p>
            <a:pPr lvl="0"/>
            <a:r>
              <a:rPr lang="en" sz="2400" dirty="0" smtClean="0"/>
              <a:t>Project effects</a:t>
            </a:r>
          </a:p>
          <a:p>
            <a:pPr lvl="0"/>
            <a:r>
              <a:rPr lang="en" sz="2400" dirty="0" smtClean="0"/>
              <a:t>Project management</a:t>
            </a:r>
          </a:p>
          <a:p>
            <a:pPr lvl="0"/>
            <a:r>
              <a:rPr lang="en" sz="2400" dirty="0" smtClean="0"/>
              <a:t>Staff (including volunteers)</a:t>
            </a:r>
          </a:p>
          <a:p>
            <a:pPr lvl="0"/>
            <a:r>
              <a:rPr lang="en" sz="2400" dirty="0" smtClean="0"/>
              <a:t>Cost estimate (budget) of the project</a:t>
            </a:r>
          </a:p>
          <a:p>
            <a:pPr marL="0" indent="0">
              <a:buNone/>
            </a:pPr>
            <a:endParaRPr lang="pl-PL" dirty="0" smtClean="0"/>
          </a:p>
        </p:txBody>
      </p:sp>
    </p:spTree>
    <p:extLst>
      <p:ext uri="{BB962C8B-B14F-4D97-AF65-F5344CB8AC3E}">
        <p14:creationId xmlns:p14="http://schemas.microsoft.com/office/powerpoint/2010/main" val="3941416865"/>
      </p:ext>
    </p:extLst>
  </p:cSld>
  <p:clrMapOvr>
    <a:masterClrMapping/>
  </p:clrMapOvr>
  <p:transition spd="slow">
    <p:cove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886968"/>
            <a:ext cx="9601200" cy="1485900"/>
          </a:xfrm>
        </p:spPr>
        <p:txBody>
          <a:bodyPr/>
          <a:lstStyle/>
          <a:p>
            <a:r>
              <a:rPr lang="en" u="sng" dirty="0" smtClean="0">
                <a:solidFill>
                  <a:schemeClr val="tx1"/>
                </a:solidFill>
              </a:rPr>
              <a:t>Stages of </a:t>
            </a:r>
            <a:r>
              <a:rPr lang="en" b="1" u="sng" dirty="0" smtClean="0">
                <a:solidFill>
                  <a:srgbClr val="00B050"/>
                </a:solidFill>
              </a:rPr>
              <a:t>project</a:t>
            </a:r>
            <a:r>
              <a:rPr lang="en" u="sng" dirty="0" smtClean="0">
                <a:solidFill>
                  <a:schemeClr val="tx1"/>
                </a:solidFill>
              </a:rPr>
              <a:t> management:</a:t>
            </a:r>
            <a:endParaRPr lang="pl-PL" u="sng" dirty="0">
              <a:solidFill>
                <a:schemeClr val="tx1"/>
              </a:solidFill>
            </a:endParaRPr>
          </a:p>
        </p:txBody>
      </p:sp>
      <p:sp>
        <p:nvSpPr>
          <p:cNvPr id="3" name="Symbol zastępczy zawartości 2"/>
          <p:cNvSpPr>
            <a:spLocks noGrp="1"/>
          </p:cNvSpPr>
          <p:nvPr>
            <p:ph idx="1"/>
          </p:nvPr>
        </p:nvSpPr>
        <p:spPr>
          <a:xfrm>
            <a:off x="1371600" y="2171700"/>
            <a:ext cx="9601200" cy="3666744"/>
          </a:xfrm>
        </p:spPr>
        <p:txBody>
          <a:bodyPr>
            <a:normAutofit/>
          </a:bodyPr>
          <a:lstStyle/>
          <a:p>
            <a:pPr marL="457200" indent="-457200">
              <a:buFont typeface="+mj-lt"/>
              <a:buAutoNum type="arabicPeriod"/>
            </a:pPr>
            <a:r>
              <a:rPr lang="pl-PL" sz="4000" dirty="0" err="1" smtClean="0">
                <a:solidFill>
                  <a:srgbClr val="290701"/>
                </a:solidFill>
              </a:rPr>
              <a:t>Initiating</a:t>
            </a:r>
            <a:r>
              <a:rPr lang="en" sz="4000" dirty="0" smtClean="0">
                <a:solidFill>
                  <a:srgbClr val="290701"/>
                </a:solidFill>
              </a:rPr>
              <a:t>,</a:t>
            </a:r>
            <a:endParaRPr lang="pl-PL" sz="4000" dirty="0" smtClean="0">
              <a:solidFill>
                <a:srgbClr val="290701"/>
              </a:solidFill>
            </a:endParaRPr>
          </a:p>
          <a:p>
            <a:pPr marL="457200" indent="-457200">
              <a:buFont typeface="+mj-lt"/>
              <a:buAutoNum type="arabicPeriod"/>
            </a:pPr>
            <a:r>
              <a:rPr lang="en" sz="4000" dirty="0" smtClean="0">
                <a:solidFill>
                  <a:srgbClr val="290701"/>
                </a:solidFill>
              </a:rPr>
              <a:t>Planning,</a:t>
            </a:r>
            <a:endParaRPr lang="pl-PL" sz="4000" dirty="0" smtClean="0">
              <a:solidFill>
                <a:srgbClr val="290701"/>
              </a:solidFill>
            </a:endParaRPr>
          </a:p>
          <a:p>
            <a:pPr marL="457200" indent="-457200">
              <a:buFont typeface="+mj-lt"/>
              <a:buAutoNum type="arabicPeriod"/>
            </a:pPr>
            <a:r>
              <a:rPr lang="pl-PL" sz="4000" dirty="0" err="1" smtClean="0">
                <a:solidFill>
                  <a:srgbClr val="290701"/>
                </a:solidFill>
              </a:rPr>
              <a:t>Executing</a:t>
            </a:r>
            <a:r>
              <a:rPr lang="en" sz="4000" dirty="0" smtClean="0">
                <a:solidFill>
                  <a:srgbClr val="290701"/>
                </a:solidFill>
              </a:rPr>
              <a:t>,</a:t>
            </a:r>
            <a:endParaRPr lang="pl-PL" sz="4000" dirty="0" smtClean="0">
              <a:solidFill>
                <a:srgbClr val="290701"/>
              </a:solidFill>
            </a:endParaRPr>
          </a:p>
          <a:p>
            <a:pPr marL="457200" indent="-457200">
              <a:buFont typeface="+mj-lt"/>
              <a:buAutoNum type="arabicPeriod"/>
            </a:pPr>
            <a:r>
              <a:rPr lang="pl-PL" sz="4000" dirty="0" smtClean="0">
                <a:solidFill>
                  <a:srgbClr val="290701"/>
                </a:solidFill>
              </a:rPr>
              <a:t>C</a:t>
            </a:r>
            <a:r>
              <a:rPr lang="en" sz="4000" dirty="0" smtClean="0">
                <a:solidFill>
                  <a:srgbClr val="290701"/>
                </a:solidFill>
              </a:rPr>
              <a:t>ontrol</a:t>
            </a:r>
            <a:r>
              <a:rPr lang="pl-PL" sz="4000" dirty="0" smtClean="0">
                <a:solidFill>
                  <a:srgbClr val="290701"/>
                </a:solidFill>
              </a:rPr>
              <a:t>ling</a:t>
            </a:r>
            <a:r>
              <a:rPr lang="en" sz="4000" dirty="0" smtClean="0">
                <a:solidFill>
                  <a:srgbClr val="290701"/>
                </a:solidFill>
              </a:rPr>
              <a:t> and monitoring,</a:t>
            </a:r>
            <a:endParaRPr lang="pl-PL" sz="4000" dirty="0" smtClean="0">
              <a:solidFill>
                <a:srgbClr val="290701"/>
              </a:solidFill>
            </a:endParaRPr>
          </a:p>
          <a:p>
            <a:pPr marL="457200" indent="-457200">
              <a:buFont typeface="+mj-lt"/>
              <a:buAutoNum type="arabicPeriod"/>
            </a:pPr>
            <a:r>
              <a:rPr lang="en" sz="4000" dirty="0" smtClean="0">
                <a:solidFill>
                  <a:srgbClr val="290701"/>
                </a:solidFill>
              </a:rPr>
              <a:t>Closing.</a:t>
            </a:r>
            <a:endParaRPr lang="pl-PL" sz="4000" dirty="0" smtClean="0">
              <a:solidFill>
                <a:srgbClr val="290701"/>
              </a:solidFill>
            </a:endParaRPr>
          </a:p>
          <a:p>
            <a:endParaRPr lang="pl-PL" dirty="0" smtClean="0">
              <a:hlinkClick r:id=""/>
            </a:endParaRPr>
          </a:p>
          <a:p>
            <a:endParaRPr lang="pl-PL" dirty="0" smtClean="0">
              <a:hlinkClick r:id=""/>
            </a:endParaRPr>
          </a:p>
          <a:p>
            <a:endParaRPr lang="pl-PL" dirty="0" smtClean="0">
              <a:hlinkClick r:id=""/>
            </a:endParaRPr>
          </a:p>
          <a:p>
            <a:endParaRPr lang="pl-PL" dirty="0" smtClean="0">
              <a:hlinkClick r:id=""/>
            </a:endParaRPr>
          </a:p>
          <a:p>
            <a:endParaRPr lang="pl-PL" dirty="0" smtClean="0">
              <a:hlinkClick r:id=""/>
            </a:endParaRPr>
          </a:p>
          <a:p>
            <a:endParaRPr lang="pl-PL" dirty="0" smtClean="0">
              <a:hlinkClick r:id=""/>
            </a:endParaRPr>
          </a:p>
          <a:p>
            <a:endParaRPr lang="pl-PL" dirty="0" smtClean="0">
              <a:hlinkClick r:id=""/>
            </a:endParaRPr>
          </a:p>
        </p:txBody>
      </p:sp>
    </p:spTree>
    <p:extLst>
      <p:ext uri="{BB962C8B-B14F-4D97-AF65-F5344CB8AC3E}">
        <p14:creationId xmlns:p14="http://schemas.microsoft.com/office/powerpoint/2010/main" val="3622700996"/>
      </p:ext>
    </p:extLst>
  </p:cSld>
  <p:clrMapOvr>
    <a:masterClrMapping/>
  </p:clrMapOvr>
  <p:transition spd="slow">
    <p:cove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u="sng" dirty="0" smtClean="0">
                <a:solidFill>
                  <a:srgbClr val="290701"/>
                </a:solidFill>
              </a:rPr>
              <a:t>Problem analysis</a:t>
            </a:r>
            <a:endParaRPr lang="pl-PL" u="sng" dirty="0">
              <a:solidFill>
                <a:srgbClr val="290701"/>
              </a:solidFill>
            </a:endParaRPr>
          </a:p>
        </p:txBody>
      </p:sp>
      <p:sp>
        <p:nvSpPr>
          <p:cNvPr id="3" name="Symbol zastępczy zawartości 2"/>
          <p:cNvSpPr>
            <a:spLocks noGrp="1"/>
          </p:cNvSpPr>
          <p:nvPr>
            <p:ph idx="1"/>
          </p:nvPr>
        </p:nvSpPr>
        <p:spPr>
          <a:xfrm>
            <a:off x="1371600" y="1517904"/>
            <a:ext cx="10597896" cy="5138928"/>
          </a:xfrm>
        </p:spPr>
        <p:txBody>
          <a:bodyPr>
            <a:normAutofit fontScale="92500" lnSpcReduction="10000"/>
          </a:bodyPr>
          <a:lstStyle/>
          <a:p>
            <a:pPr marL="0" indent="0" algn="just">
              <a:buNone/>
            </a:pPr>
            <a:r>
              <a:rPr lang="en" sz="3200" dirty="0" smtClean="0">
                <a:solidFill>
                  <a:srgbClr val="290701"/>
                </a:solidFill>
              </a:rPr>
              <a:t>The analysis of problems allows for an in-depth understanding of them, and thus - finding the most effective solution.</a:t>
            </a:r>
          </a:p>
          <a:p>
            <a:pPr marL="0" indent="0" algn="just">
              <a:buNone/>
            </a:pPr>
            <a:r>
              <a:rPr lang="en" sz="3200" dirty="0" smtClean="0">
                <a:solidFill>
                  <a:srgbClr val="290701"/>
                </a:solidFill>
              </a:rPr>
              <a:t>Tools:</a:t>
            </a:r>
          </a:p>
          <a:p>
            <a:pPr marL="0" indent="0" algn="just">
              <a:buNone/>
            </a:pPr>
            <a:r>
              <a:rPr lang="en" sz="3200" dirty="0" smtClean="0">
                <a:solidFill>
                  <a:schemeClr val="accent6">
                    <a:lumMod val="50000"/>
                  </a:schemeClr>
                </a:solidFill>
                <a:sym typeface="Wingdings" panose="05000000000000000000" pitchFamily="2" charset="2"/>
              </a:rPr>
              <a:t></a:t>
            </a:r>
            <a:r>
              <a:rPr lang="en" sz="3200" dirty="0" smtClean="0">
                <a:solidFill>
                  <a:srgbClr val="FF0000"/>
                </a:solidFill>
                <a:sym typeface="Wingdings" panose="05000000000000000000" pitchFamily="2" charset="2"/>
              </a:rPr>
              <a:t> </a:t>
            </a:r>
            <a:r>
              <a:rPr lang="en" sz="3200" b="1" dirty="0">
                <a:solidFill>
                  <a:srgbClr val="290701"/>
                </a:solidFill>
              </a:rPr>
              <a:t>problem </a:t>
            </a:r>
            <a:r>
              <a:rPr lang="en" sz="3200" b="1" dirty="0" smtClean="0">
                <a:solidFill>
                  <a:srgbClr val="290701"/>
                </a:solidFill>
              </a:rPr>
              <a:t>tree – </a:t>
            </a:r>
            <a:r>
              <a:rPr lang="en" sz="3200" b="1" dirty="0">
                <a:solidFill>
                  <a:srgbClr val="290701"/>
                </a:solidFill>
                <a:sym typeface="Wingdings" panose="05000000000000000000" pitchFamily="2" charset="2"/>
              </a:rPr>
              <a:t>a </a:t>
            </a:r>
            <a:r>
              <a:rPr lang="en" sz="3200" dirty="0">
                <a:solidFill>
                  <a:srgbClr val="290701"/>
                </a:solidFill>
              </a:rPr>
              <a:t>pictorial way of presenting the logic of a given </a:t>
            </a:r>
            <a:r>
              <a:rPr lang="en" sz="3200" dirty="0" smtClean="0">
                <a:solidFill>
                  <a:srgbClr val="290701"/>
                </a:solidFill>
              </a:rPr>
              <a:t>situation</a:t>
            </a:r>
          </a:p>
          <a:p>
            <a:pPr marL="0" indent="0" algn="just">
              <a:buNone/>
            </a:pPr>
            <a:r>
              <a:rPr lang="en" sz="3200" dirty="0" smtClean="0">
                <a:solidFill>
                  <a:srgbClr val="290701"/>
                </a:solidFill>
              </a:rPr>
              <a:t>The problem tree allows you to analyze and visualize the links between the main problem, its consequences </a:t>
            </a:r>
            <a:r>
              <a:rPr lang="en" sz="3200" dirty="0">
                <a:solidFill>
                  <a:srgbClr val="290701"/>
                </a:solidFill>
              </a:rPr>
              <a:t>and </a:t>
            </a:r>
            <a:r>
              <a:rPr lang="en" sz="3200" dirty="0" smtClean="0">
                <a:solidFill>
                  <a:srgbClr val="290701"/>
                </a:solidFill>
              </a:rPr>
              <a:t>root causes; shows cause and effect</a:t>
            </a:r>
            <a:r>
              <a:rPr lang="pl-PL" sz="3200" dirty="0" smtClean="0">
                <a:solidFill>
                  <a:srgbClr val="290701"/>
                </a:solidFill>
              </a:rPr>
              <a:t>-</a:t>
            </a:r>
            <a:r>
              <a:rPr lang="en" sz="3200" dirty="0" smtClean="0">
                <a:solidFill>
                  <a:srgbClr val="290701"/>
                </a:solidFill>
              </a:rPr>
              <a:t>relationships.</a:t>
            </a:r>
          </a:p>
          <a:p>
            <a:pPr marL="0" indent="0" algn="just">
              <a:buNone/>
            </a:pPr>
            <a:r>
              <a:rPr lang="en" sz="3200" dirty="0" smtClean="0">
                <a:solidFill>
                  <a:srgbClr val="002060"/>
                </a:solidFill>
                <a:sym typeface="Wingdings" panose="05000000000000000000" pitchFamily="2" charset="2"/>
              </a:rPr>
              <a:t> </a:t>
            </a:r>
            <a:r>
              <a:rPr lang="en" sz="3200" b="1" dirty="0" smtClean="0">
                <a:solidFill>
                  <a:srgbClr val="290701"/>
                </a:solidFill>
                <a:sym typeface="Wingdings" panose="05000000000000000000" pitchFamily="2" charset="2"/>
              </a:rPr>
              <a:t>tree </a:t>
            </a:r>
            <a:r>
              <a:rPr lang="en" sz="3200" b="1" dirty="0">
                <a:solidFill>
                  <a:srgbClr val="290701"/>
                </a:solidFill>
                <a:sym typeface="Wingdings" panose="05000000000000000000" pitchFamily="2" charset="2"/>
              </a:rPr>
              <a:t>of objectives </a:t>
            </a:r>
            <a:r>
              <a:rPr lang="en" sz="3200" dirty="0">
                <a:solidFill>
                  <a:srgbClr val="290701"/>
                </a:solidFill>
                <a:sym typeface="Wingdings" panose="05000000000000000000" pitchFamily="2" charset="2"/>
              </a:rPr>
              <a:t>– </a:t>
            </a:r>
            <a:r>
              <a:rPr lang="en" sz="3200" dirty="0">
                <a:solidFill>
                  <a:srgbClr val="290701"/>
                </a:solidFill>
              </a:rPr>
              <a:t>a visual way of presenting the intervention logic</a:t>
            </a:r>
          </a:p>
          <a:p>
            <a:pPr marL="0" indent="0">
              <a:buNone/>
            </a:pPr>
            <a:endParaRPr lang="pl-PL" sz="3200" dirty="0" smtClean="0"/>
          </a:p>
          <a:p>
            <a:endParaRPr lang="pl-PL" dirty="0" smtClean="0"/>
          </a:p>
          <a:p>
            <a:endParaRPr lang="pl-PL" dirty="0">
              <a:hlinkClick r:id="rId2" action="ppaction://hlinkfile"/>
            </a:endParaRPr>
          </a:p>
          <a:p>
            <a:pPr marL="0" indent="0">
              <a:buNone/>
            </a:pPr>
            <a:endParaRPr lang="pl-PL" dirty="0" smtClean="0">
              <a:hlinkClick r:id="rId2" action="ppaction://hlinkfile"/>
            </a:endParaRPr>
          </a:p>
        </p:txBody>
      </p:sp>
    </p:spTree>
    <p:extLst>
      <p:ext uri="{BB962C8B-B14F-4D97-AF65-F5344CB8AC3E}">
        <p14:creationId xmlns:p14="http://schemas.microsoft.com/office/powerpoint/2010/main" val="4026113812"/>
      </p:ext>
    </p:extLst>
  </p:cSld>
  <p:clrMapOvr>
    <a:masterClrMapping/>
  </p:clrMapOvr>
  <p:transition spd="slow">
    <p:cove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420624"/>
            <a:ext cx="9601200" cy="1485900"/>
          </a:xfrm>
        </p:spPr>
        <p:txBody>
          <a:bodyPr/>
          <a:lstStyle/>
          <a:p>
            <a:r>
              <a:rPr lang="en" u="sng" dirty="0" smtClean="0">
                <a:solidFill>
                  <a:srgbClr val="290701"/>
                </a:solidFill>
              </a:rPr>
              <a:t>Goal analysis</a:t>
            </a:r>
            <a:endParaRPr lang="pl-PL" u="sng" dirty="0">
              <a:solidFill>
                <a:srgbClr val="290701"/>
              </a:solidFill>
            </a:endParaRPr>
          </a:p>
        </p:txBody>
      </p:sp>
      <p:sp>
        <p:nvSpPr>
          <p:cNvPr id="3" name="Symbol zastępczy zawartości 2"/>
          <p:cNvSpPr>
            <a:spLocks noGrp="1"/>
          </p:cNvSpPr>
          <p:nvPr>
            <p:ph idx="1"/>
          </p:nvPr>
        </p:nvSpPr>
        <p:spPr>
          <a:xfrm>
            <a:off x="1371600" y="1517904"/>
            <a:ext cx="10085832" cy="5157216"/>
          </a:xfrm>
        </p:spPr>
        <p:txBody>
          <a:bodyPr>
            <a:normAutofit fontScale="70000" lnSpcReduction="20000"/>
          </a:bodyPr>
          <a:lstStyle/>
          <a:p>
            <a:pPr marL="0" indent="0">
              <a:buNone/>
            </a:pPr>
            <a:r>
              <a:rPr lang="en" sz="5100" dirty="0" smtClean="0">
                <a:solidFill>
                  <a:srgbClr val="290701"/>
                </a:solidFill>
              </a:rPr>
              <a:t>Setting goals using the </a:t>
            </a:r>
            <a:r>
              <a:rPr lang="en" sz="5100" b="1" dirty="0" smtClean="0">
                <a:solidFill>
                  <a:schemeClr val="tx1"/>
                </a:solidFill>
              </a:rPr>
              <a:t>SMART</a:t>
            </a:r>
            <a:r>
              <a:rPr lang="en" sz="5100" dirty="0" smtClean="0">
                <a:solidFill>
                  <a:srgbClr val="290701"/>
                </a:solidFill>
              </a:rPr>
              <a:t> </a:t>
            </a:r>
            <a:r>
              <a:rPr lang="en" sz="5100" b="1" dirty="0" smtClean="0">
                <a:solidFill>
                  <a:srgbClr val="290701"/>
                </a:solidFill>
              </a:rPr>
              <a:t>method </a:t>
            </a:r>
            <a:r>
              <a:rPr lang="en" sz="5100" dirty="0" smtClean="0">
                <a:solidFill>
                  <a:srgbClr val="290701"/>
                </a:solidFill>
              </a:rPr>
              <a:t>helps</a:t>
            </a:r>
            <a:r>
              <a:rPr lang="en" sz="5100" i="1" dirty="0" smtClean="0">
                <a:solidFill>
                  <a:srgbClr val="290701"/>
                </a:solidFill>
              </a:rPr>
              <a:t> </a:t>
            </a:r>
            <a:r>
              <a:rPr lang="en" sz="5100" dirty="0" smtClean="0">
                <a:solidFill>
                  <a:srgbClr val="290701"/>
                </a:solidFill>
              </a:rPr>
              <a:t>to define goals correctly, which increases the chances of achieving them. The name is an acronym consisting of the English words:</a:t>
            </a:r>
          </a:p>
          <a:p>
            <a:pPr marL="0" indent="0">
              <a:buNone/>
            </a:pPr>
            <a:endParaRPr lang="pl-PL" dirty="0">
              <a:solidFill>
                <a:srgbClr val="FF0000"/>
              </a:solidFill>
            </a:endParaRPr>
          </a:p>
          <a:p>
            <a:pPr marL="0" indent="0">
              <a:buNone/>
            </a:pPr>
            <a:r>
              <a:rPr lang="en" sz="5100" b="1" dirty="0" smtClean="0">
                <a:solidFill>
                  <a:srgbClr val="7030A0"/>
                </a:solidFill>
              </a:rPr>
              <a:t>S</a:t>
            </a:r>
            <a:r>
              <a:rPr lang="en" sz="5100" b="1" dirty="0" smtClean="0">
                <a:solidFill>
                  <a:srgbClr val="290701"/>
                </a:solidFill>
              </a:rPr>
              <a:t>pecific </a:t>
            </a:r>
            <a:endParaRPr lang="pl-PL" sz="5100" b="1" dirty="0" smtClean="0">
              <a:solidFill>
                <a:srgbClr val="290701"/>
              </a:solidFill>
            </a:endParaRPr>
          </a:p>
          <a:p>
            <a:pPr marL="0" indent="0">
              <a:buNone/>
            </a:pPr>
            <a:r>
              <a:rPr lang="en" sz="5100" b="1" dirty="0" smtClean="0">
                <a:solidFill>
                  <a:srgbClr val="00B0F0"/>
                </a:solidFill>
              </a:rPr>
              <a:t>M</a:t>
            </a:r>
            <a:r>
              <a:rPr lang="en" sz="5100" b="1" dirty="0" smtClean="0">
                <a:solidFill>
                  <a:srgbClr val="290701"/>
                </a:solidFill>
              </a:rPr>
              <a:t>easurable </a:t>
            </a:r>
            <a:endParaRPr lang="pl-PL" sz="5100" b="1" dirty="0" smtClean="0">
              <a:solidFill>
                <a:srgbClr val="290701"/>
              </a:solidFill>
            </a:endParaRPr>
          </a:p>
          <a:p>
            <a:pPr marL="0" indent="0">
              <a:buNone/>
            </a:pPr>
            <a:r>
              <a:rPr lang="en" sz="5100" b="1" dirty="0" smtClean="0">
                <a:solidFill>
                  <a:srgbClr val="FFC000"/>
                </a:solidFill>
              </a:rPr>
              <a:t>A</a:t>
            </a:r>
            <a:r>
              <a:rPr lang="en" sz="5100" b="1" dirty="0" smtClean="0">
                <a:solidFill>
                  <a:srgbClr val="290701"/>
                </a:solidFill>
              </a:rPr>
              <a:t>chievable </a:t>
            </a:r>
          </a:p>
          <a:p>
            <a:pPr marL="0" indent="0">
              <a:buNone/>
            </a:pPr>
            <a:r>
              <a:rPr lang="en" sz="5100" b="1" dirty="0" smtClean="0">
                <a:solidFill>
                  <a:srgbClr val="00B050"/>
                </a:solidFill>
              </a:rPr>
              <a:t>R</a:t>
            </a:r>
            <a:r>
              <a:rPr lang="en" sz="5100" b="1" dirty="0" smtClean="0">
                <a:solidFill>
                  <a:srgbClr val="290701"/>
                </a:solidFill>
              </a:rPr>
              <a:t>elevant </a:t>
            </a:r>
            <a:endParaRPr lang="pl-PL" sz="5100" b="1" dirty="0" smtClean="0">
              <a:solidFill>
                <a:srgbClr val="290701"/>
              </a:solidFill>
            </a:endParaRPr>
          </a:p>
          <a:p>
            <a:pPr marL="0" indent="0">
              <a:buNone/>
            </a:pPr>
            <a:r>
              <a:rPr lang="en" sz="5100" b="1" dirty="0" smtClean="0">
                <a:solidFill>
                  <a:srgbClr val="FF0000"/>
                </a:solidFill>
              </a:rPr>
              <a:t>T</a:t>
            </a:r>
            <a:r>
              <a:rPr lang="en" sz="5100" b="1" dirty="0" smtClean="0">
                <a:solidFill>
                  <a:srgbClr val="290701"/>
                </a:solidFill>
              </a:rPr>
              <a:t>ime</a:t>
            </a:r>
            <a:r>
              <a:rPr lang="pl-PL" sz="5100" b="1" dirty="0" smtClean="0">
                <a:solidFill>
                  <a:srgbClr val="290701"/>
                </a:solidFill>
              </a:rPr>
              <a:t>-</a:t>
            </a:r>
            <a:r>
              <a:rPr lang="en" sz="5100" b="1" dirty="0" smtClean="0">
                <a:solidFill>
                  <a:srgbClr val="290701"/>
                </a:solidFill>
              </a:rPr>
              <a:t>bound</a:t>
            </a:r>
            <a:endParaRPr lang="pl-PL" b="1" dirty="0">
              <a:solidFill>
                <a:srgbClr val="290701"/>
              </a:solidFill>
            </a:endParaRPr>
          </a:p>
        </p:txBody>
      </p:sp>
    </p:spTree>
    <p:extLst>
      <p:ext uri="{BB962C8B-B14F-4D97-AF65-F5344CB8AC3E}">
        <p14:creationId xmlns:p14="http://schemas.microsoft.com/office/powerpoint/2010/main" val="335664037"/>
      </p:ext>
    </p:extLst>
  </p:cSld>
  <p:clrMapOvr>
    <a:masterClrMapping/>
  </p:clrMapOvr>
  <p:transition spd="slow">
    <p:cove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smtClean="0">
                <a:solidFill>
                  <a:srgbClr val="7030A0"/>
                </a:solidFill>
              </a:rPr>
              <a:t>S</a:t>
            </a:r>
            <a:r>
              <a:rPr lang="en" dirty="0" smtClean="0">
                <a:solidFill>
                  <a:schemeClr val="tx1"/>
                </a:solidFill>
              </a:rPr>
              <a:t>pecific</a:t>
            </a:r>
            <a:r>
              <a:rPr lang="pl-PL" dirty="0"/>
              <a:t/>
            </a:r>
            <a:br>
              <a:rPr lang="pl-PL" dirty="0"/>
            </a:br>
            <a:endParaRPr lang="pl-PL" dirty="0"/>
          </a:p>
        </p:txBody>
      </p:sp>
      <p:sp>
        <p:nvSpPr>
          <p:cNvPr id="3" name="Symbol zastępczy zawartości 2"/>
          <p:cNvSpPr>
            <a:spLocks noGrp="1"/>
          </p:cNvSpPr>
          <p:nvPr>
            <p:ph idx="1"/>
          </p:nvPr>
        </p:nvSpPr>
        <p:spPr/>
        <p:txBody>
          <a:bodyPr>
            <a:normAutofit/>
          </a:bodyPr>
          <a:lstStyle/>
          <a:p>
            <a:r>
              <a:rPr lang="en" sz="3600" dirty="0" smtClean="0"/>
              <a:t>The goal must be </a:t>
            </a:r>
            <a:r>
              <a:rPr lang="en" sz="3600" u="sng" dirty="0" smtClean="0"/>
              <a:t>clearly</a:t>
            </a:r>
            <a:r>
              <a:rPr lang="en" sz="3600" dirty="0" smtClean="0"/>
              <a:t> and specifically defined</a:t>
            </a:r>
          </a:p>
          <a:p>
            <a:r>
              <a:rPr lang="en" sz="3600" dirty="0" smtClean="0"/>
              <a:t>We precisely describe the goal, </a:t>
            </a:r>
            <a:r>
              <a:rPr lang="en" sz="3600" u="sng" dirty="0" smtClean="0"/>
              <a:t>not</a:t>
            </a:r>
            <a:r>
              <a:rPr lang="pl-PL" sz="3600" dirty="0" smtClean="0"/>
              <a:t> </a:t>
            </a:r>
            <a:r>
              <a:rPr lang="en" sz="3600" dirty="0" smtClean="0"/>
              <a:t>the way to achieve it</a:t>
            </a:r>
          </a:p>
          <a:p>
            <a:r>
              <a:rPr lang="pl-PL" sz="3600" dirty="0"/>
              <a:t>U</a:t>
            </a:r>
            <a:r>
              <a:rPr lang="en" sz="3600" dirty="0" smtClean="0"/>
              <a:t>nderstandability of the message</a:t>
            </a:r>
            <a:endParaRPr lang="pl-PL" sz="3600" dirty="0"/>
          </a:p>
        </p:txBody>
      </p:sp>
    </p:spTree>
    <p:extLst>
      <p:ext uri="{BB962C8B-B14F-4D97-AF65-F5344CB8AC3E}">
        <p14:creationId xmlns:p14="http://schemas.microsoft.com/office/powerpoint/2010/main" val="1939243463"/>
      </p:ext>
    </p:extLst>
  </p:cSld>
  <p:clrMapOvr>
    <a:masterClrMapping/>
  </p:clrMapOvr>
  <p:transition spd="slow">
    <p:cove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a:solidFill>
                  <a:srgbClr val="00B0F0"/>
                </a:solidFill>
              </a:rPr>
              <a:t>M</a:t>
            </a:r>
            <a:r>
              <a:rPr lang="en" dirty="0">
                <a:solidFill>
                  <a:srgbClr val="290701"/>
                </a:solidFill>
              </a:rPr>
              <a:t>easurable </a:t>
            </a:r>
            <a:r>
              <a:rPr lang="pl-PL" dirty="0"/>
              <a:t/>
            </a:r>
            <a:br>
              <a:rPr lang="pl-PL" dirty="0"/>
            </a:br>
            <a:endParaRPr lang="pl-PL" dirty="0"/>
          </a:p>
        </p:txBody>
      </p:sp>
      <p:sp>
        <p:nvSpPr>
          <p:cNvPr id="3" name="Symbol zastępczy zawartości 2"/>
          <p:cNvSpPr>
            <a:spLocks noGrp="1"/>
          </p:cNvSpPr>
          <p:nvPr>
            <p:ph idx="1"/>
          </p:nvPr>
        </p:nvSpPr>
        <p:spPr/>
        <p:txBody>
          <a:bodyPr>
            <a:normAutofit/>
          </a:bodyPr>
          <a:lstStyle/>
          <a:p>
            <a:r>
              <a:rPr lang="pl-PL" sz="3600" dirty="0" smtClean="0">
                <a:solidFill>
                  <a:srgbClr val="290701"/>
                </a:solidFill>
              </a:rPr>
              <a:t>I</a:t>
            </a:r>
            <a:r>
              <a:rPr lang="en" sz="3600" dirty="0" smtClean="0">
                <a:solidFill>
                  <a:srgbClr val="290701"/>
                </a:solidFill>
              </a:rPr>
              <a:t>ndicators</a:t>
            </a:r>
            <a:endParaRPr lang="pl-PL" sz="3600" dirty="0" smtClean="0">
              <a:solidFill>
                <a:srgbClr val="290701"/>
              </a:solidFill>
            </a:endParaRPr>
          </a:p>
          <a:p>
            <a:r>
              <a:rPr lang="pl-PL" sz="3600" dirty="0" err="1" smtClean="0">
                <a:solidFill>
                  <a:srgbClr val="290701"/>
                </a:solidFill>
              </a:rPr>
              <a:t>Quantifiers</a:t>
            </a:r>
            <a:r>
              <a:rPr lang="pl-PL" sz="3600" dirty="0" smtClean="0">
                <a:solidFill>
                  <a:srgbClr val="290701"/>
                </a:solidFill>
              </a:rPr>
              <a:t> </a:t>
            </a:r>
            <a:endParaRPr lang="pl-PL" sz="3600" dirty="0">
              <a:solidFill>
                <a:srgbClr val="290701"/>
              </a:solidFill>
            </a:endParaRPr>
          </a:p>
        </p:txBody>
      </p:sp>
    </p:spTree>
    <p:extLst>
      <p:ext uri="{BB962C8B-B14F-4D97-AF65-F5344CB8AC3E}">
        <p14:creationId xmlns:p14="http://schemas.microsoft.com/office/powerpoint/2010/main" val="2638484175"/>
      </p:ext>
    </p:extLst>
  </p:cSld>
  <p:clrMapOvr>
    <a:masterClrMapping/>
  </p:clrMapOvr>
  <p:transition spd="slow">
    <p:cove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smtClean="0">
                <a:solidFill>
                  <a:srgbClr val="FFC000"/>
                </a:solidFill>
              </a:rPr>
              <a:t>A</a:t>
            </a:r>
            <a:r>
              <a:rPr lang="en" dirty="0" smtClean="0"/>
              <a:t>chievable </a:t>
            </a:r>
            <a:r>
              <a:rPr lang="pl-PL" dirty="0"/>
              <a:t/>
            </a:r>
            <a:br>
              <a:rPr lang="pl-PL" dirty="0"/>
            </a:br>
            <a:endParaRPr lang="pl-PL" dirty="0"/>
          </a:p>
        </p:txBody>
      </p:sp>
      <p:sp>
        <p:nvSpPr>
          <p:cNvPr id="3" name="Symbol zastępczy zawartości 2"/>
          <p:cNvSpPr>
            <a:spLocks noGrp="1"/>
          </p:cNvSpPr>
          <p:nvPr>
            <p:ph idx="1"/>
          </p:nvPr>
        </p:nvSpPr>
        <p:spPr/>
        <p:txBody>
          <a:bodyPr>
            <a:normAutofit/>
          </a:bodyPr>
          <a:lstStyle/>
          <a:p>
            <a:r>
              <a:rPr lang="en" sz="3600" dirty="0" smtClean="0"/>
              <a:t>Is the given goal achievable, e.g. within the set time?</a:t>
            </a:r>
          </a:p>
          <a:p>
            <a:r>
              <a:rPr lang="en" sz="3600" dirty="0" smtClean="0"/>
              <a:t>Determining the necessary resources</a:t>
            </a:r>
          </a:p>
          <a:p>
            <a:r>
              <a:rPr lang="en" sz="3600" dirty="0" smtClean="0"/>
              <a:t>The goal should also be </a:t>
            </a:r>
            <a:r>
              <a:rPr lang="en" sz="3600" b="1" dirty="0" smtClean="0"/>
              <a:t>attractive </a:t>
            </a:r>
            <a:r>
              <a:rPr lang="en" sz="3600" dirty="0" smtClean="0"/>
              <a:t>and </a:t>
            </a:r>
            <a:r>
              <a:rPr lang="en" sz="3600" b="1" dirty="0" smtClean="0"/>
              <a:t>ambitious</a:t>
            </a:r>
            <a:endParaRPr lang="pl-PL" sz="3600" b="1" dirty="0"/>
          </a:p>
        </p:txBody>
      </p:sp>
    </p:spTree>
    <p:extLst>
      <p:ext uri="{BB962C8B-B14F-4D97-AF65-F5344CB8AC3E}">
        <p14:creationId xmlns:p14="http://schemas.microsoft.com/office/powerpoint/2010/main" val="286259934"/>
      </p:ext>
    </p:extLst>
  </p:cSld>
  <p:clrMapOvr>
    <a:masterClrMapping/>
  </p:clrMapOvr>
  <p:transition spd="slow">
    <p:cove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smtClean="0">
                <a:solidFill>
                  <a:srgbClr val="00B050"/>
                </a:solidFill>
              </a:rPr>
              <a:t>R</a:t>
            </a:r>
            <a:r>
              <a:rPr lang="en" dirty="0" smtClean="0">
                <a:solidFill>
                  <a:schemeClr val="tx1"/>
                </a:solidFill>
              </a:rPr>
              <a:t>elevant</a:t>
            </a:r>
            <a:r>
              <a:rPr lang="pl-PL" dirty="0"/>
              <a:t/>
            </a:r>
            <a:br>
              <a:rPr lang="pl-PL" dirty="0"/>
            </a:br>
            <a:endParaRPr lang="pl-PL" dirty="0"/>
          </a:p>
        </p:txBody>
      </p:sp>
      <p:sp>
        <p:nvSpPr>
          <p:cNvPr id="3" name="Symbol zastępczy zawartości 2"/>
          <p:cNvSpPr>
            <a:spLocks noGrp="1"/>
          </p:cNvSpPr>
          <p:nvPr>
            <p:ph idx="1"/>
          </p:nvPr>
        </p:nvSpPr>
        <p:spPr/>
        <p:txBody>
          <a:bodyPr>
            <a:normAutofit/>
          </a:bodyPr>
          <a:lstStyle/>
          <a:p>
            <a:r>
              <a:rPr lang="en" sz="3600" dirty="0" smtClean="0"/>
              <a:t>An important goal is the basis for a sense of meaning and motivation to work</a:t>
            </a:r>
          </a:p>
          <a:p>
            <a:r>
              <a:rPr lang="en" sz="3600" dirty="0" smtClean="0"/>
              <a:t>Each team member should feel that they play an important role in achieving the goal</a:t>
            </a:r>
          </a:p>
          <a:p>
            <a:r>
              <a:rPr lang="en" sz="3600" dirty="0" smtClean="0"/>
              <a:t>A goal has value for those who pursue it</a:t>
            </a:r>
            <a:endParaRPr lang="pl-PL" sz="3600" dirty="0"/>
          </a:p>
        </p:txBody>
      </p:sp>
    </p:spTree>
    <p:extLst>
      <p:ext uri="{BB962C8B-B14F-4D97-AF65-F5344CB8AC3E}">
        <p14:creationId xmlns:p14="http://schemas.microsoft.com/office/powerpoint/2010/main" val="39318548"/>
      </p:ext>
    </p:extLst>
  </p:cSld>
  <p:clrMapOvr>
    <a:masterClrMapping/>
  </p:clrMapOvr>
  <p:transition spd="slow">
    <p:cove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smtClean="0">
                <a:solidFill>
                  <a:srgbClr val="FF0000"/>
                </a:solidFill>
              </a:rPr>
              <a:t>T</a:t>
            </a:r>
            <a:r>
              <a:rPr lang="en" dirty="0" smtClean="0">
                <a:solidFill>
                  <a:schemeClr val="tx1"/>
                </a:solidFill>
              </a:rPr>
              <a:t>ime</a:t>
            </a:r>
            <a:r>
              <a:rPr lang="pl-PL" dirty="0" smtClean="0">
                <a:solidFill>
                  <a:schemeClr val="tx1"/>
                </a:solidFill>
              </a:rPr>
              <a:t>-</a:t>
            </a:r>
            <a:r>
              <a:rPr lang="en" dirty="0" smtClean="0"/>
              <a:t>bound </a:t>
            </a:r>
            <a:r>
              <a:rPr lang="pl-PL" dirty="0"/>
              <a:t/>
            </a:r>
            <a:br>
              <a:rPr lang="pl-PL" dirty="0"/>
            </a:br>
            <a:endParaRPr lang="pl-PL" dirty="0"/>
          </a:p>
        </p:txBody>
      </p:sp>
      <p:sp>
        <p:nvSpPr>
          <p:cNvPr id="3" name="Symbol zastępczy zawartości 2"/>
          <p:cNvSpPr>
            <a:spLocks noGrp="1"/>
          </p:cNvSpPr>
          <p:nvPr>
            <p:ph idx="1"/>
          </p:nvPr>
        </p:nvSpPr>
        <p:spPr>
          <a:xfrm>
            <a:off x="1453896" y="1529291"/>
            <a:ext cx="10332720" cy="3581400"/>
          </a:xfrm>
        </p:spPr>
        <p:txBody>
          <a:bodyPr>
            <a:noAutofit/>
          </a:bodyPr>
          <a:lstStyle/>
          <a:p>
            <a:r>
              <a:rPr lang="en" sz="3600" dirty="0" smtClean="0"/>
              <a:t>Setting a deadline for the set goal</a:t>
            </a:r>
          </a:p>
          <a:p>
            <a:r>
              <a:rPr lang="en" sz="3600" dirty="0" smtClean="0"/>
              <a:t>Setting a deadline for its achievement</a:t>
            </a:r>
          </a:p>
          <a:p>
            <a:r>
              <a:rPr lang="en" sz="3600" dirty="0" smtClean="0"/>
              <a:t>Determination of specific start, end and milestone dates</a:t>
            </a:r>
          </a:p>
          <a:p>
            <a:r>
              <a:rPr lang="en" sz="3600" dirty="0" smtClean="0"/>
              <a:t>Adoption of realistic assumptions: the time to achieve the goal can be neither too short (pressure, threat that the goal will not be achieved)</a:t>
            </a:r>
            <a:r>
              <a:rPr lang="pl-PL" sz="3600" dirty="0" smtClean="0"/>
              <a:t>,</a:t>
            </a:r>
            <a:r>
              <a:rPr lang="en" sz="3600" dirty="0" smtClean="0"/>
              <a:t> nor too long (decrease in motivation)</a:t>
            </a:r>
            <a:endParaRPr lang="pl-PL" sz="3600" dirty="0"/>
          </a:p>
        </p:txBody>
      </p:sp>
    </p:spTree>
    <p:extLst>
      <p:ext uri="{BB962C8B-B14F-4D97-AF65-F5344CB8AC3E}">
        <p14:creationId xmlns:p14="http://schemas.microsoft.com/office/powerpoint/2010/main" val="1718488489"/>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49AFBF-EB9A-5DF2-3F7F-7630B1C1244E}"/>
              </a:ext>
            </a:extLst>
          </p:cNvPr>
          <p:cNvSpPr>
            <a:spLocks noGrp="1"/>
          </p:cNvSpPr>
          <p:nvPr>
            <p:ph type="title"/>
          </p:nvPr>
        </p:nvSpPr>
        <p:spPr>
          <a:xfrm>
            <a:off x="838200" y="365125"/>
            <a:ext cx="10515600" cy="5379978"/>
          </a:xfrm>
        </p:spPr>
        <p:txBody>
          <a:bodyPr/>
          <a:lstStyle/>
          <a:p>
            <a:pPr algn="ctr"/>
            <a:r>
              <a:rPr lang="en" sz="6600" dirty="0">
                <a:solidFill>
                  <a:srgbClr val="002060"/>
                </a:solidFill>
                <a:latin typeface="Arial" panose="020B0604020202020204" pitchFamily="34" charset="0"/>
                <a:cs typeface="Arial" panose="020B0604020202020204" pitchFamily="34" charset="0"/>
              </a:rPr>
              <a:t>BIG FIVE </a:t>
            </a:r>
            <a:r>
              <a:rPr lang="en" sz="6600" dirty="0" smtClean="0">
                <a:solidFill>
                  <a:srgbClr val="002060"/>
                </a:solidFill>
                <a:latin typeface="Arial" panose="020B0604020202020204" pitchFamily="34" charset="0"/>
                <a:cs typeface="Arial" panose="020B0604020202020204" pitchFamily="34" charset="0"/>
              </a:rPr>
              <a:t>– </a:t>
            </a:r>
            <a:r>
              <a:rPr lang="pl-PL" sz="6600" dirty="0" smtClean="0">
                <a:solidFill>
                  <a:srgbClr val="002060"/>
                </a:solidFill>
                <a:latin typeface="Arial" panose="020B0604020202020204" pitchFamily="34" charset="0"/>
                <a:cs typeface="Arial" panose="020B0604020202020204" pitchFamily="34" charset="0"/>
              </a:rPr>
              <a:t/>
            </a:r>
            <a:br>
              <a:rPr lang="pl-PL" sz="6600" dirty="0" smtClean="0">
                <a:solidFill>
                  <a:srgbClr val="002060"/>
                </a:solidFill>
                <a:latin typeface="Arial" panose="020B0604020202020204" pitchFamily="34" charset="0"/>
                <a:cs typeface="Arial" panose="020B0604020202020204" pitchFamily="34" charset="0"/>
              </a:rPr>
            </a:br>
            <a:r>
              <a:rPr lang="en-US" sz="6600" dirty="0">
                <a:latin typeface="Times New Roman"/>
                <a:cs typeface="Calibri Light"/>
              </a:rPr>
              <a:t/>
            </a:r>
            <a:br>
              <a:rPr lang="en-US" sz="6600" dirty="0">
                <a:latin typeface="Times New Roman"/>
                <a:cs typeface="Calibri Light"/>
              </a:rPr>
            </a:br>
            <a:r>
              <a:rPr lang="pl-PL" sz="5400" dirty="0">
                <a:solidFill>
                  <a:srgbClr val="002060"/>
                </a:solidFill>
                <a:latin typeface="Arial" panose="020B0604020202020204" pitchFamily="34" charset="0"/>
                <a:cs typeface="Arial" panose="020B0604020202020204" pitchFamily="34" charset="0"/>
              </a:rPr>
              <a:t>THE BIG 5 </a:t>
            </a:r>
            <a:r>
              <a:rPr lang="en" sz="5400" dirty="0">
                <a:solidFill>
                  <a:srgbClr val="002060"/>
                </a:solidFill>
                <a:latin typeface="Arial" panose="020B0604020202020204" pitchFamily="34" charset="0"/>
                <a:cs typeface="Arial" panose="020B0604020202020204" pitchFamily="34" charset="0"/>
              </a:rPr>
              <a:t>PERSONALITY TRAITS</a:t>
            </a:r>
            <a:endParaRPr lang="en-US" sz="5400" dirty="0">
              <a:solidFill>
                <a:srgbClr val="002060"/>
              </a:solidFill>
              <a:latin typeface="Arial" panose="020B0604020202020204" pitchFamily="34" charset="0"/>
              <a:cs typeface="Arial" panose="020B0604020202020204" pitchFamily="34" charset="0"/>
            </a:endParaRPr>
          </a:p>
          <a:p>
            <a:endParaRPr lang="en-US" sz="6600" dirty="0">
              <a:cs typeface="Calibri Light"/>
            </a:endParaRPr>
          </a:p>
        </p:txBody>
      </p:sp>
      <p:sp>
        <p:nvSpPr>
          <p:cNvPr id="3" name="Content Placeholder 2">
            <a:extLst>
              <a:ext uri="{FF2B5EF4-FFF2-40B4-BE49-F238E27FC236}">
                <a16:creationId xmlns:a16="http://schemas.microsoft.com/office/drawing/2014/main" xmlns="" id="{31FD8967-15D0-224C-F666-4E1192E1D77D}"/>
              </a:ext>
            </a:extLst>
          </p:cNvPr>
          <p:cNvSpPr>
            <a:spLocks noGrp="1"/>
          </p:cNvSpPr>
          <p:nvPr>
            <p:ph idx="1"/>
          </p:nvPr>
        </p:nvSpPr>
        <p:spPr>
          <a:xfrm>
            <a:off x="7523671" y="4269775"/>
            <a:ext cx="2780582" cy="354435"/>
          </a:xfrm>
        </p:spPr>
        <p:txBody>
          <a:bodyPr vert="horz" lIns="91440" tIns="45720" rIns="91440" bIns="45720" rtlCol="0" anchor="t">
            <a:normAutofit fontScale="92500" lnSpcReduction="20000"/>
          </a:bodyPr>
          <a:lstStyle/>
          <a:p>
            <a:endParaRPr lang="en-US" dirty="0">
              <a:cs typeface="Calibri"/>
            </a:endParaRPr>
          </a:p>
          <a:p>
            <a:endParaRPr lang="en-US" dirty="0">
              <a:cs typeface="Calibri"/>
            </a:endParaRPr>
          </a:p>
        </p:txBody>
      </p:sp>
      <p:sp>
        <p:nvSpPr>
          <p:cNvPr id="7" name="TextBox 6">
            <a:extLst>
              <a:ext uri="{FF2B5EF4-FFF2-40B4-BE49-F238E27FC236}">
                <a16:creationId xmlns:a16="http://schemas.microsoft.com/office/drawing/2014/main" xmlns="" id="{63C9F14E-9C7D-1DEF-81F1-48AEB6E38094}"/>
              </a:ext>
            </a:extLst>
          </p:cNvPr>
          <p:cNvSpPr txBox="1"/>
          <p:nvPr/>
        </p:nvSpPr>
        <p:spPr>
          <a:xfrm>
            <a:off x="8001000" y="855765"/>
            <a:ext cx="360278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dirty="0">
              <a:latin typeface="Times New Roman"/>
              <a:cs typeface="Calibri"/>
            </a:endParaRPr>
          </a:p>
          <a:p>
            <a:pPr algn="l"/>
            <a:endParaRPr lang="en-US" dirty="0">
              <a:cs typeface="Calibri"/>
            </a:endParaRPr>
          </a:p>
        </p:txBody>
      </p:sp>
      <p:sp>
        <p:nvSpPr>
          <p:cNvPr id="10" name="TextBox 9">
            <a:extLst>
              <a:ext uri="{FF2B5EF4-FFF2-40B4-BE49-F238E27FC236}">
                <a16:creationId xmlns:a16="http://schemas.microsoft.com/office/drawing/2014/main" xmlns="" id="{7E6BEEA5-AA5A-AAE8-344B-2ADC88BB6900}"/>
              </a:ext>
            </a:extLst>
          </p:cNvPr>
          <p:cNvSpPr txBox="1"/>
          <p:nvPr/>
        </p:nvSpPr>
        <p:spPr>
          <a:xfrm>
            <a:off x="4350713" y="1305526"/>
            <a:ext cx="37609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dirty="0">
              <a:latin typeface="Times New Roman"/>
              <a:cs typeface="Times New Roman"/>
            </a:endParaRPr>
          </a:p>
        </p:txBody>
      </p:sp>
    </p:spTree>
    <p:extLst>
      <p:ext uri="{BB962C8B-B14F-4D97-AF65-F5344CB8AC3E}">
        <p14:creationId xmlns:p14="http://schemas.microsoft.com/office/powerpoint/2010/main" val="380623553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438912"/>
            <a:ext cx="9601200" cy="1485900"/>
          </a:xfrm>
        </p:spPr>
        <p:txBody>
          <a:bodyPr>
            <a:normAutofit/>
          </a:bodyPr>
          <a:lstStyle/>
          <a:p>
            <a:r>
              <a:rPr lang="en" u="sng" dirty="0" smtClean="0">
                <a:solidFill>
                  <a:srgbClr val="00B050"/>
                </a:solidFill>
              </a:rPr>
              <a:t>Project</a:t>
            </a:r>
            <a:r>
              <a:rPr lang="en" u="sng" dirty="0" smtClean="0"/>
              <a:t> Schedule</a:t>
            </a:r>
            <a:endParaRPr lang="pl-PL" u="sng" dirty="0"/>
          </a:p>
        </p:txBody>
      </p:sp>
      <p:sp>
        <p:nvSpPr>
          <p:cNvPr id="3" name="Symbol zastępczy zawartości 2"/>
          <p:cNvSpPr>
            <a:spLocks noGrp="1"/>
          </p:cNvSpPr>
          <p:nvPr>
            <p:ph idx="1"/>
          </p:nvPr>
        </p:nvSpPr>
        <p:spPr>
          <a:xfrm>
            <a:off x="1371600" y="1181862"/>
            <a:ext cx="10021824" cy="5308767"/>
          </a:xfrm>
        </p:spPr>
        <p:txBody>
          <a:bodyPr>
            <a:noAutofit/>
          </a:bodyPr>
          <a:lstStyle/>
          <a:p>
            <a:pPr marL="0" indent="0" algn="just">
              <a:buNone/>
            </a:pPr>
            <a:r>
              <a:rPr lang="en" sz="2800" dirty="0" smtClean="0"/>
              <a:t>Gantt chart - the most common tool for presenting the time dependencies of the project. Visualizes the project schedule and related tasks/events in the project lifecycle using a bar chart.</a:t>
            </a:r>
          </a:p>
          <a:p>
            <a:pPr marL="0" indent="0" algn="just">
              <a:buNone/>
            </a:pPr>
            <a:r>
              <a:rPr lang="en" sz="2800" dirty="0" smtClean="0"/>
              <a:t>The bars of the graph represent tasks, and their length reflects the amount of time needed to complete these tasks.</a:t>
            </a:r>
            <a:endParaRPr lang="pl-PL" sz="2800" dirty="0" smtClean="0"/>
          </a:p>
          <a:p>
            <a:pPr marL="0" indent="0">
              <a:buNone/>
            </a:pPr>
            <a:r>
              <a:rPr lang="en" sz="2800" dirty="0" smtClean="0"/>
              <a:t>The Gantt chart may consist of the following elements:</a:t>
            </a:r>
          </a:p>
          <a:p>
            <a:r>
              <a:rPr lang="en" sz="2800" dirty="0" smtClean="0"/>
              <a:t>The date </a:t>
            </a:r>
            <a:r>
              <a:rPr lang="en" sz="2800" dirty="0"/>
              <a:t>and duration of each task</a:t>
            </a:r>
          </a:p>
          <a:p>
            <a:r>
              <a:rPr lang="pl-PL" sz="2800" dirty="0" err="1" smtClean="0"/>
              <a:t>Tas</a:t>
            </a:r>
            <a:r>
              <a:rPr lang="en" sz="2800" dirty="0" smtClean="0"/>
              <a:t>ks</a:t>
            </a:r>
            <a:endParaRPr lang="en" sz="2800" dirty="0"/>
          </a:p>
          <a:p>
            <a:r>
              <a:rPr lang="en" sz="2800" dirty="0"/>
              <a:t>Task owner</a:t>
            </a:r>
          </a:p>
          <a:p>
            <a:r>
              <a:rPr lang="en" sz="2800" dirty="0" smtClean="0"/>
              <a:t>Milestones</a:t>
            </a:r>
            <a:endParaRPr lang="en" sz="2800" dirty="0"/>
          </a:p>
        </p:txBody>
      </p:sp>
    </p:spTree>
    <p:extLst>
      <p:ext uri="{BB962C8B-B14F-4D97-AF65-F5344CB8AC3E}">
        <p14:creationId xmlns:p14="http://schemas.microsoft.com/office/powerpoint/2010/main" val="3176450027"/>
      </p:ext>
    </p:extLst>
  </p:cSld>
  <p:clrMapOvr>
    <a:masterClrMapping/>
  </p:clrMapOvr>
  <p:transition spd="slow">
    <p:cove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u="sng" dirty="0" smtClean="0"/>
              <a:t>Creating </a:t>
            </a:r>
            <a:r>
              <a:rPr lang="pl-PL" u="sng" dirty="0" smtClean="0"/>
              <a:t>the</a:t>
            </a:r>
            <a:r>
              <a:rPr lang="en" u="sng" dirty="0" smtClean="0"/>
              <a:t> Gantt </a:t>
            </a:r>
            <a:r>
              <a:rPr lang="pl-PL" u="sng" dirty="0" smtClean="0"/>
              <a:t>chart</a:t>
            </a:r>
            <a:endParaRPr lang="pl-PL" u="sng" dirty="0"/>
          </a:p>
        </p:txBody>
      </p:sp>
      <p:sp>
        <p:nvSpPr>
          <p:cNvPr id="3" name="Symbol zastępczy zawartości 2"/>
          <p:cNvSpPr>
            <a:spLocks noGrp="1"/>
          </p:cNvSpPr>
          <p:nvPr>
            <p:ph idx="1"/>
          </p:nvPr>
        </p:nvSpPr>
        <p:spPr>
          <a:xfrm>
            <a:off x="1371600" y="1737360"/>
            <a:ext cx="10378440" cy="4736592"/>
          </a:xfrm>
        </p:spPr>
        <p:txBody>
          <a:bodyPr>
            <a:normAutofit fontScale="92500" lnSpcReduction="10000"/>
          </a:bodyPr>
          <a:lstStyle/>
          <a:p>
            <a:pPr marL="457200" indent="-457200">
              <a:buAutoNum type="arabicPeriod"/>
            </a:pPr>
            <a:r>
              <a:rPr lang="en" sz="2800" dirty="0" smtClean="0"/>
              <a:t>Specify the time period - set the start and end date of the project.</a:t>
            </a:r>
          </a:p>
          <a:p>
            <a:pPr marL="457200" indent="-457200">
              <a:buAutoNum type="arabicPeriod"/>
            </a:pPr>
            <a:r>
              <a:rPr lang="en" sz="2800" dirty="0" smtClean="0"/>
              <a:t>Add tasks to the chart - for each task, it is also good to set its start and end date, duration.</a:t>
            </a:r>
          </a:p>
          <a:p>
            <a:pPr marL="457200" indent="-457200">
              <a:buAutoNum type="arabicPeriod"/>
            </a:pPr>
            <a:r>
              <a:rPr lang="en" sz="2800" dirty="0" smtClean="0"/>
              <a:t>Determine the dependencies between individual tasks in the project.</a:t>
            </a:r>
          </a:p>
          <a:p>
            <a:pPr marL="457200" indent="-457200">
              <a:buAutoNum type="arabicPeriod"/>
            </a:pPr>
            <a:r>
              <a:rPr lang="en" sz="2800" dirty="0" smtClean="0"/>
              <a:t>Set milestones - "checkpoints", specific points in time that represent the completion of larger groups of tasks and serve to prioritize them. These can be: team meetings, project approvals, task start, endpoint of a project stage, etc.</a:t>
            </a:r>
          </a:p>
          <a:p>
            <a:pPr marL="0" indent="0">
              <a:buNone/>
            </a:pPr>
            <a:endParaRPr lang="pl-PL" sz="2200" dirty="0" smtClean="0"/>
          </a:p>
          <a:p>
            <a:pPr marL="0" indent="0">
              <a:buNone/>
            </a:pPr>
            <a:r>
              <a:rPr lang="en" sz="2200" dirty="0" smtClean="0"/>
              <a:t>Source </a:t>
            </a:r>
            <a:r>
              <a:rPr lang="en" sz="2200" dirty="0">
                <a:hlinkClick r:id="rId2"/>
              </a:rPr>
              <a:t>: </a:t>
            </a:r>
            <a:r>
              <a:rPr lang="en" sz="2200" dirty="0" smtClean="0">
                <a:hlinkClick r:id="rId2"/>
              </a:rPr>
              <a:t>https://asana.com/pl/resources/gantt-chart-basics _</a:t>
            </a:r>
            <a:r>
              <a:rPr lang="en" sz="2200" dirty="0" smtClean="0"/>
              <a:t> </a:t>
            </a:r>
          </a:p>
          <a:p>
            <a:pPr marL="0" indent="0">
              <a:buNone/>
            </a:pPr>
            <a:endParaRPr lang="pl-PL" dirty="0"/>
          </a:p>
        </p:txBody>
      </p:sp>
    </p:spTree>
    <p:extLst>
      <p:ext uri="{BB962C8B-B14F-4D97-AF65-F5344CB8AC3E}">
        <p14:creationId xmlns:p14="http://schemas.microsoft.com/office/powerpoint/2010/main" val="2376233197"/>
      </p:ext>
    </p:extLst>
  </p:cSld>
  <p:clrMapOvr>
    <a:masterClrMapping/>
  </p:clrMapOvr>
  <p:transition spd="slow">
    <p:cove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u="sng" dirty="0" smtClean="0">
                <a:solidFill>
                  <a:srgbClr val="00B050"/>
                </a:solidFill>
              </a:rPr>
              <a:t>Project</a:t>
            </a:r>
            <a:r>
              <a:rPr lang="en" u="sng" dirty="0" smtClean="0"/>
              <a:t> budget - definition</a:t>
            </a:r>
            <a:endParaRPr lang="pl-PL" u="sng" dirty="0"/>
          </a:p>
        </p:txBody>
      </p:sp>
      <p:sp>
        <p:nvSpPr>
          <p:cNvPr id="3" name="Symbol zastępczy zawartości 2"/>
          <p:cNvSpPr>
            <a:spLocks noGrp="1"/>
          </p:cNvSpPr>
          <p:nvPr>
            <p:ph idx="1"/>
          </p:nvPr>
        </p:nvSpPr>
        <p:spPr>
          <a:xfrm>
            <a:off x="1371600" y="1792224"/>
            <a:ext cx="10314432" cy="4864608"/>
          </a:xfrm>
        </p:spPr>
        <p:txBody>
          <a:bodyPr/>
          <a:lstStyle/>
          <a:p>
            <a:pPr marL="0" indent="0" algn="just">
              <a:buNone/>
            </a:pPr>
            <a:r>
              <a:rPr lang="en" sz="2800" b="1" dirty="0" smtClean="0"/>
              <a:t>Project budget</a:t>
            </a:r>
            <a:r>
              <a:rPr lang="pl-PL" sz="2800" b="1" dirty="0" smtClean="0"/>
              <a:t> </a:t>
            </a:r>
            <a:r>
              <a:rPr lang="en" sz="2800" dirty="0" smtClean="0"/>
              <a:t>– </a:t>
            </a:r>
            <a:r>
              <a:rPr lang="pl-PL" sz="2800" dirty="0" smtClean="0"/>
              <a:t>„</a:t>
            </a:r>
            <a:r>
              <a:rPr lang="en" sz="2800" dirty="0" smtClean="0"/>
              <a:t>is a </a:t>
            </a:r>
            <a:r>
              <a:rPr lang="en" sz="2800" dirty="0"/>
              <a:t>financial plan for the implementation of the project </a:t>
            </a:r>
            <a:r>
              <a:rPr lang="en" sz="2800" dirty="0" smtClean="0"/>
              <a:t>or </a:t>
            </a:r>
            <a:r>
              <a:rPr lang="en" sz="2800" dirty="0"/>
              <a:t>a numerical expression of the plan of activities in the project, enabling the measurement of project performance in </a:t>
            </a:r>
            <a:r>
              <a:rPr lang="en" sz="2800" dirty="0" smtClean="0"/>
              <a:t>financial terms. It </a:t>
            </a:r>
            <a:r>
              <a:rPr lang="en" sz="2800" dirty="0"/>
              <a:t>is also referred to as the breakdown of costs, presented in tables, for the use of activities carried out in the </a:t>
            </a:r>
            <a:r>
              <a:rPr lang="en" sz="2800" dirty="0" smtClean="0"/>
              <a:t>project.”</a:t>
            </a:r>
          </a:p>
          <a:p>
            <a:pPr marL="0" indent="0" algn="just">
              <a:buNone/>
            </a:pPr>
            <a:endParaRPr lang="pl-PL" dirty="0" smtClean="0"/>
          </a:p>
          <a:p>
            <a:pPr marL="0" indent="0" algn="just">
              <a:buNone/>
            </a:pPr>
            <a:r>
              <a:rPr lang="en" dirty="0" smtClean="0"/>
              <a:t>Source </a:t>
            </a:r>
            <a:r>
              <a:rPr lang="en" dirty="0">
                <a:hlinkClick r:id="rId2"/>
              </a:rPr>
              <a:t>: </a:t>
            </a:r>
            <a:r>
              <a:rPr lang="en" dirty="0" smtClean="0">
                <a:hlinkClick r:id="rId2"/>
              </a:rPr>
              <a:t>https://mfiles.pl/pl/index.php/Bud%C5%BCet_projektu _</a:t>
            </a:r>
            <a:r>
              <a:rPr lang="en" dirty="0" smtClean="0"/>
              <a:t> </a:t>
            </a:r>
            <a:endParaRPr lang="pl-PL" dirty="0"/>
          </a:p>
        </p:txBody>
      </p:sp>
    </p:spTree>
    <p:extLst>
      <p:ext uri="{BB962C8B-B14F-4D97-AF65-F5344CB8AC3E}">
        <p14:creationId xmlns:p14="http://schemas.microsoft.com/office/powerpoint/2010/main" val="66573301"/>
      </p:ext>
    </p:extLst>
  </p:cSld>
  <p:clrMapOvr>
    <a:masterClrMapping/>
  </p:clrMapOvr>
  <p:transition spd="slow">
    <p:cove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59436"/>
            <a:ext cx="9601200" cy="1485900"/>
          </a:xfrm>
        </p:spPr>
        <p:txBody>
          <a:bodyPr/>
          <a:lstStyle/>
          <a:p>
            <a:r>
              <a:rPr lang="en" u="sng" dirty="0" smtClean="0"/>
              <a:t>Step by step</a:t>
            </a:r>
            <a:r>
              <a:rPr lang="pl-PL" u="sng" dirty="0" smtClean="0"/>
              <a:t>:</a:t>
            </a:r>
            <a:r>
              <a:rPr lang="en" u="sng" dirty="0" smtClean="0"/>
              <a:t> </a:t>
            </a:r>
            <a:r>
              <a:rPr lang="en" u="sng" dirty="0" smtClean="0">
                <a:solidFill>
                  <a:srgbClr val="00B050"/>
                </a:solidFill>
              </a:rPr>
              <a:t>project</a:t>
            </a:r>
            <a:r>
              <a:rPr lang="en" u="sng" dirty="0" smtClean="0"/>
              <a:t> budget</a:t>
            </a:r>
            <a:endParaRPr lang="pl-PL" u="sng" dirty="0"/>
          </a:p>
        </p:txBody>
      </p:sp>
      <p:sp>
        <p:nvSpPr>
          <p:cNvPr id="3" name="Symbol zastępczy zawartości 2"/>
          <p:cNvSpPr>
            <a:spLocks noGrp="1"/>
          </p:cNvSpPr>
          <p:nvPr>
            <p:ph idx="1"/>
          </p:nvPr>
        </p:nvSpPr>
        <p:spPr>
          <a:xfrm>
            <a:off x="776688" y="838410"/>
            <a:ext cx="11055427" cy="6019589"/>
          </a:xfrm>
        </p:spPr>
        <p:txBody>
          <a:bodyPr>
            <a:noAutofit/>
          </a:bodyPr>
          <a:lstStyle/>
          <a:p>
            <a:pPr marL="0" indent="0">
              <a:buNone/>
            </a:pPr>
            <a:r>
              <a:rPr lang="en" sz="2600" dirty="0" smtClean="0"/>
              <a:t>1. Once the </a:t>
            </a:r>
            <a:r>
              <a:rPr lang="en" sz="2600" b="1" dirty="0" smtClean="0">
                <a:solidFill>
                  <a:srgbClr val="002060"/>
                </a:solidFill>
              </a:rPr>
              <a:t>goals</a:t>
            </a:r>
            <a:r>
              <a:rPr lang="en" sz="2600" dirty="0" smtClean="0"/>
              <a:t> of the project are set, the scope of work needed to achieve them should be defined. The scope of the project describes what final products we want to achieve and when. We need to consider factors such as </a:t>
            </a:r>
            <a:r>
              <a:rPr lang="en" sz="2600" b="1" dirty="0">
                <a:solidFill>
                  <a:srgbClr val="002060"/>
                </a:solidFill>
              </a:rPr>
              <a:t>available resources</a:t>
            </a:r>
            <a:r>
              <a:rPr lang="en" sz="2600" dirty="0" smtClean="0"/>
              <a:t>, time constraints, and what we don't want to achieve (if something is outside the scope of the project, it can also potentially be over budget).</a:t>
            </a:r>
          </a:p>
          <a:p>
            <a:pPr marL="0" indent="0">
              <a:buNone/>
            </a:pPr>
            <a:r>
              <a:rPr lang="en" sz="2600" dirty="0" smtClean="0"/>
              <a:t>2. Create a </a:t>
            </a:r>
            <a:r>
              <a:rPr lang="en" sz="2600" b="1" dirty="0">
                <a:solidFill>
                  <a:srgbClr val="002060"/>
                </a:solidFill>
              </a:rPr>
              <a:t>list of the final products </a:t>
            </a:r>
            <a:r>
              <a:rPr lang="en" sz="2600" dirty="0" smtClean="0"/>
              <a:t>of the project and break them down into smaller elements, e.g. if the project product is publishing an article on a blog, it can be divided into </a:t>
            </a:r>
            <a:r>
              <a:rPr lang="en" sz="2600" b="1" dirty="0">
                <a:solidFill>
                  <a:srgbClr val="002060"/>
                </a:solidFill>
              </a:rPr>
              <a:t>components</a:t>
            </a:r>
            <a:r>
              <a:rPr lang="en" sz="2600" dirty="0" smtClean="0"/>
              <a:t>, </a:t>
            </a:r>
            <a:r>
              <a:rPr lang="en" sz="2600" dirty="0" smtClean="0">
                <a:solidFill>
                  <a:srgbClr val="290701"/>
                </a:solidFill>
              </a:rPr>
              <a:t>e.g. </a:t>
            </a:r>
            <a:r>
              <a:rPr lang="en-US" sz="2600" dirty="0">
                <a:solidFill>
                  <a:srgbClr val="290701"/>
                </a:solidFill>
              </a:rPr>
              <a:t>drafting, proofreading the article, designing images/graphics, sharing on social media, etc.</a:t>
            </a:r>
            <a:endParaRPr lang="en" sz="2600" dirty="0" smtClean="0">
              <a:solidFill>
                <a:srgbClr val="290701"/>
              </a:solidFill>
            </a:endParaRPr>
          </a:p>
          <a:p>
            <a:pPr marL="0" indent="0">
              <a:buNone/>
            </a:pPr>
            <a:r>
              <a:rPr lang="en" sz="2600" dirty="0" smtClean="0"/>
              <a:t>3. Make a list of the </a:t>
            </a:r>
            <a:r>
              <a:rPr lang="en" sz="2600" b="1" dirty="0">
                <a:solidFill>
                  <a:srgbClr val="002060"/>
                </a:solidFill>
              </a:rPr>
              <a:t>resources needed </a:t>
            </a:r>
            <a:r>
              <a:rPr lang="en" sz="2600" dirty="0" smtClean="0"/>
              <a:t>to deliver the final products, e.g. team members (maybe some work needs to be outsourced?), training, equipment, work space, data collection, professional services, travel costs, etc.</a:t>
            </a:r>
            <a:endParaRPr lang="pl-PL" sz="2600" dirty="0"/>
          </a:p>
        </p:txBody>
      </p:sp>
    </p:spTree>
    <p:extLst>
      <p:ext uri="{BB962C8B-B14F-4D97-AF65-F5344CB8AC3E}">
        <p14:creationId xmlns:p14="http://schemas.microsoft.com/office/powerpoint/2010/main" val="1942379803"/>
      </p:ext>
    </p:extLst>
  </p:cSld>
  <p:clrMapOvr>
    <a:masterClrMapping/>
  </p:clrMapOvr>
  <p:transition spd="slow">
    <p:cove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197200"/>
            <a:ext cx="9601200" cy="1485900"/>
          </a:xfrm>
        </p:spPr>
        <p:txBody>
          <a:bodyPr/>
          <a:lstStyle/>
          <a:p>
            <a:r>
              <a:rPr lang="en" u="sng" dirty="0"/>
              <a:t>Step by </a:t>
            </a:r>
            <a:r>
              <a:rPr lang="en" u="sng" dirty="0" smtClean="0"/>
              <a:t>step</a:t>
            </a:r>
            <a:r>
              <a:rPr lang="pl-PL" u="sng" dirty="0" smtClean="0"/>
              <a:t>:</a:t>
            </a:r>
            <a:r>
              <a:rPr lang="en" u="sng" dirty="0" smtClean="0"/>
              <a:t> </a:t>
            </a:r>
            <a:r>
              <a:rPr lang="en" u="sng" dirty="0">
                <a:solidFill>
                  <a:srgbClr val="00B050"/>
                </a:solidFill>
              </a:rPr>
              <a:t>project</a:t>
            </a:r>
            <a:r>
              <a:rPr lang="en" u="sng" dirty="0"/>
              <a:t> budget</a:t>
            </a:r>
            <a:endParaRPr lang="pl-PL" dirty="0"/>
          </a:p>
        </p:txBody>
      </p:sp>
      <p:sp>
        <p:nvSpPr>
          <p:cNvPr id="3" name="Symbol zastępczy zawartości 2"/>
          <p:cNvSpPr>
            <a:spLocks noGrp="1"/>
          </p:cNvSpPr>
          <p:nvPr>
            <p:ph idx="1"/>
          </p:nvPr>
        </p:nvSpPr>
        <p:spPr>
          <a:xfrm>
            <a:off x="1035170" y="1185096"/>
            <a:ext cx="10680192" cy="4700016"/>
          </a:xfrm>
        </p:spPr>
        <p:txBody>
          <a:bodyPr>
            <a:noAutofit/>
          </a:bodyPr>
          <a:lstStyle/>
          <a:p>
            <a:pPr marL="0" indent="0">
              <a:buNone/>
            </a:pPr>
            <a:r>
              <a:rPr lang="en" sz="2800" dirty="0" smtClean="0"/>
              <a:t>4. Estimate the cost:</a:t>
            </a:r>
          </a:p>
          <a:p>
            <a:r>
              <a:rPr lang="en" sz="2800" b="1" dirty="0" smtClean="0"/>
              <a:t>Estimating from scratch </a:t>
            </a:r>
            <a:r>
              <a:rPr lang="en" sz="2800" dirty="0" smtClean="0"/>
              <a:t>- estimate </a:t>
            </a:r>
            <a:r>
              <a:rPr lang="en" sz="2800" dirty="0"/>
              <a:t>the cost of each element separately </a:t>
            </a:r>
            <a:r>
              <a:rPr lang="en" sz="2800" dirty="0" smtClean="0"/>
              <a:t>and </a:t>
            </a:r>
            <a:r>
              <a:rPr lang="en" sz="2800" dirty="0"/>
              <a:t>add them </a:t>
            </a:r>
            <a:r>
              <a:rPr lang="en" sz="2800" dirty="0" smtClean="0"/>
              <a:t>together</a:t>
            </a:r>
          </a:p>
          <a:p>
            <a:r>
              <a:rPr lang="en" sz="2800" b="1" dirty="0" smtClean="0"/>
              <a:t>Backward estimation </a:t>
            </a:r>
            <a:r>
              <a:rPr lang="en" sz="2800" b="1" dirty="0"/>
              <a:t>from a certain </a:t>
            </a:r>
            <a:r>
              <a:rPr lang="en" sz="2800" b="1" dirty="0" smtClean="0"/>
              <a:t>amount </a:t>
            </a:r>
            <a:r>
              <a:rPr lang="en" sz="2800" dirty="0" smtClean="0"/>
              <a:t>– it consists </a:t>
            </a:r>
            <a:r>
              <a:rPr lang="en" sz="2800" dirty="0"/>
              <a:t>in selecting the amount and spreading it over the final products and milestones of the project. </a:t>
            </a:r>
            <a:r>
              <a:rPr lang="en" sz="2800" dirty="0" smtClean="0"/>
              <a:t>It will work </a:t>
            </a:r>
            <a:r>
              <a:rPr lang="en" sz="2800" dirty="0"/>
              <a:t>in a situation where </a:t>
            </a:r>
            <a:r>
              <a:rPr lang="en" sz="2800" dirty="0" smtClean="0"/>
              <a:t>we want to </a:t>
            </a:r>
            <a:r>
              <a:rPr lang="en" sz="2800" dirty="0"/>
              <a:t>check what </a:t>
            </a:r>
            <a:r>
              <a:rPr lang="en" sz="2800" dirty="0" smtClean="0"/>
              <a:t>we can </a:t>
            </a:r>
            <a:r>
              <a:rPr lang="en" sz="2800" dirty="0"/>
              <a:t>achieve within a certain budget </a:t>
            </a:r>
            <a:endParaRPr lang="pl-PL" sz="2800" dirty="0"/>
          </a:p>
          <a:p>
            <a:r>
              <a:rPr lang="en" sz="2800" b="1" dirty="0" smtClean="0"/>
              <a:t>Estimating by comparing budgets of similar projects, by analogies</a:t>
            </a:r>
          </a:p>
          <a:p>
            <a:r>
              <a:rPr lang="en" sz="2800" b="1" dirty="0" smtClean="0"/>
              <a:t>Estimate by considering different scenarios </a:t>
            </a:r>
            <a:r>
              <a:rPr lang="en" sz="2800" dirty="0" smtClean="0"/>
              <a:t>- the average cost of different scenarios can then be taken as the budget</a:t>
            </a:r>
            <a:endParaRPr lang="pl-PL" sz="2800" dirty="0"/>
          </a:p>
        </p:txBody>
      </p:sp>
    </p:spTree>
    <p:extLst>
      <p:ext uri="{BB962C8B-B14F-4D97-AF65-F5344CB8AC3E}">
        <p14:creationId xmlns:p14="http://schemas.microsoft.com/office/powerpoint/2010/main" val="3112646564"/>
      </p:ext>
    </p:extLst>
  </p:cSld>
  <p:clrMapOvr>
    <a:masterClrMapping/>
  </p:clrMapOvr>
  <p:transition spd="slow">
    <p:cove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254833"/>
            <a:ext cx="9601200" cy="6420287"/>
          </a:xfrm>
        </p:spPr>
        <p:txBody>
          <a:bodyPr>
            <a:normAutofit fontScale="70000" lnSpcReduction="20000"/>
          </a:bodyPr>
          <a:lstStyle/>
          <a:p>
            <a:pPr marL="0" indent="0">
              <a:buNone/>
            </a:pPr>
            <a:r>
              <a:rPr lang="en" sz="3800" dirty="0" smtClean="0"/>
              <a:t>A budget document should include </a:t>
            </a:r>
            <a:r>
              <a:rPr lang="en" sz="3800" dirty="0"/>
              <a:t>several key </a:t>
            </a:r>
            <a:r>
              <a:rPr lang="en" sz="3800" dirty="0" smtClean="0"/>
              <a:t>elements:</a:t>
            </a:r>
            <a:endParaRPr lang="pl-PL" sz="2600" dirty="0"/>
          </a:p>
          <a:p>
            <a:r>
              <a:rPr lang="en" sz="3600" b="1" dirty="0">
                <a:solidFill>
                  <a:srgbClr val="00B050"/>
                </a:solidFill>
              </a:rPr>
              <a:t>A list </a:t>
            </a:r>
            <a:r>
              <a:rPr lang="en" sz="3600" dirty="0"/>
              <a:t>of the elements that make up each end product of the project and the required resources along with the cost of each.</a:t>
            </a:r>
          </a:p>
          <a:p>
            <a:r>
              <a:rPr lang="en" sz="3600" b="1" dirty="0">
                <a:solidFill>
                  <a:srgbClr val="00B050"/>
                </a:solidFill>
              </a:rPr>
              <a:t>A timeline </a:t>
            </a:r>
            <a:r>
              <a:rPr lang="en" sz="3600" dirty="0"/>
              <a:t>indicating when you will need each resource and when you will spend the funds.</a:t>
            </a:r>
          </a:p>
          <a:p>
            <a:r>
              <a:rPr lang="en" sz="3600" b="1" dirty="0">
                <a:solidFill>
                  <a:srgbClr val="00B050"/>
                </a:solidFill>
              </a:rPr>
              <a:t>A person </a:t>
            </a:r>
            <a:r>
              <a:rPr lang="en" sz="3600" dirty="0"/>
              <a:t>responsible for each element of the budget. For example, you can write that the assistant editor is responsible for monitoring the hours worked by freelancers and the invoices received from them.</a:t>
            </a:r>
          </a:p>
          <a:p>
            <a:r>
              <a:rPr lang="en" sz="3600" b="1" dirty="0">
                <a:solidFill>
                  <a:srgbClr val="00B050"/>
                </a:solidFill>
              </a:rPr>
              <a:t>Clear documentation </a:t>
            </a:r>
            <a:r>
              <a:rPr lang="en" sz="3600" dirty="0"/>
              <a:t>of what part of the company's budget will be paid for which item. For example, your marketing budget might pay for video ads, and your IT budget might pay for a software update.</a:t>
            </a:r>
          </a:p>
          <a:p>
            <a:r>
              <a:rPr lang="en" sz="3600" b="1" dirty="0">
                <a:solidFill>
                  <a:srgbClr val="00B050"/>
                </a:solidFill>
              </a:rPr>
              <a:t>The total cost </a:t>
            </a:r>
            <a:r>
              <a:rPr lang="en" sz="3600" dirty="0"/>
              <a:t>of the project. If </a:t>
            </a:r>
            <a:r>
              <a:rPr lang="en" sz="3600" dirty="0" smtClean="0"/>
              <a:t>necessary, </a:t>
            </a:r>
            <a:r>
              <a:rPr lang="en" sz="3600" dirty="0"/>
              <a:t>you can include the individual amount of budget available in each department.</a:t>
            </a:r>
          </a:p>
          <a:p>
            <a:r>
              <a:rPr lang="en" sz="3600" b="1" dirty="0">
                <a:solidFill>
                  <a:srgbClr val="00B050"/>
                </a:solidFill>
              </a:rPr>
              <a:t>A place </a:t>
            </a:r>
            <a:r>
              <a:rPr lang="en" sz="3600" dirty="0"/>
              <a:t>where once the project starts, you can monitor the actual cost against the planned cost on an ongoing basis</a:t>
            </a:r>
            <a:r>
              <a:rPr lang="en" sz="3600" dirty="0" smtClean="0"/>
              <a:t>.</a:t>
            </a:r>
            <a:endParaRPr lang="pl-PL" sz="3100" dirty="0" smtClean="0"/>
          </a:p>
          <a:p>
            <a:pPr marL="0" indent="0">
              <a:buNone/>
            </a:pPr>
            <a:r>
              <a:rPr lang="en" sz="1600" dirty="0" smtClean="0"/>
              <a:t>Source </a:t>
            </a:r>
            <a:r>
              <a:rPr lang="en" sz="1600" dirty="0"/>
              <a:t>: </a:t>
            </a:r>
            <a:r>
              <a:rPr lang="en" sz="1600" dirty="0">
                <a:hlinkClick r:id="rId2"/>
              </a:rPr>
              <a:t>https://asana.com/pl/resources/project-budget </a:t>
            </a:r>
            <a:r>
              <a:rPr lang="en" sz="1600" dirty="0" smtClean="0">
                <a:hlinkClick r:id="rId2"/>
              </a:rPr>
              <a:t>_</a:t>
            </a:r>
            <a:r>
              <a:rPr lang="en" sz="1600" dirty="0" smtClean="0"/>
              <a:t> </a:t>
            </a:r>
            <a:endParaRPr lang="pl-PL" sz="1600" dirty="0"/>
          </a:p>
        </p:txBody>
      </p:sp>
    </p:spTree>
    <p:extLst>
      <p:ext uri="{BB962C8B-B14F-4D97-AF65-F5344CB8AC3E}">
        <p14:creationId xmlns:p14="http://schemas.microsoft.com/office/powerpoint/2010/main" val="3419390222"/>
      </p:ext>
    </p:extLst>
  </p:cSld>
  <p:clrMapOvr>
    <a:masterClrMapping/>
  </p:clrMapOvr>
  <p:transition spd="slow">
    <p:cove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u="sng" dirty="0" smtClean="0"/>
              <a:t>Risk management</a:t>
            </a:r>
            <a:endParaRPr lang="pl-PL" u="sng" dirty="0"/>
          </a:p>
        </p:txBody>
      </p:sp>
      <p:sp>
        <p:nvSpPr>
          <p:cNvPr id="3" name="Symbol zastępczy zawartości 2"/>
          <p:cNvSpPr>
            <a:spLocks noGrp="1"/>
          </p:cNvSpPr>
          <p:nvPr>
            <p:ph idx="1"/>
          </p:nvPr>
        </p:nvSpPr>
        <p:spPr>
          <a:xfrm>
            <a:off x="1371600" y="1563624"/>
            <a:ext cx="10241280" cy="5065776"/>
          </a:xfrm>
        </p:spPr>
        <p:txBody>
          <a:bodyPr>
            <a:normAutofit fontScale="92500" lnSpcReduction="10000"/>
          </a:bodyPr>
          <a:lstStyle/>
          <a:p>
            <a:pPr marL="0" indent="0" algn="just">
              <a:buNone/>
            </a:pPr>
            <a:r>
              <a:rPr lang="en" sz="2600" b="1" dirty="0" smtClean="0">
                <a:solidFill>
                  <a:srgbClr val="00B050"/>
                </a:solidFill>
              </a:rPr>
              <a:t>Project</a:t>
            </a:r>
            <a:r>
              <a:rPr lang="en" sz="2600" dirty="0" smtClean="0"/>
              <a:t> </a:t>
            </a:r>
            <a:r>
              <a:rPr lang="en" sz="2600" dirty="0"/>
              <a:t>risk management is a series </a:t>
            </a:r>
            <a:r>
              <a:rPr lang="en" sz="2600" dirty="0" smtClean="0"/>
              <a:t>of activities </a:t>
            </a:r>
            <a:r>
              <a:rPr lang="en" sz="2600" dirty="0"/>
              <a:t>aimed at </a:t>
            </a:r>
            <a:r>
              <a:rPr lang="en" sz="2600" dirty="0" smtClean="0"/>
              <a:t>identifying </a:t>
            </a:r>
            <a:r>
              <a:rPr lang="en" sz="2600" dirty="0"/>
              <a:t>and </a:t>
            </a:r>
            <a:r>
              <a:rPr lang="en" sz="2600" dirty="0" smtClean="0"/>
              <a:t>reducing </a:t>
            </a:r>
            <a:r>
              <a:rPr lang="en" sz="2600" dirty="0"/>
              <a:t>or eliminating threats that could affect the </a:t>
            </a:r>
            <a:r>
              <a:rPr lang="en" sz="2600" dirty="0" smtClean="0"/>
              <a:t>successful implementation of the </a:t>
            </a:r>
            <a:r>
              <a:rPr lang="en" sz="2600" dirty="0"/>
              <a:t>project.</a:t>
            </a:r>
          </a:p>
          <a:p>
            <a:pPr marL="0" indent="0" algn="just">
              <a:buNone/>
            </a:pPr>
            <a:r>
              <a:rPr lang="en" sz="2600" dirty="0"/>
              <a:t>Project risk </a:t>
            </a:r>
            <a:r>
              <a:rPr lang="en" sz="2600" dirty="0" smtClean="0"/>
              <a:t>is typically:</a:t>
            </a:r>
            <a:endParaRPr lang="pl-PL" sz="2600" dirty="0"/>
          </a:p>
          <a:p>
            <a:pPr algn="just"/>
            <a:r>
              <a:rPr lang="en" sz="2600" b="1" dirty="0">
                <a:solidFill>
                  <a:srgbClr val="00B050"/>
                </a:solidFill>
              </a:rPr>
              <a:t>operations</a:t>
            </a:r>
            <a:r>
              <a:rPr lang="en" sz="2600" dirty="0" smtClean="0"/>
              <a:t> </a:t>
            </a:r>
            <a:r>
              <a:rPr lang="en" sz="2600" dirty="0"/>
              <a:t>that will </a:t>
            </a:r>
            <a:r>
              <a:rPr lang="en" sz="2600" i="1" dirty="0">
                <a:solidFill>
                  <a:srgbClr val="00B050"/>
                </a:solidFill>
              </a:rPr>
              <a:t>not</a:t>
            </a:r>
            <a:r>
              <a:rPr lang="en" sz="2600" dirty="0"/>
              <a:t> </a:t>
            </a:r>
            <a:r>
              <a:rPr lang="en" sz="2600" dirty="0" smtClean="0"/>
              <a:t>be </a:t>
            </a:r>
            <a:r>
              <a:rPr lang="en" sz="2600" i="1" dirty="0">
                <a:solidFill>
                  <a:srgbClr val="00B050"/>
                </a:solidFill>
              </a:rPr>
              <a:t>successful</a:t>
            </a:r>
            <a:r>
              <a:rPr lang="en" sz="2600" dirty="0" smtClean="0"/>
              <a:t> </a:t>
            </a:r>
            <a:r>
              <a:rPr lang="en" sz="2600" dirty="0"/>
              <a:t>and may lead to losses or hinder the achievement of the goal,</a:t>
            </a:r>
          </a:p>
          <a:p>
            <a:pPr algn="just"/>
            <a:r>
              <a:rPr lang="en" sz="2600" b="1" dirty="0">
                <a:solidFill>
                  <a:srgbClr val="00B050"/>
                </a:solidFill>
              </a:rPr>
              <a:t>operations</a:t>
            </a:r>
            <a:r>
              <a:rPr lang="en" sz="2600" dirty="0" smtClean="0"/>
              <a:t> </a:t>
            </a:r>
            <a:r>
              <a:rPr lang="en" sz="2600" dirty="0"/>
              <a:t>whose result </a:t>
            </a:r>
            <a:r>
              <a:rPr lang="en" sz="2600" i="1" dirty="0">
                <a:solidFill>
                  <a:srgbClr val="00B050"/>
                </a:solidFill>
              </a:rPr>
              <a:t>is not known </a:t>
            </a:r>
            <a:r>
              <a:rPr lang="en" sz="2600" dirty="0"/>
              <a:t>- it can be better or worse, but - unlike the </a:t>
            </a:r>
            <a:r>
              <a:rPr lang="en" sz="2600" i="1" dirty="0">
                <a:solidFill>
                  <a:srgbClr val="00B050"/>
                </a:solidFill>
              </a:rPr>
              <a:t>previous</a:t>
            </a:r>
            <a:r>
              <a:rPr lang="en" sz="2600" dirty="0"/>
              <a:t> risk - here we can see not only a threat, but </a:t>
            </a:r>
            <a:r>
              <a:rPr lang="en" sz="2600" dirty="0" smtClean="0"/>
              <a:t>also an opportunity.</a:t>
            </a:r>
          </a:p>
          <a:p>
            <a:pPr marL="0" indent="0" algn="just">
              <a:buNone/>
            </a:pPr>
            <a:r>
              <a:rPr lang="en" sz="2600" dirty="0" smtClean="0"/>
              <a:t>It is necessary to recognize </a:t>
            </a:r>
            <a:r>
              <a:rPr lang="en" sz="2600" i="1" dirty="0">
                <a:solidFill>
                  <a:srgbClr val="0070C0"/>
                </a:solidFill>
              </a:rPr>
              <a:t>all threats and focus on identifying factors that may threaten the smoothness of project implementation</a:t>
            </a:r>
            <a:r>
              <a:rPr lang="en" sz="2600" dirty="0" smtClean="0"/>
              <a:t>, achievement of goals, but also those that represent an opportunity. Risk can be identified based on various methods, e.g. by brainstorming or using the Delphi method </a:t>
            </a:r>
            <a:r>
              <a:rPr lang="en" sz="1800" dirty="0" smtClean="0"/>
              <a:t>(</a:t>
            </a:r>
            <a:r>
              <a:rPr lang="en" sz="2600" dirty="0" smtClean="0"/>
              <a:t>seeking </a:t>
            </a:r>
            <a:r>
              <a:rPr lang="en" sz="2600" dirty="0"/>
              <a:t>advice from experts).</a:t>
            </a:r>
          </a:p>
          <a:p>
            <a:endParaRPr lang="pl-PL" dirty="0" smtClean="0"/>
          </a:p>
        </p:txBody>
      </p:sp>
    </p:spTree>
    <p:extLst>
      <p:ext uri="{BB962C8B-B14F-4D97-AF65-F5344CB8AC3E}">
        <p14:creationId xmlns:p14="http://schemas.microsoft.com/office/powerpoint/2010/main" val="53685616"/>
      </p:ext>
    </p:extLst>
  </p:cSld>
  <p:clrMapOvr>
    <a:masterClrMapping/>
  </p:clrMapOvr>
  <p:transition spd="slow">
    <p:cove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88720" y="649224"/>
            <a:ext cx="10195560" cy="5961888"/>
          </a:xfrm>
        </p:spPr>
        <p:txBody>
          <a:bodyPr>
            <a:normAutofit fontScale="92500" lnSpcReduction="10000"/>
          </a:bodyPr>
          <a:lstStyle/>
          <a:p>
            <a:pPr marL="0" indent="0">
              <a:buNone/>
            </a:pPr>
            <a:r>
              <a:rPr lang="en" sz="2800" dirty="0" smtClean="0"/>
              <a:t>After </a:t>
            </a:r>
            <a:r>
              <a:rPr lang="en" sz="2800" dirty="0"/>
              <a:t>identifying </a:t>
            </a:r>
            <a:r>
              <a:rPr lang="en" sz="2800" dirty="0" smtClean="0"/>
              <a:t>the risks, you can create the so-called register of threats, i.e. a list of threats that may occur in the project. Sample questions that will help you create </a:t>
            </a:r>
            <a:r>
              <a:rPr lang="pl-PL" sz="2800" dirty="0" err="1" smtClean="0"/>
              <a:t>such</a:t>
            </a:r>
            <a:r>
              <a:rPr lang="pl-PL" sz="2800" dirty="0" smtClean="0"/>
              <a:t> </a:t>
            </a:r>
            <a:r>
              <a:rPr lang="en" sz="2800" dirty="0" smtClean="0"/>
              <a:t>a record:</a:t>
            </a:r>
            <a:endParaRPr lang="pl-PL" sz="2800" dirty="0"/>
          </a:p>
          <a:p>
            <a:r>
              <a:rPr lang="en" sz="2800" i="1" dirty="0">
                <a:solidFill>
                  <a:srgbClr val="290701"/>
                </a:solidFill>
              </a:rPr>
              <a:t>What are the chances of this </a:t>
            </a:r>
            <a:r>
              <a:rPr lang="pl-PL" sz="2800" i="1" dirty="0" err="1" smtClean="0">
                <a:solidFill>
                  <a:srgbClr val="290701"/>
                </a:solidFill>
              </a:rPr>
              <a:t>risk</a:t>
            </a:r>
            <a:r>
              <a:rPr lang="en" sz="2800" i="1" dirty="0" smtClean="0">
                <a:solidFill>
                  <a:srgbClr val="290701"/>
                </a:solidFill>
              </a:rPr>
              <a:t> </a:t>
            </a:r>
            <a:r>
              <a:rPr lang="en" sz="2800" i="1" dirty="0">
                <a:solidFill>
                  <a:srgbClr val="290701"/>
                </a:solidFill>
              </a:rPr>
              <a:t>occurring?</a:t>
            </a:r>
          </a:p>
          <a:p>
            <a:r>
              <a:rPr lang="en" sz="2800" i="1" dirty="0">
                <a:solidFill>
                  <a:srgbClr val="290701"/>
                </a:solidFill>
              </a:rPr>
              <a:t>What is the probability of this risk occurring?</a:t>
            </a:r>
          </a:p>
          <a:p>
            <a:r>
              <a:rPr lang="en" sz="2800" i="1" dirty="0"/>
              <a:t>What will be the impact and severity of this </a:t>
            </a:r>
            <a:r>
              <a:rPr lang="pl-PL" sz="2800" i="1" dirty="0" err="1" smtClean="0"/>
              <a:t>risk</a:t>
            </a:r>
            <a:r>
              <a:rPr lang="en" sz="2800" i="1" dirty="0" smtClean="0"/>
              <a:t>?</a:t>
            </a:r>
            <a:endParaRPr lang="en" sz="2800" i="1" dirty="0"/>
          </a:p>
          <a:p>
            <a:r>
              <a:rPr lang="en" sz="2800" i="1" dirty="0"/>
              <a:t>What is our response plan for this </a:t>
            </a:r>
            <a:r>
              <a:rPr lang="pl-PL" sz="2800" i="1" dirty="0" err="1" smtClean="0"/>
              <a:t>risk</a:t>
            </a:r>
            <a:r>
              <a:rPr lang="en" sz="2800" i="1" dirty="0" smtClean="0"/>
              <a:t>?</a:t>
            </a:r>
            <a:endParaRPr lang="en" sz="2800" i="1" dirty="0"/>
          </a:p>
          <a:p>
            <a:r>
              <a:rPr lang="en" sz="2800" i="1" dirty="0"/>
              <a:t>Given the likelihood and impact, what is the priority of this </a:t>
            </a:r>
            <a:r>
              <a:rPr lang="pl-PL" sz="2800" i="1" dirty="0" err="1" smtClean="0"/>
              <a:t>risk</a:t>
            </a:r>
            <a:r>
              <a:rPr lang="en" sz="2800" i="1" dirty="0" smtClean="0"/>
              <a:t>?</a:t>
            </a:r>
            <a:endParaRPr lang="en" sz="2800" i="1" dirty="0"/>
          </a:p>
          <a:p>
            <a:r>
              <a:rPr lang="en" sz="2800" i="1" dirty="0"/>
              <a:t>Who is responsible for </a:t>
            </a:r>
            <a:r>
              <a:rPr lang="en" sz="2800" i="1" dirty="0" smtClean="0"/>
              <a:t>this</a:t>
            </a:r>
            <a:r>
              <a:rPr lang="pl-PL" sz="2800" i="1" dirty="0" smtClean="0"/>
              <a:t> </a:t>
            </a:r>
            <a:r>
              <a:rPr lang="pl-PL" sz="2800" i="1" dirty="0" err="1" smtClean="0"/>
              <a:t>risk</a:t>
            </a:r>
            <a:r>
              <a:rPr lang="en" sz="2800" i="1" dirty="0" smtClean="0"/>
              <a:t>?</a:t>
            </a:r>
            <a:endParaRPr lang="pl-PL" sz="2800" dirty="0" smtClean="0"/>
          </a:p>
          <a:p>
            <a:pPr marL="0" indent="0">
              <a:buNone/>
            </a:pPr>
            <a:r>
              <a:rPr lang="en" sz="2800" dirty="0" smtClean="0"/>
              <a:t>Don't worry </a:t>
            </a:r>
            <a:r>
              <a:rPr lang="en" sz="2800" dirty="0"/>
              <a:t>if </a:t>
            </a:r>
            <a:r>
              <a:rPr lang="en" sz="2800" dirty="0" smtClean="0"/>
              <a:t>we can't </a:t>
            </a:r>
            <a:r>
              <a:rPr lang="en" sz="2800" dirty="0"/>
              <a:t>answer all your questions </a:t>
            </a:r>
            <a:r>
              <a:rPr lang="en" sz="2800" dirty="0" smtClean="0"/>
              <a:t>right away. </a:t>
            </a:r>
            <a:r>
              <a:rPr lang="en" sz="2800" dirty="0"/>
              <a:t>Some answers will emerge </a:t>
            </a:r>
            <a:r>
              <a:rPr lang="pl-PL" sz="2800" dirty="0" err="1" smtClean="0"/>
              <a:t>during</a:t>
            </a:r>
            <a:r>
              <a:rPr lang="en" sz="2800" dirty="0" smtClean="0"/>
              <a:t> </a:t>
            </a:r>
            <a:r>
              <a:rPr lang="en" sz="2800" dirty="0"/>
              <a:t>the next </a:t>
            </a:r>
            <a:r>
              <a:rPr lang="en" sz="2800" dirty="0" smtClean="0"/>
              <a:t>steps.</a:t>
            </a:r>
            <a:endParaRPr lang="pl-PL" sz="2800" dirty="0" smtClean="0"/>
          </a:p>
          <a:p>
            <a:pPr marL="0" indent="0">
              <a:buNone/>
            </a:pPr>
            <a:r>
              <a:rPr lang="en" sz="1400" dirty="0" smtClean="0"/>
              <a:t>Source </a:t>
            </a:r>
            <a:r>
              <a:rPr lang="en" sz="1400" dirty="0">
                <a:hlinkClick r:id="rId2"/>
              </a:rPr>
              <a:t>: </a:t>
            </a:r>
            <a:r>
              <a:rPr lang="en" sz="1400" dirty="0" smtClean="0">
                <a:hlinkClick r:id="rId2"/>
              </a:rPr>
              <a:t>https://asana.com/pl/resources/project-risk-management-process</a:t>
            </a:r>
            <a:r>
              <a:rPr lang="en" sz="1400" dirty="0"/>
              <a:t> </a:t>
            </a:r>
          </a:p>
        </p:txBody>
      </p:sp>
    </p:spTree>
    <p:extLst>
      <p:ext uri="{BB962C8B-B14F-4D97-AF65-F5344CB8AC3E}">
        <p14:creationId xmlns:p14="http://schemas.microsoft.com/office/powerpoint/2010/main" val="2939725166"/>
      </p:ext>
    </p:extLst>
  </p:cSld>
  <p:clrMapOvr>
    <a:masterClrMapping/>
  </p:clrMapOvr>
  <p:transition spd="slow">
    <p:cove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91595" y="67667"/>
            <a:ext cx="9601200" cy="1485900"/>
          </a:xfrm>
        </p:spPr>
        <p:txBody>
          <a:bodyPr/>
          <a:lstStyle/>
          <a:p>
            <a:r>
              <a:rPr lang="en" u="sng" dirty="0" smtClean="0">
                <a:solidFill>
                  <a:srgbClr val="00B050"/>
                </a:solidFill>
              </a:rPr>
              <a:t>Project</a:t>
            </a:r>
            <a:r>
              <a:rPr lang="en" u="sng" dirty="0" smtClean="0"/>
              <a:t> results</a:t>
            </a:r>
            <a:endParaRPr lang="pl-PL" u="sng" dirty="0"/>
          </a:p>
        </p:txBody>
      </p:sp>
      <p:sp>
        <p:nvSpPr>
          <p:cNvPr id="3" name="Symbol zastępczy zawartości 2"/>
          <p:cNvSpPr>
            <a:spLocks noGrp="1"/>
          </p:cNvSpPr>
          <p:nvPr>
            <p:ph idx="1"/>
          </p:nvPr>
        </p:nvSpPr>
        <p:spPr>
          <a:xfrm>
            <a:off x="1091595" y="810617"/>
            <a:ext cx="10208301" cy="5703757"/>
          </a:xfrm>
        </p:spPr>
        <p:txBody>
          <a:bodyPr>
            <a:noAutofit/>
          </a:bodyPr>
          <a:lstStyle/>
          <a:p>
            <a:pPr marL="0" indent="0">
              <a:buNone/>
            </a:pPr>
            <a:r>
              <a:rPr lang="en" sz="2400" dirty="0"/>
              <a:t>The effects </a:t>
            </a:r>
            <a:r>
              <a:rPr lang="en" sz="2400" dirty="0" smtClean="0"/>
              <a:t>of the project can be </a:t>
            </a:r>
            <a:r>
              <a:rPr lang="en" sz="2400" dirty="0"/>
              <a:t>divided into three </a:t>
            </a:r>
            <a:r>
              <a:rPr lang="en" sz="2400" dirty="0" smtClean="0"/>
              <a:t>categories that </a:t>
            </a:r>
            <a:r>
              <a:rPr lang="en" sz="2400" dirty="0"/>
              <a:t>result from each other:</a:t>
            </a:r>
          </a:p>
          <a:p>
            <a:pPr lvl="0"/>
            <a:r>
              <a:rPr lang="en" sz="2400" b="1" dirty="0"/>
              <a:t>products</a:t>
            </a:r>
            <a:endParaRPr lang="pl-PL" sz="2400" dirty="0"/>
          </a:p>
          <a:p>
            <a:pPr lvl="0"/>
            <a:r>
              <a:rPr lang="en" sz="2400" b="1" dirty="0"/>
              <a:t>results</a:t>
            </a:r>
            <a:endParaRPr lang="pl-PL" sz="2400" dirty="0"/>
          </a:p>
          <a:p>
            <a:pPr lvl="0"/>
            <a:r>
              <a:rPr lang="en" sz="2400" b="1" dirty="0" smtClean="0"/>
              <a:t>impact</a:t>
            </a:r>
            <a:endParaRPr lang="pl-PL" sz="2400" b="1" dirty="0" smtClean="0"/>
          </a:p>
          <a:p>
            <a:pPr marL="0" indent="0" algn="just">
              <a:buNone/>
            </a:pPr>
            <a:r>
              <a:rPr lang="en" sz="2400" b="1" dirty="0" smtClean="0"/>
              <a:t>Products</a:t>
            </a:r>
            <a:r>
              <a:rPr lang="en" sz="2400" dirty="0" smtClean="0"/>
              <a:t> </a:t>
            </a:r>
            <a:r>
              <a:rPr lang="en" sz="2400" dirty="0"/>
              <a:t>are all countable goods and services that will be created as part of our project. Number of printed training materials or books, number of trainings, number of consultations, number of internships, number of </a:t>
            </a:r>
            <a:r>
              <a:rPr lang="en" sz="2400" dirty="0" smtClean="0"/>
              <a:t>beneficiaries of training, internship, conference, workshop, </a:t>
            </a:r>
            <a:r>
              <a:rPr lang="en" sz="2400" dirty="0"/>
              <a:t>etc.</a:t>
            </a:r>
          </a:p>
          <a:p>
            <a:pPr marL="0" indent="0" algn="just">
              <a:buNone/>
            </a:pPr>
            <a:r>
              <a:rPr lang="pl-PL" sz="2400" b="1" dirty="0"/>
              <a:t>R</a:t>
            </a:r>
            <a:r>
              <a:rPr lang="en" sz="2400" b="1" dirty="0" smtClean="0"/>
              <a:t>esults </a:t>
            </a:r>
            <a:r>
              <a:rPr lang="en" sz="2400" dirty="0"/>
              <a:t>are all the immediate and direct benefits that the </a:t>
            </a:r>
            <a:r>
              <a:rPr lang="en" sz="2400" dirty="0" smtClean="0"/>
              <a:t>beneficiaries </a:t>
            </a:r>
            <a:r>
              <a:rPr lang="en" sz="2400" dirty="0"/>
              <a:t>have derived from participating in the project, and more specifically in a given </a:t>
            </a:r>
            <a:r>
              <a:rPr lang="en" sz="2400" b="1" dirty="0"/>
              <a:t>product. </a:t>
            </a:r>
            <a:r>
              <a:rPr lang="en" sz="2400" dirty="0"/>
              <a:t>The result may be, for example, raising the level of knowledge or </a:t>
            </a:r>
            <a:r>
              <a:rPr lang="en" sz="2400" dirty="0" smtClean="0"/>
              <a:t>acquiring new skills or </a:t>
            </a:r>
            <a:r>
              <a:rPr lang="en" sz="2400" dirty="0"/>
              <a:t>changing </a:t>
            </a:r>
            <a:r>
              <a:rPr lang="en" sz="2400" dirty="0" smtClean="0"/>
              <a:t>attitudes.</a:t>
            </a:r>
            <a:endParaRPr lang="pl-PL" sz="2400" dirty="0" smtClean="0"/>
          </a:p>
          <a:p>
            <a:pPr marL="0" indent="0" algn="just">
              <a:buNone/>
            </a:pPr>
            <a:r>
              <a:rPr lang="pl-PL" sz="1100" dirty="0" smtClean="0">
                <a:cs typeface="Arial" panose="020B0604020202020204" pitchFamily="34" charset="0"/>
              </a:rPr>
              <a:t>Source: </a:t>
            </a:r>
            <a:r>
              <a:rPr lang="pl-PL" sz="1100" dirty="0">
                <a:cs typeface="Arial" panose="020B0604020202020204" pitchFamily="34" charset="0"/>
                <a:hlinkClick r:id="rId2"/>
              </a:rPr>
              <a:t>https://aktywny.blog/2015/06/03/produkt-rezultat-efekt-oddzialywanie-czym-to-jesc/</a:t>
            </a:r>
            <a:r>
              <a:rPr lang="pl-PL" sz="1100" dirty="0">
                <a:cs typeface="Arial" panose="020B0604020202020204" pitchFamily="34" charset="0"/>
              </a:rPr>
              <a:t> </a:t>
            </a:r>
          </a:p>
          <a:p>
            <a:pPr marL="0" indent="0" algn="just">
              <a:buNone/>
            </a:pPr>
            <a:endParaRPr lang="pl-PL" sz="2400" dirty="0"/>
          </a:p>
        </p:txBody>
      </p:sp>
    </p:spTree>
    <p:extLst>
      <p:ext uri="{BB962C8B-B14F-4D97-AF65-F5344CB8AC3E}">
        <p14:creationId xmlns:p14="http://schemas.microsoft.com/office/powerpoint/2010/main" val="3363658470"/>
      </p:ext>
    </p:extLst>
  </p:cSld>
  <p:clrMapOvr>
    <a:masterClrMapping/>
  </p:clrMapOvr>
  <p:transition spd="slow">
    <p:cove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06079" y="139403"/>
            <a:ext cx="10762488" cy="6658212"/>
          </a:xfrm>
        </p:spPr>
        <p:txBody>
          <a:bodyPr>
            <a:normAutofit fontScale="55000" lnSpcReduction="20000"/>
          </a:bodyPr>
          <a:lstStyle/>
          <a:p>
            <a:pPr marL="0" indent="0">
              <a:buNone/>
            </a:pPr>
            <a:r>
              <a:rPr lang="en" sz="3800" dirty="0" smtClean="0"/>
              <a:t>We divide the </a:t>
            </a:r>
            <a:endParaRPr lang="pl-PL" sz="3800" dirty="0"/>
          </a:p>
          <a:p>
            <a:pPr lvl="0"/>
            <a:r>
              <a:rPr lang="en" sz="3800" b="1" dirty="0"/>
              <a:t>Hard results </a:t>
            </a:r>
            <a:r>
              <a:rPr lang="en" sz="3800" dirty="0"/>
              <a:t>- </a:t>
            </a:r>
            <a:r>
              <a:rPr lang="en" sz="3800" dirty="0" smtClean="0"/>
              <a:t>easy </a:t>
            </a:r>
            <a:r>
              <a:rPr lang="en" sz="3800" dirty="0"/>
              <a:t>to measure: increase in knowledge and skills among beneficiaries, measured e.g. through tests, </a:t>
            </a:r>
            <a:r>
              <a:rPr lang="en" sz="3800" dirty="0" smtClean="0"/>
              <a:t>certification, </a:t>
            </a:r>
            <a:r>
              <a:rPr lang="en" sz="3800" dirty="0"/>
              <a:t>subjective feelings of participants;</a:t>
            </a:r>
          </a:p>
          <a:p>
            <a:pPr lvl="0"/>
            <a:r>
              <a:rPr lang="en" sz="3800" b="1" dirty="0"/>
              <a:t>Soft results </a:t>
            </a:r>
            <a:r>
              <a:rPr lang="en" sz="3800" dirty="0"/>
              <a:t>- difficult to </a:t>
            </a:r>
            <a:r>
              <a:rPr lang="en" sz="3800" dirty="0" smtClean="0"/>
              <a:t>measure: </a:t>
            </a:r>
            <a:r>
              <a:rPr lang="en" sz="3800" dirty="0"/>
              <a:t>change </a:t>
            </a:r>
            <a:r>
              <a:rPr lang="en" sz="3800" dirty="0" smtClean="0"/>
              <a:t>of attitudes, </a:t>
            </a:r>
            <a:r>
              <a:rPr lang="en" sz="3800" dirty="0"/>
              <a:t>breaking barriers, increasing motivation, increasing interest in a certain </a:t>
            </a:r>
            <a:r>
              <a:rPr lang="en" sz="3800" dirty="0" smtClean="0"/>
              <a:t>topic.</a:t>
            </a:r>
          </a:p>
          <a:p>
            <a:pPr lvl="0"/>
            <a:r>
              <a:rPr lang="en" sz="3800" b="1" dirty="0"/>
              <a:t>Quantitative and </a:t>
            </a:r>
            <a:r>
              <a:rPr lang="en" sz="3800" b="1" dirty="0" smtClean="0"/>
              <a:t>qualitative results </a:t>
            </a:r>
            <a:r>
              <a:rPr lang="en" sz="3800" dirty="0" smtClean="0"/>
              <a:t>– this division applies to indicators</a:t>
            </a:r>
            <a:r>
              <a:rPr lang="en" sz="3800" b="1" dirty="0" smtClean="0"/>
              <a:t>, </a:t>
            </a:r>
            <a:r>
              <a:rPr lang="en" sz="3800" dirty="0"/>
              <a:t>but it can also be applied to project outputs, e.g. cultural projects. For example, </a:t>
            </a:r>
            <a:r>
              <a:rPr lang="en" sz="3800" dirty="0">
                <a:solidFill>
                  <a:srgbClr val="290701"/>
                </a:solidFill>
              </a:rPr>
              <a:t>the product </a:t>
            </a:r>
            <a:r>
              <a:rPr lang="pl-PL" sz="3800" dirty="0" smtClean="0">
                <a:solidFill>
                  <a:srgbClr val="290701"/>
                </a:solidFill>
              </a:rPr>
              <a:t>"t</a:t>
            </a:r>
            <a:r>
              <a:rPr lang="en" sz="3800" dirty="0" smtClean="0">
                <a:solidFill>
                  <a:srgbClr val="290701"/>
                </a:solidFill>
              </a:rPr>
              <a:t>heatrical </a:t>
            </a:r>
            <a:r>
              <a:rPr lang="en" sz="3800" dirty="0">
                <a:solidFill>
                  <a:srgbClr val="290701"/>
                </a:solidFill>
              </a:rPr>
              <a:t>performances" can be converted into a </a:t>
            </a:r>
            <a:r>
              <a:rPr lang="pl-PL" sz="3800" dirty="0" smtClean="0">
                <a:solidFill>
                  <a:srgbClr val="290701"/>
                </a:solidFill>
              </a:rPr>
              <a:t>"h</a:t>
            </a:r>
            <a:r>
              <a:rPr lang="en" sz="3800" dirty="0" smtClean="0">
                <a:solidFill>
                  <a:srgbClr val="290701"/>
                </a:solidFill>
              </a:rPr>
              <a:t>igh</a:t>
            </a:r>
            <a:r>
              <a:rPr lang="pl-PL" sz="3800" dirty="0" smtClean="0">
                <a:solidFill>
                  <a:srgbClr val="290701"/>
                </a:solidFill>
              </a:rPr>
              <a:t>-</a:t>
            </a:r>
            <a:r>
              <a:rPr lang="en" sz="3800" dirty="0" smtClean="0">
                <a:solidFill>
                  <a:srgbClr val="290701"/>
                </a:solidFill>
              </a:rPr>
              <a:t>quality </a:t>
            </a:r>
            <a:r>
              <a:rPr lang="en" sz="3800" dirty="0">
                <a:solidFill>
                  <a:srgbClr val="290701"/>
                </a:solidFill>
              </a:rPr>
              <a:t>theatrical performance", </a:t>
            </a:r>
            <a:r>
              <a:rPr lang="pl-PL" sz="3800" dirty="0" smtClean="0"/>
              <a:t>and the</a:t>
            </a:r>
            <a:r>
              <a:rPr lang="en" sz="3800" dirty="0" smtClean="0"/>
              <a:t> </a:t>
            </a:r>
            <a:r>
              <a:rPr lang="en" sz="3800" dirty="0"/>
              <a:t>quality will be confirmed by the number of positive reviews or the number of famous artists involved in the </a:t>
            </a:r>
            <a:r>
              <a:rPr lang="en" sz="3800" dirty="0" smtClean="0"/>
              <a:t>production.</a:t>
            </a:r>
            <a:endParaRPr lang="pl-PL" sz="3800" dirty="0" smtClean="0"/>
          </a:p>
          <a:p>
            <a:pPr marL="0" indent="0" algn="just">
              <a:buNone/>
            </a:pPr>
            <a:endParaRPr lang="pl-PL" sz="3800" b="1" dirty="0" smtClean="0"/>
          </a:p>
          <a:p>
            <a:pPr marL="0" indent="0" algn="just">
              <a:buNone/>
            </a:pPr>
            <a:r>
              <a:rPr lang="en" sz="3800" b="1" dirty="0" smtClean="0"/>
              <a:t>The </a:t>
            </a:r>
            <a:r>
              <a:rPr lang="en" sz="3800" b="1" dirty="0"/>
              <a:t>impact </a:t>
            </a:r>
            <a:r>
              <a:rPr lang="en" sz="3800" dirty="0"/>
              <a:t>is the long-term effect of the fact that the beneficiaries of our project will find themselves back in their communities. The impact is defined in the </a:t>
            </a:r>
            <a:r>
              <a:rPr lang="en" sz="3800" dirty="0" smtClean="0"/>
              <a:t>long term </a:t>
            </a:r>
            <a:r>
              <a:rPr lang="en" sz="3800" dirty="0"/>
              <a:t>and usually extends significantly beyond the end date </a:t>
            </a:r>
            <a:r>
              <a:rPr lang="en" sz="3800" dirty="0" smtClean="0"/>
              <a:t>of the project. </a:t>
            </a:r>
            <a:r>
              <a:rPr lang="en" sz="3800" dirty="0"/>
              <a:t>We </a:t>
            </a:r>
            <a:r>
              <a:rPr lang="en" sz="3800" dirty="0" smtClean="0"/>
              <a:t>usually </a:t>
            </a:r>
            <a:r>
              <a:rPr lang="en" sz="3800" dirty="0"/>
              <a:t>refer </a:t>
            </a:r>
            <a:r>
              <a:rPr lang="en" sz="3800" dirty="0" smtClean="0"/>
              <a:t>to it as a</a:t>
            </a:r>
            <a:r>
              <a:rPr lang="pl-PL" sz="3800" dirty="0" smtClean="0"/>
              <a:t>n </a:t>
            </a:r>
            <a:r>
              <a:rPr lang="pl-PL" sz="3800" dirty="0" err="1" smtClean="0"/>
              <a:t>estimation</a:t>
            </a:r>
            <a:r>
              <a:rPr lang="pl-PL" sz="3800" dirty="0" smtClean="0"/>
              <a:t> </a:t>
            </a:r>
            <a:r>
              <a:rPr lang="en" sz="3800" dirty="0" smtClean="0"/>
              <a:t>because there are no </a:t>
            </a:r>
            <a:r>
              <a:rPr lang="en" sz="3800" dirty="0"/>
              <a:t>mechanisms </a:t>
            </a:r>
            <a:r>
              <a:rPr lang="en" sz="3800" dirty="0" smtClean="0"/>
              <a:t>to measure it. We can </a:t>
            </a:r>
            <a:r>
              <a:rPr lang="en" sz="3800" dirty="0"/>
              <a:t>only observe it. </a:t>
            </a:r>
            <a:r>
              <a:rPr lang="en" sz="3800" dirty="0" smtClean="0"/>
              <a:t>The logic </a:t>
            </a:r>
            <a:r>
              <a:rPr lang="en" sz="3800" dirty="0"/>
              <a:t>of the entire project and the selection of appropriate </a:t>
            </a:r>
            <a:r>
              <a:rPr lang="en" sz="3800" dirty="0" smtClean="0"/>
              <a:t>activities tell us what the impact will be.</a:t>
            </a:r>
            <a:endParaRPr lang="pl-PL" sz="3800" dirty="0"/>
          </a:p>
          <a:p>
            <a:pPr marL="0" indent="0" algn="ctr">
              <a:buNone/>
            </a:pPr>
            <a:endParaRPr lang="pl-PL" sz="3800" dirty="0" smtClean="0">
              <a:effectLst>
                <a:outerShdw blurRad="38100" dist="38100" dir="2700000" algn="tl">
                  <a:srgbClr val="000000">
                    <a:alpha val="43137"/>
                  </a:srgbClr>
                </a:outerShdw>
              </a:effectLst>
            </a:endParaRPr>
          </a:p>
          <a:p>
            <a:pPr marL="0" indent="0" algn="ctr">
              <a:buNone/>
            </a:pPr>
            <a:r>
              <a:rPr lang="en" sz="3800" dirty="0" smtClean="0">
                <a:effectLst>
                  <a:outerShdw blurRad="38100" dist="38100" dir="2700000" algn="tl">
                    <a:srgbClr val="000000">
                      <a:alpha val="43137"/>
                    </a:srgbClr>
                  </a:outerShdw>
                </a:effectLst>
              </a:rPr>
              <a:t>Through </a:t>
            </a:r>
            <a:r>
              <a:rPr lang="en" sz="3800" b="1" dirty="0">
                <a:effectLst>
                  <a:outerShdw blurRad="38100" dist="38100" dir="2700000" algn="tl">
                    <a:srgbClr val="000000">
                      <a:alpha val="43137"/>
                    </a:srgbClr>
                  </a:outerShdw>
                </a:effectLst>
              </a:rPr>
              <a:t>products </a:t>
            </a:r>
            <a:r>
              <a:rPr lang="en" sz="3800" dirty="0">
                <a:effectLst>
                  <a:outerShdw blurRad="38100" dist="38100" dir="2700000" algn="tl">
                    <a:srgbClr val="000000">
                      <a:alpha val="43137"/>
                    </a:srgbClr>
                  </a:outerShdw>
                </a:effectLst>
              </a:rPr>
              <a:t>we achieve </a:t>
            </a:r>
            <a:r>
              <a:rPr lang="en" sz="3800" b="1" dirty="0" smtClean="0">
                <a:effectLst>
                  <a:outerShdw blurRad="38100" dist="38100" dir="2700000" algn="tl">
                    <a:srgbClr val="000000">
                      <a:alpha val="43137"/>
                    </a:srgbClr>
                  </a:outerShdw>
                </a:effectLst>
              </a:rPr>
              <a:t>results </a:t>
            </a:r>
            <a:r>
              <a:rPr lang="en" sz="3800" dirty="0" smtClean="0">
                <a:effectLst>
                  <a:outerShdw blurRad="38100" dist="38100" dir="2700000" algn="tl">
                    <a:srgbClr val="000000">
                      <a:alpha val="43137"/>
                    </a:srgbClr>
                  </a:outerShdw>
                </a:effectLst>
              </a:rPr>
              <a:t>that have </a:t>
            </a:r>
            <a:r>
              <a:rPr lang="en" sz="3800" dirty="0">
                <a:effectLst>
                  <a:outerShdw blurRad="38100" dist="38100" dir="2700000" algn="tl">
                    <a:srgbClr val="000000">
                      <a:alpha val="43137"/>
                    </a:srgbClr>
                  </a:outerShdw>
                </a:effectLst>
              </a:rPr>
              <a:t>a certain </a:t>
            </a:r>
            <a:r>
              <a:rPr lang="en" sz="3800" b="1" dirty="0" smtClean="0">
                <a:effectLst>
                  <a:outerShdw blurRad="38100" dist="38100" dir="2700000" algn="tl">
                    <a:srgbClr val="000000">
                      <a:alpha val="43137"/>
                    </a:srgbClr>
                  </a:outerShdw>
                </a:effectLst>
              </a:rPr>
              <a:t>impact</a:t>
            </a:r>
            <a:r>
              <a:rPr lang="en" sz="3800" dirty="0" smtClean="0">
                <a:effectLst>
                  <a:outerShdw blurRad="38100" dist="38100" dir="2700000" algn="tl">
                    <a:srgbClr val="000000">
                      <a:alpha val="43137"/>
                    </a:srgbClr>
                  </a:outerShdw>
                </a:effectLst>
              </a:rPr>
              <a:t>.</a:t>
            </a:r>
            <a:endParaRPr lang="en" sz="3800" dirty="0">
              <a:effectLst>
                <a:outerShdw blurRad="38100" dist="38100" dir="2700000" algn="tl">
                  <a:srgbClr val="000000">
                    <a:alpha val="43137"/>
                  </a:srgbClr>
                </a:outerShdw>
              </a:effectLst>
            </a:endParaRPr>
          </a:p>
          <a:p>
            <a:pPr marL="0" indent="0">
              <a:buNone/>
            </a:pPr>
            <a:endParaRPr lang="pl-PL" sz="1200" dirty="0" smtClean="0"/>
          </a:p>
          <a:p>
            <a:pPr marL="0" indent="0">
              <a:buNone/>
            </a:pPr>
            <a:r>
              <a:rPr lang="pl-PL" dirty="0" smtClean="0"/>
              <a:t>Source: </a:t>
            </a:r>
            <a:r>
              <a:rPr lang="pl-PL" dirty="0">
                <a:cs typeface="Arial" panose="020B0604020202020204" pitchFamily="34" charset="0"/>
                <a:hlinkClick r:id="rId2"/>
              </a:rPr>
              <a:t>http://wid.edu.pl/2018/03/wskazniki-produktu-rezultatu-projektach-ue/</a:t>
            </a:r>
            <a:r>
              <a:rPr lang="pl-PL" dirty="0">
                <a:cs typeface="Arial" panose="020B0604020202020204" pitchFamily="34" charset="0"/>
              </a:rPr>
              <a:t> </a:t>
            </a:r>
          </a:p>
          <a:p>
            <a:pPr marL="0" indent="0">
              <a:buNone/>
            </a:pPr>
            <a:endParaRPr lang="pl-PL" dirty="0"/>
          </a:p>
        </p:txBody>
      </p:sp>
    </p:spTree>
    <p:extLst>
      <p:ext uri="{BB962C8B-B14F-4D97-AF65-F5344CB8AC3E}">
        <p14:creationId xmlns:p14="http://schemas.microsoft.com/office/powerpoint/2010/main" val="3045843134"/>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xmlns="" id="{49AE1604-BB93-4F6D-94D6-F2A6021FC5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1">
            <a:extLst>
              <a:ext uri="{FF2B5EF4-FFF2-40B4-BE49-F238E27FC236}">
                <a16:creationId xmlns:a16="http://schemas.microsoft.com/office/drawing/2014/main" xmlns="" id="{A9270323-9616-4384-857D-E86B78272EF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5400000">
            <a:off x="-2340441" y="2666183"/>
            <a:ext cx="5860051" cy="527712"/>
            <a:chOff x="6081624" y="1998368"/>
            <a:chExt cx="5613457" cy="782175"/>
          </a:xfrm>
          <a:solidFill>
            <a:schemeClr val="accent4"/>
          </a:solidFill>
        </p:grpSpPr>
        <p:sp>
          <p:nvSpPr>
            <p:cNvPr id="13" name="Rectangle 12">
              <a:extLst>
                <a:ext uri="{FF2B5EF4-FFF2-40B4-BE49-F238E27FC236}">
                  <a16:creationId xmlns:a16="http://schemas.microsoft.com/office/drawing/2014/main" xmlns="" id="{8A3838D5-9565-4601-BAC3-D1B5BDB803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xmlns="" id="{3349A4B8-3246-4579-922E-FE1155C7F0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15">
            <a:extLst>
              <a:ext uri="{FF2B5EF4-FFF2-40B4-BE49-F238E27FC236}">
                <a16:creationId xmlns:a16="http://schemas.microsoft.com/office/drawing/2014/main" xmlns="" id="{CBC4F608-B4B8-48C3-9572-C0F061B1CD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7ADDF41-55DD-2042-7D02-673D6E1D8A33}"/>
              </a:ext>
            </a:extLst>
          </p:cNvPr>
          <p:cNvSpPr>
            <a:spLocks noGrp="1"/>
          </p:cNvSpPr>
          <p:nvPr>
            <p:ph type="title"/>
          </p:nvPr>
        </p:nvSpPr>
        <p:spPr>
          <a:xfrm>
            <a:off x="6401398" y="847827"/>
            <a:ext cx="5350819" cy="1169585"/>
          </a:xfrm>
        </p:spPr>
        <p:txBody>
          <a:bodyPr anchor="b">
            <a:noAutofit/>
          </a:bodyPr>
          <a:lstStyle/>
          <a:p>
            <a:r>
              <a:rPr lang="en" sz="4000" b="1" dirty="0">
                <a:latin typeface="Arial" panose="020B0604020202020204" pitchFamily="34" charset="0"/>
                <a:cs typeface="Arial" panose="020B0604020202020204" pitchFamily="34" charset="0"/>
              </a:rPr>
              <a:t>1. </a:t>
            </a:r>
            <a:r>
              <a:rPr lang="en-GB" sz="4000" b="1" dirty="0">
                <a:latin typeface="Arial" panose="020B0604020202020204" pitchFamily="34" charset="0"/>
                <a:cs typeface="Arial" panose="020B0604020202020204" pitchFamily="34" charset="0"/>
              </a:rPr>
              <a:t>A</a:t>
            </a:r>
            <a:r>
              <a:rPr lang="pl-PL" sz="4000" b="1" dirty="0">
                <a:latin typeface="Arial" panose="020B0604020202020204" pitchFamily="34" charset="0"/>
                <a:cs typeface="Arial" panose="020B0604020202020204" pitchFamily="34" charset="0"/>
              </a:rPr>
              <a:t>GREEABLENESS</a:t>
            </a:r>
            <a:endParaRPr lang="en-US" sz="4000" b="1" dirty="0">
              <a:latin typeface="Arial" panose="020B0604020202020204" pitchFamily="34" charset="0"/>
              <a:cs typeface="Arial" panose="020B0604020202020204" pitchFamily="34" charset="0"/>
            </a:endParaRPr>
          </a:p>
        </p:txBody>
      </p:sp>
      <p:pic>
        <p:nvPicPr>
          <p:cNvPr id="5" name="Picture 8">
            <a:extLst>
              <a:ext uri="{FF2B5EF4-FFF2-40B4-BE49-F238E27FC236}">
                <a16:creationId xmlns:a16="http://schemas.microsoft.com/office/drawing/2014/main" xmlns="" id="{513A825E-4892-B58B-5A0B-D6B62F4604D1}"/>
              </a:ext>
            </a:extLst>
          </p:cNvPr>
          <p:cNvPicPr>
            <a:picLocks noChangeAspect="1"/>
          </p:cNvPicPr>
          <p:nvPr/>
        </p:nvPicPr>
        <p:blipFill rotWithShape="1">
          <a:blip r:embed="rId2"/>
          <a:srcRect l="21163" r="25959"/>
          <a:stretch/>
        </p:blipFill>
        <p:spPr>
          <a:xfrm>
            <a:off x="914401" y="847827"/>
            <a:ext cx="4929098" cy="5289986"/>
          </a:xfrm>
          <a:prstGeom prst="rect">
            <a:avLst/>
          </a:prstGeom>
        </p:spPr>
      </p:pic>
      <p:sp>
        <p:nvSpPr>
          <p:cNvPr id="18" name="Rectangle 17">
            <a:extLst>
              <a:ext uri="{FF2B5EF4-FFF2-40B4-BE49-F238E27FC236}">
                <a16:creationId xmlns:a16="http://schemas.microsoft.com/office/drawing/2014/main" xmlns="" id="{1382A32C-5B0C-4B1C-A074-76C6DBCC9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xmlns="" id="{06A7FC61-1063-FB2A-D4EE-C372B7CBDC83}"/>
              </a:ext>
            </a:extLst>
          </p:cNvPr>
          <p:cNvSpPr>
            <a:spLocks noGrp="1"/>
          </p:cNvSpPr>
          <p:nvPr>
            <p:ph idx="1"/>
          </p:nvPr>
        </p:nvSpPr>
        <p:spPr>
          <a:xfrm>
            <a:off x="6595228" y="2508105"/>
            <a:ext cx="5096029" cy="3632493"/>
          </a:xfrm>
        </p:spPr>
        <p:txBody>
          <a:bodyPr anchor="ctr">
            <a:noAutofit/>
          </a:bodyPr>
          <a:lstStyle/>
          <a:p>
            <a:pPr marL="0" indent="0">
              <a:buNone/>
            </a:pPr>
            <a:r>
              <a:rPr lang="en-GB" sz="3200" dirty="0">
                <a:solidFill>
                  <a:srgbClr val="002060"/>
                </a:solidFill>
                <a:latin typeface="Arial" panose="020B0604020202020204" pitchFamily="34" charset="0"/>
                <a:cs typeface="Arial" panose="020B0604020202020204" pitchFamily="34" charset="0"/>
              </a:rPr>
              <a:t>People characterized by this trait are positive about the world. As a rule, these individuals are very trusting, sincere, acting for the benefit of others. These people do not like conflicts.</a:t>
            </a:r>
            <a:endParaRPr lang="en"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45731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98448" y="466344"/>
            <a:ext cx="9601200" cy="1485900"/>
          </a:xfrm>
        </p:spPr>
        <p:txBody>
          <a:bodyPr/>
          <a:lstStyle/>
          <a:p>
            <a:r>
              <a:rPr lang="en" dirty="0" smtClean="0"/>
              <a:t>Sources</a:t>
            </a:r>
            <a:endParaRPr lang="pl-PL" dirty="0"/>
          </a:p>
        </p:txBody>
      </p:sp>
      <p:sp>
        <p:nvSpPr>
          <p:cNvPr id="3" name="Symbol zastępczy zawartości 2"/>
          <p:cNvSpPr>
            <a:spLocks noGrp="1"/>
          </p:cNvSpPr>
          <p:nvPr>
            <p:ph idx="1"/>
          </p:nvPr>
        </p:nvSpPr>
        <p:spPr>
          <a:xfrm>
            <a:off x="1380744" y="932688"/>
            <a:ext cx="9994392" cy="5769864"/>
          </a:xfrm>
        </p:spPr>
        <p:txBody>
          <a:bodyPr>
            <a:normAutofit fontScale="77500" lnSpcReduction="20000"/>
          </a:bodyPr>
          <a:lstStyle/>
          <a:p>
            <a:endParaRPr lang="pl-PL" dirty="0" smtClean="0"/>
          </a:p>
          <a:p>
            <a:r>
              <a:rPr lang="pl-PL" sz="1400" dirty="0"/>
              <a:t>M. Kapusta, Zarządzanie projektami krok po kroku. Warszawa: </a:t>
            </a:r>
            <a:r>
              <a:rPr lang="pl-PL" sz="1400" dirty="0" err="1"/>
              <a:t>Edgard</a:t>
            </a:r>
            <a:r>
              <a:rPr lang="pl-PL" sz="1400" dirty="0"/>
              <a:t>, 2013, wyd. I.</a:t>
            </a:r>
          </a:p>
          <a:p>
            <a:r>
              <a:rPr lang="pl-PL" sz="1400" dirty="0"/>
              <a:t>R. </a:t>
            </a:r>
            <a:r>
              <a:rPr lang="pl-PL" sz="1400" dirty="0" err="1"/>
              <a:t>Luecke</a:t>
            </a:r>
            <a:r>
              <a:rPr lang="pl-PL" sz="1400" dirty="0"/>
              <a:t>, N. </a:t>
            </a:r>
            <a:r>
              <a:rPr lang="pl-PL" sz="1400" dirty="0" err="1"/>
              <a:t>Oparska</a:t>
            </a:r>
            <a:r>
              <a:rPr lang="pl-PL" sz="1400" dirty="0"/>
              <a:t> (tł.), Zarządzanie projektami małymi i dużymi: podstawowe umiejętności pracy zgodnej z budżetem i terminarzem. Warszawa: Wydawnictwo MT Biznes, 2006.</a:t>
            </a:r>
          </a:p>
          <a:p>
            <a:r>
              <a:rPr lang="pl-PL" sz="1400" dirty="0"/>
              <a:t>J. </a:t>
            </a:r>
            <a:r>
              <a:rPr lang="pl-PL" sz="1400" dirty="0" err="1"/>
              <a:t>Martins</a:t>
            </a:r>
            <a:r>
              <a:rPr lang="pl-PL" sz="1400" dirty="0"/>
              <a:t>, Czym jest zarządzanie ryzykiem w projekcie? 6 kroków do zwiększenia szans powodzenia projektu, https://asana.com/pl/resources/project-risk-management-process </a:t>
            </a:r>
          </a:p>
          <a:p>
            <a:r>
              <a:rPr lang="en-GB" sz="1400" dirty="0">
                <a:hlinkClick r:id="rId2"/>
              </a:rPr>
              <a:t>https://www.google.com/url?sa=t&amp;rct=j&amp;q=&amp;esrc=s&amp;source=web&amp;cd=&amp;ved=2ahUKEwiXgZS8gJ__AhWSjYsKHU8WDWwQFnoECAkQAQ&amp;url=https%3A%2F%2Fngo.krakow.pl%2Fpliki%2F5016&amp;usg=AOvVaw31sLjapCYYTnrlk2emFvtS</a:t>
            </a:r>
            <a:r>
              <a:rPr lang="pl-PL" sz="1400" dirty="0"/>
              <a:t> </a:t>
            </a:r>
          </a:p>
          <a:p>
            <a:r>
              <a:rPr lang="pl-PL" sz="1400" dirty="0">
                <a:hlinkClick r:id="rId3"/>
              </a:rPr>
              <a:t>https://www.datocms-assets.com/36998/1608568194-zarzadzanieprojektemsempre.pdf</a:t>
            </a:r>
            <a:r>
              <a:rPr lang="pl-PL" sz="1400" dirty="0"/>
              <a:t> </a:t>
            </a:r>
          </a:p>
          <a:p>
            <a:r>
              <a:rPr lang="pl-PL" sz="1400" dirty="0">
                <a:hlinkClick r:id="rId4"/>
              </a:rPr>
              <a:t>https://efektpmo.pl/jak-definiowac-cele-w-projektach/</a:t>
            </a:r>
            <a:endParaRPr lang="pl-PL" sz="1400" dirty="0"/>
          </a:p>
          <a:p>
            <a:r>
              <a:rPr lang="pl-PL" sz="1400" dirty="0">
                <a:hlinkClick r:id="rId5"/>
              </a:rPr>
              <a:t>https://mfiles.pl/pl/index.php/Zasada_SMART</a:t>
            </a:r>
            <a:r>
              <a:rPr lang="pl-PL" sz="1400" dirty="0"/>
              <a:t>  </a:t>
            </a:r>
          </a:p>
          <a:p>
            <a:r>
              <a:rPr lang="pl-PL" sz="1400" dirty="0">
                <a:hlinkClick r:id="rId6"/>
              </a:rPr>
              <a:t>https://mtc.pl/cele-smart/</a:t>
            </a:r>
            <a:r>
              <a:rPr lang="pl-PL" sz="1400" dirty="0"/>
              <a:t> </a:t>
            </a:r>
          </a:p>
          <a:p>
            <a:r>
              <a:rPr lang="pl-PL" sz="1400" dirty="0">
                <a:hlinkClick r:id="rId7"/>
              </a:rPr>
              <a:t>https://www.powiat-slupca.pl/wp-content/uploads/2021/07/Podrecznik-nt-tworzenia-projektow.pdf</a:t>
            </a:r>
            <a:r>
              <a:rPr lang="pl-PL" sz="1400" dirty="0"/>
              <a:t> </a:t>
            </a:r>
          </a:p>
          <a:p>
            <a:r>
              <a:rPr lang="pl-PL" sz="1400" dirty="0">
                <a:hlinkClick r:id="rId8"/>
              </a:rPr>
              <a:t>http://zarzadzanieprojektami.it/21.html</a:t>
            </a:r>
            <a:r>
              <a:rPr lang="pl-PL" sz="1400" dirty="0"/>
              <a:t> </a:t>
            </a:r>
          </a:p>
          <a:p>
            <a:r>
              <a:rPr lang="pl-PL" sz="1400" dirty="0">
                <a:hlinkClick r:id="rId9"/>
              </a:rPr>
              <a:t>https://en.duf.dk/fileadmin/user_upload/Editor/5_The_problem_tree_and_development_of_solutions.pdf</a:t>
            </a:r>
            <a:r>
              <a:rPr lang="pl-PL" sz="1400" dirty="0"/>
              <a:t> </a:t>
            </a:r>
          </a:p>
          <a:p>
            <a:r>
              <a:rPr lang="pl-PL" sz="1400" dirty="0">
                <a:hlinkClick r:id="rId10"/>
              </a:rPr>
              <a:t>https://asana.com/pl/resources/gantt-chart-basics</a:t>
            </a:r>
            <a:r>
              <a:rPr lang="pl-PL" sz="1400" dirty="0"/>
              <a:t> </a:t>
            </a:r>
          </a:p>
          <a:p>
            <a:r>
              <a:rPr lang="pl-PL" sz="1400" dirty="0">
                <a:hlinkClick r:id="rId11"/>
              </a:rPr>
              <a:t>https://mfiles.pl/pl/index.php/Bud%C5%BCet_projektu</a:t>
            </a:r>
            <a:r>
              <a:rPr lang="pl-PL" sz="1400" dirty="0"/>
              <a:t> </a:t>
            </a:r>
          </a:p>
          <a:p>
            <a:r>
              <a:rPr lang="pl-PL" sz="1400" dirty="0">
                <a:hlinkClick r:id="rId12"/>
              </a:rPr>
              <a:t>https://asana.com/pl/resources/project-budget</a:t>
            </a:r>
            <a:r>
              <a:rPr lang="pl-PL" sz="1400" dirty="0"/>
              <a:t> </a:t>
            </a:r>
          </a:p>
          <a:p>
            <a:r>
              <a:rPr lang="pl-PL" sz="1400" dirty="0">
                <a:hlinkClick r:id="rId13"/>
              </a:rPr>
              <a:t>https://publicystyka.ngo.pl/czym-jest-rezultat-w-projekcie</a:t>
            </a:r>
            <a:r>
              <a:rPr lang="pl-PL" sz="1400" dirty="0"/>
              <a:t> </a:t>
            </a:r>
          </a:p>
          <a:p>
            <a:r>
              <a:rPr lang="pl-PL" sz="1400" dirty="0">
                <a:hlinkClick r:id="rId14"/>
              </a:rPr>
              <a:t>https://aktywny.blog/2015/06/03/produkt-rezultat-efekt-oddzialywanie-czym-to-jesc/</a:t>
            </a:r>
            <a:r>
              <a:rPr lang="pl-PL" sz="1400" dirty="0"/>
              <a:t>  </a:t>
            </a:r>
          </a:p>
          <a:p>
            <a:r>
              <a:rPr lang="pl-PL" sz="1400" dirty="0">
                <a:hlinkClick r:id="rId15"/>
              </a:rPr>
              <a:t>https://mtc.pl/zarzadzanie-ryzykiem-w-projekcie/</a:t>
            </a:r>
            <a:r>
              <a:rPr lang="pl-PL" sz="1400" dirty="0"/>
              <a:t> </a:t>
            </a:r>
          </a:p>
          <a:p>
            <a:r>
              <a:rPr lang="pl-PL" sz="1400" dirty="0">
                <a:hlinkClick r:id="rId16"/>
              </a:rPr>
              <a:t>https://asana.com/pl/resources/project-risk-management-process</a:t>
            </a:r>
            <a:r>
              <a:rPr lang="pl-PL" sz="1400" dirty="0"/>
              <a:t> </a:t>
            </a:r>
          </a:p>
          <a:p>
            <a:pPr marL="0" indent="0">
              <a:buNone/>
            </a:pPr>
            <a:endParaRPr lang="pl-PL" sz="1900" dirty="0"/>
          </a:p>
          <a:p>
            <a:endParaRPr lang="pl-PL" dirty="0"/>
          </a:p>
          <a:p>
            <a:endParaRPr lang="pl-PL" dirty="0"/>
          </a:p>
          <a:p>
            <a:endParaRPr lang="pl-PL" dirty="0"/>
          </a:p>
          <a:p>
            <a:endParaRPr lang="pl-PL" dirty="0"/>
          </a:p>
          <a:p>
            <a:endParaRPr lang="pl-PL" dirty="0"/>
          </a:p>
          <a:p>
            <a:endParaRPr lang="pl-PL" dirty="0"/>
          </a:p>
          <a:p>
            <a:endParaRPr lang="pl-PL" dirty="0"/>
          </a:p>
        </p:txBody>
      </p:sp>
    </p:spTree>
    <p:extLst>
      <p:ext uri="{BB962C8B-B14F-4D97-AF65-F5344CB8AC3E}">
        <p14:creationId xmlns:p14="http://schemas.microsoft.com/office/powerpoint/2010/main" val="525243052"/>
      </p:ext>
    </p:extLst>
  </p:cSld>
  <p:clrMapOvr>
    <a:masterClrMapping/>
  </p:clrMapOvr>
  <p:transition spd="slow">
    <p:cove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8831" y="1031631"/>
            <a:ext cx="9601200" cy="961293"/>
          </a:xfrm>
        </p:spPr>
        <p:txBody>
          <a:bodyPr>
            <a:normAutofit fontScale="90000"/>
          </a:bodyPr>
          <a:lstStyle/>
          <a:p>
            <a:r>
              <a:rPr lang="pl-PL" dirty="0" err="1" smtClean="0">
                <a:solidFill>
                  <a:srgbClr val="365F91"/>
                </a:solidFill>
                <a:ea typeface="Times New Roman" panose="02020603050405020304" pitchFamily="18" charset="0"/>
              </a:rPr>
              <a:t>Disclaimer</a:t>
            </a:r>
            <a:r>
              <a:rPr lang="en" dirty="0" smtClean="0">
                <a:solidFill>
                  <a:srgbClr val="365F91"/>
                </a:solidFill>
                <a:ea typeface="Times New Roman" panose="02020603050405020304" pitchFamily="18" charset="0"/>
              </a:rPr>
              <a:t>:</a:t>
            </a:r>
            <a:r>
              <a:rPr lang="pl-PL" dirty="0">
                <a:solidFill>
                  <a:srgbClr val="365F91"/>
                </a:solidFill>
                <a:ea typeface="Times New Roman" panose="02020603050405020304" pitchFamily="18" charset="0"/>
              </a:rPr>
              <a:t/>
            </a:r>
            <a:br>
              <a:rPr lang="pl-PL" dirty="0">
                <a:solidFill>
                  <a:srgbClr val="365F91"/>
                </a:solidFill>
                <a:ea typeface="Times New Roman" panose="02020603050405020304" pitchFamily="18" charset="0"/>
              </a:rPr>
            </a:br>
            <a:endParaRPr lang="pl-PL" dirty="0"/>
          </a:p>
        </p:txBody>
      </p:sp>
      <p:sp>
        <p:nvSpPr>
          <p:cNvPr id="3" name="Symbol zastępczy zawartości 2"/>
          <p:cNvSpPr>
            <a:spLocks noGrp="1"/>
          </p:cNvSpPr>
          <p:nvPr>
            <p:ph idx="1"/>
          </p:nvPr>
        </p:nvSpPr>
        <p:spPr>
          <a:xfrm>
            <a:off x="1488831" y="2171700"/>
            <a:ext cx="9601200" cy="4191000"/>
          </a:xfrm>
        </p:spPr>
        <p:txBody>
          <a:bodyPr>
            <a:normAutofit lnSpcReduction="10000"/>
          </a:bodyPr>
          <a:lstStyle/>
          <a:p>
            <a:pPr marL="0" indent="0">
              <a:buNone/>
            </a:pPr>
            <a:r>
              <a:rPr lang="en-US" sz="4000" dirty="0">
                <a:solidFill>
                  <a:srgbClr val="365F91"/>
                </a:solidFill>
                <a:ea typeface="Times New Roman" panose="02020603050405020304" pitchFamily="18"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pl-PL" sz="4000" dirty="0"/>
          </a:p>
        </p:txBody>
      </p:sp>
      <p:pic>
        <p:nvPicPr>
          <p:cNvPr id="6" name="Obraz 5" descr="C:\Users\FFI\AppData\Local\Temp\Rar$DIa0.968\EN Co-funded by the EU_PO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6729" y="514571"/>
            <a:ext cx="4080510" cy="855345"/>
          </a:xfrm>
          <a:prstGeom prst="rect">
            <a:avLst/>
          </a:prstGeom>
          <a:noFill/>
          <a:ln>
            <a:noFill/>
          </a:ln>
        </p:spPr>
      </p:pic>
    </p:spTree>
    <p:extLst>
      <p:ext uri="{BB962C8B-B14F-4D97-AF65-F5344CB8AC3E}">
        <p14:creationId xmlns:p14="http://schemas.microsoft.com/office/powerpoint/2010/main" val="1290904614"/>
      </p:ext>
    </p:extLst>
  </p:cSld>
  <p:clrMapOvr>
    <a:masterClrMapping/>
  </p:clrMapOvr>
  <p:transition spd="slow">
    <p:cove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770185" y="2543908"/>
            <a:ext cx="8217877" cy="2883877"/>
          </a:xfrm>
        </p:spPr>
        <p:txBody>
          <a:bodyPr>
            <a:normAutofit/>
          </a:bodyPr>
          <a:lstStyle/>
          <a:p>
            <a:r>
              <a:rPr lang="en" b="1" dirty="0" smtClean="0">
                <a:latin typeface="Arial" panose="020B0604020202020204" pitchFamily="34" charset="0"/>
                <a:cs typeface="Arial" panose="020B0604020202020204" pitchFamily="34" charset="0"/>
              </a:rPr>
              <a:t>Key competences for people aged 50+</a:t>
            </a:r>
          </a:p>
          <a:p>
            <a:endParaRPr lang="pl-PL" b="1" dirty="0">
              <a:latin typeface="Arial" panose="020B0604020202020204" pitchFamily="34" charset="0"/>
              <a:cs typeface="Arial" panose="020B0604020202020204" pitchFamily="34" charset="0"/>
            </a:endParaRPr>
          </a:p>
          <a:p>
            <a:r>
              <a:rPr lang="en" sz="4000" b="1" dirty="0" smtClean="0">
                <a:latin typeface="Arial" panose="020B0604020202020204" pitchFamily="34" charset="0"/>
                <a:cs typeface="Arial" panose="020B0604020202020204" pitchFamily="34" charset="0"/>
              </a:rPr>
              <a:t>Course: Entrepreneurship</a:t>
            </a:r>
            <a:endParaRPr lang="pl-PL" sz="4000" b="1" dirty="0" smtClean="0">
              <a:latin typeface="Arial" panose="020B0604020202020204" pitchFamily="34" charset="0"/>
              <a:cs typeface="Arial" panose="020B0604020202020204" pitchFamily="34" charset="0"/>
            </a:endParaRPr>
          </a:p>
          <a:p>
            <a:r>
              <a:rPr lang="pl-PL" sz="4000" b="1" dirty="0" smtClean="0">
                <a:latin typeface="Arial" panose="020B0604020202020204" pitchFamily="34" charset="0"/>
                <a:cs typeface="Arial" panose="020B0604020202020204" pitchFamily="34" charset="0"/>
              </a:rPr>
              <a:t>Module 3.2: Personal Projects</a:t>
            </a:r>
          </a:p>
        </p:txBody>
      </p:sp>
      <p:pic>
        <p:nvPicPr>
          <p:cNvPr id="5" name="Image 1"/>
          <p:cNvPicPr/>
          <p:nvPr/>
        </p:nvPicPr>
        <p:blipFill>
          <a:blip r:embed="rId2"/>
          <a:srcRect/>
          <a:stretch>
            <a:fillRect/>
          </a:stretch>
        </p:blipFill>
        <p:spPr>
          <a:xfrm>
            <a:off x="9615122" y="4208585"/>
            <a:ext cx="1238250" cy="1219200"/>
          </a:xfrm>
          <a:prstGeom prst="rect">
            <a:avLst/>
          </a:prstGeom>
          <a:noFill/>
          <a:ln>
            <a:noFill/>
            <a:prstDash/>
          </a:ln>
        </p:spPr>
      </p:pic>
      <p:pic>
        <p:nvPicPr>
          <p:cNvPr id="7" name="Obraz 6" descr="C:\Users\FFI\AppData\Local\Temp\Rar$DIa0.968\EN Co-funded by the EU_PO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9977" y="1337119"/>
            <a:ext cx="4080510" cy="855345"/>
          </a:xfrm>
          <a:prstGeom prst="rect">
            <a:avLst/>
          </a:prstGeom>
          <a:noFill/>
          <a:ln>
            <a:noFill/>
          </a:ln>
        </p:spPr>
      </p:pic>
    </p:spTree>
    <p:extLst>
      <p:ext uri="{BB962C8B-B14F-4D97-AF65-F5344CB8AC3E}">
        <p14:creationId xmlns:p14="http://schemas.microsoft.com/office/powerpoint/2010/main" val="2302930537"/>
      </p:ext>
    </p:extLst>
  </p:cSld>
  <p:clrMapOvr>
    <a:masterClrMapping/>
  </p:clrMapOvr>
  <p:transition>
    <p:cove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237744"/>
            <a:ext cx="9601200" cy="1485900"/>
          </a:xfrm>
        </p:spPr>
        <p:txBody>
          <a:bodyPr/>
          <a:lstStyle/>
          <a:p>
            <a:r>
              <a:rPr lang="pl-PL" dirty="0">
                <a:latin typeface="Arial" panose="020B0604020202020204" pitchFamily="34" charset="0"/>
                <a:cs typeface="Arial" panose="020B0604020202020204" pitchFamily="34" charset="0"/>
              </a:rPr>
              <a:t>P</a:t>
            </a:r>
            <a:r>
              <a:rPr lang="en" dirty="0" smtClean="0">
                <a:latin typeface="Arial" panose="020B0604020202020204" pitchFamily="34" charset="0"/>
                <a:cs typeface="Arial" panose="020B0604020202020204" pitchFamily="34" charset="0"/>
              </a:rPr>
              <a:t>ersonal projects</a:t>
            </a:r>
            <a:endParaRPr lang="pl-PL" dirty="0">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1371600" y="1188720"/>
            <a:ext cx="9692640" cy="5495544"/>
          </a:xfrm>
        </p:spPr>
        <p:txBody>
          <a:bodyPr>
            <a:normAutofit fontScale="77500" lnSpcReduction="20000"/>
          </a:bodyPr>
          <a:lstStyle/>
          <a:p>
            <a:pPr marL="0" indent="0">
              <a:buNone/>
            </a:pPr>
            <a:r>
              <a:rPr lang="en" sz="3800" u="sng" dirty="0" smtClean="0">
                <a:latin typeface="Arial" panose="020B0604020202020204" pitchFamily="34" charset="0"/>
                <a:cs typeface="Arial" panose="020B0604020202020204" pitchFamily="34" charset="0"/>
              </a:rPr>
              <a:t>Definition:</a:t>
            </a:r>
          </a:p>
          <a:p>
            <a:pPr marL="0" indent="0" algn="just">
              <a:buNone/>
            </a:pPr>
            <a:r>
              <a:rPr lang="en" sz="3800" dirty="0" smtClean="0">
                <a:latin typeface="Arial" panose="020B0604020202020204" pitchFamily="34" charset="0"/>
                <a:cs typeface="Arial" panose="020B0604020202020204" pitchFamily="34" charset="0"/>
              </a:rPr>
              <a:t>"any </a:t>
            </a:r>
            <a:r>
              <a:rPr lang="en" sz="3800" dirty="0">
                <a:latin typeface="Arial" panose="020B0604020202020204" pitchFamily="34" charset="0"/>
                <a:cs typeface="Arial" panose="020B0604020202020204" pitchFamily="34" charset="0"/>
              </a:rPr>
              <a:t>kind of activity that requires </a:t>
            </a:r>
            <a:r>
              <a:rPr lang="en" sz="3800" dirty="0" smtClean="0">
                <a:latin typeface="Arial" panose="020B0604020202020204" pitchFamily="34" charset="0"/>
                <a:cs typeface="Arial" panose="020B0604020202020204" pitchFamily="34" charset="0"/>
              </a:rPr>
              <a:t>planning, </a:t>
            </a:r>
            <a:r>
              <a:rPr lang="en" sz="3800" dirty="0">
                <a:latin typeface="Arial" panose="020B0604020202020204" pitchFamily="34" charset="0"/>
                <a:cs typeface="Arial" panose="020B0604020202020204" pitchFamily="34" charset="0"/>
              </a:rPr>
              <a:t>formulating goals, organizing </a:t>
            </a:r>
            <a:r>
              <a:rPr lang="en" sz="3800" dirty="0" smtClean="0">
                <a:latin typeface="Arial" panose="020B0604020202020204" pitchFamily="34" charset="0"/>
                <a:cs typeface="Arial" panose="020B0604020202020204" pitchFamily="34" charset="0"/>
              </a:rPr>
              <a:t>activities".</a:t>
            </a:r>
          </a:p>
          <a:p>
            <a:pPr marL="0" indent="0">
              <a:buNone/>
            </a:pPr>
            <a:r>
              <a:rPr lang="pl-PL" sz="1500" dirty="0">
                <a:latin typeface="Arial" panose="020B0604020202020204" pitchFamily="34" charset="0"/>
                <a:cs typeface="Arial" panose="020B0604020202020204" pitchFamily="34" charset="0"/>
              </a:rPr>
              <a:t>Sikora, K. (2005). Zmiana osobowości w ujęciu psychologii projektów osobistych. </a:t>
            </a:r>
            <a:r>
              <a:rPr lang="pl-PL" sz="1500" dirty="0" smtClean="0">
                <a:latin typeface="Arial" panose="020B0604020202020204" pitchFamily="34" charset="0"/>
                <a:cs typeface="Arial" panose="020B0604020202020204" pitchFamily="34" charset="0"/>
              </a:rPr>
              <a:t>In: </a:t>
            </a:r>
            <a:r>
              <a:rPr lang="pl-PL" sz="1500" dirty="0">
                <a:latin typeface="Arial" panose="020B0604020202020204" pitchFamily="34" charset="0"/>
                <a:cs typeface="Arial" panose="020B0604020202020204" pitchFamily="34" charset="0"/>
              </a:rPr>
              <a:t>A. </a:t>
            </a:r>
            <a:r>
              <a:rPr lang="pl-PL" sz="1500" dirty="0" err="1">
                <a:latin typeface="Arial" panose="020B0604020202020204" pitchFamily="34" charset="0"/>
                <a:cs typeface="Arial" panose="020B0604020202020204" pitchFamily="34" charset="0"/>
              </a:rPr>
              <a:t>Niedźwieńska</a:t>
            </a:r>
            <a:r>
              <a:rPr lang="pl-PL" sz="1500" dirty="0">
                <a:latin typeface="Arial" panose="020B0604020202020204" pitchFamily="34" charset="0"/>
                <a:cs typeface="Arial" panose="020B0604020202020204" pitchFamily="34" charset="0"/>
              </a:rPr>
              <a:t> (red.), Zmiana osobowości. Wybrane zagadnienia. Kraków: Wydawnictwo Uniwersytetu Jagiellońskiego, </a:t>
            </a:r>
            <a:r>
              <a:rPr lang="pl-PL" sz="1500" dirty="0" smtClean="0">
                <a:latin typeface="Arial" panose="020B0604020202020204" pitchFamily="34" charset="0"/>
                <a:cs typeface="Arial" panose="020B0604020202020204" pitchFamily="34" charset="0"/>
              </a:rPr>
              <a:t>p. </a:t>
            </a:r>
            <a:r>
              <a:rPr lang="pl-PL" sz="1500" dirty="0">
                <a:latin typeface="Arial" panose="020B0604020202020204" pitchFamily="34" charset="0"/>
                <a:cs typeface="Arial" panose="020B0604020202020204" pitchFamily="34" charset="0"/>
              </a:rPr>
              <a:t>77. </a:t>
            </a:r>
          </a:p>
          <a:p>
            <a:pPr marL="0" indent="0">
              <a:buNone/>
            </a:pPr>
            <a:endParaRPr lang="pl-PL" dirty="0" smtClean="0"/>
          </a:p>
          <a:p>
            <a:pPr marL="0" indent="0">
              <a:buNone/>
            </a:pPr>
            <a:r>
              <a:rPr lang="en" sz="2800" u="sng" dirty="0" smtClean="0">
                <a:latin typeface="Arial" panose="020B0604020202020204" pitchFamily="34" charset="0"/>
                <a:cs typeface="Arial" panose="020B0604020202020204" pitchFamily="34" charset="0"/>
              </a:rPr>
              <a:t>Typology:</a:t>
            </a:r>
          </a:p>
          <a:p>
            <a:pPr marL="0" indent="0">
              <a:buNone/>
            </a:pPr>
            <a:r>
              <a:rPr lang="en" sz="2800" dirty="0" smtClean="0">
                <a:latin typeface="Arial" panose="020B0604020202020204" pitchFamily="34" charset="0"/>
                <a:cs typeface="Arial" panose="020B0604020202020204" pitchFamily="34" charset="0"/>
              </a:rPr>
              <a:t>Inter</a:t>
            </a:r>
            <a:r>
              <a:rPr lang="pl-PL" sz="2800" dirty="0" smtClean="0">
                <a:latin typeface="Arial" panose="020B0604020202020204" pitchFamily="34" charset="0"/>
                <a:cs typeface="Arial" panose="020B0604020202020204" pitchFamily="34" charset="0"/>
              </a:rPr>
              <a:t>- </a:t>
            </a:r>
            <a:r>
              <a:rPr lang="en" sz="2800" dirty="0" smtClean="0">
                <a:latin typeface="Arial" panose="020B0604020202020204" pitchFamily="34" charset="0"/>
                <a:cs typeface="Arial" panose="020B0604020202020204" pitchFamily="34" charset="0"/>
              </a:rPr>
              <a:t>/ intrapersonal </a:t>
            </a:r>
          </a:p>
          <a:p>
            <a:pPr marL="0" indent="0">
              <a:buNone/>
            </a:pPr>
            <a:r>
              <a:rPr lang="en" sz="2800" dirty="0" smtClean="0">
                <a:latin typeface="Arial" panose="020B0604020202020204" pitchFamily="34" charset="0"/>
                <a:cs typeface="Arial" panose="020B0604020202020204" pitchFamily="34" charset="0"/>
              </a:rPr>
              <a:t>Short</a:t>
            </a:r>
            <a:r>
              <a:rPr lang="pl-PL" sz="2800" dirty="0" smtClean="0">
                <a:latin typeface="Arial" panose="020B0604020202020204" pitchFamily="34" charset="0"/>
                <a:cs typeface="Arial" panose="020B0604020202020204" pitchFamily="34" charset="0"/>
              </a:rPr>
              <a:t>- </a:t>
            </a:r>
            <a:r>
              <a:rPr lang="en" sz="2800" dirty="0" smtClean="0">
                <a:latin typeface="Arial" panose="020B0604020202020204" pitchFamily="34" charset="0"/>
                <a:cs typeface="Arial" panose="020B0604020202020204" pitchFamily="34" charset="0"/>
              </a:rPr>
              <a:t>/</a:t>
            </a:r>
            <a:r>
              <a:rPr lang="pl-PL" sz="2800" dirty="0" smtClean="0">
                <a:latin typeface="Arial" panose="020B0604020202020204" pitchFamily="34" charset="0"/>
                <a:cs typeface="Arial" panose="020B0604020202020204" pitchFamily="34" charset="0"/>
              </a:rPr>
              <a:t> </a:t>
            </a:r>
            <a:r>
              <a:rPr lang="en" sz="2800" dirty="0" smtClean="0">
                <a:latin typeface="Arial" panose="020B0604020202020204" pitchFamily="34" charset="0"/>
                <a:cs typeface="Arial" panose="020B0604020202020204" pitchFamily="34" charset="0"/>
              </a:rPr>
              <a:t>long</a:t>
            </a:r>
            <a:r>
              <a:rPr lang="pl-PL" sz="2800" dirty="0" smtClean="0">
                <a:latin typeface="Arial" panose="020B0604020202020204" pitchFamily="34" charset="0"/>
                <a:cs typeface="Arial" panose="020B0604020202020204" pitchFamily="34" charset="0"/>
              </a:rPr>
              <a:t>-</a:t>
            </a:r>
            <a:r>
              <a:rPr lang="en" sz="2800" dirty="0" smtClean="0">
                <a:latin typeface="Arial" panose="020B0604020202020204" pitchFamily="34" charset="0"/>
                <a:cs typeface="Arial" panose="020B0604020202020204" pitchFamily="34" charset="0"/>
              </a:rPr>
              <a:t>term</a:t>
            </a:r>
          </a:p>
          <a:p>
            <a:pPr marL="0" indent="0">
              <a:buNone/>
            </a:pPr>
            <a:r>
              <a:rPr lang="en" sz="2800" dirty="0" smtClean="0">
                <a:latin typeface="Arial" panose="020B0604020202020204" pitchFamily="34" charset="0"/>
                <a:cs typeface="Arial" panose="020B0604020202020204" pitchFamily="34" charset="0"/>
              </a:rPr>
              <a:t>General / more specific</a:t>
            </a:r>
          </a:p>
          <a:p>
            <a:pPr marL="0" indent="0">
              <a:buNone/>
            </a:pPr>
            <a:r>
              <a:rPr lang="en" sz="2800" dirty="0" smtClean="0">
                <a:latin typeface="Arial" panose="020B0604020202020204" pitchFamily="34" charset="0"/>
                <a:cs typeface="Arial" panose="020B0604020202020204" pitchFamily="34" charset="0"/>
              </a:rPr>
              <a:t>Feasible/impossible</a:t>
            </a:r>
          </a:p>
          <a:p>
            <a:pPr marL="0" indent="0">
              <a:buNone/>
            </a:pPr>
            <a:endParaRPr lang="pl-PL" sz="2800" dirty="0" smtClean="0">
              <a:latin typeface="Arial" panose="020B0604020202020204" pitchFamily="34" charset="0"/>
              <a:cs typeface="Arial" panose="020B0604020202020204" pitchFamily="34" charset="0"/>
            </a:endParaRPr>
          </a:p>
          <a:p>
            <a:pPr marL="0" indent="0" algn="just">
              <a:buNone/>
            </a:pPr>
            <a:r>
              <a:rPr lang="en" sz="2800" dirty="0" smtClean="0">
                <a:latin typeface="Arial" panose="020B0604020202020204" pitchFamily="34" charset="0"/>
                <a:cs typeface="Arial" panose="020B0604020202020204" pitchFamily="34" charset="0"/>
              </a:rPr>
              <a:t>The projects most often concern education, </a:t>
            </a:r>
            <a:r>
              <a:rPr lang="en" sz="2800" dirty="0">
                <a:latin typeface="Arial" panose="020B0604020202020204" pitchFamily="34" charset="0"/>
                <a:cs typeface="Arial" panose="020B0604020202020204" pitchFamily="34" charset="0"/>
              </a:rPr>
              <a:t>professional work, </a:t>
            </a:r>
            <a:r>
              <a:rPr lang="en" sz="2800" dirty="0" smtClean="0">
                <a:latin typeface="Arial" panose="020B0604020202020204" pitchFamily="34" charset="0"/>
                <a:cs typeface="Arial" panose="020B0604020202020204" pitchFamily="34" charset="0"/>
              </a:rPr>
              <a:t>children/family, </a:t>
            </a:r>
            <a:r>
              <a:rPr lang="en" sz="2800" dirty="0">
                <a:latin typeface="Arial" panose="020B0604020202020204" pitchFamily="34" charset="0"/>
                <a:cs typeface="Arial" panose="020B0604020202020204" pitchFamily="34" charset="0"/>
              </a:rPr>
              <a:t>household, leisure time, social life, </a:t>
            </a:r>
            <a:r>
              <a:rPr lang="en" sz="2800" dirty="0" smtClean="0">
                <a:latin typeface="Arial" panose="020B0604020202020204" pitchFamily="34" charset="0"/>
                <a:cs typeface="Arial" panose="020B0604020202020204" pitchFamily="34" charset="0"/>
              </a:rPr>
              <a:t>health, and other </a:t>
            </a:r>
            <a:r>
              <a:rPr lang="en" sz="2800" dirty="0">
                <a:latin typeface="Arial" panose="020B0604020202020204" pitchFamily="34" charset="0"/>
                <a:cs typeface="Arial" panose="020B0604020202020204" pitchFamily="34" charset="0"/>
              </a:rPr>
              <a:t>activities of everyday life.</a:t>
            </a:r>
            <a:endParaRPr lang="pl-PL"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3884098"/>
      </p:ext>
    </p:extLst>
  </p:cSld>
  <p:clrMapOvr>
    <a:masterClrMapping/>
  </p:clrMapOvr>
  <p:transition>
    <p:cove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903383" y="275422"/>
            <a:ext cx="10416889" cy="6582578"/>
          </a:xfrm>
        </p:spPr>
        <p:txBody>
          <a:bodyPr>
            <a:normAutofit/>
          </a:bodyPr>
          <a:lstStyle/>
          <a:p>
            <a:pPr marL="0" indent="0" algn="just">
              <a:buNone/>
            </a:pPr>
            <a:r>
              <a:rPr lang="en" sz="2400" i="1" dirty="0">
                <a:latin typeface="Arial" panose="020B0604020202020204" pitchFamily="34" charset="0"/>
                <a:cs typeface="Arial" panose="020B0604020202020204" pitchFamily="34" charset="0"/>
              </a:rPr>
              <a:t>Personal projects are not just what people plan, it's something more concrete - what people work on. Projects can range from afternoon plans to lifetime </a:t>
            </a:r>
            <a:r>
              <a:rPr lang="en" sz="2400" i="1" dirty="0" smtClean="0">
                <a:latin typeface="Arial" panose="020B0604020202020204" pitchFamily="34" charset="0"/>
                <a:cs typeface="Arial" panose="020B0604020202020204" pitchFamily="34" charset="0"/>
              </a:rPr>
              <a:t>plans, </a:t>
            </a:r>
            <a:r>
              <a:rPr lang="en" sz="2400" i="1" dirty="0">
                <a:latin typeface="Arial" panose="020B0604020202020204" pitchFamily="34" charset="0"/>
                <a:cs typeface="Arial" panose="020B0604020202020204" pitchFamily="34" charset="0"/>
              </a:rPr>
              <a:t>from simple tasks such as taking out the garbage to very complex tasks such as maintaining a relationship in crisis.</a:t>
            </a:r>
            <a:endParaRPr lang="pl-PL" sz="2400" i="1" dirty="0" smtClean="0">
              <a:latin typeface="Arial" panose="020B0604020202020204" pitchFamily="34" charset="0"/>
              <a:cs typeface="Arial" panose="020B0604020202020204" pitchFamily="34" charset="0"/>
            </a:endParaRPr>
          </a:p>
          <a:p>
            <a:pPr marL="0" indent="0" algn="just">
              <a:buNone/>
            </a:pPr>
            <a:r>
              <a:rPr lang="en" sz="2400" i="1" dirty="0" smtClean="0">
                <a:latin typeface="Arial" panose="020B0604020202020204" pitchFamily="34" charset="0"/>
                <a:cs typeface="Arial" panose="020B0604020202020204" pitchFamily="34" charset="0"/>
              </a:rPr>
              <a:t>The project, </a:t>
            </a:r>
            <a:r>
              <a:rPr lang="en" sz="2400" i="1" dirty="0">
                <a:latin typeface="Arial" panose="020B0604020202020204" pitchFamily="34" charset="0"/>
                <a:cs typeface="Arial" panose="020B0604020202020204" pitchFamily="34" charset="0"/>
              </a:rPr>
              <a:t>although it can be described in a simple sentence ("I want to...", "I plan...", "I intend to..."), is in fact a process in which the phase of project formulation, planning, implementation, evaluation </a:t>
            </a:r>
            <a:r>
              <a:rPr lang="pl-PL" sz="2400" i="1" dirty="0" smtClean="0">
                <a:latin typeface="Arial" panose="020B0604020202020204" pitchFamily="34" charset="0"/>
                <a:cs typeface="Arial" panose="020B0604020202020204" pitchFamily="34" charset="0"/>
              </a:rPr>
              <a:t>of the </a:t>
            </a:r>
            <a:r>
              <a:rPr lang="pl-PL" sz="2400" i="1" dirty="0" err="1" smtClean="0">
                <a:latin typeface="Arial" panose="020B0604020202020204" pitchFamily="34" charset="0"/>
                <a:cs typeface="Arial" panose="020B0604020202020204" pitchFamily="34" charset="0"/>
              </a:rPr>
              <a:t>operation</a:t>
            </a:r>
            <a:r>
              <a:rPr lang="pl-PL" sz="2400" i="1" dirty="0" smtClean="0">
                <a:latin typeface="Arial" panose="020B0604020202020204" pitchFamily="34" charset="0"/>
                <a:cs typeface="Arial" panose="020B0604020202020204" pitchFamily="34" charset="0"/>
              </a:rPr>
              <a:t> </a:t>
            </a:r>
            <a:r>
              <a:rPr lang="pl-PL" sz="2400" i="1" dirty="0" err="1" smtClean="0">
                <a:latin typeface="Arial" panose="020B0604020202020204" pitchFamily="34" charset="0"/>
                <a:cs typeface="Arial" panose="020B0604020202020204" pitchFamily="34" charset="0"/>
              </a:rPr>
              <a:t>effects</a:t>
            </a:r>
            <a:r>
              <a:rPr lang="pl-PL" sz="2400" i="1" dirty="0" smtClean="0">
                <a:latin typeface="Arial" panose="020B0604020202020204" pitchFamily="34" charset="0"/>
                <a:cs typeface="Arial" panose="020B0604020202020204" pitchFamily="34" charset="0"/>
              </a:rPr>
              <a:t> </a:t>
            </a:r>
            <a:r>
              <a:rPr lang="en" sz="2400" i="1" dirty="0">
                <a:latin typeface="Arial" panose="020B0604020202020204" pitchFamily="34" charset="0"/>
                <a:cs typeface="Arial" panose="020B0604020202020204" pitchFamily="34" charset="0"/>
              </a:rPr>
              <a:t>and possible </a:t>
            </a:r>
            <a:r>
              <a:rPr lang="en" sz="2400" i="1" dirty="0" smtClean="0">
                <a:latin typeface="Arial" panose="020B0604020202020204" pitchFamily="34" charset="0"/>
                <a:cs typeface="Arial" panose="020B0604020202020204" pitchFamily="34" charset="0"/>
              </a:rPr>
              <a:t>modification</a:t>
            </a:r>
            <a:r>
              <a:rPr lang="pl-PL" sz="2400" i="1" dirty="0" smtClean="0">
                <a:latin typeface="Arial" panose="020B0604020202020204" pitchFamily="34" charset="0"/>
                <a:cs typeface="Arial" panose="020B0604020202020204" pitchFamily="34" charset="0"/>
              </a:rPr>
              <a:t> </a:t>
            </a:r>
            <a:r>
              <a:rPr lang="en" sz="2400" i="1" dirty="0" smtClean="0">
                <a:latin typeface="Arial" panose="020B0604020202020204" pitchFamily="34" charset="0"/>
                <a:cs typeface="Arial" panose="020B0604020202020204" pitchFamily="34" charset="0"/>
              </a:rPr>
              <a:t>can </a:t>
            </a:r>
            <a:r>
              <a:rPr lang="en" sz="2400" i="1" dirty="0">
                <a:latin typeface="Arial" panose="020B0604020202020204" pitchFamily="34" charset="0"/>
                <a:cs typeface="Arial" panose="020B0604020202020204" pitchFamily="34" charset="0"/>
              </a:rPr>
              <a:t>be distinguished. </a:t>
            </a:r>
            <a:endParaRPr lang="pl-PL" sz="2400" i="1" dirty="0" smtClean="0">
              <a:latin typeface="Arial" panose="020B0604020202020204" pitchFamily="34" charset="0"/>
              <a:cs typeface="Arial" panose="020B0604020202020204" pitchFamily="34" charset="0"/>
            </a:endParaRPr>
          </a:p>
          <a:p>
            <a:pPr marL="0" indent="0" algn="just">
              <a:buNone/>
            </a:pPr>
            <a:r>
              <a:rPr lang="en" sz="2400" i="1" dirty="0" smtClean="0">
                <a:latin typeface="Arial" panose="020B0604020202020204" pitchFamily="34" charset="0"/>
                <a:cs typeface="Arial" panose="020B0604020202020204" pitchFamily="34" charset="0"/>
              </a:rPr>
              <a:t>The project </a:t>
            </a:r>
            <a:r>
              <a:rPr lang="en" sz="2400" i="1" dirty="0">
                <a:latin typeface="Arial" panose="020B0604020202020204" pitchFamily="34" charset="0"/>
                <a:cs typeface="Arial" panose="020B0604020202020204" pitchFamily="34" charset="0"/>
              </a:rPr>
              <a:t>is assessed by the person who implements it - it can be perceived as easy/difficult, important/unimportant, giving/unsatisfying, etc. At every moment of </a:t>
            </a:r>
            <a:r>
              <a:rPr lang="pl-PL" sz="2400" i="1" dirty="0" err="1" smtClean="0">
                <a:latin typeface="Arial" panose="020B0604020202020204" pitchFamily="34" charset="0"/>
                <a:cs typeface="Arial" panose="020B0604020202020204" pitchFamily="34" charset="0"/>
              </a:rPr>
              <a:t>their</a:t>
            </a:r>
            <a:r>
              <a:rPr lang="en" sz="2400" i="1" dirty="0" smtClean="0">
                <a:latin typeface="Arial" panose="020B0604020202020204" pitchFamily="34" charset="0"/>
                <a:cs typeface="Arial" panose="020B0604020202020204" pitchFamily="34" charset="0"/>
              </a:rPr>
              <a:t> </a:t>
            </a:r>
            <a:r>
              <a:rPr lang="en" sz="2400" i="1" dirty="0">
                <a:latin typeface="Arial" panose="020B0604020202020204" pitchFamily="34" charset="0"/>
                <a:cs typeface="Arial" panose="020B0604020202020204" pitchFamily="34" charset="0"/>
              </a:rPr>
              <a:t>life, a person is involved in many projects of varying complexity, advancement, time range and different - subjectively perceived </a:t>
            </a:r>
            <a:r>
              <a:rPr lang="pl-PL" sz="2400" i="1" dirty="0" smtClean="0">
                <a:latin typeface="Arial" panose="020B0604020202020204" pitchFamily="34" charset="0"/>
                <a:cs typeface="Arial" panose="020B0604020202020204" pitchFamily="34" charset="0"/>
              </a:rPr>
              <a:t>- </a:t>
            </a:r>
            <a:r>
              <a:rPr lang="pl-PL" sz="2400" i="1" dirty="0" err="1" smtClean="0">
                <a:latin typeface="Arial" panose="020B0604020202020204" pitchFamily="34" charset="0"/>
                <a:cs typeface="Arial" panose="020B0604020202020204" pitchFamily="34" charset="0"/>
              </a:rPr>
              <a:t>importance</a:t>
            </a:r>
            <a:r>
              <a:rPr lang="en" sz="2400" i="1" dirty="0" smtClean="0">
                <a:latin typeface="Arial" panose="020B0604020202020204" pitchFamily="34" charset="0"/>
                <a:cs typeface="Arial" panose="020B0604020202020204" pitchFamily="34" charset="0"/>
              </a:rPr>
              <a:t>.</a:t>
            </a:r>
            <a:endParaRPr lang="en" sz="2400" i="1" dirty="0">
              <a:latin typeface="Arial" panose="020B0604020202020204" pitchFamily="34" charset="0"/>
              <a:cs typeface="Arial" panose="020B0604020202020204" pitchFamily="34" charset="0"/>
            </a:endParaRPr>
          </a:p>
          <a:p>
            <a:pPr marL="0" indent="0">
              <a:buNone/>
            </a:pPr>
            <a:endParaRPr lang="pl-PL" dirty="0" smtClean="0"/>
          </a:p>
          <a:p>
            <a:pPr marL="0" indent="0">
              <a:buNone/>
            </a:pPr>
            <a:r>
              <a:rPr lang="pl-PL" sz="1400" dirty="0">
                <a:latin typeface="Arial" panose="020B0604020202020204" pitchFamily="34" charset="0"/>
                <a:cs typeface="Arial" panose="020B0604020202020204" pitchFamily="34" charset="0"/>
              </a:rPr>
              <a:t>Sikora K. (2008). Projekty osobiste - samoregulacja ukierunkowana na rozwój. </a:t>
            </a:r>
            <a:r>
              <a:rPr lang="pl-PL" sz="1400" dirty="0" smtClean="0">
                <a:latin typeface="Arial" panose="020B0604020202020204" pitchFamily="34" charset="0"/>
                <a:cs typeface="Arial" panose="020B0604020202020204" pitchFamily="34" charset="0"/>
              </a:rPr>
              <a:t>In: </a:t>
            </a:r>
            <a:r>
              <a:rPr lang="pl-PL" sz="1400" dirty="0" err="1">
                <a:latin typeface="Arial" panose="020B0604020202020204" pitchFamily="34" charset="0"/>
                <a:cs typeface="Arial" panose="020B0604020202020204" pitchFamily="34" charset="0"/>
              </a:rPr>
              <a:t>Niedźwieńska</a:t>
            </a:r>
            <a:r>
              <a:rPr lang="pl-PL" sz="1400" dirty="0">
                <a:latin typeface="Arial" panose="020B0604020202020204" pitchFamily="34" charset="0"/>
                <a:cs typeface="Arial" panose="020B0604020202020204" pitchFamily="34" charset="0"/>
              </a:rPr>
              <a:t>. (red.) Samoregulacja w poznaniu i działaniu, </a:t>
            </a:r>
            <a:r>
              <a:rPr lang="pl-PL" sz="1400" dirty="0" smtClean="0">
                <a:latin typeface="Arial" panose="020B0604020202020204" pitchFamily="34" charset="0"/>
                <a:cs typeface="Arial" panose="020B0604020202020204" pitchFamily="34" charset="0"/>
              </a:rPr>
              <a:t>UJ</a:t>
            </a:r>
            <a:r>
              <a:rPr lang="pl-PL" sz="1400" dirty="0">
                <a:latin typeface="Arial" panose="020B0604020202020204" pitchFamily="34" charset="0"/>
                <a:cs typeface="Arial" panose="020B0604020202020204" pitchFamily="34" charset="0"/>
              </a:rPr>
              <a:t>, Kraków, </a:t>
            </a:r>
            <a:r>
              <a:rPr lang="pl-PL" sz="1400" dirty="0" smtClean="0">
                <a:latin typeface="Arial" panose="020B0604020202020204" pitchFamily="34" charset="0"/>
                <a:cs typeface="Arial" panose="020B0604020202020204" pitchFamily="34" charset="0"/>
              </a:rPr>
              <a:t>pp. </a:t>
            </a:r>
            <a:r>
              <a:rPr lang="pl-PL" sz="1400" dirty="0">
                <a:latin typeface="Arial" panose="020B0604020202020204" pitchFamily="34" charset="0"/>
                <a:cs typeface="Arial" panose="020B0604020202020204" pitchFamily="34" charset="0"/>
              </a:rPr>
              <a:t>104-105.</a:t>
            </a:r>
          </a:p>
          <a:p>
            <a:pPr marL="0" indent="0">
              <a:buNone/>
            </a:pPr>
            <a:r>
              <a:rPr lang="en" sz="1400" dirty="0" smtClean="0">
                <a:latin typeface="Arial" panose="020B0604020202020204" pitchFamily="34" charset="0"/>
                <a:cs typeface="Arial" panose="020B0604020202020204" pitchFamily="34" charset="0"/>
                <a:hlinkClick r:id="rId2"/>
              </a:rPr>
              <a:t>https</a:t>
            </a:r>
            <a:r>
              <a:rPr lang="en" sz="1400" dirty="0">
                <a:latin typeface="Arial" panose="020B0604020202020204" pitchFamily="34" charset="0"/>
                <a:cs typeface="Arial" panose="020B0604020202020204" pitchFamily="34" charset="0"/>
                <a:hlinkClick r:id="rId2"/>
              </a:rPr>
              <a:t>://core.ac.uk/download/pdf/250299874.pdf </a:t>
            </a:r>
            <a:r>
              <a:rPr lang="en" sz="1400" dirty="0" smtClean="0">
                <a:latin typeface="Arial" panose="020B0604020202020204" pitchFamily="34" charset="0"/>
                <a:cs typeface="Arial" panose="020B0604020202020204" pitchFamily="34" charset="0"/>
              </a:rPr>
              <a:t>(accessed November 18,</a:t>
            </a:r>
            <a:r>
              <a:rPr lang="pl-PL" sz="1400" dirty="0" smtClean="0">
                <a:latin typeface="Arial" panose="020B0604020202020204" pitchFamily="34" charset="0"/>
                <a:cs typeface="Arial" panose="020B0604020202020204" pitchFamily="34" charset="0"/>
              </a:rPr>
              <a:t> 2022)</a:t>
            </a:r>
            <a:r>
              <a:rPr lang="en" sz="1400" dirty="0" smtClean="0">
                <a:latin typeface="Arial" panose="020B0604020202020204" pitchFamily="34" charset="0"/>
                <a:cs typeface="Arial" panose="020B0604020202020204" pitchFamily="34" charset="0"/>
              </a:rPr>
              <a:t> </a:t>
            </a:r>
            <a:endParaRPr lang="pl-PL"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543581"/>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dirty="0" smtClean="0">
                <a:latin typeface="Arial" panose="020B0604020202020204" pitchFamily="34" charset="0"/>
                <a:cs typeface="Arial" panose="020B0604020202020204" pitchFamily="34" charset="0"/>
              </a:rPr>
              <a:t>Self-motivation</a:t>
            </a:r>
            <a:endParaRPr lang="pl-PL" dirty="0">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1371600" y="1767656"/>
            <a:ext cx="9601200" cy="4654296"/>
          </a:xfrm>
        </p:spPr>
        <p:txBody>
          <a:bodyPr>
            <a:normAutofit/>
          </a:bodyPr>
          <a:lstStyle/>
          <a:p>
            <a:pPr marL="0" indent="0" algn="just">
              <a:buNone/>
            </a:pPr>
            <a:r>
              <a:rPr lang="en" sz="3200" dirty="0" smtClean="0">
                <a:latin typeface="Arial" panose="020B0604020202020204" pitchFamily="34" charset="0"/>
                <a:cs typeface="Arial" panose="020B0604020202020204" pitchFamily="34" charset="0"/>
              </a:rPr>
              <a:t>"</a:t>
            </a:r>
            <a:r>
              <a:rPr lang="en" sz="3200" b="1" dirty="0" smtClean="0">
                <a:solidFill>
                  <a:srgbClr val="00B050"/>
                </a:solidFill>
                <a:latin typeface="Arial" panose="020B0604020202020204" pitchFamily="34" charset="0"/>
                <a:cs typeface="Arial" panose="020B0604020202020204" pitchFamily="34" charset="0"/>
              </a:rPr>
              <a:t>Motivation</a:t>
            </a:r>
            <a:r>
              <a:rPr lang="en" sz="3200" dirty="0" smtClean="0">
                <a:latin typeface="Arial" panose="020B0604020202020204" pitchFamily="34" charset="0"/>
                <a:cs typeface="Arial" panose="020B0604020202020204" pitchFamily="34" charset="0"/>
              </a:rPr>
              <a:t> </a:t>
            </a:r>
            <a:r>
              <a:rPr lang="en" sz="3200" dirty="0">
                <a:latin typeface="Arial" panose="020B0604020202020204" pitchFamily="34" charset="0"/>
                <a:cs typeface="Arial" panose="020B0604020202020204" pitchFamily="34" charset="0"/>
              </a:rPr>
              <a:t>refers to the mental sphere of </a:t>
            </a:r>
            <a:r>
              <a:rPr lang="en" sz="3200" dirty="0" smtClean="0">
                <a:latin typeface="Arial" panose="020B0604020202020204" pitchFamily="34" charset="0"/>
                <a:cs typeface="Arial" panose="020B0604020202020204" pitchFamily="34" charset="0"/>
              </a:rPr>
              <a:t>a person, </a:t>
            </a:r>
            <a:r>
              <a:rPr lang="en" sz="3200" dirty="0">
                <a:latin typeface="Arial" panose="020B0604020202020204" pitchFamily="34" charset="0"/>
                <a:cs typeface="Arial" panose="020B0604020202020204" pitchFamily="34" charset="0"/>
              </a:rPr>
              <a:t>it is internal, attribute-based, it is a process of regulation that controls activities so that they lead to the achievement of a specific result, </a:t>
            </a:r>
            <a:r>
              <a:rPr lang="en" sz="3200" dirty="0" smtClean="0">
                <a:latin typeface="Arial" panose="020B0604020202020204" pitchFamily="34" charset="0"/>
                <a:cs typeface="Arial" panose="020B0604020202020204" pitchFamily="34" charset="0"/>
              </a:rPr>
              <a:t>goal."</a:t>
            </a:r>
            <a:endParaRPr lang="pl-PL" sz="3200" dirty="0" smtClean="0">
              <a:latin typeface="Arial" panose="020B0604020202020204" pitchFamily="34" charset="0"/>
              <a:cs typeface="Arial" panose="020B0604020202020204" pitchFamily="34" charset="0"/>
            </a:endParaRPr>
          </a:p>
          <a:p>
            <a:pPr marL="0" indent="0">
              <a:buNone/>
            </a:pPr>
            <a:r>
              <a:rPr lang="pl-PL" sz="1200" dirty="0">
                <a:latin typeface="Arial" panose="020B0604020202020204" pitchFamily="34" charset="0"/>
                <a:cs typeface="Arial" panose="020B0604020202020204" pitchFamily="34" charset="0"/>
              </a:rPr>
              <a:t>Jasiński Z. (2006), </a:t>
            </a:r>
            <a:r>
              <a:rPr lang="pl-PL" sz="1200" i="1" dirty="0">
                <a:latin typeface="Arial" panose="020B0604020202020204" pitchFamily="34" charset="0"/>
                <a:cs typeface="Arial" panose="020B0604020202020204" pitchFamily="34" charset="0"/>
              </a:rPr>
              <a:t>Podstawy zarządzania operacyjnego</a:t>
            </a:r>
            <a:r>
              <a:rPr lang="pl-PL" sz="1200" dirty="0">
                <a:latin typeface="Arial" panose="020B0604020202020204" pitchFamily="34" charset="0"/>
                <a:cs typeface="Arial" panose="020B0604020202020204" pitchFamily="34" charset="0"/>
              </a:rPr>
              <a:t>, Oficyna ekonomiczna, Kraków, </a:t>
            </a:r>
            <a:r>
              <a:rPr lang="pl-PL" sz="1200" dirty="0" smtClean="0">
                <a:latin typeface="Arial" panose="020B0604020202020204" pitchFamily="34" charset="0"/>
                <a:cs typeface="Arial" panose="020B0604020202020204" pitchFamily="34" charset="0"/>
              </a:rPr>
              <a:t>p. </a:t>
            </a:r>
            <a:r>
              <a:rPr lang="pl-PL" sz="1200" dirty="0">
                <a:latin typeface="Arial" panose="020B0604020202020204" pitchFamily="34" charset="0"/>
                <a:cs typeface="Arial" panose="020B0604020202020204" pitchFamily="34" charset="0"/>
              </a:rPr>
              <a:t>249.</a:t>
            </a:r>
          </a:p>
          <a:p>
            <a:pPr marL="0" indent="0">
              <a:buNone/>
            </a:pPr>
            <a:endParaRPr lang="pl-PL" dirty="0" smtClean="0">
              <a:latin typeface="Arial" panose="020B0604020202020204" pitchFamily="34" charset="0"/>
              <a:cs typeface="Arial" panose="020B0604020202020204" pitchFamily="34" charset="0"/>
            </a:endParaRPr>
          </a:p>
          <a:p>
            <a:pPr marL="0" indent="0" algn="ctr">
              <a:buNone/>
            </a:pPr>
            <a:r>
              <a:rPr lang="en" sz="3600" b="1" dirty="0" smtClean="0">
                <a:latin typeface="Arial" panose="020B0604020202020204" pitchFamily="34" charset="0"/>
                <a:cs typeface="Arial" panose="020B0604020202020204" pitchFamily="34" charset="0"/>
              </a:rPr>
              <a:t>Self-motivation</a:t>
            </a:r>
            <a:r>
              <a:rPr lang="en" sz="3600" dirty="0">
                <a:latin typeface="Arial" panose="020B0604020202020204" pitchFamily="34" charset="0"/>
                <a:cs typeface="Arial" panose="020B0604020202020204" pitchFamily="34" charset="0"/>
              </a:rPr>
              <a:t> </a:t>
            </a:r>
            <a:r>
              <a:rPr lang="en" sz="3600" dirty="0" smtClean="0">
                <a:latin typeface="Arial" panose="020B0604020202020204" pitchFamily="34" charset="0"/>
                <a:cs typeface="Arial" panose="020B0604020202020204" pitchFamily="34" charset="0"/>
              </a:rPr>
              <a:t>is motivating and </a:t>
            </a:r>
            <a:r>
              <a:rPr lang="en" sz="3600" dirty="0">
                <a:latin typeface="Arial" panose="020B0604020202020204" pitchFamily="34" charset="0"/>
                <a:cs typeface="Arial" panose="020B0604020202020204" pitchFamily="34" charset="0"/>
              </a:rPr>
              <a:t>stimulating </a:t>
            </a:r>
            <a:r>
              <a:rPr lang="en" sz="3600" u="sng" dirty="0">
                <a:latin typeface="Arial" panose="020B0604020202020204" pitchFamily="34" charset="0"/>
                <a:cs typeface="Arial" panose="020B0604020202020204" pitchFamily="34" charset="0"/>
              </a:rPr>
              <a:t>oneself </a:t>
            </a:r>
            <a:r>
              <a:rPr lang="en" sz="3600" dirty="0" smtClean="0">
                <a:latin typeface="Arial" panose="020B0604020202020204" pitchFamily="34" charset="0"/>
                <a:cs typeface="Arial" panose="020B0604020202020204" pitchFamily="34" charset="0"/>
              </a:rPr>
              <a:t>to act.</a:t>
            </a:r>
            <a:endParaRPr lang="pl-PL"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66870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dirty="0" smtClean="0">
                <a:latin typeface="Arial" panose="020B0604020202020204" pitchFamily="34" charset="0"/>
                <a:cs typeface="Arial" panose="020B0604020202020204" pitchFamily="34" charset="0"/>
              </a:rPr>
              <a:t>To increase your level of motivation, </a:t>
            </a:r>
            <a:r>
              <a:rPr lang="pl-PL" dirty="0" smtClean="0">
                <a:latin typeface="Arial" panose="020B0604020202020204" pitchFamily="34" charset="0"/>
                <a:cs typeface="Arial" panose="020B0604020202020204" pitchFamily="34" charset="0"/>
              </a:rPr>
              <a:t/>
            </a:r>
            <a:br>
              <a:rPr lang="pl-PL" dirty="0" smtClean="0">
                <a:latin typeface="Arial" panose="020B0604020202020204" pitchFamily="34" charset="0"/>
                <a:cs typeface="Arial" panose="020B0604020202020204" pitchFamily="34" charset="0"/>
              </a:rPr>
            </a:br>
            <a:r>
              <a:rPr lang="en" dirty="0" smtClean="0">
                <a:latin typeface="Arial" panose="020B0604020202020204" pitchFamily="34" charset="0"/>
                <a:cs typeface="Arial" panose="020B0604020202020204" pitchFamily="34" charset="0"/>
              </a:rPr>
              <a:t>you can:</a:t>
            </a:r>
            <a:endParaRPr lang="pl-PL" dirty="0">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1244184" y="2171700"/>
            <a:ext cx="10597296" cy="4311396"/>
          </a:xfrm>
        </p:spPr>
        <p:txBody>
          <a:bodyPr>
            <a:normAutofit fontScale="92500" lnSpcReduction="20000"/>
          </a:bodyPr>
          <a:lstStyle/>
          <a:p>
            <a:r>
              <a:rPr lang="en" sz="2800" dirty="0" smtClean="0">
                <a:latin typeface="Arial" panose="020B0604020202020204" pitchFamily="34" charset="0"/>
                <a:cs typeface="Arial" panose="020B0604020202020204" pitchFamily="34" charset="0"/>
              </a:rPr>
              <a:t>Change the perception of a given task,</a:t>
            </a:r>
          </a:p>
          <a:p>
            <a:r>
              <a:rPr lang="en" sz="2800" dirty="0" smtClean="0">
                <a:latin typeface="Arial" panose="020B0604020202020204" pitchFamily="34" charset="0"/>
                <a:cs typeface="Arial" panose="020B0604020202020204" pitchFamily="34" charset="0"/>
              </a:rPr>
              <a:t>Change </a:t>
            </a:r>
            <a:r>
              <a:rPr lang="pl-PL" sz="2800" dirty="0" smtClean="0">
                <a:latin typeface="Arial" panose="020B0604020202020204" pitchFamily="34" charset="0"/>
                <a:cs typeface="Arial" panose="020B0604020202020204" pitchFamily="34" charset="0"/>
              </a:rPr>
              <a:t>the </a:t>
            </a:r>
            <a:r>
              <a:rPr lang="en" sz="2800" dirty="0" smtClean="0">
                <a:latin typeface="Arial" panose="020B0604020202020204" pitchFamily="34" charset="0"/>
                <a:cs typeface="Arial" panose="020B0604020202020204" pitchFamily="34" charset="0"/>
              </a:rPr>
              <a:t>conditions, e.g. environment,</a:t>
            </a:r>
          </a:p>
          <a:p>
            <a:r>
              <a:rPr lang="en" sz="2800" dirty="0" smtClean="0">
                <a:latin typeface="Arial" panose="020B0604020202020204" pitchFamily="34" charset="0"/>
                <a:cs typeface="Arial" panose="020B0604020202020204" pitchFamily="34" charset="0"/>
              </a:rPr>
              <a:t>Change your approach to the task</a:t>
            </a:r>
            <a:r>
              <a:rPr lang="pl-PL" sz="2800" dirty="0" smtClean="0">
                <a:latin typeface="Arial" panose="020B0604020202020204" pitchFamily="34" charset="0"/>
                <a:cs typeface="Arial" panose="020B0604020202020204" pitchFamily="34" charset="0"/>
              </a:rPr>
              <a:t>,</a:t>
            </a:r>
            <a:endParaRPr lang="en" sz="2800" dirty="0" smtClean="0">
              <a:latin typeface="Arial" panose="020B0604020202020204" pitchFamily="34" charset="0"/>
              <a:cs typeface="Arial" panose="020B0604020202020204" pitchFamily="34" charset="0"/>
            </a:endParaRPr>
          </a:p>
          <a:p>
            <a:r>
              <a:rPr lang="en" sz="2800" dirty="0" smtClean="0">
                <a:latin typeface="Arial" panose="020B0604020202020204" pitchFamily="34" charset="0"/>
                <a:cs typeface="Arial" panose="020B0604020202020204" pitchFamily="34" charset="0"/>
              </a:rPr>
              <a:t>Change your usual way of dealing with a given task, try a different approach,</a:t>
            </a:r>
          </a:p>
          <a:p>
            <a:r>
              <a:rPr lang="en" sz="2800" dirty="0" smtClean="0">
                <a:latin typeface="Arial" panose="020B0604020202020204" pitchFamily="34" charset="0"/>
                <a:cs typeface="Arial" panose="020B0604020202020204" pitchFamily="34" charset="0"/>
              </a:rPr>
              <a:t>Make changes in yourself</a:t>
            </a:r>
            <a:r>
              <a:rPr lang="pl-PL" sz="2800" dirty="0" smtClean="0">
                <a:latin typeface="Arial" panose="020B0604020202020204" pitchFamily="34" charset="0"/>
                <a:cs typeface="Arial" panose="020B0604020202020204" pitchFamily="34" charset="0"/>
              </a:rPr>
              <a:t>,</a:t>
            </a:r>
            <a:endParaRPr lang="en" sz="2800" dirty="0" smtClean="0">
              <a:latin typeface="Arial" panose="020B0604020202020204" pitchFamily="34" charset="0"/>
              <a:cs typeface="Arial" panose="020B0604020202020204" pitchFamily="34" charset="0"/>
            </a:endParaRPr>
          </a:p>
          <a:p>
            <a:r>
              <a:rPr lang="en" sz="2800" dirty="0" smtClean="0">
                <a:latin typeface="Arial" panose="020B0604020202020204" pitchFamily="34" charset="0"/>
                <a:cs typeface="Arial" panose="020B0604020202020204" pitchFamily="34" charset="0"/>
              </a:rPr>
              <a:t>Change the reward (or designate one),</a:t>
            </a:r>
          </a:p>
          <a:p>
            <a:r>
              <a:rPr lang="en" sz="2800" dirty="0" smtClean="0">
                <a:latin typeface="Arial" panose="020B0604020202020204" pitchFamily="34" charset="0"/>
                <a:cs typeface="Arial" panose="020B0604020202020204" pitchFamily="34" charset="0"/>
              </a:rPr>
              <a:t>Changing the “stick” – e.g. telling someone what you are going to do and what your goal is – will make it harder to fail </a:t>
            </a:r>
            <a:r>
              <a:rPr lang="pl-PL" sz="2800" dirty="0" smtClean="0">
                <a:latin typeface="Arial" panose="020B0604020202020204" pitchFamily="34" charset="0"/>
                <a:cs typeface="Arial" panose="020B0604020202020204" pitchFamily="34" charset="0"/>
              </a:rPr>
              <a:t>in </a:t>
            </a:r>
            <a:r>
              <a:rPr lang="en" sz="2800" dirty="0" smtClean="0">
                <a:latin typeface="Arial" panose="020B0604020202020204" pitchFamily="34" charset="0"/>
                <a:cs typeface="Arial" panose="020B0604020202020204" pitchFamily="34" charset="0"/>
              </a:rPr>
              <a:t>a task that someone else knows about.</a:t>
            </a:r>
          </a:p>
          <a:p>
            <a:endParaRPr lang="pl-PL" dirty="0"/>
          </a:p>
        </p:txBody>
      </p:sp>
    </p:spTree>
    <p:extLst>
      <p:ext uri="{BB962C8B-B14F-4D97-AF65-F5344CB8AC3E}">
        <p14:creationId xmlns:p14="http://schemas.microsoft.com/office/powerpoint/2010/main" val="96315412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dirty="0" smtClean="0">
                <a:latin typeface="Arial" panose="020B0604020202020204" pitchFamily="34" charset="0"/>
                <a:cs typeface="Arial" panose="020B0604020202020204" pitchFamily="34" charset="0"/>
              </a:rPr>
              <a:t>Sources:</a:t>
            </a:r>
            <a:endParaRPr lang="pl-PL" dirty="0">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1371600" y="1499616"/>
            <a:ext cx="9701784" cy="4946904"/>
          </a:xfrm>
        </p:spPr>
        <p:txBody>
          <a:bodyPr>
            <a:normAutofit fontScale="70000" lnSpcReduction="20000"/>
          </a:bodyPr>
          <a:lstStyle/>
          <a:p>
            <a:r>
              <a:rPr lang="en" dirty="0">
                <a:solidFill>
                  <a:srgbClr val="290701"/>
                </a:solidFill>
                <a:latin typeface="Arial" panose="020B0604020202020204" pitchFamily="34" charset="0"/>
                <a:cs typeface="Arial" panose="020B0604020202020204" pitchFamily="34" charset="0"/>
              </a:rPr>
              <a:t>Sikora K. (2008). Personal projects - self-regulation focused on development. </a:t>
            </a:r>
            <a:r>
              <a:rPr lang="en" dirty="0" smtClean="0">
                <a:solidFill>
                  <a:srgbClr val="290701"/>
                </a:solidFill>
                <a:latin typeface="Arial" panose="020B0604020202020204" pitchFamily="34" charset="0"/>
                <a:cs typeface="Arial" panose="020B0604020202020204" pitchFamily="34" charset="0"/>
              </a:rPr>
              <a:t>In: </a:t>
            </a:r>
            <a:r>
              <a:rPr lang="en" dirty="0" err="1" smtClean="0">
                <a:solidFill>
                  <a:srgbClr val="290701"/>
                </a:solidFill>
                <a:latin typeface="Arial" panose="020B0604020202020204" pitchFamily="34" charset="0"/>
                <a:cs typeface="Arial" panose="020B0604020202020204" pitchFamily="34" charset="0"/>
              </a:rPr>
              <a:t>Niedźwieńska </a:t>
            </a:r>
            <a:r>
              <a:rPr lang="en" dirty="0" smtClean="0">
                <a:solidFill>
                  <a:srgbClr val="290701"/>
                </a:solidFill>
                <a:latin typeface="Arial" panose="020B0604020202020204" pitchFamily="34" charset="0"/>
                <a:cs typeface="Arial" panose="020B0604020202020204" pitchFamily="34" charset="0"/>
              </a:rPr>
              <a:t>A. </a:t>
            </a:r>
            <a:r>
              <a:rPr lang="en" dirty="0">
                <a:solidFill>
                  <a:srgbClr val="290701"/>
                </a:solidFill>
                <a:latin typeface="Arial" panose="020B0604020202020204" pitchFamily="34" charset="0"/>
                <a:cs typeface="Arial" panose="020B0604020202020204" pitchFamily="34" charset="0"/>
              </a:rPr>
              <a:t>(ed.) Self-regulation in cognition and action, ed. Jagiellonian University, </a:t>
            </a:r>
            <a:r>
              <a:rPr lang="en" dirty="0" smtClean="0">
                <a:solidFill>
                  <a:srgbClr val="290701"/>
                </a:solidFill>
                <a:latin typeface="Arial" panose="020B0604020202020204" pitchFamily="34" charset="0"/>
                <a:cs typeface="Arial" panose="020B0604020202020204" pitchFamily="34" charset="0"/>
              </a:rPr>
              <a:t>Krakow. </a:t>
            </a:r>
            <a:r>
              <a:rPr lang="en" dirty="0" smtClean="0">
                <a:solidFill>
                  <a:srgbClr val="290701"/>
                </a:solidFill>
                <a:latin typeface="Arial" panose="020B0604020202020204" pitchFamily="34" charset="0"/>
                <a:cs typeface="Arial" panose="020B0604020202020204" pitchFamily="34" charset="0"/>
                <a:hlinkClick r:id="rId2"/>
              </a:rPr>
              <a:t>https://core.ac.uk/download/pdf/250299874.pdf </a:t>
            </a:r>
            <a:r>
              <a:rPr lang="en" dirty="0">
                <a:solidFill>
                  <a:srgbClr val="290701"/>
                </a:solidFill>
                <a:latin typeface="Arial" panose="020B0604020202020204" pitchFamily="34" charset="0"/>
                <a:cs typeface="Arial" panose="020B0604020202020204" pitchFamily="34" charset="0"/>
                <a:hlinkClick r:id="rId2"/>
              </a:rPr>
              <a:t>_ </a:t>
            </a:r>
            <a:r>
              <a:rPr lang="en" dirty="0" smtClean="0">
                <a:solidFill>
                  <a:srgbClr val="290701"/>
                </a:solidFill>
                <a:latin typeface="Arial" panose="020B0604020202020204" pitchFamily="34" charset="0"/>
                <a:cs typeface="Arial" panose="020B0604020202020204" pitchFamily="34" charset="0"/>
                <a:hlinkClick r:id="rId2"/>
              </a:rPr>
              <a:t>_</a:t>
            </a:r>
            <a:endParaRPr lang="pl-PL" dirty="0" smtClean="0">
              <a:solidFill>
                <a:srgbClr val="290701"/>
              </a:solidFill>
              <a:latin typeface="Arial" panose="020B0604020202020204" pitchFamily="34" charset="0"/>
              <a:cs typeface="Arial" panose="020B0604020202020204" pitchFamily="34" charset="0"/>
            </a:endParaRPr>
          </a:p>
          <a:p>
            <a:r>
              <a:rPr lang="en" dirty="0">
                <a:solidFill>
                  <a:srgbClr val="290701"/>
                </a:solidFill>
                <a:latin typeface="Arial" panose="020B0604020202020204" pitchFamily="34" charset="0"/>
                <a:cs typeface="Arial" panose="020B0604020202020204" pitchFamily="34" charset="0"/>
              </a:rPr>
              <a:t>Sikora, K. (2005). Personality change in terms of the psychology of personal projects. In: A. </a:t>
            </a:r>
            <a:r>
              <a:rPr lang="en" dirty="0" err="1">
                <a:solidFill>
                  <a:srgbClr val="290701"/>
                </a:solidFill>
                <a:latin typeface="Arial" panose="020B0604020202020204" pitchFamily="34" charset="0"/>
                <a:cs typeface="Arial" panose="020B0604020202020204" pitchFamily="34" charset="0"/>
              </a:rPr>
              <a:t>Niedźwieńska </a:t>
            </a:r>
            <a:r>
              <a:rPr lang="en" dirty="0">
                <a:solidFill>
                  <a:srgbClr val="290701"/>
                </a:solidFill>
                <a:latin typeface="Arial" panose="020B0604020202020204" pitchFamily="34" charset="0"/>
                <a:cs typeface="Arial" panose="020B0604020202020204" pitchFamily="34" charset="0"/>
              </a:rPr>
              <a:t>(ed.), Change of personality. Selected Issues. ed. Jagiellonian University, Krakow. </a:t>
            </a:r>
            <a:r>
              <a:rPr lang="en" dirty="0" smtClean="0">
                <a:solidFill>
                  <a:srgbClr val="290701"/>
                </a:solidFill>
                <a:latin typeface="Arial" panose="020B0604020202020204" pitchFamily="34" charset="0"/>
                <a:cs typeface="Arial" panose="020B0604020202020204" pitchFamily="34" charset="0"/>
                <a:hlinkClick r:id="rId3"/>
              </a:rPr>
              <a:t>https://ruj.uj.edu.pl/xmlui/bitstream/handle/item/81479/sikora_zmiana_osobowosci_w_ujeciu_psychologii_projektow_osobistych_2005.pdf?sequence=1&amp;isAllowed=y </a:t>
            </a:r>
            <a:r>
              <a:rPr lang="en" dirty="0">
                <a:solidFill>
                  <a:srgbClr val="290701"/>
                </a:solidFill>
                <a:latin typeface="Arial" panose="020B0604020202020204" pitchFamily="34" charset="0"/>
                <a:cs typeface="Arial" panose="020B0604020202020204" pitchFamily="34" charset="0"/>
                <a:hlinkClick r:id="rId3"/>
              </a:rPr>
              <a:t>_ </a:t>
            </a:r>
            <a:r>
              <a:rPr lang="en" dirty="0" smtClean="0">
                <a:solidFill>
                  <a:srgbClr val="290701"/>
                </a:solidFill>
                <a:latin typeface="Arial" panose="020B0604020202020204" pitchFamily="34" charset="0"/>
                <a:cs typeface="Arial" panose="020B0604020202020204" pitchFamily="34" charset="0"/>
                <a:hlinkClick r:id="rId3"/>
              </a:rPr>
              <a:t>_</a:t>
            </a:r>
            <a:r>
              <a:rPr lang="en" dirty="0" smtClean="0">
                <a:solidFill>
                  <a:srgbClr val="290701"/>
                </a:solidFill>
                <a:latin typeface="Arial" panose="020B0604020202020204" pitchFamily="34" charset="0"/>
                <a:cs typeface="Arial" panose="020B0604020202020204" pitchFamily="34" charset="0"/>
              </a:rPr>
              <a:t> </a:t>
            </a:r>
          </a:p>
          <a:p>
            <a:r>
              <a:rPr lang="en" dirty="0">
                <a:solidFill>
                  <a:srgbClr val="290701"/>
                </a:solidFill>
                <a:latin typeface="Arial" panose="020B0604020202020204" pitchFamily="34" charset="0"/>
                <a:cs typeface="Arial" panose="020B0604020202020204" pitchFamily="34" charset="0"/>
              </a:rPr>
              <a:t>Jasiński Z. (2006), </a:t>
            </a:r>
            <a:r>
              <a:rPr lang="en" i="1" dirty="0">
                <a:solidFill>
                  <a:srgbClr val="290701"/>
                </a:solidFill>
                <a:latin typeface="Arial" panose="020B0604020202020204" pitchFamily="34" charset="0"/>
                <a:cs typeface="Arial" panose="020B0604020202020204" pitchFamily="34" charset="0"/>
              </a:rPr>
              <a:t>Fundamentals of operational management </a:t>
            </a:r>
            <a:r>
              <a:rPr lang="en" dirty="0">
                <a:solidFill>
                  <a:srgbClr val="290701"/>
                </a:solidFill>
                <a:latin typeface="Arial" panose="020B0604020202020204" pitchFamily="34" charset="0"/>
                <a:cs typeface="Arial" panose="020B0604020202020204" pitchFamily="34" charset="0"/>
              </a:rPr>
              <a:t>, Oficyna Ekonomiczna, </a:t>
            </a:r>
            <a:r>
              <a:rPr lang="en" dirty="0" smtClean="0">
                <a:solidFill>
                  <a:srgbClr val="290701"/>
                </a:solidFill>
                <a:latin typeface="Arial" panose="020B0604020202020204" pitchFamily="34" charset="0"/>
                <a:cs typeface="Arial" panose="020B0604020202020204" pitchFamily="34" charset="0"/>
              </a:rPr>
              <a:t>Krakow.</a:t>
            </a:r>
          </a:p>
          <a:p>
            <a:r>
              <a:rPr lang="en" dirty="0">
                <a:solidFill>
                  <a:srgbClr val="290701"/>
                </a:solidFill>
                <a:latin typeface="Arial" panose="020B0604020202020204" pitchFamily="34" charset="0"/>
                <a:cs typeface="Arial" panose="020B0604020202020204" pitchFamily="34" charset="0"/>
                <a:hlinkClick r:id="rId4"/>
              </a:rPr>
              <a:t>https://mfiles.pl/pl/index.php/Automotive </a:t>
            </a:r>
            <a:r>
              <a:rPr lang="en" dirty="0" smtClean="0">
                <a:solidFill>
                  <a:srgbClr val="290701"/>
                </a:solidFill>
                <a:latin typeface="Arial" panose="020B0604020202020204" pitchFamily="34" charset="0"/>
                <a:cs typeface="Arial" panose="020B0604020202020204" pitchFamily="34" charset="0"/>
                <a:hlinkClick r:id="rId4"/>
              </a:rPr>
              <a:t>_</a:t>
            </a:r>
            <a:r>
              <a:rPr lang="en" dirty="0" smtClean="0">
                <a:solidFill>
                  <a:srgbClr val="290701"/>
                </a:solidFill>
                <a:latin typeface="Arial" panose="020B0604020202020204" pitchFamily="34" charset="0"/>
                <a:cs typeface="Arial" panose="020B0604020202020204" pitchFamily="34" charset="0"/>
              </a:rPr>
              <a:t> </a:t>
            </a:r>
          </a:p>
          <a:p>
            <a:r>
              <a:rPr lang="en" dirty="0" err="1">
                <a:solidFill>
                  <a:srgbClr val="290701"/>
                </a:solidFill>
                <a:latin typeface="Arial" panose="020B0604020202020204" pitchFamily="34" charset="0"/>
                <a:cs typeface="Arial" panose="020B0604020202020204" pitchFamily="34" charset="0"/>
              </a:rPr>
              <a:t>Ingham </a:t>
            </a:r>
            <a:r>
              <a:rPr lang="en" dirty="0">
                <a:solidFill>
                  <a:srgbClr val="290701"/>
                </a:solidFill>
                <a:latin typeface="Arial" panose="020B0604020202020204" pitchFamily="34" charset="0"/>
                <a:cs typeface="Arial" panose="020B0604020202020204" pitchFamily="34" charset="0"/>
              </a:rPr>
              <a:t>C. (2000), Self- </a:t>
            </a:r>
            <a:r>
              <a:rPr lang="en" i="1" dirty="0">
                <a:solidFill>
                  <a:srgbClr val="290701"/>
                </a:solidFill>
                <a:latin typeface="Arial" panose="020B0604020202020204" pitchFamily="34" charset="0"/>
                <a:cs typeface="Arial" panose="020B0604020202020204" pitchFamily="34" charset="0"/>
              </a:rPr>
              <a:t>motivation in 101 ways </a:t>
            </a:r>
            <a:r>
              <a:rPr lang="en" dirty="0">
                <a:solidFill>
                  <a:srgbClr val="290701"/>
                </a:solidFill>
                <a:latin typeface="Arial" panose="020B0604020202020204" pitchFamily="34" charset="0"/>
                <a:cs typeface="Arial" panose="020B0604020202020204" pitchFamily="34" charset="0"/>
              </a:rPr>
              <a:t>, IFC </a:t>
            </a:r>
            <a:r>
              <a:rPr lang="en" dirty="0" smtClean="0">
                <a:solidFill>
                  <a:srgbClr val="290701"/>
                </a:solidFill>
                <a:latin typeface="Arial" panose="020B0604020202020204" pitchFamily="34" charset="0"/>
                <a:cs typeface="Arial" panose="020B0604020202020204" pitchFamily="34" charset="0"/>
              </a:rPr>
              <a:t>Press.</a:t>
            </a:r>
          </a:p>
          <a:p>
            <a:r>
              <a:rPr lang="pl-PL" dirty="0">
                <a:solidFill>
                  <a:srgbClr val="290701"/>
                </a:solidFill>
                <a:latin typeface="Arial" panose="020B0604020202020204" pitchFamily="34" charset="0"/>
                <a:cs typeface="Arial" panose="020B0604020202020204" pitchFamily="34" charset="0"/>
              </a:rPr>
              <a:t>Sikora K. (2008). Projekty osobiste - samoregulacja ukierunkowana na rozwój. W: </a:t>
            </a:r>
            <a:r>
              <a:rPr lang="pl-PL" dirty="0" err="1">
                <a:solidFill>
                  <a:srgbClr val="290701"/>
                </a:solidFill>
                <a:latin typeface="Arial" panose="020B0604020202020204" pitchFamily="34" charset="0"/>
                <a:cs typeface="Arial" panose="020B0604020202020204" pitchFamily="34" charset="0"/>
              </a:rPr>
              <a:t>Niedźwieńska</a:t>
            </a:r>
            <a:r>
              <a:rPr lang="pl-PL" dirty="0">
                <a:solidFill>
                  <a:srgbClr val="290701"/>
                </a:solidFill>
                <a:latin typeface="Arial" panose="020B0604020202020204" pitchFamily="34" charset="0"/>
                <a:cs typeface="Arial" panose="020B0604020202020204" pitchFamily="34" charset="0"/>
              </a:rPr>
              <a:t> A. (red.) Samoregulacja w poznaniu i działaniu, wyd. UJ, Kraków. </a:t>
            </a:r>
            <a:r>
              <a:rPr lang="pl-PL" dirty="0">
                <a:solidFill>
                  <a:srgbClr val="290701"/>
                </a:solidFill>
                <a:latin typeface="Arial" panose="020B0604020202020204" pitchFamily="34" charset="0"/>
                <a:cs typeface="Arial" panose="020B0604020202020204" pitchFamily="34" charset="0"/>
                <a:hlinkClick r:id="rId2"/>
              </a:rPr>
              <a:t>https://core.ac.uk/download/pdf/250299874.pdf</a:t>
            </a:r>
            <a:endParaRPr lang="pl-PL" dirty="0">
              <a:solidFill>
                <a:srgbClr val="290701"/>
              </a:solidFill>
              <a:latin typeface="Arial" panose="020B0604020202020204" pitchFamily="34" charset="0"/>
              <a:cs typeface="Arial" panose="020B0604020202020204" pitchFamily="34" charset="0"/>
            </a:endParaRPr>
          </a:p>
          <a:p>
            <a:r>
              <a:rPr lang="pl-PL" dirty="0">
                <a:solidFill>
                  <a:srgbClr val="290701"/>
                </a:solidFill>
                <a:latin typeface="Arial" panose="020B0604020202020204" pitchFamily="34" charset="0"/>
                <a:cs typeface="Arial" panose="020B0604020202020204" pitchFamily="34" charset="0"/>
              </a:rPr>
              <a:t>Sikora, K. (2005). Zmiana osobowości w ujęciu psychologii projektów osobistych. W: A. </a:t>
            </a:r>
            <a:r>
              <a:rPr lang="pl-PL" dirty="0" err="1">
                <a:solidFill>
                  <a:srgbClr val="290701"/>
                </a:solidFill>
                <a:latin typeface="Arial" panose="020B0604020202020204" pitchFamily="34" charset="0"/>
                <a:cs typeface="Arial" panose="020B0604020202020204" pitchFamily="34" charset="0"/>
              </a:rPr>
              <a:t>Niedźwieńska</a:t>
            </a:r>
            <a:r>
              <a:rPr lang="pl-PL" dirty="0">
                <a:solidFill>
                  <a:srgbClr val="290701"/>
                </a:solidFill>
                <a:latin typeface="Arial" panose="020B0604020202020204" pitchFamily="34" charset="0"/>
                <a:cs typeface="Arial" panose="020B0604020202020204" pitchFamily="34" charset="0"/>
              </a:rPr>
              <a:t> (red.), Zmiana osobowości. Wybrane zagadnienia. wyd. UJ, Kraków. </a:t>
            </a:r>
            <a:r>
              <a:rPr lang="pl-PL" dirty="0">
                <a:solidFill>
                  <a:srgbClr val="290701"/>
                </a:solidFill>
                <a:latin typeface="Arial" panose="020B0604020202020204" pitchFamily="34" charset="0"/>
                <a:cs typeface="Arial" panose="020B0604020202020204" pitchFamily="34" charset="0"/>
                <a:hlinkClick r:id="rId3"/>
              </a:rPr>
              <a:t>https://ruj.uj.edu.pl/xmlui/bitstream/handle/item/81479/sikora_zmiana_osobowosci_w_ujeciu_psychologii_projektow_osobistych_2005.pdf?sequence=1&amp;isAllowed=y</a:t>
            </a:r>
            <a:r>
              <a:rPr lang="pl-PL" dirty="0">
                <a:solidFill>
                  <a:srgbClr val="290701"/>
                </a:solidFill>
                <a:latin typeface="Arial" panose="020B0604020202020204" pitchFamily="34" charset="0"/>
                <a:cs typeface="Arial" panose="020B0604020202020204" pitchFamily="34" charset="0"/>
              </a:rPr>
              <a:t> </a:t>
            </a:r>
          </a:p>
          <a:p>
            <a:r>
              <a:rPr lang="pl-PL" dirty="0">
                <a:solidFill>
                  <a:srgbClr val="290701"/>
                </a:solidFill>
                <a:latin typeface="Arial" panose="020B0604020202020204" pitchFamily="34" charset="0"/>
                <a:cs typeface="Arial" panose="020B0604020202020204" pitchFamily="34" charset="0"/>
              </a:rPr>
              <a:t>Jasiński Z. (2006), </a:t>
            </a:r>
            <a:r>
              <a:rPr lang="pl-PL" i="1" dirty="0">
                <a:solidFill>
                  <a:srgbClr val="290701"/>
                </a:solidFill>
                <a:latin typeface="Arial" panose="020B0604020202020204" pitchFamily="34" charset="0"/>
                <a:cs typeface="Arial" panose="020B0604020202020204" pitchFamily="34" charset="0"/>
              </a:rPr>
              <a:t>Podstawy zarządzania operacyjnego</a:t>
            </a:r>
            <a:r>
              <a:rPr lang="pl-PL" dirty="0">
                <a:solidFill>
                  <a:srgbClr val="290701"/>
                </a:solidFill>
                <a:latin typeface="Arial" panose="020B0604020202020204" pitchFamily="34" charset="0"/>
                <a:cs typeface="Arial" panose="020B0604020202020204" pitchFamily="34" charset="0"/>
              </a:rPr>
              <a:t>, Oficyna ekonomiczna, Kraków.</a:t>
            </a:r>
          </a:p>
          <a:p>
            <a:r>
              <a:rPr lang="pl-PL" dirty="0">
                <a:solidFill>
                  <a:srgbClr val="290701"/>
                </a:solidFill>
                <a:latin typeface="Arial" panose="020B0604020202020204" pitchFamily="34" charset="0"/>
                <a:cs typeface="Arial" panose="020B0604020202020204" pitchFamily="34" charset="0"/>
                <a:hlinkClick r:id="rId4"/>
              </a:rPr>
              <a:t>https://mfiles.pl/pl/index.php/Automotywacja</a:t>
            </a:r>
            <a:r>
              <a:rPr lang="pl-PL" dirty="0">
                <a:solidFill>
                  <a:srgbClr val="290701"/>
                </a:solidFill>
                <a:latin typeface="Arial" panose="020B0604020202020204" pitchFamily="34" charset="0"/>
                <a:cs typeface="Arial" panose="020B0604020202020204" pitchFamily="34" charset="0"/>
              </a:rPr>
              <a:t> </a:t>
            </a:r>
          </a:p>
          <a:p>
            <a:r>
              <a:rPr lang="pl-PL" dirty="0" err="1">
                <a:solidFill>
                  <a:srgbClr val="290701"/>
                </a:solidFill>
                <a:latin typeface="Arial" panose="020B0604020202020204" pitchFamily="34" charset="0"/>
                <a:cs typeface="Arial" panose="020B0604020202020204" pitchFamily="34" charset="0"/>
              </a:rPr>
              <a:t>Ingham</a:t>
            </a:r>
            <a:r>
              <a:rPr lang="pl-PL" dirty="0">
                <a:solidFill>
                  <a:srgbClr val="290701"/>
                </a:solidFill>
                <a:latin typeface="Arial" panose="020B0604020202020204" pitchFamily="34" charset="0"/>
                <a:cs typeface="Arial" panose="020B0604020202020204" pitchFamily="34" charset="0"/>
              </a:rPr>
              <a:t> C. (2000), </a:t>
            </a:r>
            <a:r>
              <a:rPr lang="pl-PL" i="1" dirty="0">
                <a:solidFill>
                  <a:srgbClr val="290701"/>
                </a:solidFill>
                <a:latin typeface="Arial" panose="020B0604020202020204" pitchFamily="34" charset="0"/>
                <a:cs typeface="Arial" panose="020B0604020202020204" pitchFamily="34" charset="0"/>
              </a:rPr>
              <a:t>Automotywacja na 101 sposobów</a:t>
            </a:r>
            <a:r>
              <a:rPr lang="pl-PL" dirty="0">
                <a:solidFill>
                  <a:srgbClr val="290701"/>
                </a:solidFill>
                <a:latin typeface="Arial" panose="020B0604020202020204" pitchFamily="34" charset="0"/>
                <a:cs typeface="Arial" panose="020B0604020202020204" pitchFamily="34" charset="0"/>
              </a:rPr>
              <a:t>, IFC Press.</a:t>
            </a:r>
          </a:p>
          <a:p>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3340262"/>
      </p:ext>
    </p:extLst>
  </p:cSld>
  <p:clrMapOvr>
    <a:masterClrMapping/>
  </p:clrMapOvr>
  <p:transition>
    <p:cove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8831" y="1031631"/>
            <a:ext cx="9601200" cy="961293"/>
          </a:xfrm>
        </p:spPr>
        <p:txBody>
          <a:bodyPr>
            <a:normAutofit fontScale="90000"/>
          </a:bodyPr>
          <a:lstStyle/>
          <a:p>
            <a:r>
              <a:rPr lang="en" dirty="0">
                <a:solidFill>
                  <a:srgbClr val="365F91"/>
                </a:solidFill>
                <a:latin typeface="Arial" panose="020B0604020202020204" pitchFamily="34" charset="0"/>
                <a:ea typeface="Times New Roman" panose="02020603050405020304" pitchFamily="18" charset="0"/>
                <a:cs typeface="Arial" panose="020B0604020202020204" pitchFamily="34" charset="0"/>
              </a:rPr>
              <a:t>Disclaimer:</a:t>
            </a:r>
            <a:r>
              <a:rPr lang="pl-PL" dirty="0">
                <a:solidFill>
                  <a:srgbClr val="365F91"/>
                </a:solidFill>
                <a:latin typeface="Arial" panose="020B0604020202020204" pitchFamily="34" charset="0"/>
                <a:ea typeface="Times New Roman" panose="02020603050405020304" pitchFamily="18" charset="0"/>
                <a:cs typeface="Arial" panose="020B0604020202020204" pitchFamily="34" charset="0"/>
              </a:rPr>
              <a:t/>
            </a:r>
            <a:br>
              <a:rPr lang="pl-PL" dirty="0">
                <a:solidFill>
                  <a:srgbClr val="365F91"/>
                </a:solidFill>
                <a:latin typeface="Arial" panose="020B0604020202020204" pitchFamily="34" charset="0"/>
                <a:ea typeface="Times New Roman" panose="02020603050405020304" pitchFamily="18" charset="0"/>
                <a:cs typeface="Arial" panose="020B0604020202020204" pitchFamily="34" charset="0"/>
              </a:rPr>
            </a:br>
            <a:endParaRPr lang="pl-PL" dirty="0">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1488831" y="2171700"/>
            <a:ext cx="9601200" cy="4191000"/>
          </a:xfrm>
        </p:spPr>
        <p:txBody>
          <a:bodyPr>
            <a:normAutofit lnSpcReduction="10000"/>
          </a:bodyPr>
          <a:lstStyle/>
          <a:p>
            <a:pPr marL="0" indent="0">
              <a:buNone/>
            </a:pPr>
            <a:r>
              <a:rPr lang="en-US" sz="4000" dirty="0">
                <a:solidFill>
                  <a:srgbClr val="365F91"/>
                </a:solidFill>
                <a:latin typeface="Arial" panose="020B0604020202020204" pitchFamily="34" charset="0"/>
                <a:ea typeface="Times New Roman" panose="02020603050405020304" pitchFamily="18" charset="0"/>
                <a:cs typeface="Arial" panose="020B0604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pl-PL" sz="4000" dirty="0">
              <a:latin typeface="Arial" panose="020B0604020202020204" pitchFamily="34" charset="0"/>
              <a:cs typeface="Arial" panose="020B0604020202020204" pitchFamily="34" charset="0"/>
            </a:endParaRPr>
          </a:p>
        </p:txBody>
      </p:sp>
      <p:pic>
        <p:nvPicPr>
          <p:cNvPr id="6" name="Obraz 5" descr="C:\Users\FFI\AppData\Local\Temp\Rar$DIa0.968\EN Co-funded by the EU_PO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3929" y="322135"/>
            <a:ext cx="4080510" cy="855345"/>
          </a:xfrm>
          <a:prstGeom prst="rect">
            <a:avLst/>
          </a:prstGeom>
          <a:noFill/>
          <a:ln>
            <a:noFill/>
          </a:ln>
        </p:spPr>
      </p:pic>
    </p:spTree>
    <p:extLst>
      <p:ext uri="{BB962C8B-B14F-4D97-AF65-F5344CB8AC3E}">
        <p14:creationId xmlns:p14="http://schemas.microsoft.com/office/powerpoint/2010/main" val="839893497"/>
      </p:ext>
    </p:extLst>
  </p:cSld>
  <p:clrMapOvr>
    <a:masterClrMapping/>
  </p:clrMapOvr>
  <p:transition>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xmlns="" id="{DBC6133C-0615-4CE4-9132-37E609A9BD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7ADDF41-55DD-2042-7D02-673D6E1D8A33}"/>
              </a:ext>
            </a:extLst>
          </p:cNvPr>
          <p:cNvSpPr>
            <a:spLocks noGrp="1"/>
          </p:cNvSpPr>
          <p:nvPr>
            <p:ph type="title"/>
          </p:nvPr>
        </p:nvSpPr>
        <p:spPr>
          <a:xfrm>
            <a:off x="141857" y="986057"/>
            <a:ext cx="5907623" cy="1200361"/>
          </a:xfrm>
        </p:spPr>
        <p:txBody>
          <a:bodyPr vert="horz" lIns="91440" tIns="45720" rIns="91440" bIns="45720" rtlCol="0" anchor="b">
            <a:noAutofit/>
          </a:bodyPr>
          <a:lstStyle/>
          <a:p>
            <a:r>
              <a:rPr lang="en" sz="4000" b="1" dirty="0">
                <a:latin typeface="Arial" panose="020B0604020202020204" pitchFamily="34" charset="0"/>
                <a:cs typeface="Arial" panose="020B0604020202020204" pitchFamily="34" charset="0"/>
              </a:rPr>
              <a:t>2. OPENNESS TO EXPERIENCE</a:t>
            </a:r>
            <a:endParaRPr lang="en-US" sz="4000" b="1" dirty="0">
              <a:latin typeface="Arial" panose="020B0604020202020204" pitchFamily="34" charset="0"/>
              <a:cs typeface="Arial" panose="020B0604020202020204" pitchFamily="34" charset="0"/>
            </a:endParaRPr>
          </a:p>
          <a:p>
            <a:endParaRPr lang="en-US" sz="4000" dirty="0">
              <a:cs typeface="Calibri Light"/>
            </a:endParaRPr>
          </a:p>
        </p:txBody>
      </p:sp>
      <p:sp>
        <p:nvSpPr>
          <p:cNvPr id="21" name="Rectangle 11">
            <a:extLst>
              <a:ext uri="{FF2B5EF4-FFF2-40B4-BE49-F238E27FC236}">
                <a16:creationId xmlns:a16="http://schemas.microsoft.com/office/drawing/2014/main" xmlns="" id="{169CC832-2974-4E8D-90ED-3E2941BA73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06A7FC61-1063-FB2A-D4EE-C372B7CBDC83}"/>
              </a:ext>
            </a:extLst>
          </p:cNvPr>
          <p:cNvSpPr>
            <a:spLocks noGrp="1"/>
          </p:cNvSpPr>
          <p:nvPr>
            <p:ph idx="1"/>
          </p:nvPr>
        </p:nvSpPr>
        <p:spPr>
          <a:xfrm>
            <a:off x="285632" y="1944836"/>
            <a:ext cx="5519435" cy="3440057"/>
          </a:xfrm>
        </p:spPr>
        <p:txBody>
          <a:bodyPr vert="horz" lIns="91440" tIns="45720" rIns="91440" bIns="45720" rtlCol="0" anchor="ctr">
            <a:noAutofit/>
          </a:bodyPr>
          <a:lstStyle/>
          <a:p>
            <a:pPr marL="0" indent="0">
              <a:buNone/>
            </a:pPr>
            <a:r>
              <a:rPr lang="en-GB" sz="2400" b="1" dirty="0">
                <a:solidFill>
                  <a:srgbClr val="002060"/>
                </a:solidFill>
                <a:latin typeface="Arial" panose="020B0604020202020204" pitchFamily="34" charset="0"/>
                <a:cs typeface="Arial" panose="020B0604020202020204" pitchFamily="34" charset="0"/>
              </a:rPr>
              <a:t>Open people can infect others with their warmth, they have no problem talking about feelings, they are aware of their own emotions. They are mostly creative people, hungry for experiences: those concerning their inner and outer world, they like novelties, new ideas.</a:t>
            </a:r>
            <a:endParaRPr lang="en-US" sz="2400" b="1" dirty="0">
              <a:solidFill>
                <a:srgbClr val="002060"/>
              </a:solidFill>
              <a:latin typeface="Arial" panose="020B0604020202020204" pitchFamily="34" charset="0"/>
              <a:cs typeface="Arial" panose="020B0604020202020204" pitchFamily="34" charset="0"/>
            </a:endParaRPr>
          </a:p>
        </p:txBody>
      </p:sp>
      <p:sp>
        <p:nvSpPr>
          <p:cNvPr id="22" name="Rectangle 13">
            <a:extLst>
              <a:ext uri="{FF2B5EF4-FFF2-40B4-BE49-F238E27FC236}">
                <a16:creationId xmlns:a16="http://schemas.microsoft.com/office/drawing/2014/main" xmlns="" id="{55222F96-971A-4F90-B841-6BAB416C7A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xmlns="" id="{08980754-6F4B-43C9-B9BE-127B6BED65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7">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1">
            <a:extLst>
              <a:ext uri="{FF2B5EF4-FFF2-40B4-BE49-F238E27FC236}">
                <a16:creationId xmlns:a16="http://schemas.microsoft.com/office/drawing/2014/main" xmlns="" id="{0356D34D-BDA8-9628-2007-44C530380394}"/>
              </a:ext>
            </a:extLst>
          </p:cNvPr>
          <p:cNvPicPr>
            <a:picLocks noChangeAspect="1"/>
          </p:cNvPicPr>
          <p:nvPr/>
        </p:nvPicPr>
        <p:blipFill>
          <a:blip r:embed="rId2"/>
          <a:stretch>
            <a:fillRect/>
          </a:stretch>
        </p:blipFill>
        <p:spPr>
          <a:xfrm>
            <a:off x="5987738" y="1806115"/>
            <a:ext cx="5628018" cy="3760521"/>
          </a:xfrm>
          <a:prstGeom prst="rect">
            <a:avLst/>
          </a:prstGeom>
        </p:spPr>
      </p:pic>
    </p:spTree>
    <p:extLst>
      <p:ext uri="{BB962C8B-B14F-4D97-AF65-F5344CB8AC3E}">
        <p14:creationId xmlns:p14="http://schemas.microsoft.com/office/powerpoint/2010/main" val="242579986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xmlns="" id="{3756B343-807D-456E-AA26-80E96B75D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7ADDF41-55DD-2042-7D02-673D6E1D8A33}"/>
              </a:ext>
            </a:extLst>
          </p:cNvPr>
          <p:cNvSpPr>
            <a:spLocks noGrp="1"/>
          </p:cNvSpPr>
          <p:nvPr>
            <p:ph type="title"/>
          </p:nvPr>
        </p:nvSpPr>
        <p:spPr>
          <a:xfrm>
            <a:off x="5760448" y="535205"/>
            <a:ext cx="6475418" cy="1200361"/>
          </a:xfrm>
        </p:spPr>
        <p:txBody>
          <a:bodyPr vert="horz" lIns="91440" tIns="45720" rIns="91440" bIns="45720" rtlCol="0" anchor="b">
            <a:noAutofit/>
          </a:bodyPr>
          <a:lstStyle/>
          <a:p>
            <a:r>
              <a:rPr lang="en" sz="4000" b="1" dirty="0">
                <a:latin typeface="Arial" panose="020B0604020202020204" pitchFamily="34" charset="0"/>
                <a:cs typeface="Arial" panose="020B0604020202020204" pitchFamily="34" charset="0"/>
              </a:rPr>
              <a:t>3. </a:t>
            </a:r>
            <a:r>
              <a:rPr lang="pl-PL" sz="4000" b="1" dirty="0">
                <a:latin typeface="Arial" panose="020B0604020202020204" pitchFamily="34" charset="0"/>
                <a:cs typeface="Arial" panose="020B0604020202020204" pitchFamily="34" charset="0"/>
              </a:rPr>
              <a:t>CONSCIENTIOUSNESS</a:t>
            </a:r>
            <a:endParaRPr lang="en-US" sz="4000" b="1"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xmlns="" id="{08980754-6F4B-43C9-B9BE-127B6BED65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xmlns="" id="{B7F6BC6B-A120-A6D5-4DB0-AC6E1E65C502}"/>
              </a:ext>
            </a:extLst>
          </p:cNvPr>
          <p:cNvPicPr>
            <a:picLocks noChangeAspect="1"/>
          </p:cNvPicPr>
          <p:nvPr/>
        </p:nvPicPr>
        <p:blipFill rotWithShape="1">
          <a:blip r:embed="rId2"/>
          <a:srcRect l="15999" r="13442" b="2"/>
          <a:stretch/>
        </p:blipFill>
        <p:spPr>
          <a:xfrm>
            <a:off x="222997" y="650494"/>
            <a:ext cx="5628018" cy="5324142"/>
          </a:xfrm>
          <a:prstGeom prst="rect">
            <a:avLst/>
          </a:prstGeom>
        </p:spPr>
      </p:pic>
      <p:sp>
        <p:nvSpPr>
          <p:cNvPr id="38" name="Rectangle 37">
            <a:extLst>
              <a:ext uri="{FF2B5EF4-FFF2-40B4-BE49-F238E27FC236}">
                <a16:creationId xmlns:a16="http://schemas.microsoft.com/office/drawing/2014/main" xmlns="" id="{169CC832-2974-4E8D-90ED-3E2941BA73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8">
            <a:extLst>
              <a:ext uri="{FF2B5EF4-FFF2-40B4-BE49-F238E27FC236}">
                <a16:creationId xmlns:a16="http://schemas.microsoft.com/office/drawing/2014/main" xmlns="" id="{2A10C04B-339B-C877-2384-DCF50F6D5EC6}"/>
              </a:ext>
            </a:extLst>
          </p:cNvPr>
          <p:cNvSpPr>
            <a:spLocks noGrp="1"/>
          </p:cNvSpPr>
          <p:nvPr>
            <p:ph idx="1"/>
          </p:nvPr>
        </p:nvSpPr>
        <p:spPr>
          <a:xfrm>
            <a:off x="6074012" y="1735567"/>
            <a:ext cx="5447984" cy="3807478"/>
          </a:xfrm>
        </p:spPr>
        <p:txBody>
          <a:bodyPr vert="horz" lIns="91440" tIns="45720" rIns="91440" bIns="45720" rtlCol="0" anchor="ctr">
            <a:noAutofit/>
          </a:bodyPr>
          <a:lstStyle/>
          <a:p>
            <a:pPr marL="0" indent="0">
              <a:buNone/>
            </a:pPr>
            <a:r>
              <a:rPr lang="en-GB" b="1" dirty="0">
                <a:solidFill>
                  <a:srgbClr val="002060"/>
                </a:solidFill>
                <a:latin typeface="Arial" panose="020B0604020202020204" pitchFamily="34" charset="0"/>
                <a:cs typeface="Arial" panose="020B0604020202020204" pitchFamily="34" charset="0"/>
              </a:rPr>
              <a:t>People who are very organized, dutiful, disciplined, have clearly defined goals they strive for. They are characterized by commitment and responsibility.</a:t>
            </a:r>
            <a:endParaRPr lang="en-US" b="1" dirty="0">
              <a:solidFill>
                <a:srgbClr val="002060"/>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xmlns="" id="{55222F96-971A-4F90-B841-6BAB416C7A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16207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0FE2D22C-409B-48AF-B24F-7988A8F7F8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90464369-70FA-42AF-948F-80664CA7BF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7ADDF41-55DD-2042-7D02-673D6E1D8A33}"/>
              </a:ext>
            </a:extLst>
          </p:cNvPr>
          <p:cNvSpPr>
            <a:spLocks noGrp="1"/>
          </p:cNvSpPr>
          <p:nvPr>
            <p:ph type="title"/>
          </p:nvPr>
        </p:nvSpPr>
        <p:spPr>
          <a:xfrm>
            <a:off x="5764783" y="349664"/>
            <a:ext cx="5845571" cy="1638377"/>
          </a:xfrm>
        </p:spPr>
        <p:txBody>
          <a:bodyPr vert="horz" lIns="91440" tIns="45720" rIns="91440" bIns="45720" rtlCol="0" anchor="b">
            <a:normAutofit/>
          </a:bodyPr>
          <a:lstStyle/>
          <a:p>
            <a:r>
              <a:rPr lang="en" sz="4000" b="1" dirty="0">
                <a:latin typeface="Arial" panose="020B0604020202020204" pitchFamily="34" charset="0"/>
                <a:cs typeface="Arial" panose="020B0604020202020204" pitchFamily="34" charset="0"/>
              </a:rPr>
              <a:t>4. EXTRAVERTISM</a:t>
            </a:r>
          </a:p>
          <a:p>
            <a:endParaRPr lang="en-US" sz="4000" kern="1200" dirty="0">
              <a:latin typeface="Times New Roman"/>
              <a:cs typeface="Times New Roman"/>
            </a:endParaRPr>
          </a:p>
        </p:txBody>
      </p:sp>
      <p:sp>
        <p:nvSpPr>
          <p:cNvPr id="30" name="Rectangle 29">
            <a:extLst>
              <a:ext uri="{FF2B5EF4-FFF2-40B4-BE49-F238E27FC236}">
                <a16:creationId xmlns:a16="http://schemas.microsoft.com/office/drawing/2014/main" xmlns="" id="{A648176E-454C-437C-B0FC-9B82FCF32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A6604B49-AD5C-4590-B051-06C8222ECD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CC552A98-EF7D-4D42-AB69-066B786AB5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BBB1A717-9A8D-D980-A097-37B3731EA22A}"/>
              </a:ext>
            </a:extLst>
          </p:cNvPr>
          <p:cNvPicPr>
            <a:picLocks noChangeAspect="1"/>
          </p:cNvPicPr>
          <p:nvPr/>
        </p:nvPicPr>
        <p:blipFill rotWithShape="1">
          <a:blip r:embed="rId2"/>
          <a:srcRect l="10057" r="10822" b="-3"/>
          <a:stretch/>
        </p:blipFill>
        <p:spPr>
          <a:xfrm>
            <a:off x="535110" y="627954"/>
            <a:ext cx="4235516" cy="5353373"/>
          </a:xfrm>
          <a:prstGeom prst="rect">
            <a:avLst/>
          </a:prstGeom>
        </p:spPr>
      </p:pic>
      <p:sp>
        <p:nvSpPr>
          <p:cNvPr id="23" name="Content Placeholder 22">
            <a:extLst>
              <a:ext uri="{FF2B5EF4-FFF2-40B4-BE49-F238E27FC236}">
                <a16:creationId xmlns:a16="http://schemas.microsoft.com/office/drawing/2014/main" xmlns="" id="{53389607-C3DC-8AA4-0F26-EB25D3CBD9AF}"/>
              </a:ext>
            </a:extLst>
          </p:cNvPr>
          <p:cNvSpPr>
            <a:spLocks noGrp="1"/>
          </p:cNvSpPr>
          <p:nvPr>
            <p:ph idx="1"/>
          </p:nvPr>
        </p:nvSpPr>
        <p:spPr>
          <a:xfrm>
            <a:off x="5665621" y="2376226"/>
            <a:ext cx="5837750" cy="3023702"/>
          </a:xfrm>
        </p:spPr>
        <p:txBody>
          <a:bodyPr anchor="ctr">
            <a:noAutofit/>
          </a:bodyPr>
          <a:lstStyle/>
          <a:p>
            <a:pPr marL="0" indent="0">
              <a:buNone/>
            </a:pPr>
            <a:r>
              <a:rPr lang="en-GB" b="1" dirty="0">
                <a:solidFill>
                  <a:srgbClr val="002060"/>
                </a:solidFill>
                <a:latin typeface="Arial" panose="020B0604020202020204" pitchFamily="34" charset="0"/>
                <a:cs typeface="Arial" panose="020B0604020202020204" pitchFamily="34" charset="0"/>
              </a:rPr>
              <a:t>Lively, sociable people, often talkative. They like to be among people and are often perceived as dominant, in the centre. Extroverts are full of energy, action-oriented, they feel bad in solitude, they can win people over.</a:t>
            </a:r>
            <a:endParaRPr lang="pl-PL"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791834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DBC6133C-0615-4CE4-9132-37E609A9BD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7E1FE7D-92AE-4ACE-6718-7AE25DB2BC7F}"/>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 sz="4000" b="1" dirty="0">
                <a:latin typeface="Arial" panose="020B0604020202020204" pitchFamily="34" charset="0"/>
                <a:cs typeface="Arial" panose="020B0604020202020204" pitchFamily="34" charset="0"/>
              </a:rPr>
              <a:t>5. NEUROTISM</a:t>
            </a:r>
          </a:p>
        </p:txBody>
      </p:sp>
      <p:sp>
        <p:nvSpPr>
          <p:cNvPr id="25" name="Rectangle 24">
            <a:extLst>
              <a:ext uri="{FF2B5EF4-FFF2-40B4-BE49-F238E27FC236}">
                <a16:creationId xmlns:a16="http://schemas.microsoft.com/office/drawing/2014/main" xmlns="" id="{169CC832-2974-4E8D-90ED-3E2941BA73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9">
            <a:extLst>
              <a:ext uri="{FF2B5EF4-FFF2-40B4-BE49-F238E27FC236}">
                <a16:creationId xmlns:a16="http://schemas.microsoft.com/office/drawing/2014/main" xmlns="" id="{FCC53A5C-3B8E-CB0B-ABD2-7B556F6BB504}"/>
              </a:ext>
            </a:extLst>
          </p:cNvPr>
          <p:cNvSpPr>
            <a:spLocks noGrp="1"/>
          </p:cNvSpPr>
          <p:nvPr>
            <p:ph idx="1"/>
          </p:nvPr>
        </p:nvSpPr>
        <p:spPr>
          <a:xfrm>
            <a:off x="616312" y="2031101"/>
            <a:ext cx="4599285" cy="3511943"/>
          </a:xfrm>
        </p:spPr>
        <p:txBody>
          <a:bodyPr vert="horz" lIns="91440" tIns="45720" rIns="91440" bIns="45720" rtlCol="0" anchor="ctr">
            <a:noAutofit/>
          </a:bodyPr>
          <a:lstStyle/>
          <a:p>
            <a:pPr marL="0" indent="0">
              <a:buNone/>
            </a:pPr>
            <a:r>
              <a:rPr lang="en-GB" sz="2400" b="1" dirty="0">
                <a:solidFill>
                  <a:srgbClr val="002060"/>
                </a:solidFill>
                <a:latin typeface="Arial" panose="020B0604020202020204" pitchFamily="34" charset="0"/>
                <a:cs typeface="Arial" panose="020B0604020202020204" pitchFamily="34" charset="0"/>
              </a:rPr>
              <a:t>Neurotic people are more likely to feel emotions such as anxiety, anger, </a:t>
            </a:r>
            <a:r>
              <a:rPr lang="en-GB" sz="2400" b="1" dirty="0" smtClean="0">
                <a:solidFill>
                  <a:srgbClr val="002060"/>
                </a:solidFill>
                <a:latin typeface="Arial" panose="020B0604020202020204" pitchFamily="34" charset="0"/>
                <a:cs typeface="Arial" panose="020B0604020202020204" pitchFamily="34" charset="0"/>
              </a:rPr>
              <a:t>fear, </a:t>
            </a:r>
            <a:r>
              <a:rPr lang="en-GB" sz="2400" b="1" dirty="0">
                <a:solidFill>
                  <a:srgbClr val="002060"/>
                </a:solidFill>
                <a:latin typeface="Arial" panose="020B0604020202020204" pitchFamily="34" charset="0"/>
                <a:cs typeface="Arial" panose="020B0604020202020204" pitchFamily="34" charset="0"/>
              </a:rPr>
              <a:t>sadness, guilt. They are sensitive and experience everyday stress more acutely and do not always cope well with it. They are quite shy </a:t>
            </a:r>
            <a:r>
              <a:rPr lang="en-GB" sz="2400" b="1" dirty="0" err="1" smtClean="0">
                <a:solidFill>
                  <a:srgbClr val="002060"/>
                </a:solidFill>
                <a:latin typeface="Arial" panose="020B0604020202020204" pitchFamily="34" charset="0"/>
                <a:cs typeface="Arial" panose="020B0604020202020204" pitchFamily="34" charset="0"/>
              </a:rPr>
              <a:t>peopl</a:t>
            </a:r>
            <a:r>
              <a:rPr lang="pl-PL" sz="2400" b="1" dirty="0" smtClean="0">
                <a:solidFill>
                  <a:srgbClr val="002060"/>
                </a:solidFill>
                <a:latin typeface="Arial" panose="020B0604020202020204" pitchFamily="34" charset="0"/>
                <a:cs typeface="Arial" panose="020B0604020202020204" pitchFamily="34" charset="0"/>
              </a:rPr>
              <a:t>e.</a:t>
            </a:r>
            <a:endParaRPr lang="en-US" sz="2400" dirty="0">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xmlns="" id="{55222F96-971A-4F90-B841-6BAB416C7A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08980754-6F4B-43C9-B9BE-127B6BED65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2">
            <a:extLst>
              <a:ext uri="{FF2B5EF4-FFF2-40B4-BE49-F238E27FC236}">
                <a16:creationId xmlns:a16="http://schemas.microsoft.com/office/drawing/2014/main" xmlns="" id="{8F87A365-3DFD-6E59-EEA1-35079AC507B6}"/>
              </a:ext>
            </a:extLst>
          </p:cNvPr>
          <p:cNvPicPr>
            <a:picLocks noChangeAspect="1"/>
          </p:cNvPicPr>
          <p:nvPr/>
        </p:nvPicPr>
        <p:blipFill>
          <a:blip r:embed="rId2"/>
          <a:stretch>
            <a:fillRect/>
          </a:stretch>
        </p:blipFill>
        <p:spPr>
          <a:xfrm>
            <a:off x="5987738" y="1912595"/>
            <a:ext cx="5628018" cy="2799939"/>
          </a:xfrm>
          <a:prstGeom prst="rect">
            <a:avLst/>
          </a:prstGeom>
        </p:spPr>
      </p:pic>
    </p:spTree>
    <p:extLst>
      <p:ext uri="{BB962C8B-B14F-4D97-AF65-F5344CB8AC3E}">
        <p14:creationId xmlns:p14="http://schemas.microsoft.com/office/powerpoint/2010/main" val="182395386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5" name="Rectangle 107">
            <a:extLst>
              <a:ext uri="{FF2B5EF4-FFF2-40B4-BE49-F238E27FC236}">
                <a16:creationId xmlns:a16="http://schemas.microsoft.com/office/drawing/2014/main" xmlns="" id="{9FF4A234-29BA-4B70-BFC0-64FBB64F2A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109">
            <a:extLst>
              <a:ext uri="{FF2B5EF4-FFF2-40B4-BE49-F238E27FC236}">
                <a16:creationId xmlns:a16="http://schemas.microsoft.com/office/drawing/2014/main" xmlns="" id="{C3107ADD-4B4E-4D37-98F9-BD1A576949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111">
            <a:extLst>
              <a:ext uri="{FF2B5EF4-FFF2-40B4-BE49-F238E27FC236}">
                <a16:creationId xmlns:a16="http://schemas.microsoft.com/office/drawing/2014/main" xmlns="" id="{25C1F4D8-9670-4B56-BD70-732561AD0B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74388"/>
            <a:ext cx="8253733" cy="5093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C0D2E45C-69DF-7FF5-523F-D13CB34E59B7}"/>
              </a:ext>
            </a:extLst>
          </p:cNvPr>
          <p:cNvSpPr>
            <a:spLocks noGrp="1"/>
          </p:cNvSpPr>
          <p:nvPr>
            <p:ph idx="1"/>
          </p:nvPr>
        </p:nvSpPr>
        <p:spPr>
          <a:xfrm>
            <a:off x="372626" y="1784182"/>
            <a:ext cx="7117889" cy="3891057"/>
          </a:xfrm>
        </p:spPr>
        <p:txBody>
          <a:bodyPr vert="horz" lIns="91440" tIns="45720" rIns="91440" bIns="45720" rtlCol="0" anchor="t">
            <a:normAutofit/>
          </a:bodyPr>
          <a:lstStyle/>
          <a:p>
            <a:pPr marL="0" indent="0" algn="ctr">
              <a:buNone/>
            </a:pPr>
            <a:r>
              <a:rPr lang="en" sz="3200" b="1" dirty="0" smtClean="0">
                <a:solidFill>
                  <a:srgbClr val="7030A0"/>
                </a:solidFill>
                <a:latin typeface="Arial" panose="020B0604020202020204" pitchFamily="34" charset="0"/>
                <a:cs typeface="Arial" panose="020B0604020202020204" pitchFamily="34" charset="0"/>
              </a:rPr>
              <a:t>SELF-</a:t>
            </a:r>
            <a:r>
              <a:rPr lang="pl-PL" sz="3200" b="1" dirty="0" smtClean="0">
                <a:solidFill>
                  <a:srgbClr val="7030A0"/>
                </a:solidFill>
                <a:latin typeface="Arial" panose="020B0604020202020204" pitchFamily="34" charset="0"/>
                <a:cs typeface="Arial" panose="020B0604020202020204" pitchFamily="34" charset="0"/>
              </a:rPr>
              <a:t>AWARENESS</a:t>
            </a:r>
            <a:endParaRPr lang="en-US" sz="3200" dirty="0">
              <a:solidFill>
                <a:srgbClr val="7030A0"/>
              </a:solidFill>
              <a:latin typeface="Arial" panose="020B0604020202020204" pitchFamily="34" charset="0"/>
              <a:cs typeface="Arial" panose="020B0604020202020204" pitchFamily="34" charset="0"/>
            </a:endParaRPr>
          </a:p>
          <a:p>
            <a:pPr marL="0" indent="0" algn="ctr">
              <a:buNone/>
            </a:pPr>
            <a:r>
              <a:rPr lang="en" sz="3200" dirty="0">
                <a:latin typeface="Arial" panose="020B0604020202020204" pitchFamily="34" charset="0"/>
                <a:cs typeface="Arial" panose="020B0604020202020204" pitchFamily="34" charset="0"/>
              </a:rPr>
              <a:t>as an </a:t>
            </a:r>
            <a:r>
              <a:rPr lang="en" sz="3200" dirty="0" smtClean="0">
                <a:latin typeface="Arial" panose="020B0604020202020204" pitchFamily="34" charset="0"/>
                <a:cs typeface="Arial" panose="020B0604020202020204" pitchFamily="34" charset="0"/>
              </a:rPr>
              <a:t>element</a:t>
            </a:r>
            <a:r>
              <a:rPr lang="pl-PL" sz="3200" dirty="0" smtClean="0">
                <a:latin typeface="Arial" panose="020B0604020202020204" pitchFamily="34" charset="0"/>
                <a:cs typeface="Arial" panose="020B0604020202020204" pitchFamily="34" charset="0"/>
              </a:rPr>
              <a:t> of</a:t>
            </a:r>
            <a:endParaRPr lang="en" sz="3200" dirty="0">
              <a:latin typeface="Arial" panose="020B0604020202020204" pitchFamily="34" charset="0"/>
              <a:cs typeface="Arial" panose="020B0604020202020204" pitchFamily="34" charset="0"/>
            </a:endParaRPr>
          </a:p>
          <a:p>
            <a:pPr marL="0" indent="0" algn="ctr">
              <a:buNone/>
            </a:pPr>
            <a:r>
              <a:rPr lang="en" sz="3200" b="1" dirty="0">
                <a:latin typeface="Arial" panose="020B0604020202020204" pitchFamily="34" charset="0"/>
                <a:cs typeface="Arial" panose="020B0604020202020204" pitchFamily="34" charset="0"/>
              </a:rPr>
              <a:t>EMOTIONAL INTELLIGENCE</a:t>
            </a:r>
            <a:endParaRPr lang="en-US" dirty="0">
              <a:latin typeface="Arial" panose="020B0604020202020204" pitchFamily="34" charset="0"/>
              <a:cs typeface="Arial" panose="020B0604020202020204" pitchFamily="34" charset="0"/>
            </a:endParaRPr>
          </a:p>
          <a:p>
            <a:pPr algn="ctr">
              <a:buClr>
                <a:srgbClr val="C3B2A7"/>
              </a:buClr>
            </a:pPr>
            <a:endParaRPr lang="en-US" sz="2400" dirty="0">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xmlns="" id="{FAFFF68C-E8F6-F710-2975-0F9F4147B779}"/>
              </a:ext>
            </a:extLst>
          </p:cNvPr>
          <p:cNvPicPr>
            <a:picLocks noChangeAspect="1"/>
          </p:cNvPicPr>
          <p:nvPr/>
        </p:nvPicPr>
        <p:blipFill rotWithShape="1">
          <a:blip r:embed="rId2"/>
          <a:srcRect l="4104" r="5252" b="2"/>
          <a:stretch/>
        </p:blipFill>
        <p:spPr>
          <a:xfrm>
            <a:off x="7434124" y="882887"/>
            <a:ext cx="3902613" cy="5095121"/>
          </a:xfrm>
          <a:prstGeom prst="rect">
            <a:avLst/>
          </a:prstGeom>
        </p:spPr>
      </p:pic>
      <p:grpSp>
        <p:nvGrpSpPr>
          <p:cNvPr id="114" name="Group 113">
            <a:extLst>
              <a:ext uri="{FF2B5EF4-FFF2-40B4-BE49-F238E27FC236}">
                <a16:creationId xmlns:a16="http://schemas.microsoft.com/office/drawing/2014/main" xmlns="" id="{B0D9F39F-3C2F-474E-9371-3A76D20F001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623129" y="-21214"/>
            <a:ext cx="3363795" cy="6379369"/>
            <a:chOff x="8623129" y="-21214"/>
            <a:chExt cx="3363795" cy="6379369"/>
          </a:xfrm>
        </p:grpSpPr>
        <p:sp>
          <p:nvSpPr>
            <p:cNvPr id="115" name="Freeform 10">
              <a:extLst>
                <a:ext uri="{FF2B5EF4-FFF2-40B4-BE49-F238E27FC236}">
                  <a16:creationId xmlns:a16="http://schemas.microsoft.com/office/drawing/2014/main" xmlns="" id="{B151F0C2-EB37-4394-85D8-631C639D6E0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484465" y="152662"/>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5">
              <a:extLst>
                <a:ext uri="{FF2B5EF4-FFF2-40B4-BE49-F238E27FC236}">
                  <a16:creationId xmlns:a16="http://schemas.microsoft.com/office/drawing/2014/main" xmlns="" id="{16BA0741-61D0-4B78-99A2-84727B15459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488395" y="66685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8">
              <a:extLst>
                <a:ext uri="{FF2B5EF4-FFF2-40B4-BE49-F238E27FC236}">
                  <a16:creationId xmlns:a16="http://schemas.microsoft.com/office/drawing/2014/main" xmlns="" id="{608BEE1D-8947-4860-92E2-DF5E7261769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491809" y="41011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52">
              <a:extLst>
                <a:ext uri="{FF2B5EF4-FFF2-40B4-BE49-F238E27FC236}">
                  <a16:creationId xmlns:a16="http://schemas.microsoft.com/office/drawing/2014/main" xmlns="" id="{23477C11-8260-4FBB-821B-620D7E4C724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251208" y="451020"/>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54">
              <a:extLst>
                <a:ext uri="{FF2B5EF4-FFF2-40B4-BE49-F238E27FC236}">
                  <a16:creationId xmlns:a16="http://schemas.microsoft.com/office/drawing/2014/main" xmlns="" id="{E1B67178-0C14-4601-BF94-91DCCCD9EC8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228136" y="614648"/>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59">
              <a:extLst>
                <a:ext uri="{FF2B5EF4-FFF2-40B4-BE49-F238E27FC236}">
                  <a16:creationId xmlns:a16="http://schemas.microsoft.com/office/drawing/2014/main" xmlns="" id="{EDEB60C8-CA29-46D3-9AA7-9F7A1252D50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207748" y="255923"/>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78">
              <a:extLst>
                <a:ext uri="{FF2B5EF4-FFF2-40B4-BE49-F238E27FC236}">
                  <a16:creationId xmlns:a16="http://schemas.microsoft.com/office/drawing/2014/main" xmlns="" id="{9E5C2B83-454B-4951-8B08-3D617778E76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988514" y="745367"/>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79">
              <a:extLst>
                <a:ext uri="{FF2B5EF4-FFF2-40B4-BE49-F238E27FC236}">
                  <a16:creationId xmlns:a16="http://schemas.microsoft.com/office/drawing/2014/main" xmlns="" id="{AFAD21A0-BC8E-4635-AFFB-E87CD92C8F4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735279" y="742705"/>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84">
              <a:extLst>
                <a:ext uri="{FF2B5EF4-FFF2-40B4-BE49-F238E27FC236}">
                  <a16:creationId xmlns:a16="http://schemas.microsoft.com/office/drawing/2014/main" xmlns="" id="{4B01379C-61AE-4191-B726-E8A6D84B9CF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970004" y="540781"/>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86">
              <a:extLst>
                <a:ext uri="{FF2B5EF4-FFF2-40B4-BE49-F238E27FC236}">
                  <a16:creationId xmlns:a16="http://schemas.microsoft.com/office/drawing/2014/main" xmlns="" id="{38F67446-9956-4CD9-B003-A772F21589C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979973" y="194772"/>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06">
              <a:extLst>
                <a:ext uri="{FF2B5EF4-FFF2-40B4-BE49-F238E27FC236}">
                  <a16:creationId xmlns:a16="http://schemas.microsoft.com/office/drawing/2014/main" xmlns="" id="{FBA47277-EA28-45EB-80A0-64DA80757D3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715672" y="5894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10">
              <a:extLst>
                <a:ext uri="{FF2B5EF4-FFF2-40B4-BE49-F238E27FC236}">
                  <a16:creationId xmlns:a16="http://schemas.microsoft.com/office/drawing/2014/main" xmlns="" id="{F74A8421-8E72-4D0B-A55B-E4EC1DCAC55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693396" y="341651"/>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23">
              <a:extLst>
                <a:ext uri="{FF2B5EF4-FFF2-40B4-BE49-F238E27FC236}">
                  <a16:creationId xmlns:a16="http://schemas.microsoft.com/office/drawing/2014/main" xmlns="" id="{779CF57F-496E-4365-8D91-7326A2120B6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475108" y="214054"/>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30">
              <a:extLst>
                <a:ext uri="{FF2B5EF4-FFF2-40B4-BE49-F238E27FC236}">
                  <a16:creationId xmlns:a16="http://schemas.microsoft.com/office/drawing/2014/main" xmlns="" id="{160F21FA-063A-4C1C-A5D4-60AD79CB2EB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448329" y="503303"/>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35">
              <a:extLst>
                <a:ext uri="{FF2B5EF4-FFF2-40B4-BE49-F238E27FC236}">
                  <a16:creationId xmlns:a16="http://schemas.microsoft.com/office/drawing/2014/main" xmlns="" id="{8FABF168-1906-4AE6-B3F5-15EEE8CADFB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453265" y="685532"/>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36">
              <a:extLst>
                <a:ext uri="{FF2B5EF4-FFF2-40B4-BE49-F238E27FC236}">
                  <a16:creationId xmlns:a16="http://schemas.microsoft.com/office/drawing/2014/main" xmlns="" id="{F359FC54-371A-45E1-BC00-CC4B391E9DD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070404" y="607372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0">
              <a:extLst>
                <a:ext uri="{FF2B5EF4-FFF2-40B4-BE49-F238E27FC236}">
                  <a16:creationId xmlns:a16="http://schemas.microsoft.com/office/drawing/2014/main" xmlns="" id="{D5434E53-B08F-4ACA-91A1-72DD4A438C5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778793" y="6247124"/>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17">
              <a:extLst>
                <a:ext uri="{FF2B5EF4-FFF2-40B4-BE49-F238E27FC236}">
                  <a16:creationId xmlns:a16="http://schemas.microsoft.com/office/drawing/2014/main" xmlns="" id="{1AAA8D66-0CB7-4E6F-A817-5DA6D1D9E02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576434" y="5977372"/>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44">
              <a:extLst>
                <a:ext uri="{FF2B5EF4-FFF2-40B4-BE49-F238E27FC236}">
                  <a16:creationId xmlns:a16="http://schemas.microsoft.com/office/drawing/2014/main" xmlns="" id="{8E5C413D-130F-40EF-986E-3803AA20D98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200629" y="6087360"/>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
              <a:extLst>
                <a:ext uri="{FF2B5EF4-FFF2-40B4-BE49-F238E27FC236}">
                  <a16:creationId xmlns:a16="http://schemas.microsoft.com/office/drawing/2014/main" xmlns="" id="{81F2F622-5B4D-47DB-8E8E-C6C5090133B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228976" y="3532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
              <a:extLst>
                <a:ext uri="{FF2B5EF4-FFF2-40B4-BE49-F238E27FC236}">
                  <a16:creationId xmlns:a16="http://schemas.microsoft.com/office/drawing/2014/main" xmlns="" id="{D11F209F-C153-40EF-9687-AC9B7EDC355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729153" y="975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6">
              <a:extLst>
                <a:ext uri="{FF2B5EF4-FFF2-40B4-BE49-F238E27FC236}">
                  <a16:creationId xmlns:a16="http://schemas.microsoft.com/office/drawing/2014/main" xmlns="" id="{F2C892FE-0BCC-436C-A56C-75F22A5326D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508403" y="18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0">
              <a:extLst>
                <a:ext uri="{FF2B5EF4-FFF2-40B4-BE49-F238E27FC236}">
                  <a16:creationId xmlns:a16="http://schemas.microsoft.com/office/drawing/2014/main" xmlns="" id="{94890050-B99A-49B3-AA43-B907D7BC40F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196042" y="125820"/>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5">
              <a:extLst>
                <a:ext uri="{FF2B5EF4-FFF2-40B4-BE49-F238E27FC236}">
                  <a16:creationId xmlns:a16="http://schemas.microsoft.com/office/drawing/2014/main" xmlns="" id="{4F10F360-2A8A-47C7-97F1-39C21A3E0D4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223905" y="798456"/>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8">
              <a:extLst>
                <a:ext uri="{FF2B5EF4-FFF2-40B4-BE49-F238E27FC236}">
                  <a16:creationId xmlns:a16="http://schemas.microsoft.com/office/drawing/2014/main" xmlns="" id="{B941FB0E-BF49-4CEF-8D20-36B788D3B95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203386" y="383274"/>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52">
              <a:extLst>
                <a:ext uri="{FF2B5EF4-FFF2-40B4-BE49-F238E27FC236}">
                  <a16:creationId xmlns:a16="http://schemas.microsoft.com/office/drawing/2014/main" xmlns="" id="{162B6B81-4CA7-440F-8815-60920B96035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885093" y="424178"/>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54">
              <a:extLst>
                <a:ext uri="{FF2B5EF4-FFF2-40B4-BE49-F238E27FC236}">
                  <a16:creationId xmlns:a16="http://schemas.microsoft.com/office/drawing/2014/main" xmlns="" id="{D5ECC74F-C23A-4D14-8843-30C85D26D1C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862021" y="587806"/>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59">
              <a:extLst>
                <a:ext uri="{FF2B5EF4-FFF2-40B4-BE49-F238E27FC236}">
                  <a16:creationId xmlns:a16="http://schemas.microsoft.com/office/drawing/2014/main" xmlns="" id="{169EAE32-FA5D-417A-9E3D-ED5FC3A9C71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841633" y="22908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78">
              <a:extLst>
                <a:ext uri="{FF2B5EF4-FFF2-40B4-BE49-F238E27FC236}">
                  <a16:creationId xmlns:a16="http://schemas.microsoft.com/office/drawing/2014/main" xmlns="" id="{81E3B909-6FF7-4890-B0F9-AF9949309C9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622399" y="69462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84">
              <a:extLst>
                <a:ext uri="{FF2B5EF4-FFF2-40B4-BE49-F238E27FC236}">
                  <a16:creationId xmlns:a16="http://schemas.microsoft.com/office/drawing/2014/main" xmlns="" id="{8A143A49-AE2E-4E58-80F5-ED3669450C7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603889" y="49003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86">
              <a:extLst>
                <a:ext uri="{FF2B5EF4-FFF2-40B4-BE49-F238E27FC236}">
                  <a16:creationId xmlns:a16="http://schemas.microsoft.com/office/drawing/2014/main" xmlns="" id="{CABDA8BE-A80E-4A04-8F32-5125E97D056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613858" y="144026"/>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06">
              <a:extLst>
                <a:ext uri="{FF2B5EF4-FFF2-40B4-BE49-F238E27FC236}">
                  <a16:creationId xmlns:a16="http://schemas.microsoft.com/office/drawing/2014/main" xmlns="" id="{F6679A4D-9FFD-4D03-9A13-3A08FDCE9B3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887112" y="81405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10">
              <a:extLst>
                <a:ext uri="{FF2B5EF4-FFF2-40B4-BE49-F238E27FC236}">
                  <a16:creationId xmlns:a16="http://schemas.microsoft.com/office/drawing/2014/main" xmlns="" id="{F8AE33DF-4319-45F4-A184-8C61154F1F4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81833" y="290892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35">
              <a:extLst>
                <a:ext uri="{FF2B5EF4-FFF2-40B4-BE49-F238E27FC236}">
                  <a16:creationId xmlns:a16="http://schemas.microsoft.com/office/drawing/2014/main" xmlns="" id="{799215C2-6C9A-474F-A5A4-C0B64A7F8B1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229822" y="56408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31">
              <a:extLst>
                <a:ext uri="{FF2B5EF4-FFF2-40B4-BE49-F238E27FC236}">
                  <a16:creationId xmlns:a16="http://schemas.microsoft.com/office/drawing/2014/main" xmlns="" id="{67D91C73-C376-4277-9EFD-9FD0470AD26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928406" y="625470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41">
              <a:extLst>
                <a:ext uri="{FF2B5EF4-FFF2-40B4-BE49-F238E27FC236}">
                  <a16:creationId xmlns:a16="http://schemas.microsoft.com/office/drawing/2014/main" xmlns="" id="{3B663AEA-3170-47F1-999C-74A61A961D5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650234" y="60578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03">
              <a:extLst>
                <a:ext uri="{FF2B5EF4-FFF2-40B4-BE49-F238E27FC236}">
                  <a16:creationId xmlns:a16="http://schemas.microsoft.com/office/drawing/2014/main" xmlns="" id="{0B6F7609-A46F-495F-ACA3-C299FBDD271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340059" y="599533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19">
              <a:extLst>
                <a:ext uri="{FF2B5EF4-FFF2-40B4-BE49-F238E27FC236}">
                  <a16:creationId xmlns:a16="http://schemas.microsoft.com/office/drawing/2014/main" xmlns="" id="{5C65C06C-6AE3-4741-A0B0-AB4626AA8DC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974303" y="6035021"/>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
              <a:extLst>
                <a:ext uri="{FF2B5EF4-FFF2-40B4-BE49-F238E27FC236}">
                  <a16:creationId xmlns:a16="http://schemas.microsoft.com/office/drawing/2014/main" xmlns="" id="{35CA5C8C-D72C-482D-9453-B29DFEEE425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862861" y="848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0">
              <a:extLst>
                <a:ext uri="{FF2B5EF4-FFF2-40B4-BE49-F238E27FC236}">
                  <a16:creationId xmlns:a16="http://schemas.microsoft.com/office/drawing/2014/main" xmlns="" id="{2B94DB80-B7D1-4170-88A2-6E4EC552461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71290" y="11763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5">
              <a:extLst>
                <a:ext uri="{FF2B5EF4-FFF2-40B4-BE49-F238E27FC236}">
                  <a16:creationId xmlns:a16="http://schemas.microsoft.com/office/drawing/2014/main" xmlns="" id="{2F8AE45B-8CBB-4DA9-8248-23615828CE1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75220" y="63183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8">
              <a:extLst>
                <a:ext uri="{FF2B5EF4-FFF2-40B4-BE49-F238E27FC236}">
                  <a16:creationId xmlns:a16="http://schemas.microsoft.com/office/drawing/2014/main" xmlns="" id="{22F566CA-D7F1-40DD-A2DC-740587F5929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78634" y="37508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9">
              <a:extLst>
                <a:ext uri="{FF2B5EF4-FFF2-40B4-BE49-F238E27FC236}">
                  <a16:creationId xmlns:a16="http://schemas.microsoft.com/office/drawing/2014/main" xmlns="" id="{25703CD1-3965-43FB-8408-77151BBD2C4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33870" y="2062096"/>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20">
              <a:extLst>
                <a:ext uri="{FF2B5EF4-FFF2-40B4-BE49-F238E27FC236}">
                  <a16:creationId xmlns:a16="http://schemas.microsoft.com/office/drawing/2014/main" xmlns="" id="{8236AF27-E29A-4BE1-835F-3E58632F5A2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53315" y="2259521"/>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22">
              <a:extLst>
                <a:ext uri="{FF2B5EF4-FFF2-40B4-BE49-F238E27FC236}">
                  <a16:creationId xmlns:a16="http://schemas.microsoft.com/office/drawing/2014/main" xmlns="" id="{C127F179-C992-4D40-B186-06818A77CB4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22654" y="108936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23">
              <a:extLst>
                <a:ext uri="{FF2B5EF4-FFF2-40B4-BE49-F238E27FC236}">
                  <a16:creationId xmlns:a16="http://schemas.microsoft.com/office/drawing/2014/main" xmlns="" id="{6B0E5B35-D3B7-4BEB-839F-D258E79A0FF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36341" y="87679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26">
              <a:extLst>
                <a:ext uri="{FF2B5EF4-FFF2-40B4-BE49-F238E27FC236}">
                  <a16:creationId xmlns:a16="http://schemas.microsoft.com/office/drawing/2014/main" xmlns="" id="{0A5309F9-3D88-4474-ABD7-B61C20EEAA2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23565" y="136050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27">
              <a:extLst>
                <a:ext uri="{FF2B5EF4-FFF2-40B4-BE49-F238E27FC236}">
                  <a16:creationId xmlns:a16="http://schemas.microsoft.com/office/drawing/2014/main" xmlns="" id="{C4D0EC36-D809-4017-A7B7-70EF5325050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14041" y="179760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28">
              <a:extLst>
                <a:ext uri="{FF2B5EF4-FFF2-40B4-BE49-F238E27FC236}">
                  <a16:creationId xmlns:a16="http://schemas.microsoft.com/office/drawing/2014/main" xmlns="" id="{FBDEBED8-29DF-4480-8174-2215AF3EDBF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01125" y="157501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30">
              <a:extLst>
                <a:ext uri="{FF2B5EF4-FFF2-40B4-BE49-F238E27FC236}">
                  <a16:creationId xmlns:a16="http://schemas.microsoft.com/office/drawing/2014/main" xmlns="" id="{3444EF1F-615A-46FF-ABD9-F8C3E27AF1E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76375" y="111811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43">
              <a:extLst>
                <a:ext uri="{FF2B5EF4-FFF2-40B4-BE49-F238E27FC236}">
                  <a16:creationId xmlns:a16="http://schemas.microsoft.com/office/drawing/2014/main" xmlns="" id="{47063C05-57F6-44CA-9FD0-6206D1A0C4C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90367" y="82600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51">
              <a:extLst>
                <a:ext uri="{FF2B5EF4-FFF2-40B4-BE49-F238E27FC236}">
                  <a16:creationId xmlns:a16="http://schemas.microsoft.com/office/drawing/2014/main" xmlns="" id="{73C07EAB-D311-4701-AF3F-FB2F55FEC87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63336" y="109397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52">
              <a:extLst>
                <a:ext uri="{FF2B5EF4-FFF2-40B4-BE49-F238E27FC236}">
                  <a16:creationId xmlns:a16="http://schemas.microsoft.com/office/drawing/2014/main" xmlns="" id="{26072D6D-FE3B-47A4-8F9D-711D9F61723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60341" y="41599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53">
              <a:extLst>
                <a:ext uri="{FF2B5EF4-FFF2-40B4-BE49-F238E27FC236}">
                  <a16:creationId xmlns:a16="http://schemas.microsoft.com/office/drawing/2014/main" xmlns="" id="{0FAA55A3-30BC-408E-8D76-63F4A114E3E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51422" y="133274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54">
              <a:extLst>
                <a:ext uri="{FF2B5EF4-FFF2-40B4-BE49-F238E27FC236}">
                  <a16:creationId xmlns:a16="http://schemas.microsoft.com/office/drawing/2014/main" xmlns="" id="{94A75CDE-F5FD-4343-800E-D6683426D7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37269" y="57961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55">
              <a:extLst>
                <a:ext uri="{FF2B5EF4-FFF2-40B4-BE49-F238E27FC236}">
                  <a16:creationId xmlns:a16="http://schemas.microsoft.com/office/drawing/2014/main" xmlns="" id="{BDB3210B-EBD6-49C4-B615-F17B281B029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13924" y="38317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56">
              <a:extLst>
                <a:ext uri="{FF2B5EF4-FFF2-40B4-BE49-F238E27FC236}">
                  <a16:creationId xmlns:a16="http://schemas.microsoft.com/office/drawing/2014/main" xmlns="" id="{D85BCAD4-3F0F-401D-8253-E514BE040D0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50978" y="2258832"/>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57">
              <a:extLst>
                <a:ext uri="{FF2B5EF4-FFF2-40B4-BE49-F238E27FC236}">
                  <a16:creationId xmlns:a16="http://schemas.microsoft.com/office/drawing/2014/main" xmlns="" id="{176EC456-36D0-4751-86EE-E8E5D48EBBF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37431" y="1560850"/>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59">
              <a:extLst>
                <a:ext uri="{FF2B5EF4-FFF2-40B4-BE49-F238E27FC236}">
                  <a16:creationId xmlns:a16="http://schemas.microsoft.com/office/drawing/2014/main" xmlns="" id="{E6CC98B0-1624-48FE-98C5-66620ECF7D1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16881" y="22089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60">
              <a:extLst>
                <a:ext uri="{FF2B5EF4-FFF2-40B4-BE49-F238E27FC236}">
                  <a16:creationId xmlns:a16="http://schemas.microsoft.com/office/drawing/2014/main" xmlns="" id="{8D98D9B3-C3C3-42B4-A836-2FDAAF9F240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12112" y="179064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61">
              <a:extLst>
                <a:ext uri="{FF2B5EF4-FFF2-40B4-BE49-F238E27FC236}">
                  <a16:creationId xmlns:a16="http://schemas.microsoft.com/office/drawing/2014/main" xmlns="" id="{A203AABB-A7B2-4544-88FB-2DB3A7CCC20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78409" y="2025004"/>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78">
              <a:extLst>
                <a:ext uri="{FF2B5EF4-FFF2-40B4-BE49-F238E27FC236}">
                  <a16:creationId xmlns:a16="http://schemas.microsoft.com/office/drawing/2014/main" xmlns="" id="{680D5D17-AC96-4E0F-ADB9-FCE1FF4CE77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273743" y="68643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84">
              <a:extLst>
                <a:ext uri="{FF2B5EF4-FFF2-40B4-BE49-F238E27FC236}">
                  <a16:creationId xmlns:a16="http://schemas.microsoft.com/office/drawing/2014/main" xmlns="" id="{BF0C7978-F9E2-4005-9574-15B3FB55380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255233" y="48184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86">
              <a:extLst>
                <a:ext uri="{FF2B5EF4-FFF2-40B4-BE49-F238E27FC236}">
                  <a16:creationId xmlns:a16="http://schemas.microsoft.com/office/drawing/2014/main" xmlns="" id="{9CC06248-C521-4E65-9620-07D06F89338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265202" y="13583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106">
              <a:extLst>
                <a:ext uri="{FF2B5EF4-FFF2-40B4-BE49-F238E27FC236}">
                  <a16:creationId xmlns:a16="http://schemas.microsoft.com/office/drawing/2014/main" xmlns="" id="{705B6C10-6A43-4BBE-A52C-DC2DAECAF19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000901" y="55445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110">
              <a:extLst>
                <a:ext uri="{FF2B5EF4-FFF2-40B4-BE49-F238E27FC236}">
                  <a16:creationId xmlns:a16="http://schemas.microsoft.com/office/drawing/2014/main" xmlns="" id="{5BA4A0DD-7264-46BB-8644-3C50941C9A3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978625" y="30662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112">
              <a:extLst>
                <a:ext uri="{FF2B5EF4-FFF2-40B4-BE49-F238E27FC236}">
                  <a16:creationId xmlns:a16="http://schemas.microsoft.com/office/drawing/2014/main" xmlns="" id="{B452AC30-E9F4-4529-BD6E-5ADCDA5339E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988919" y="733265"/>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123">
              <a:extLst>
                <a:ext uri="{FF2B5EF4-FFF2-40B4-BE49-F238E27FC236}">
                  <a16:creationId xmlns:a16="http://schemas.microsoft.com/office/drawing/2014/main" xmlns="" id="{68EDA7F2-4EE5-4AEC-A504-CB08F6B9A75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760337" y="179025"/>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130">
              <a:extLst>
                <a:ext uri="{FF2B5EF4-FFF2-40B4-BE49-F238E27FC236}">
                  <a16:creationId xmlns:a16="http://schemas.microsoft.com/office/drawing/2014/main" xmlns="" id="{5E189D22-8F54-46F8-9611-4F1FCC31BD6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733558" y="46827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135">
              <a:extLst>
                <a:ext uri="{FF2B5EF4-FFF2-40B4-BE49-F238E27FC236}">
                  <a16:creationId xmlns:a16="http://schemas.microsoft.com/office/drawing/2014/main" xmlns="" id="{B761794A-7FCE-4DAA-B710-803CA99FAA5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735164" y="688450"/>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5">
              <a:extLst>
                <a:ext uri="{FF2B5EF4-FFF2-40B4-BE49-F238E27FC236}">
                  <a16:creationId xmlns:a16="http://schemas.microsoft.com/office/drawing/2014/main" xmlns="" id="{20995D3A-FC68-4B79-9632-2BB10ECA87B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39200" y="2730591"/>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6">
              <a:extLst>
                <a:ext uri="{FF2B5EF4-FFF2-40B4-BE49-F238E27FC236}">
                  <a16:creationId xmlns:a16="http://schemas.microsoft.com/office/drawing/2014/main" xmlns="" id="{49C159BB-7257-4A09-8C12-6AF61D71170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40727" y="5074748"/>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7">
              <a:extLst>
                <a:ext uri="{FF2B5EF4-FFF2-40B4-BE49-F238E27FC236}">
                  <a16:creationId xmlns:a16="http://schemas.microsoft.com/office/drawing/2014/main" xmlns="" id="{F5CD4467-A569-43CF-86A0-79473F58071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09157" y="244427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8">
              <a:extLst>
                <a:ext uri="{FF2B5EF4-FFF2-40B4-BE49-F238E27FC236}">
                  <a16:creationId xmlns:a16="http://schemas.microsoft.com/office/drawing/2014/main" xmlns="" id="{E4FC1A14-AE5B-4899-95DD-9C56237DA54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97605" y="477570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9">
              <a:extLst>
                <a:ext uri="{FF2B5EF4-FFF2-40B4-BE49-F238E27FC236}">
                  <a16:creationId xmlns:a16="http://schemas.microsoft.com/office/drawing/2014/main" xmlns="" id="{EC77E2DE-CC58-4107-A404-885D2613A57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05743" y="449523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11">
              <a:extLst>
                <a:ext uri="{FF2B5EF4-FFF2-40B4-BE49-F238E27FC236}">
                  <a16:creationId xmlns:a16="http://schemas.microsoft.com/office/drawing/2014/main" xmlns="" id="{0E497A22-C9CB-4ADE-AE43-9E6768B22B0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66104" y="423399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12">
              <a:extLst>
                <a:ext uri="{FF2B5EF4-FFF2-40B4-BE49-F238E27FC236}">
                  <a16:creationId xmlns:a16="http://schemas.microsoft.com/office/drawing/2014/main" xmlns="" id="{64056CC8-26C8-4739-B9F7-0F23B778ABE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01545" y="3614232"/>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13">
              <a:extLst>
                <a:ext uri="{FF2B5EF4-FFF2-40B4-BE49-F238E27FC236}">
                  <a16:creationId xmlns:a16="http://schemas.microsoft.com/office/drawing/2014/main" xmlns="" id="{CABABB06-E976-4F92-836D-60FC8F8D1F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82345" y="3135487"/>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14">
              <a:extLst>
                <a:ext uri="{FF2B5EF4-FFF2-40B4-BE49-F238E27FC236}">
                  <a16:creationId xmlns:a16="http://schemas.microsoft.com/office/drawing/2014/main" xmlns="" id="{FD9DF2A8-9AFC-48B4-BF3A-14B73A84FBA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72985" y="337541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16">
              <a:extLst>
                <a:ext uri="{FF2B5EF4-FFF2-40B4-BE49-F238E27FC236}">
                  <a16:creationId xmlns:a16="http://schemas.microsoft.com/office/drawing/2014/main" xmlns="" id="{C8825D2E-6C88-42BD-9C25-F3B9B332E15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56720" y="397454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17">
              <a:extLst>
                <a:ext uri="{FF2B5EF4-FFF2-40B4-BE49-F238E27FC236}">
                  <a16:creationId xmlns:a16="http://schemas.microsoft.com/office/drawing/2014/main" xmlns="" id="{DE603ADB-B4D2-4A70-B88F-260F1D3186A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91699" y="538723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21">
              <a:extLst>
                <a:ext uri="{FF2B5EF4-FFF2-40B4-BE49-F238E27FC236}">
                  <a16:creationId xmlns:a16="http://schemas.microsoft.com/office/drawing/2014/main" xmlns="" id="{C2878743-161E-4A64-8B65-B4FCBF7B1BD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39690" y="569839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25">
              <a:extLst>
                <a:ext uri="{FF2B5EF4-FFF2-40B4-BE49-F238E27FC236}">
                  <a16:creationId xmlns:a16="http://schemas.microsoft.com/office/drawing/2014/main" xmlns="" id="{2A12C28B-23E2-44A5-ADB5-361EA984763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768417" y="599720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29">
              <a:extLst>
                <a:ext uri="{FF2B5EF4-FFF2-40B4-BE49-F238E27FC236}">
                  <a16:creationId xmlns:a16="http://schemas.microsoft.com/office/drawing/2014/main" xmlns="" id="{0C654FE1-36CF-4690-9309-DABBF02F3BA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20573" y="593709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32">
              <a:extLst>
                <a:ext uri="{FF2B5EF4-FFF2-40B4-BE49-F238E27FC236}">
                  <a16:creationId xmlns:a16="http://schemas.microsoft.com/office/drawing/2014/main" xmlns="" id="{69778DD7-B38B-4E4F-8202-45BA1DC3B44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30334" y="326157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33">
              <a:extLst>
                <a:ext uri="{FF2B5EF4-FFF2-40B4-BE49-F238E27FC236}">
                  <a16:creationId xmlns:a16="http://schemas.microsoft.com/office/drawing/2014/main" xmlns="" id="{BD9887A7-6930-4D93-9DFD-01CA3CFB84B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30367" y="4352882"/>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34">
              <a:extLst>
                <a:ext uri="{FF2B5EF4-FFF2-40B4-BE49-F238E27FC236}">
                  <a16:creationId xmlns:a16="http://schemas.microsoft.com/office/drawing/2014/main" xmlns="" id="{4052AE48-583B-48C9-A247-060CA2896F1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34297" y="5350205"/>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35">
              <a:extLst>
                <a:ext uri="{FF2B5EF4-FFF2-40B4-BE49-F238E27FC236}">
                  <a16:creationId xmlns:a16="http://schemas.microsoft.com/office/drawing/2014/main" xmlns="" id="{9FD5A422-7830-4B7A-A2ED-CA92A12C93D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29949" y="456110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36">
              <a:extLst>
                <a:ext uri="{FF2B5EF4-FFF2-40B4-BE49-F238E27FC236}">
                  <a16:creationId xmlns:a16="http://schemas.microsoft.com/office/drawing/2014/main" xmlns="" id="{F9916F67-3F6A-4C0C-A067-87AF502B9BD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02086" y="601209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37">
              <a:extLst>
                <a:ext uri="{FF2B5EF4-FFF2-40B4-BE49-F238E27FC236}">
                  <a16:creationId xmlns:a16="http://schemas.microsoft.com/office/drawing/2014/main" xmlns="" id="{F0CE1BEA-482A-497E-B5E5-8285D2A281C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13852" y="3025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38">
              <a:extLst>
                <a:ext uri="{FF2B5EF4-FFF2-40B4-BE49-F238E27FC236}">
                  <a16:creationId xmlns:a16="http://schemas.microsoft.com/office/drawing/2014/main" xmlns="" id="{183BC246-BF63-4530-91A0-7BC015C6FCB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21521" y="4865727"/>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39">
              <a:extLst>
                <a:ext uri="{FF2B5EF4-FFF2-40B4-BE49-F238E27FC236}">
                  <a16:creationId xmlns:a16="http://schemas.microsoft.com/office/drawing/2014/main" xmlns="" id="{9377B4B9-6ED2-4872-9CFB-829BA2BEB49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13629" y="5106848"/>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40">
              <a:extLst>
                <a:ext uri="{FF2B5EF4-FFF2-40B4-BE49-F238E27FC236}">
                  <a16:creationId xmlns:a16="http://schemas.microsoft.com/office/drawing/2014/main" xmlns="" id="{0247E12E-39D9-4F0A-9185-30B9196F1FB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08593" y="2563549"/>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41">
              <a:extLst>
                <a:ext uri="{FF2B5EF4-FFF2-40B4-BE49-F238E27FC236}">
                  <a16:creationId xmlns:a16="http://schemas.microsoft.com/office/drawing/2014/main" xmlns="" id="{BFEB6B5F-CFDA-4E9B-9679-E2FE14DCCD6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02086" y="6244102"/>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42">
              <a:extLst>
                <a:ext uri="{FF2B5EF4-FFF2-40B4-BE49-F238E27FC236}">
                  <a16:creationId xmlns:a16="http://schemas.microsoft.com/office/drawing/2014/main" xmlns="" id="{C7748D9D-4952-4BDA-A2D2-79CCCEBF3BF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90254" y="5562118"/>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44">
              <a:extLst>
                <a:ext uri="{FF2B5EF4-FFF2-40B4-BE49-F238E27FC236}">
                  <a16:creationId xmlns:a16="http://schemas.microsoft.com/office/drawing/2014/main" xmlns="" id="{EEB14017-87F5-46EA-991E-69B78C60FD5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35876" y="413589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45">
              <a:extLst>
                <a:ext uri="{FF2B5EF4-FFF2-40B4-BE49-F238E27FC236}">
                  <a16:creationId xmlns:a16="http://schemas.microsoft.com/office/drawing/2014/main" xmlns="" id="{0289F161-F1B2-45F1-9E6E-79B9FB2CD8D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71893" y="580207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46">
              <a:extLst>
                <a:ext uri="{FF2B5EF4-FFF2-40B4-BE49-F238E27FC236}">
                  <a16:creationId xmlns:a16="http://schemas.microsoft.com/office/drawing/2014/main" xmlns="" id="{22AEAE03-AEFB-44B9-84C4-4108C54D951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20952" y="2796168"/>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47">
              <a:extLst>
                <a:ext uri="{FF2B5EF4-FFF2-40B4-BE49-F238E27FC236}">
                  <a16:creationId xmlns:a16="http://schemas.microsoft.com/office/drawing/2014/main" xmlns="" id="{AC29BBAF-F380-49E2-A981-6892986B865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21529" y="388606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48">
              <a:extLst>
                <a:ext uri="{FF2B5EF4-FFF2-40B4-BE49-F238E27FC236}">
                  <a16:creationId xmlns:a16="http://schemas.microsoft.com/office/drawing/2014/main" xmlns="" id="{AA66B5C6-6339-49B7-B4DD-55A23AE2443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87904" y="362945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70">
              <a:extLst>
                <a:ext uri="{FF2B5EF4-FFF2-40B4-BE49-F238E27FC236}">
                  <a16:creationId xmlns:a16="http://schemas.microsoft.com/office/drawing/2014/main" xmlns="" id="{F714D64F-6362-4339-A494-157C35F1B31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83546" y="621209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103">
              <a:extLst>
                <a:ext uri="{FF2B5EF4-FFF2-40B4-BE49-F238E27FC236}">
                  <a16:creationId xmlns:a16="http://schemas.microsoft.com/office/drawing/2014/main" xmlns="" id="{67CF13AE-D393-4F1F-A0D4-CB4EF09D645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881234" y="608943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117">
              <a:extLst>
                <a:ext uri="{FF2B5EF4-FFF2-40B4-BE49-F238E27FC236}">
                  <a16:creationId xmlns:a16="http://schemas.microsoft.com/office/drawing/2014/main" xmlns="" id="{1C40F757-52FD-4397-8D3B-BAAE3CAA852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981187" y="594234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144">
              <a:extLst>
                <a:ext uri="{FF2B5EF4-FFF2-40B4-BE49-F238E27FC236}">
                  <a16:creationId xmlns:a16="http://schemas.microsoft.com/office/drawing/2014/main" xmlns="" id="{4BA84D6B-68D3-4CB8-B469-DE762E2A85D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563550" y="6052331"/>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145">
              <a:extLst>
                <a:ext uri="{FF2B5EF4-FFF2-40B4-BE49-F238E27FC236}">
                  <a16:creationId xmlns:a16="http://schemas.microsoft.com/office/drawing/2014/main" xmlns="" id="{7E545DE1-7FB2-4352-B269-221E9F9B038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579860" y="626399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8">
              <a:extLst>
                <a:ext uri="{FF2B5EF4-FFF2-40B4-BE49-F238E27FC236}">
                  <a16:creationId xmlns:a16="http://schemas.microsoft.com/office/drawing/2014/main" xmlns="" id="{C9F0AA56-EBC6-4DFF-B579-0C273C4EC7D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38109" y="29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8">
              <a:extLst>
                <a:ext uri="{FF2B5EF4-FFF2-40B4-BE49-F238E27FC236}">
                  <a16:creationId xmlns:a16="http://schemas.microsoft.com/office/drawing/2014/main" xmlns="" id="{525179BD-87FA-498D-B2FA-1D9E181B492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014382" y="6250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106">
              <a:extLst>
                <a:ext uri="{FF2B5EF4-FFF2-40B4-BE49-F238E27FC236}">
                  <a16:creationId xmlns:a16="http://schemas.microsoft.com/office/drawing/2014/main" xmlns="" id="{E2B5DFEF-C92E-4975-982C-D4504C54644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725535" y="27463"/>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49">
              <a:extLst>
                <a:ext uri="{FF2B5EF4-FFF2-40B4-BE49-F238E27FC236}">
                  <a16:creationId xmlns:a16="http://schemas.microsoft.com/office/drawing/2014/main" xmlns="" id="{59433BE7-B138-4615-8446-988E3A0D08D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492826" y="6076192"/>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52">
              <a:extLst>
                <a:ext uri="{FF2B5EF4-FFF2-40B4-BE49-F238E27FC236}">
                  <a16:creationId xmlns:a16="http://schemas.microsoft.com/office/drawing/2014/main" xmlns="" id="{DF5D6408-8D93-40E3-92C7-4397C06DFFA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002496" y="5482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6" name="Group 225">
            <a:extLst>
              <a:ext uri="{FF2B5EF4-FFF2-40B4-BE49-F238E27FC236}">
                <a16:creationId xmlns:a16="http://schemas.microsoft.com/office/drawing/2014/main" xmlns="" id="{5BF616B7-D3E1-411B-B132-758F25F3290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659364" y="6246078"/>
            <a:ext cx="3283074" cy="646267"/>
            <a:chOff x="8659364" y="6246078"/>
            <a:chExt cx="3283074" cy="646267"/>
          </a:xfrm>
        </p:grpSpPr>
        <p:sp>
          <p:nvSpPr>
            <p:cNvPr id="227" name="Freeform 8">
              <a:extLst>
                <a:ext uri="{FF2B5EF4-FFF2-40B4-BE49-F238E27FC236}">
                  <a16:creationId xmlns:a16="http://schemas.microsoft.com/office/drawing/2014/main" xmlns="" id="{CFEBBA01-5D63-4547-B01C-06446F8EA78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099512" y="671899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25">
              <a:extLst>
                <a:ext uri="{FF2B5EF4-FFF2-40B4-BE49-F238E27FC236}">
                  <a16:creationId xmlns:a16="http://schemas.microsoft.com/office/drawing/2014/main" xmlns="" id="{72F9124E-1C2B-47FD-84F9-256BBABDF2B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315598" y="6498682"/>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31">
              <a:extLst>
                <a:ext uri="{FF2B5EF4-FFF2-40B4-BE49-F238E27FC236}">
                  <a16:creationId xmlns:a16="http://schemas.microsoft.com/office/drawing/2014/main" xmlns="" id="{F8E5A5B8-608D-41E9-80D8-30354569FCE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294521" y="6281545"/>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41">
              <a:extLst>
                <a:ext uri="{FF2B5EF4-FFF2-40B4-BE49-F238E27FC236}">
                  <a16:creationId xmlns:a16="http://schemas.microsoft.com/office/drawing/2014/main" xmlns="" id="{92CACDFB-D6E2-43E1-AD6A-8DEF07D6FA0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097333" y="627913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49">
              <a:extLst>
                <a:ext uri="{FF2B5EF4-FFF2-40B4-BE49-F238E27FC236}">
                  <a16:creationId xmlns:a16="http://schemas.microsoft.com/office/drawing/2014/main" xmlns="" id="{369D6F1B-277E-4BFA-802A-DBB2994A19E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068215" y="650834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85">
              <a:extLst>
                <a:ext uri="{FF2B5EF4-FFF2-40B4-BE49-F238E27FC236}">
                  <a16:creationId xmlns:a16="http://schemas.microsoft.com/office/drawing/2014/main" xmlns="" id="{31AA32B8-ECA1-4652-A7F6-C64A1648367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782199" y="6435018"/>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87">
              <a:extLst>
                <a:ext uri="{FF2B5EF4-FFF2-40B4-BE49-F238E27FC236}">
                  <a16:creationId xmlns:a16="http://schemas.microsoft.com/office/drawing/2014/main" xmlns="" id="{D5A98D8E-922A-450B-BAC7-624373E873D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769678" y="665805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118">
              <a:extLst>
                <a:ext uri="{FF2B5EF4-FFF2-40B4-BE49-F238E27FC236}">
                  <a16:creationId xmlns:a16="http://schemas.microsoft.com/office/drawing/2014/main" xmlns="" id="{7B8A3B09-BC97-4F21-94E9-5C5952669B3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465850" y="6555059"/>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119">
              <a:extLst>
                <a:ext uri="{FF2B5EF4-FFF2-40B4-BE49-F238E27FC236}">
                  <a16:creationId xmlns:a16="http://schemas.microsoft.com/office/drawing/2014/main" xmlns="" id="{3E575223-DEC9-4512-ACB3-7EF79DFE8FA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452524" y="628668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139">
              <a:extLst>
                <a:ext uri="{FF2B5EF4-FFF2-40B4-BE49-F238E27FC236}">
                  <a16:creationId xmlns:a16="http://schemas.microsoft.com/office/drawing/2014/main" xmlns="" id="{A2F60DB8-8105-41B6-A657-59AC8FAD41C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237770" y="6545898"/>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145">
              <a:extLst>
                <a:ext uri="{FF2B5EF4-FFF2-40B4-BE49-F238E27FC236}">
                  <a16:creationId xmlns:a16="http://schemas.microsoft.com/office/drawing/2014/main" xmlns="" id="{AA0BCB10-8327-484F-A6E0-A2BBA90B1DF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216939" y="6299024"/>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8">
              <a:extLst>
                <a:ext uri="{FF2B5EF4-FFF2-40B4-BE49-F238E27FC236}">
                  <a16:creationId xmlns:a16="http://schemas.microsoft.com/office/drawing/2014/main" xmlns="" id="{42BBD930-764C-4A48-9EFE-3D7BD59D269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243482" y="673513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06">
              <a:extLst>
                <a:ext uri="{FF2B5EF4-FFF2-40B4-BE49-F238E27FC236}">
                  <a16:creationId xmlns:a16="http://schemas.microsoft.com/office/drawing/2014/main" xmlns="" id="{C04D8270-78E5-442F-A13E-8F36B46DA95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292687" y="671451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8">
              <a:extLst>
                <a:ext uri="{FF2B5EF4-FFF2-40B4-BE49-F238E27FC236}">
                  <a16:creationId xmlns:a16="http://schemas.microsoft.com/office/drawing/2014/main" xmlns="" id="{2364C396-D32B-4204-BE3D-7978AEC4A4D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667659" y="669215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25">
              <a:extLst>
                <a:ext uri="{FF2B5EF4-FFF2-40B4-BE49-F238E27FC236}">
                  <a16:creationId xmlns:a16="http://schemas.microsoft.com/office/drawing/2014/main" xmlns="" id="{4CE3BA64-0E28-4234-BB1F-291B7970985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949483" y="647184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49">
              <a:extLst>
                <a:ext uri="{FF2B5EF4-FFF2-40B4-BE49-F238E27FC236}">
                  <a16:creationId xmlns:a16="http://schemas.microsoft.com/office/drawing/2014/main" xmlns="" id="{D1A61960-42E0-4162-9516-2A7EC18F973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636362" y="6481504"/>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118">
              <a:extLst>
                <a:ext uri="{FF2B5EF4-FFF2-40B4-BE49-F238E27FC236}">
                  <a16:creationId xmlns:a16="http://schemas.microsoft.com/office/drawing/2014/main" xmlns="" id="{7EEFD3A9-D993-4A34-849E-2CC00645F7C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643121" y="631488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06">
              <a:extLst>
                <a:ext uri="{FF2B5EF4-FFF2-40B4-BE49-F238E27FC236}">
                  <a16:creationId xmlns:a16="http://schemas.microsoft.com/office/drawing/2014/main" xmlns="" id="{E1FA8E71-2DDE-4E51-9875-B964A693460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8926572" y="668767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8">
              <a:extLst>
                <a:ext uri="{FF2B5EF4-FFF2-40B4-BE49-F238E27FC236}">
                  <a16:creationId xmlns:a16="http://schemas.microsoft.com/office/drawing/2014/main" xmlns="" id="{3B992048-CE4D-4C79-8265-F49ACF10D0D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04265" y="668396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31">
              <a:extLst>
                <a:ext uri="{FF2B5EF4-FFF2-40B4-BE49-F238E27FC236}">
                  <a16:creationId xmlns:a16="http://schemas.microsoft.com/office/drawing/2014/main" xmlns="" id="{7D6AB6E9-0118-49A0-8EBF-B42E9F738FF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57533" y="628310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49">
              <a:extLst>
                <a:ext uri="{FF2B5EF4-FFF2-40B4-BE49-F238E27FC236}">
                  <a16:creationId xmlns:a16="http://schemas.microsoft.com/office/drawing/2014/main" xmlns="" id="{914C6C7D-5E58-4233-8DDA-A30F9CCCDB3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72968" y="647331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85">
              <a:extLst>
                <a:ext uri="{FF2B5EF4-FFF2-40B4-BE49-F238E27FC236}">
                  <a16:creationId xmlns:a16="http://schemas.microsoft.com/office/drawing/2014/main" xmlns="" id="{291AFE89-581C-4100-9E75-FBFE3B3CAAC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86952" y="6399989"/>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87">
              <a:extLst>
                <a:ext uri="{FF2B5EF4-FFF2-40B4-BE49-F238E27FC236}">
                  <a16:creationId xmlns:a16="http://schemas.microsoft.com/office/drawing/2014/main" xmlns="" id="{AD4A100C-BD8A-47B9-98DF-A89593D4B8E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74431" y="6623023"/>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18">
              <a:extLst>
                <a:ext uri="{FF2B5EF4-FFF2-40B4-BE49-F238E27FC236}">
                  <a16:creationId xmlns:a16="http://schemas.microsoft.com/office/drawing/2014/main" xmlns="" id="{AFB44554-A46E-4ABF-985F-9F1373F4FBF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870487" y="661546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119">
              <a:extLst>
                <a:ext uri="{FF2B5EF4-FFF2-40B4-BE49-F238E27FC236}">
                  <a16:creationId xmlns:a16="http://schemas.microsoft.com/office/drawing/2014/main" xmlns="" id="{9D73DFC7-DA1B-4BB7-BEED-58964E7C4CF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857594" y="635682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39">
              <a:extLst>
                <a:ext uri="{FF2B5EF4-FFF2-40B4-BE49-F238E27FC236}">
                  <a16:creationId xmlns:a16="http://schemas.microsoft.com/office/drawing/2014/main" xmlns="" id="{7A79C604-3A80-4307-8135-1E598DE8D65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600691" y="652451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8">
              <a:extLst>
                <a:ext uri="{FF2B5EF4-FFF2-40B4-BE49-F238E27FC236}">
                  <a16:creationId xmlns:a16="http://schemas.microsoft.com/office/drawing/2014/main" xmlns="" id="{0C828C7E-B8E1-49AA-B347-6718A2E5947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606403" y="67137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106">
              <a:extLst>
                <a:ext uri="{FF2B5EF4-FFF2-40B4-BE49-F238E27FC236}">
                  <a16:creationId xmlns:a16="http://schemas.microsoft.com/office/drawing/2014/main" xmlns="" id="{5D39FC93-96CA-4E79-A082-390E743ABFE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26536" y="66616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118">
              <a:extLst>
                <a:ext uri="{FF2B5EF4-FFF2-40B4-BE49-F238E27FC236}">
                  <a16:creationId xmlns:a16="http://schemas.microsoft.com/office/drawing/2014/main" xmlns="" id="{78B56959-964D-4D5E-8E17-887ADB60AFC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9493347" y="677862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2592002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50"/>
                                        <p:tgtEl>
                                          <p:spTgt spid="3">
                                            <p:txEl>
                                              <p:pRg st="1" end="1"/>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8">
            <a:extLst>
              <a:ext uri="{FF2B5EF4-FFF2-40B4-BE49-F238E27FC236}">
                <a16:creationId xmlns:a16="http://schemas.microsoft.com/office/drawing/2014/main" xmlns="" id="{47942995-B07F-4636-9A06-C6A104B26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749AFBF-EB9A-5DF2-3F7F-7630B1C1244E}"/>
              </a:ext>
            </a:extLst>
          </p:cNvPr>
          <p:cNvSpPr>
            <a:spLocks noGrp="1"/>
          </p:cNvSpPr>
          <p:nvPr>
            <p:ph type="title"/>
          </p:nvPr>
        </p:nvSpPr>
        <p:spPr>
          <a:xfrm>
            <a:off x="824738" y="2914147"/>
            <a:ext cx="4767855" cy="2387600"/>
          </a:xfrm>
        </p:spPr>
        <p:txBody>
          <a:bodyPr vert="horz" lIns="91440" tIns="45720" rIns="91440" bIns="45720" rtlCol="0" anchor="t">
            <a:normAutofit/>
          </a:bodyPr>
          <a:lstStyle/>
          <a:p>
            <a:r>
              <a:rPr lang="en" sz="5000" b="1" dirty="0">
                <a:solidFill>
                  <a:srgbClr val="002060"/>
                </a:solidFill>
                <a:latin typeface="Arial" panose="020B0604020202020204" pitchFamily="34" charset="0"/>
                <a:cs typeface="Arial" panose="020B0604020202020204" pitchFamily="34" charset="0"/>
              </a:rPr>
              <a:t>PERSONALITY PROFILE</a:t>
            </a:r>
          </a:p>
        </p:txBody>
      </p:sp>
      <p:grpSp>
        <p:nvGrpSpPr>
          <p:cNvPr id="33" name="Group 10">
            <a:extLst>
              <a:ext uri="{FF2B5EF4-FFF2-40B4-BE49-F238E27FC236}">
                <a16:creationId xmlns:a16="http://schemas.microsoft.com/office/drawing/2014/main" xmlns=""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xmlns=""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2">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15">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7">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940708F4-A1F1-5F24-0802-EB5DDFF35476}"/>
              </a:ext>
            </a:extLst>
          </p:cNvPr>
          <p:cNvPicPr>
            <a:picLocks noGrp="1" noChangeAspect="1"/>
          </p:cNvPicPr>
          <p:nvPr>
            <p:ph idx="1"/>
          </p:nvPr>
        </p:nvPicPr>
        <p:blipFill>
          <a:blip r:embed="rId2"/>
          <a:stretch>
            <a:fillRect/>
          </a:stretch>
        </p:blipFill>
        <p:spPr>
          <a:xfrm>
            <a:off x="5957597" y="666728"/>
            <a:ext cx="5465791" cy="5465791"/>
          </a:xfrm>
          <a:prstGeom prst="rect">
            <a:avLst/>
          </a:prstGeom>
        </p:spPr>
      </p:pic>
    </p:spTree>
    <p:extLst>
      <p:ext uri="{BB962C8B-B14F-4D97-AF65-F5344CB8AC3E}">
        <p14:creationId xmlns:p14="http://schemas.microsoft.com/office/powerpoint/2010/main" val="394661256"/>
      </p:ext>
    </p:extLst>
  </p:cSld>
  <p:clrMapOvr>
    <a:masterClrMapping/>
  </p:clrMapOvr>
  <p:transition spd="med">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749AFBF-EB9A-5DF2-3F7F-7630B1C1244E}"/>
              </a:ext>
            </a:extLst>
          </p:cNvPr>
          <p:cNvSpPr>
            <a:spLocks noGrp="1"/>
          </p:cNvSpPr>
          <p:nvPr>
            <p:ph type="title"/>
          </p:nvPr>
        </p:nvSpPr>
        <p:spPr>
          <a:xfrm>
            <a:off x="589560" y="856180"/>
            <a:ext cx="4560584" cy="1128068"/>
          </a:xfrm>
        </p:spPr>
        <p:txBody>
          <a:bodyPr anchor="ctr">
            <a:normAutofit/>
          </a:bodyPr>
          <a:lstStyle/>
          <a:p>
            <a:r>
              <a:rPr lang="en" sz="4000" dirty="0">
                <a:solidFill>
                  <a:srgbClr val="002060"/>
                </a:solidFill>
                <a:latin typeface="Arial" panose="020B0604020202020204" pitchFamily="34" charset="0"/>
                <a:cs typeface="Arial" panose="020B0604020202020204" pitchFamily="34" charset="0"/>
              </a:rPr>
              <a:t>BENEFITS</a:t>
            </a:r>
            <a:endParaRPr lang="en-US" sz="4000" dirty="0">
              <a:solidFill>
                <a:srgbClr val="00206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31FD8967-15D0-224C-F666-4E1192E1D77D}"/>
              </a:ext>
            </a:extLst>
          </p:cNvPr>
          <p:cNvSpPr>
            <a:spLocks noGrp="1"/>
          </p:cNvSpPr>
          <p:nvPr>
            <p:ph idx="1"/>
          </p:nvPr>
        </p:nvSpPr>
        <p:spPr>
          <a:xfrm>
            <a:off x="121095" y="2649683"/>
            <a:ext cx="5029050" cy="3698747"/>
          </a:xfrm>
        </p:spPr>
        <p:txBody>
          <a:bodyPr vert="horz" lIns="91440" tIns="45720" rIns="91440" bIns="45720" rtlCol="0" anchor="ctr">
            <a:noAutofit/>
          </a:bodyPr>
          <a:lstStyle/>
          <a:p>
            <a:pPr lvl="0"/>
            <a:r>
              <a:rPr lang="pl-PL" sz="2200" b="1" dirty="0" smtClean="0">
                <a:solidFill>
                  <a:srgbClr val="002060"/>
                </a:solidFill>
                <a:latin typeface="Arial" panose="020B0604020202020204" pitchFamily="34" charset="0"/>
                <a:cs typeface="Arial" panose="020B0604020202020204" pitchFamily="34" charset="0"/>
              </a:rPr>
              <a:t>R</a:t>
            </a:r>
            <a:r>
              <a:rPr lang="en-GB" sz="2200" b="1" dirty="0" err="1">
                <a:solidFill>
                  <a:srgbClr val="002060"/>
                </a:solidFill>
                <a:latin typeface="Arial" panose="020B0604020202020204" pitchFamily="34" charset="0"/>
                <a:cs typeface="Arial" panose="020B0604020202020204" pitchFamily="34" charset="0"/>
              </a:rPr>
              <a:t>ecogniz</a:t>
            </a:r>
            <a:r>
              <a:rPr lang="pl-PL" sz="2200" b="1" dirty="0" err="1">
                <a:solidFill>
                  <a:srgbClr val="002060"/>
                </a:solidFill>
                <a:latin typeface="Arial" panose="020B0604020202020204" pitchFamily="34" charset="0"/>
                <a:cs typeface="Arial" panose="020B0604020202020204" pitchFamily="34" charset="0"/>
              </a:rPr>
              <a:t>ing</a:t>
            </a:r>
            <a:r>
              <a:rPr lang="en-GB" sz="2200" b="1" dirty="0">
                <a:solidFill>
                  <a:srgbClr val="002060"/>
                </a:solidFill>
                <a:latin typeface="Arial" panose="020B0604020202020204" pitchFamily="34" charset="0"/>
                <a:cs typeface="Arial" panose="020B0604020202020204" pitchFamily="34" charset="0"/>
              </a:rPr>
              <a:t> our strengths and weaknesses</a:t>
            </a:r>
            <a:endParaRPr lang="pl-PL" sz="2200" b="1" dirty="0">
              <a:solidFill>
                <a:srgbClr val="002060"/>
              </a:solidFill>
              <a:latin typeface="Arial" panose="020B0604020202020204" pitchFamily="34" charset="0"/>
              <a:cs typeface="Arial" panose="020B0604020202020204" pitchFamily="34" charset="0"/>
            </a:endParaRPr>
          </a:p>
          <a:p>
            <a:pPr lvl="0"/>
            <a:r>
              <a:rPr lang="pl-PL" sz="2200" b="1" dirty="0" err="1">
                <a:solidFill>
                  <a:srgbClr val="002060"/>
                </a:solidFill>
                <a:latin typeface="Arial" panose="020B0604020202020204" pitchFamily="34" charset="0"/>
                <a:cs typeface="Arial" panose="020B0604020202020204" pitchFamily="34" charset="0"/>
              </a:rPr>
              <a:t>Becoming</a:t>
            </a:r>
            <a:r>
              <a:rPr lang="pl-PL" sz="2200" b="1" dirty="0">
                <a:solidFill>
                  <a:srgbClr val="002060"/>
                </a:solidFill>
                <a:latin typeface="Arial" panose="020B0604020202020204" pitchFamily="34" charset="0"/>
                <a:cs typeface="Arial" panose="020B0604020202020204" pitchFamily="34" charset="0"/>
              </a:rPr>
              <a:t> </a:t>
            </a:r>
            <a:r>
              <a:rPr lang="en-GB" sz="2200" b="1" dirty="0">
                <a:solidFill>
                  <a:srgbClr val="002060"/>
                </a:solidFill>
                <a:latin typeface="Arial" panose="020B0604020202020204" pitchFamily="34" charset="0"/>
                <a:cs typeface="Arial" panose="020B0604020202020204" pitchFamily="34" charset="0"/>
              </a:rPr>
              <a:t>more aware of our behaviour and reactions, so we can prevent stress situations</a:t>
            </a:r>
            <a:endParaRPr lang="pl-PL" sz="2200" b="1" dirty="0">
              <a:solidFill>
                <a:srgbClr val="002060"/>
              </a:solidFill>
              <a:latin typeface="Arial" panose="020B0604020202020204" pitchFamily="34" charset="0"/>
              <a:cs typeface="Arial" panose="020B0604020202020204" pitchFamily="34" charset="0"/>
            </a:endParaRPr>
          </a:p>
          <a:p>
            <a:pPr lvl="0"/>
            <a:r>
              <a:rPr lang="en-GB" sz="2200" b="1" dirty="0">
                <a:solidFill>
                  <a:srgbClr val="002060"/>
                </a:solidFill>
                <a:latin typeface="Arial" panose="020B0604020202020204" pitchFamily="34" charset="0"/>
                <a:cs typeface="Arial" panose="020B0604020202020204" pitchFamily="34" charset="0"/>
              </a:rPr>
              <a:t>Understanding our versatility, expectations of others become more matching with what they have, what they can offer/ provide us</a:t>
            </a:r>
            <a:endParaRPr lang="pl-PL" sz="2200" b="1" dirty="0">
              <a:solidFill>
                <a:srgbClr val="002060"/>
              </a:solidFill>
              <a:latin typeface="Arial" panose="020B0604020202020204" pitchFamily="34" charset="0"/>
              <a:cs typeface="Arial" panose="020B0604020202020204" pitchFamily="34" charset="0"/>
            </a:endParaRPr>
          </a:p>
          <a:p>
            <a:pPr lvl="0"/>
            <a:r>
              <a:rPr lang="en-GB" sz="2200" b="1" dirty="0">
                <a:solidFill>
                  <a:srgbClr val="002060"/>
                </a:solidFill>
                <a:latin typeface="Arial" panose="020B0604020202020204" pitchFamily="34" charset="0"/>
                <a:cs typeface="Arial" panose="020B0604020202020204" pitchFamily="34" charset="0"/>
              </a:rPr>
              <a:t>Communication with others is significantly improved</a:t>
            </a:r>
            <a:endParaRPr lang="pl-PL" sz="2200" b="1" dirty="0">
              <a:solidFill>
                <a:srgbClr val="00206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xmlns="" id="{F984F736-4D86-8D12-DB8B-F8DFCF70C373}"/>
              </a:ext>
            </a:extLst>
          </p:cNvPr>
          <p:cNvPicPr>
            <a:picLocks noChangeAspect="1"/>
          </p:cNvPicPr>
          <p:nvPr/>
        </p:nvPicPr>
        <p:blipFill rotWithShape="1">
          <a:blip r:embed="rId2"/>
          <a:srcRect l="7698" r="8051" b="9016"/>
          <a:stretch/>
        </p:blipFill>
        <p:spPr>
          <a:xfrm>
            <a:off x="5680698" y="799352"/>
            <a:ext cx="5717269" cy="4784959"/>
          </a:xfrm>
          <a:prstGeom prst="rect">
            <a:avLst/>
          </a:prstGeom>
        </p:spPr>
      </p:pic>
    </p:spTree>
    <p:extLst>
      <p:ext uri="{BB962C8B-B14F-4D97-AF65-F5344CB8AC3E}">
        <p14:creationId xmlns:p14="http://schemas.microsoft.com/office/powerpoint/2010/main" val="48129173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D9A7F3BF-8763-4074-AD77-92790AF314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6749AFBF-EB9A-5DF2-3F7F-7630B1C1244E}"/>
              </a:ext>
            </a:extLst>
          </p:cNvPr>
          <p:cNvSpPr>
            <a:spLocks noGrp="1"/>
          </p:cNvSpPr>
          <p:nvPr>
            <p:ph type="title"/>
          </p:nvPr>
        </p:nvSpPr>
        <p:spPr>
          <a:xfrm>
            <a:off x="236732" y="129396"/>
            <a:ext cx="6110655" cy="588540"/>
          </a:xfrm>
        </p:spPr>
        <p:txBody>
          <a:bodyPr vert="horz" lIns="91440" tIns="45720" rIns="91440" bIns="45720" rtlCol="0" anchor="b">
            <a:noAutofit/>
          </a:bodyPr>
          <a:lstStyle/>
          <a:p>
            <a:r>
              <a:rPr lang="en" sz="2400" b="1" dirty="0">
                <a:solidFill>
                  <a:srgbClr val="0070C0"/>
                </a:solidFill>
                <a:latin typeface="Arial" panose="020B0604020202020204" pitchFamily="34" charset="0"/>
                <a:cs typeface="Arial" panose="020B0604020202020204" pitchFamily="34" charset="0"/>
              </a:rPr>
              <a:t>INDIVIDUAL LIFE VALUES AND GOALS</a:t>
            </a:r>
          </a:p>
        </p:txBody>
      </p:sp>
      <p:sp>
        <p:nvSpPr>
          <p:cNvPr id="30" name="Graphic 11">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99747" y="1316552"/>
            <a:ext cx="171515" cy="171514"/>
          </a:xfrm>
          <a:custGeom>
            <a:avLst/>
            <a:gdLst>
              <a:gd name="connsiteX0" fmla="*/ 159874 w 171515"/>
              <a:gd name="connsiteY0" fmla="*/ 74116 h 171514"/>
              <a:gd name="connsiteX1" fmla="*/ 97399 w 171515"/>
              <a:gd name="connsiteY1" fmla="*/ 74116 h 171514"/>
              <a:gd name="connsiteX2" fmla="*/ 97399 w 171515"/>
              <a:gd name="connsiteY2" fmla="*/ 11641 h 171514"/>
              <a:gd name="connsiteX3" fmla="*/ 85758 w 171515"/>
              <a:gd name="connsiteY3" fmla="*/ 0 h 171514"/>
              <a:gd name="connsiteX4" fmla="*/ 74116 w 171515"/>
              <a:gd name="connsiteY4" fmla="*/ 11641 h 171514"/>
              <a:gd name="connsiteX5" fmla="*/ 74116 w 171515"/>
              <a:gd name="connsiteY5" fmla="*/ 74116 h 171514"/>
              <a:gd name="connsiteX6" fmla="*/ 11641 w 171515"/>
              <a:gd name="connsiteY6" fmla="*/ 74116 h 171514"/>
              <a:gd name="connsiteX7" fmla="*/ 0 w 171515"/>
              <a:gd name="connsiteY7" fmla="*/ 85757 h 171514"/>
              <a:gd name="connsiteX8" fmla="*/ 11641 w 171515"/>
              <a:gd name="connsiteY8" fmla="*/ 97398 h 171514"/>
              <a:gd name="connsiteX9" fmla="*/ 74116 w 171515"/>
              <a:gd name="connsiteY9" fmla="*/ 97398 h 171514"/>
              <a:gd name="connsiteX10" fmla="*/ 74116 w 171515"/>
              <a:gd name="connsiteY10" fmla="*/ 159873 h 171514"/>
              <a:gd name="connsiteX11" fmla="*/ 85758 w 171515"/>
              <a:gd name="connsiteY11" fmla="*/ 171514 h 171514"/>
              <a:gd name="connsiteX12" fmla="*/ 97399 w 171515"/>
              <a:gd name="connsiteY12" fmla="*/ 159873 h 171514"/>
              <a:gd name="connsiteX13" fmla="*/ 97399 w 171515"/>
              <a:gd name="connsiteY13" fmla="*/ 97398 h 171514"/>
              <a:gd name="connsiteX14" fmla="*/ 159874 w 171515"/>
              <a:gd name="connsiteY14" fmla="*/ 97398 h 171514"/>
              <a:gd name="connsiteX15" fmla="*/ 171515 w 171515"/>
              <a:gd name="connsiteY15" fmla="*/ 85757 h 171514"/>
              <a:gd name="connsiteX16" fmla="*/ 159874 w 171515"/>
              <a:gd name="connsiteY16" fmla="*/ 74116 h 17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4">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7"/>
                </a:cubicBezTo>
                <a:cubicBezTo>
                  <a:pt x="0" y="92186"/>
                  <a:pt x="5212" y="97398"/>
                  <a:pt x="11641" y="97398"/>
                </a:cubicBezTo>
                <a:lnTo>
                  <a:pt x="74116" y="97398"/>
                </a:lnTo>
                <a:lnTo>
                  <a:pt x="74116" y="159873"/>
                </a:lnTo>
                <a:cubicBezTo>
                  <a:pt x="74116" y="166302"/>
                  <a:pt x="79328" y="171514"/>
                  <a:pt x="85758" y="171514"/>
                </a:cubicBezTo>
                <a:cubicBezTo>
                  <a:pt x="92187" y="171514"/>
                  <a:pt x="97399" y="166302"/>
                  <a:pt x="97399" y="159873"/>
                </a:cubicBezTo>
                <a:lnTo>
                  <a:pt x="97399" y="97398"/>
                </a:lnTo>
                <a:lnTo>
                  <a:pt x="159874" y="97398"/>
                </a:lnTo>
                <a:cubicBezTo>
                  <a:pt x="166303" y="97398"/>
                  <a:pt x="171515" y="92186"/>
                  <a:pt x="171515" y="85757"/>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32" name="Graphic 10">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88071" y="2105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34" name="Straight Connector 33">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2362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31FD8967-15D0-224C-F666-4E1192E1D77D}"/>
              </a:ext>
            </a:extLst>
          </p:cNvPr>
          <p:cNvSpPr>
            <a:spLocks noGrp="1"/>
          </p:cNvSpPr>
          <p:nvPr>
            <p:ph idx="1"/>
          </p:nvPr>
        </p:nvSpPr>
        <p:spPr>
          <a:xfrm>
            <a:off x="817700" y="1000036"/>
            <a:ext cx="4466774" cy="3197302"/>
          </a:xfrm>
        </p:spPr>
        <p:txBody>
          <a:bodyPr vert="horz" lIns="91440" tIns="45720" rIns="91440" bIns="45720" rtlCol="0" anchor="t">
            <a:noAutofit/>
          </a:bodyPr>
          <a:lstStyle/>
          <a:p>
            <a:r>
              <a:rPr lang="en" sz="2000" b="1" dirty="0">
                <a:solidFill>
                  <a:srgbClr val="002060">
                    <a:alpha val="80000"/>
                  </a:srgbClr>
                </a:solidFill>
                <a:latin typeface="Arial" panose="020B0604020202020204" pitchFamily="34" charset="0"/>
                <a:cs typeface="Arial" panose="020B0604020202020204" pitchFamily="34" charset="0"/>
              </a:rPr>
              <a:t>AUTHENTICITY</a:t>
            </a:r>
          </a:p>
          <a:p>
            <a:r>
              <a:rPr lang="en" sz="2000" b="1" dirty="0">
                <a:solidFill>
                  <a:srgbClr val="002060">
                    <a:alpha val="80000"/>
                  </a:srgbClr>
                </a:solidFill>
                <a:latin typeface="Arial" panose="020B0604020202020204" pitchFamily="34" charset="0"/>
                <a:cs typeface="Arial" panose="020B0604020202020204" pitchFamily="34" charset="0"/>
              </a:rPr>
              <a:t>BALANCE</a:t>
            </a:r>
          </a:p>
          <a:p>
            <a:r>
              <a:rPr lang="en" sz="2000" b="1" dirty="0">
                <a:solidFill>
                  <a:srgbClr val="002060">
                    <a:alpha val="80000"/>
                  </a:srgbClr>
                </a:solidFill>
                <a:latin typeface="Arial" panose="020B0604020202020204" pitchFamily="34" charset="0"/>
                <a:cs typeface="Arial" panose="020B0604020202020204" pitchFamily="34" charset="0"/>
              </a:rPr>
              <a:t>IDENTITY</a:t>
            </a:r>
          </a:p>
          <a:p>
            <a:r>
              <a:rPr lang="en" sz="2000" b="1" dirty="0">
                <a:solidFill>
                  <a:srgbClr val="002060">
                    <a:alpha val="80000"/>
                  </a:srgbClr>
                </a:solidFill>
                <a:latin typeface="Arial" panose="020B0604020202020204" pitchFamily="34" charset="0"/>
                <a:cs typeface="Arial" panose="020B0604020202020204" pitchFamily="34" charset="0"/>
              </a:rPr>
              <a:t>COMMUNITY</a:t>
            </a:r>
          </a:p>
          <a:p>
            <a:r>
              <a:rPr lang="en" sz="2000" b="1" dirty="0">
                <a:solidFill>
                  <a:srgbClr val="002060">
                    <a:alpha val="80000"/>
                  </a:srgbClr>
                </a:solidFill>
                <a:latin typeface="Arial" panose="020B0604020202020204" pitchFamily="34" charset="0"/>
                <a:cs typeface="Arial" panose="020B0604020202020204" pitchFamily="34" charset="0"/>
              </a:rPr>
              <a:t>FRIENDSHIP</a:t>
            </a:r>
          </a:p>
          <a:p>
            <a:r>
              <a:rPr lang="en" sz="2000" b="1" dirty="0">
                <a:solidFill>
                  <a:srgbClr val="002060">
                    <a:alpha val="80000"/>
                  </a:srgbClr>
                </a:solidFill>
                <a:latin typeface="Arial" panose="020B0604020202020204" pitchFamily="34" charset="0"/>
                <a:cs typeface="Arial" panose="020B0604020202020204" pitchFamily="34" charset="0"/>
              </a:rPr>
              <a:t>KINDNESS</a:t>
            </a:r>
          </a:p>
          <a:p>
            <a:r>
              <a:rPr lang="en" sz="2000" b="1" dirty="0">
                <a:solidFill>
                  <a:srgbClr val="002060">
                    <a:alpha val="80000"/>
                  </a:srgbClr>
                </a:solidFill>
                <a:latin typeface="Arial" panose="020B0604020202020204" pitchFamily="34" charset="0"/>
                <a:cs typeface="Arial" panose="020B0604020202020204" pitchFamily="34" charset="0"/>
              </a:rPr>
              <a:t>SCIENCE AND KNOWLEDGE</a:t>
            </a:r>
          </a:p>
          <a:p>
            <a:r>
              <a:rPr lang="en" sz="2000" b="1" dirty="0">
                <a:solidFill>
                  <a:srgbClr val="002060">
                    <a:alpha val="80000"/>
                  </a:srgbClr>
                </a:solidFill>
                <a:latin typeface="Arial" panose="020B0604020202020204" pitchFamily="34" charset="0"/>
                <a:cs typeface="Arial" panose="020B0604020202020204" pitchFamily="34" charset="0"/>
              </a:rPr>
              <a:t>LEADERSHIP </a:t>
            </a:r>
          </a:p>
          <a:p>
            <a:r>
              <a:rPr lang="en" sz="2000" b="1" dirty="0">
                <a:solidFill>
                  <a:srgbClr val="002060">
                    <a:alpha val="80000"/>
                  </a:srgbClr>
                </a:solidFill>
                <a:latin typeface="Arial" panose="020B0604020202020204" pitchFamily="34" charset="0"/>
                <a:cs typeface="Arial" panose="020B0604020202020204" pitchFamily="34" charset="0"/>
              </a:rPr>
              <a:t>LOYALTY</a:t>
            </a:r>
          </a:p>
          <a:p>
            <a:r>
              <a:rPr lang="en" sz="2000" b="1" dirty="0">
                <a:solidFill>
                  <a:srgbClr val="002060">
                    <a:alpha val="80000"/>
                  </a:srgbClr>
                </a:solidFill>
                <a:latin typeface="Arial" panose="020B0604020202020204" pitchFamily="34" charset="0"/>
                <a:cs typeface="Arial" panose="020B0604020202020204" pitchFamily="34" charset="0"/>
              </a:rPr>
              <a:t>RESPECT</a:t>
            </a:r>
          </a:p>
          <a:p>
            <a:r>
              <a:rPr lang="en" sz="2000" b="1" dirty="0">
                <a:solidFill>
                  <a:srgbClr val="002060">
                    <a:alpha val="80000"/>
                  </a:srgbClr>
                </a:solidFill>
                <a:latin typeface="Arial" panose="020B0604020202020204" pitchFamily="34" charset="0"/>
                <a:cs typeface="Arial" panose="020B0604020202020204" pitchFamily="34" charset="0"/>
              </a:rPr>
              <a:t>SPIRITUALITY</a:t>
            </a:r>
          </a:p>
          <a:p>
            <a:r>
              <a:rPr lang="en" sz="2000" b="1" dirty="0">
                <a:solidFill>
                  <a:srgbClr val="002060">
                    <a:alpha val="80000"/>
                  </a:srgbClr>
                </a:solidFill>
                <a:latin typeface="Arial" panose="020B0604020202020204" pitchFamily="34" charset="0"/>
                <a:cs typeface="Arial" panose="020B0604020202020204" pitchFamily="34" charset="0"/>
              </a:rPr>
              <a:t>MATERIAL VALUES</a:t>
            </a:r>
          </a:p>
          <a:p>
            <a:r>
              <a:rPr lang="en" sz="2000" b="1" dirty="0">
                <a:solidFill>
                  <a:srgbClr val="002060">
                    <a:alpha val="80000"/>
                  </a:srgbClr>
                </a:solidFill>
                <a:latin typeface="Arial" panose="020B0604020202020204" pitchFamily="34" charset="0"/>
                <a:cs typeface="Arial" panose="020B0604020202020204" pitchFamily="34" charset="0"/>
              </a:rPr>
              <a:t>RECOGNITION</a:t>
            </a:r>
          </a:p>
        </p:txBody>
      </p:sp>
      <p:pic>
        <p:nvPicPr>
          <p:cNvPr id="5" name="Picture 5">
            <a:extLst>
              <a:ext uri="{FF2B5EF4-FFF2-40B4-BE49-F238E27FC236}">
                <a16:creationId xmlns:a16="http://schemas.microsoft.com/office/drawing/2014/main" xmlns="" id="{AC33CF2C-D546-8993-E162-C0F3E7AE0EAC}"/>
              </a:ext>
            </a:extLst>
          </p:cNvPr>
          <p:cNvPicPr>
            <a:picLocks noChangeAspect="1"/>
          </p:cNvPicPr>
          <p:nvPr/>
        </p:nvPicPr>
        <p:blipFill rotWithShape="1">
          <a:blip r:embed="rId2"/>
          <a:srcRect l="23819" r="27278"/>
          <a:stretch/>
        </p:blipFill>
        <p:spPr>
          <a:xfrm>
            <a:off x="9138888" y="711376"/>
            <a:ext cx="3053110" cy="4167318"/>
          </a:xfrm>
          <a:custGeom>
            <a:avLst/>
            <a:gdLst/>
            <a:ahLst/>
            <a:cxnLst/>
            <a:rect l="l" t="t" r="r" b="b"/>
            <a:pathLst>
              <a:path w="3053110" h="4167318">
                <a:moveTo>
                  <a:pt x="2083659" y="0"/>
                </a:moveTo>
                <a:cubicBezTo>
                  <a:pt x="2371352" y="0"/>
                  <a:pt x="2645428" y="58305"/>
                  <a:pt x="2894714" y="163744"/>
                </a:cubicBezTo>
                <a:lnTo>
                  <a:pt x="3053110" y="240048"/>
                </a:lnTo>
                <a:lnTo>
                  <a:pt x="3053110" y="3927271"/>
                </a:lnTo>
                <a:lnTo>
                  <a:pt x="2894714" y="4003574"/>
                </a:lnTo>
                <a:cubicBezTo>
                  <a:pt x="2645428" y="4109013"/>
                  <a:pt x="2371352" y="4167318"/>
                  <a:pt x="2083659" y="4167318"/>
                </a:cubicBezTo>
                <a:cubicBezTo>
                  <a:pt x="932885" y="4167318"/>
                  <a:pt x="0" y="3234433"/>
                  <a:pt x="0" y="2083659"/>
                </a:cubicBezTo>
                <a:cubicBezTo>
                  <a:pt x="0" y="932885"/>
                  <a:pt x="932885" y="0"/>
                  <a:pt x="2083659" y="0"/>
                </a:cubicBezTo>
                <a:close/>
              </a:path>
            </a:pathLst>
          </a:custGeom>
        </p:spPr>
      </p:pic>
      <p:pic>
        <p:nvPicPr>
          <p:cNvPr id="7" name="Picture 7">
            <a:extLst>
              <a:ext uri="{FF2B5EF4-FFF2-40B4-BE49-F238E27FC236}">
                <a16:creationId xmlns:a16="http://schemas.microsoft.com/office/drawing/2014/main" xmlns="" id="{D79EAA12-2AA2-D781-8CFB-D8EF9B89582E}"/>
              </a:ext>
            </a:extLst>
          </p:cNvPr>
          <p:cNvPicPr>
            <a:picLocks noChangeAspect="1"/>
          </p:cNvPicPr>
          <p:nvPr/>
        </p:nvPicPr>
        <p:blipFill rotWithShape="1">
          <a:blip r:embed="rId3"/>
          <a:srcRect l="13912" r="19336" b="-3"/>
          <a:stretch/>
        </p:blipFill>
        <p:spPr>
          <a:xfrm>
            <a:off x="5999047" y="1713711"/>
            <a:ext cx="2486917" cy="2486917"/>
          </a:xfrm>
          <a:custGeom>
            <a:avLst/>
            <a:gdLst/>
            <a:ahLst/>
            <a:cxnLst/>
            <a:rect l="l" t="t" r="r" b="b"/>
            <a:pathLst>
              <a:path w="2927682" h="2927682">
                <a:moveTo>
                  <a:pt x="1463841" y="0"/>
                </a:moveTo>
                <a:cubicBezTo>
                  <a:pt x="2272298" y="0"/>
                  <a:pt x="2927682" y="655384"/>
                  <a:pt x="2927682" y="1463841"/>
                </a:cubicBezTo>
                <a:cubicBezTo>
                  <a:pt x="2927682" y="2272298"/>
                  <a:pt x="2272298" y="2927682"/>
                  <a:pt x="1463841" y="2927682"/>
                </a:cubicBezTo>
                <a:cubicBezTo>
                  <a:pt x="655384" y="2927682"/>
                  <a:pt x="0" y="2272298"/>
                  <a:pt x="0" y="1463841"/>
                </a:cubicBezTo>
                <a:cubicBezTo>
                  <a:pt x="0" y="655384"/>
                  <a:pt x="655384" y="0"/>
                  <a:pt x="1463841" y="0"/>
                </a:cubicBezTo>
                <a:close/>
              </a:path>
            </a:pathLst>
          </a:custGeom>
        </p:spPr>
      </p:pic>
      <p:pic>
        <p:nvPicPr>
          <p:cNvPr id="4" name="Picture 4">
            <a:extLst>
              <a:ext uri="{FF2B5EF4-FFF2-40B4-BE49-F238E27FC236}">
                <a16:creationId xmlns:a16="http://schemas.microsoft.com/office/drawing/2014/main" xmlns="" id="{9FE0660B-A6A4-42C8-5BE6-DCC7D798EF17}"/>
              </a:ext>
            </a:extLst>
          </p:cNvPr>
          <p:cNvPicPr>
            <a:picLocks noChangeAspect="1"/>
          </p:cNvPicPr>
          <p:nvPr/>
        </p:nvPicPr>
        <p:blipFill rotWithShape="1">
          <a:blip r:embed="rId4"/>
          <a:srcRect t="8537" r="-1" b="15920"/>
          <a:stretch/>
        </p:blipFill>
        <p:spPr>
          <a:xfrm>
            <a:off x="6981140" y="4093887"/>
            <a:ext cx="3419243" cy="2582956"/>
          </a:xfrm>
          <a:custGeom>
            <a:avLst/>
            <a:gdLst/>
            <a:ahLst/>
            <a:cxnLst/>
            <a:rect l="l" t="t" r="r" b="b"/>
            <a:pathLst>
              <a:path w="3419243" h="2582956">
                <a:moveTo>
                  <a:pt x="1709622" y="0"/>
                </a:moveTo>
                <a:cubicBezTo>
                  <a:pt x="2653819" y="0"/>
                  <a:pt x="3419243" y="765424"/>
                  <a:pt x="3419243" y="1709622"/>
                </a:cubicBezTo>
                <a:cubicBezTo>
                  <a:pt x="3419243" y="2004683"/>
                  <a:pt x="3344495" y="2282287"/>
                  <a:pt x="3212901" y="2524529"/>
                </a:cubicBezTo>
                <a:lnTo>
                  <a:pt x="3177405" y="2582956"/>
                </a:lnTo>
                <a:lnTo>
                  <a:pt x="241838" y="2582956"/>
                </a:lnTo>
                <a:lnTo>
                  <a:pt x="206343" y="2524529"/>
                </a:lnTo>
                <a:cubicBezTo>
                  <a:pt x="74749" y="2282287"/>
                  <a:pt x="0" y="2004683"/>
                  <a:pt x="0" y="1709622"/>
                </a:cubicBezTo>
                <a:cubicBezTo>
                  <a:pt x="0" y="765424"/>
                  <a:pt x="765424" y="0"/>
                  <a:pt x="1709622" y="0"/>
                </a:cubicBezTo>
                <a:close/>
              </a:path>
            </a:pathLst>
          </a:custGeom>
        </p:spPr>
      </p:pic>
      <p:pic>
        <p:nvPicPr>
          <p:cNvPr id="8" name="Picture 8">
            <a:extLst>
              <a:ext uri="{FF2B5EF4-FFF2-40B4-BE49-F238E27FC236}">
                <a16:creationId xmlns:a16="http://schemas.microsoft.com/office/drawing/2014/main" xmlns="" id="{6DC990D6-F7E4-B0B9-70CB-56EBF4BBE2CA}"/>
              </a:ext>
            </a:extLst>
          </p:cNvPr>
          <p:cNvPicPr>
            <a:picLocks noChangeAspect="1"/>
          </p:cNvPicPr>
          <p:nvPr/>
        </p:nvPicPr>
        <p:blipFill>
          <a:blip r:embed="rId5"/>
          <a:stretch>
            <a:fillRect/>
          </a:stretch>
        </p:blipFill>
        <p:spPr>
          <a:xfrm>
            <a:off x="7182927" y="44570"/>
            <a:ext cx="1751163" cy="1722408"/>
          </a:xfrm>
          <a:prstGeom prst="rect">
            <a:avLst/>
          </a:prstGeom>
        </p:spPr>
      </p:pic>
      <p:pic>
        <p:nvPicPr>
          <p:cNvPr id="10" name="Picture 10">
            <a:extLst>
              <a:ext uri="{FF2B5EF4-FFF2-40B4-BE49-F238E27FC236}">
                <a16:creationId xmlns:a16="http://schemas.microsoft.com/office/drawing/2014/main" xmlns="" id="{2E9A39BF-0BB5-DCC6-C6BD-051259723C01}"/>
              </a:ext>
            </a:extLst>
          </p:cNvPr>
          <p:cNvPicPr>
            <a:picLocks noChangeAspect="1"/>
          </p:cNvPicPr>
          <p:nvPr/>
        </p:nvPicPr>
        <p:blipFill>
          <a:blip r:embed="rId6"/>
          <a:stretch>
            <a:fillRect/>
          </a:stretch>
        </p:blipFill>
        <p:spPr>
          <a:xfrm>
            <a:off x="4048664" y="4251579"/>
            <a:ext cx="2743200" cy="1828800"/>
          </a:xfrm>
          <a:prstGeom prst="rect">
            <a:avLst/>
          </a:prstGeom>
        </p:spPr>
      </p:pic>
    </p:spTree>
    <p:extLst>
      <p:ext uri="{BB962C8B-B14F-4D97-AF65-F5344CB8AC3E}">
        <p14:creationId xmlns:p14="http://schemas.microsoft.com/office/powerpoint/2010/main" val="278539328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3000"/>
                            </p:stCondLst>
                            <p:childTnLst>
                              <p:par>
                                <p:cTn id="21" presetID="10" presetClass="entr" presetSubtype="0" fill="hold" nodeType="afterEffect">
                                  <p:stCondLst>
                                    <p:cond delay="25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3750"/>
                            </p:stCondLst>
                            <p:childTnLst>
                              <p:par>
                                <p:cTn id="25" presetID="10" presetClass="entr" presetSubtype="0" fill="hold" nodeType="afterEffect">
                                  <p:stCondLst>
                                    <p:cond delay="25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4500"/>
                            </p:stCondLst>
                            <p:childTnLst>
                              <p:par>
                                <p:cTn id="29" presetID="10" presetClass="entr" presetSubtype="0" fill="hold" nodeType="afterEffect">
                                  <p:stCondLst>
                                    <p:cond delay="25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5250"/>
                            </p:stCondLst>
                            <p:childTnLst>
                              <p:par>
                                <p:cTn id="33" presetID="10" presetClass="entr" presetSubtype="0" fill="hold" nodeType="afterEffect">
                                  <p:stCondLst>
                                    <p:cond delay="25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6000"/>
                            </p:stCondLst>
                            <p:childTnLst>
                              <p:par>
                                <p:cTn id="37" presetID="10" presetClass="entr" presetSubtype="0" fill="hold" nodeType="afterEffect">
                                  <p:stCondLst>
                                    <p:cond delay="25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6750"/>
                            </p:stCondLst>
                            <p:childTnLst>
                              <p:par>
                                <p:cTn id="41" presetID="10" presetClass="entr" presetSubtype="0" fill="hold" nodeType="afterEffect">
                                  <p:stCondLst>
                                    <p:cond delay="25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par>
                          <p:cTn id="44" fill="hold">
                            <p:stCondLst>
                              <p:cond delay="7500"/>
                            </p:stCondLst>
                            <p:childTnLst>
                              <p:par>
                                <p:cTn id="45" presetID="10" presetClass="entr" presetSubtype="0" fill="hold" nodeType="afterEffect">
                                  <p:stCondLst>
                                    <p:cond delay="25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par>
                          <p:cTn id="48" fill="hold">
                            <p:stCondLst>
                              <p:cond delay="8250"/>
                            </p:stCondLst>
                            <p:childTnLst>
                              <p:par>
                                <p:cTn id="49" presetID="10" presetClass="entr" presetSubtype="0" fill="hold" nodeType="afterEffect">
                                  <p:stCondLst>
                                    <p:cond delay="25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childTnLst>
                          </p:cTn>
                        </p:par>
                        <p:par>
                          <p:cTn id="52" fill="hold">
                            <p:stCondLst>
                              <p:cond delay="9000"/>
                            </p:stCondLst>
                            <p:childTnLst>
                              <p:par>
                                <p:cTn id="53" presetID="10" presetClass="entr" presetSubtype="0" fill="hold" nodeType="afterEffect">
                                  <p:stCondLst>
                                    <p:cond delay="25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xmlns="" id="{BFE74765-7B16-B70D-0132-A6BE73C1A4B8}"/>
              </a:ext>
            </a:extLst>
          </p:cNvPr>
          <p:cNvPicPr>
            <a:picLocks noGrp="1" noChangeAspect="1"/>
          </p:cNvPicPr>
          <p:nvPr>
            <p:ph idx="1"/>
          </p:nvPr>
        </p:nvPicPr>
        <p:blipFill rotWithShape="1">
          <a:blip r:embed="rId2"/>
          <a:srcRect t="3914" b="5361"/>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749AFBF-EB9A-5DF2-3F7F-7630B1C1244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 sz="3600" dirty="0">
                <a:solidFill>
                  <a:schemeClr val="tx1">
                    <a:lumMod val="85000"/>
                    <a:lumOff val="15000"/>
                  </a:schemeClr>
                </a:solidFill>
              </a:rPr>
              <a:t> </a:t>
            </a:r>
            <a:r>
              <a:rPr lang="en" sz="4800" b="1" dirty="0">
                <a:solidFill>
                  <a:schemeClr val="tx1">
                    <a:lumMod val="85000"/>
                    <a:lumOff val="15000"/>
                  </a:schemeClr>
                </a:solidFill>
                <a:latin typeface="Arial" panose="020B0604020202020204" pitchFamily="34" charset="0"/>
                <a:cs typeface="Arial" panose="020B0604020202020204" pitchFamily="34" charset="0"/>
              </a:rPr>
              <a:t>SWOT ANALYSIS</a:t>
            </a:r>
          </a:p>
        </p:txBody>
      </p:sp>
      <p:cxnSp>
        <p:nvCxnSpPr>
          <p:cNvPr id="15" name="Straight Connector 14">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072544"/>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xmlns="" id="{9D25F302-27C5-414F-97F8-6EA0A6C02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45580432-2E16-6383-3CEA-B0053D15DEFF}"/>
              </a:ext>
            </a:extLst>
          </p:cNvPr>
          <p:cNvPicPr>
            <a:picLocks noChangeAspect="1"/>
          </p:cNvPicPr>
          <p:nvPr/>
        </p:nvPicPr>
        <p:blipFill>
          <a:blip r:embed="rId2"/>
          <a:stretch>
            <a:fillRect/>
          </a:stretch>
        </p:blipFill>
        <p:spPr>
          <a:xfrm>
            <a:off x="621675" y="1887563"/>
            <a:ext cx="5474323" cy="3079306"/>
          </a:xfrm>
          <a:prstGeom prst="rect">
            <a:avLst/>
          </a:prstGeom>
        </p:spPr>
      </p:pic>
      <p:sp>
        <p:nvSpPr>
          <p:cNvPr id="20" name="Right Triangle 10">
            <a:extLst>
              <a:ext uri="{FF2B5EF4-FFF2-40B4-BE49-F238E27FC236}">
                <a16:creationId xmlns:a16="http://schemas.microsoft.com/office/drawing/2014/main" xmlns="" id="{830A36F8-48C2-4842-A87B-8CE8DF4E7F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2">
            <a:extLst>
              <a:ext uri="{FF2B5EF4-FFF2-40B4-BE49-F238E27FC236}">
                <a16:creationId xmlns:a16="http://schemas.microsoft.com/office/drawing/2014/main" xmlns="" id="{086A5A31-B10A-4793-84D4-D785959AE5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749AFBF-EB9A-5DF2-3F7F-7630B1C1244E}"/>
              </a:ext>
            </a:extLst>
          </p:cNvPr>
          <p:cNvSpPr>
            <a:spLocks noGrp="1"/>
          </p:cNvSpPr>
          <p:nvPr>
            <p:ph type="title"/>
          </p:nvPr>
        </p:nvSpPr>
        <p:spPr>
          <a:xfrm>
            <a:off x="6405201" y="665024"/>
            <a:ext cx="5141626" cy="1597228"/>
          </a:xfrm>
        </p:spPr>
        <p:txBody>
          <a:bodyPr>
            <a:noAutofit/>
          </a:bodyPr>
          <a:lstStyle/>
          <a:p>
            <a:r>
              <a:rPr lang="en" sz="3800" b="1" dirty="0">
                <a:solidFill>
                  <a:srgbClr val="00B0F0"/>
                </a:solidFill>
                <a:latin typeface="Arial" panose="020B0604020202020204" pitchFamily="34" charset="0"/>
                <a:cs typeface="Arial" panose="020B0604020202020204" pitchFamily="34" charset="0"/>
              </a:rPr>
              <a:t>WHAT IS </a:t>
            </a:r>
            <a:r>
              <a:rPr lang="pl-PL" sz="3800" b="1" dirty="0">
                <a:solidFill>
                  <a:srgbClr val="00B0F0"/>
                </a:solidFill>
                <a:latin typeface="Arial" panose="020B0604020202020204" pitchFamily="34" charset="0"/>
                <a:cs typeface="Arial" panose="020B0604020202020204" pitchFamily="34" charset="0"/>
              </a:rPr>
              <a:t/>
            </a:r>
            <a:br>
              <a:rPr lang="pl-PL" sz="3800" b="1" dirty="0">
                <a:solidFill>
                  <a:srgbClr val="00B0F0"/>
                </a:solidFill>
                <a:latin typeface="Arial" panose="020B0604020202020204" pitchFamily="34" charset="0"/>
                <a:cs typeface="Arial" panose="020B0604020202020204" pitchFamily="34" charset="0"/>
              </a:rPr>
            </a:br>
            <a:r>
              <a:rPr lang="en" sz="3800" b="1" dirty="0">
                <a:solidFill>
                  <a:srgbClr val="00B0F0"/>
                </a:solidFill>
                <a:latin typeface="Arial" panose="020B0604020202020204" pitchFamily="34" charset="0"/>
                <a:cs typeface="Arial" panose="020B0604020202020204" pitchFamily="34" charset="0"/>
              </a:rPr>
              <a:t>A SWOT</a:t>
            </a:r>
            <a:r>
              <a:rPr lang="pl-PL" sz="3800" b="1" dirty="0">
                <a:solidFill>
                  <a:srgbClr val="00B0F0"/>
                </a:solidFill>
                <a:latin typeface="Arial" panose="020B0604020202020204" pitchFamily="34" charset="0"/>
                <a:cs typeface="Arial" panose="020B0604020202020204" pitchFamily="34" charset="0"/>
              </a:rPr>
              <a:t> </a:t>
            </a:r>
            <a:r>
              <a:rPr lang="en" sz="3800" b="1" dirty="0">
                <a:solidFill>
                  <a:srgbClr val="00B0F0"/>
                </a:solidFill>
                <a:latin typeface="Arial" panose="020B0604020202020204" pitchFamily="34" charset="0"/>
                <a:cs typeface="Arial" panose="020B0604020202020204" pitchFamily="34" charset="0"/>
              </a:rPr>
              <a:t>ANALYSIS?</a:t>
            </a:r>
            <a:r>
              <a:rPr lang="en" sz="3800" dirty="0">
                <a:solidFill>
                  <a:srgbClr val="00B0F0"/>
                </a:solidFill>
                <a:latin typeface="Arial" panose="020B0604020202020204" pitchFamily="34" charset="0"/>
                <a:cs typeface="Arial" panose="020B0604020202020204" pitchFamily="34" charset="0"/>
              </a:rPr>
              <a:t> </a:t>
            </a:r>
            <a:endParaRPr lang="en-US" sz="3800" dirty="0">
              <a:solidFill>
                <a:srgbClr val="00B0F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31FD8967-15D0-224C-F666-4E1192E1D77D}"/>
              </a:ext>
            </a:extLst>
          </p:cNvPr>
          <p:cNvSpPr>
            <a:spLocks noGrp="1"/>
          </p:cNvSpPr>
          <p:nvPr>
            <p:ph idx="1"/>
          </p:nvPr>
        </p:nvSpPr>
        <p:spPr>
          <a:xfrm>
            <a:off x="6405201" y="2785865"/>
            <a:ext cx="4599404" cy="3165606"/>
          </a:xfrm>
        </p:spPr>
        <p:txBody>
          <a:bodyPr vert="horz" lIns="91440" tIns="45720" rIns="91440" bIns="45720" rtlCol="0" anchor="t">
            <a:normAutofit fontScale="92500"/>
          </a:bodyPr>
          <a:lstStyle/>
          <a:p>
            <a:pPr marL="0" indent="0">
              <a:buNone/>
            </a:pPr>
            <a:r>
              <a:rPr lang="en" sz="2400" b="1" dirty="0">
                <a:latin typeface="Arial" panose="020B0604020202020204" pitchFamily="34" charset="0"/>
                <a:cs typeface="Arial" panose="020B0604020202020204" pitchFamily="34" charset="0"/>
              </a:rPr>
              <a:t>SWOT ANALYSIS – IS ONE OF THE MOST POPULAR TOOLS / METHODS FOR ORGANIZATION ANALYSIS. IT IS USED TO IDENTIFY ALL STRENGTHS AND WEAKNESSES, OPPORTUNITIES AND THREATS IN ORDER TO DEVELOP A COMPANY STRATEGY.</a:t>
            </a:r>
          </a:p>
          <a:p>
            <a:endParaRPr lang="en-US" sz="1600" dirty="0">
              <a:latin typeface="Times New Roman"/>
              <a:cs typeface="Calibri"/>
            </a:endParaRPr>
          </a:p>
        </p:txBody>
      </p:sp>
    </p:spTree>
    <p:extLst>
      <p:ext uri="{BB962C8B-B14F-4D97-AF65-F5344CB8AC3E}">
        <p14:creationId xmlns:p14="http://schemas.microsoft.com/office/powerpoint/2010/main" val="204939584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D25F302-27C5-414F-97F8-6EA0A6C02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xmlns="" id="{830A36F8-48C2-4842-A87B-8CE8DF4E7F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xmlns="" id="{830920D2-B3D5-C4E9-B037-A6AF25CF00AB}"/>
              </a:ext>
            </a:extLst>
          </p:cNvPr>
          <p:cNvPicPr>
            <a:picLocks noChangeAspect="1"/>
          </p:cNvPicPr>
          <p:nvPr/>
        </p:nvPicPr>
        <p:blipFill rotWithShape="1">
          <a:blip r:embed="rId2"/>
          <a:srcRect l="11609" r="18795" b="1"/>
          <a:stretch/>
        </p:blipFill>
        <p:spPr>
          <a:xfrm>
            <a:off x="7544661" y="323519"/>
            <a:ext cx="4323899" cy="6212748"/>
          </a:xfrm>
          <a:custGeom>
            <a:avLst/>
            <a:gdLst/>
            <a:ahLst/>
            <a:cxnLst/>
            <a:rect l="l" t="t" r="r" b="b"/>
            <a:pathLst>
              <a:path w="4323899" h="6212748">
                <a:moveTo>
                  <a:pt x="0" y="0"/>
                </a:moveTo>
                <a:lnTo>
                  <a:pt x="4323899" y="0"/>
                </a:lnTo>
                <a:lnTo>
                  <a:pt x="4323899" y="2864954"/>
                </a:lnTo>
                <a:lnTo>
                  <a:pt x="880454" y="6212748"/>
                </a:lnTo>
                <a:lnTo>
                  <a:pt x="0" y="6212748"/>
                </a:lnTo>
                <a:close/>
              </a:path>
            </a:pathLst>
          </a:custGeom>
        </p:spPr>
      </p:pic>
      <p:sp>
        <p:nvSpPr>
          <p:cNvPr id="13" name="Rectangle 12">
            <a:extLst>
              <a:ext uri="{FF2B5EF4-FFF2-40B4-BE49-F238E27FC236}">
                <a16:creationId xmlns:a16="http://schemas.microsoft.com/office/drawing/2014/main" xmlns="" id="{51C89C42-AF83-451A-81EA-472844755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749AFBF-EB9A-5DF2-3F7F-7630B1C1244E}"/>
              </a:ext>
            </a:extLst>
          </p:cNvPr>
          <p:cNvSpPr>
            <a:spLocks noGrp="1"/>
          </p:cNvSpPr>
          <p:nvPr>
            <p:ph type="title"/>
          </p:nvPr>
        </p:nvSpPr>
        <p:spPr>
          <a:xfrm>
            <a:off x="641774" y="713568"/>
            <a:ext cx="9202460" cy="1640360"/>
          </a:xfrm>
        </p:spPr>
        <p:txBody>
          <a:bodyPr>
            <a:normAutofit/>
          </a:bodyPr>
          <a:lstStyle/>
          <a:p>
            <a:r>
              <a:rPr lang="en" sz="5100" dirty="0">
                <a:solidFill>
                  <a:srgbClr val="00B050"/>
                </a:solidFill>
                <a:latin typeface="Arial" panose="020B0604020202020204" pitchFamily="34" charset="0"/>
                <a:cs typeface="Arial" panose="020B0604020202020204" pitchFamily="34" charset="0"/>
              </a:rPr>
              <a:t>PERSONAL SWOT ANALYSIS</a:t>
            </a:r>
            <a:endParaRPr lang="en-US" sz="5100" dirty="0">
              <a:solidFill>
                <a:srgbClr val="00B05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31FD8967-15D0-224C-F666-4E1192E1D77D}"/>
              </a:ext>
            </a:extLst>
          </p:cNvPr>
          <p:cNvSpPr>
            <a:spLocks noGrp="1"/>
          </p:cNvSpPr>
          <p:nvPr>
            <p:ph idx="1"/>
          </p:nvPr>
        </p:nvSpPr>
        <p:spPr>
          <a:xfrm>
            <a:off x="825345" y="1908475"/>
            <a:ext cx="6469073" cy="3671443"/>
          </a:xfrm>
        </p:spPr>
        <p:txBody>
          <a:bodyPr vert="horz" lIns="91440" tIns="45720" rIns="91440" bIns="45720" rtlCol="0" anchor="t">
            <a:noAutofit/>
          </a:bodyPr>
          <a:lstStyle/>
          <a:p>
            <a:pPr marL="0" indent="0">
              <a:buNone/>
            </a:pPr>
            <a:r>
              <a:rPr lang="pl-PL" sz="3200" b="1" dirty="0" err="1">
                <a:latin typeface="Arial" panose="020B0604020202020204" pitchFamily="34" charset="0"/>
                <a:cs typeface="Arial" panose="020B0604020202020204" pitchFamily="34" charset="0"/>
              </a:rPr>
              <a:t>However</a:t>
            </a:r>
            <a:r>
              <a:rPr lang="en" sz="3200" b="1" dirty="0">
                <a:latin typeface="Arial" panose="020B0604020202020204" pitchFamily="34" charset="0"/>
                <a:cs typeface="Arial" panose="020B0604020202020204" pitchFamily="34" charset="0"/>
              </a:rPr>
              <a:t>, </a:t>
            </a:r>
            <a:r>
              <a:rPr lang="pl-PL" sz="3200" b="1" dirty="0">
                <a:latin typeface="Arial" panose="020B0604020202020204" pitchFamily="34" charset="0"/>
                <a:cs typeface="Arial" panose="020B0604020202020204" pitchFamily="34" charset="0"/>
              </a:rPr>
              <a:t>t</a:t>
            </a:r>
            <a:r>
              <a:rPr lang="en-GB" sz="3200" b="1" dirty="0">
                <a:latin typeface="Arial" panose="020B0604020202020204" pitchFamily="34" charset="0"/>
                <a:cs typeface="Arial" panose="020B0604020202020204" pitchFamily="34" charset="0"/>
              </a:rPr>
              <a:t>he SWOT method can also be used to determine your personal positive or negative sides. </a:t>
            </a:r>
            <a:endParaRPr lang="pl-PL" sz="3200" b="1" dirty="0">
              <a:latin typeface="Arial" panose="020B0604020202020204" pitchFamily="34" charset="0"/>
              <a:cs typeface="Arial" panose="020B0604020202020204" pitchFamily="34" charset="0"/>
            </a:endParaRPr>
          </a:p>
          <a:p>
            <a:pPr marL="0" indent="0">
              <a:buNone/>
            </a:pPr>
            <a:r>
              <a:rPr lang="en-GB" sz="3200" b="1" dirty="0">
                <a:latin typeface="Arial" panose="020B0604020202020204" pitchFamily="34" charset="0"/>
                <a:cs typeface="Arial" panose="020B0604020202020204" pitchFamily="34" charset="0"/>
              </a:rPr>
              <a:t>A personal SWOT analysis is a mini-tool that will fully help you reach your goal and not lose potential opportunities.</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174398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6B5E2835-4E47-45B3-9CFE-732FF7B054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xmlns="" id="{34018FA0-2DE3-3802-B257-7DAB86E5D6F7}"/>
              </a:ext>
            </a:extLst>
          </p:cNvPr>
          <p:cNvPicPr>
            <a:picLocks noChangeAspect="1"/>
          </p:cNvPicPr>
          <p:nvPr/>
        </p:nvPicPr>
        <p:blipFill rotWithShape="1">
          <a:blip r:embed="rId2"/>
          <a:srcRect l="1879" r="1879" b="-2"/>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35" name="Freeform: Shape 34">
            <a:extLst>
              <a:ext uri="{FF2B5EF4-FFF2-40B4-BE49-F238E27FC236}">
                <a16:creationId xmlns:a16="http://schemas.microsoft.com/office/drawing/2014/main" xmlns="" id="{5B45AD5D-AA52-4F7B-9362-576A39AD9E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 name="Freeform: Shape 36">
            <a:extLst>
              <a:ext uri="{FF2B5EF4-FFF2-40B4-BE49-F238E27FC236}">
                <a16:creationId xmlns:a16="http://schemas.microsoft.com/office/drawing/2014/main" xmlns="" id="{AEDD7960-4866-4399-BEF6-DD1431AB4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xmlns=""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Rectangle 40">
            <a:extLst>
              <a:ext uri="{FF2B5EF4-FFF2-40B4-BE49-F238E27FC236}">
                <a16:creationId xmlns:a16="http://schemas.microsoft.com/office/drawing/2014/main" xmlns=""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xmlns="" id="{31FD8967-15D0-224C-F666-4E1192E1D77D}"/>
              </a:ext>
            </a:extLst>
          </p:cNvPr>
          <p:cNvSpPr>
            <a:spLocks noGrp="1"/>
          </p:cNvSpPr>
          <p:nvPr>
            <p:ph idx="1"/>
          </p:nvPr>
        </p:nvSpPr>
        <p:spPr>
          <a:xfrm>
            <a:off x="371094" y="1438470"/>
            <a:ext cx="3875786" cy="4486842"/>
          </a:xfrm>
        </p:spPr>
        <p:txBody>
          <a:bodyPr vert="horz" lIns="91440" tIns="45720" rIns="91440" bIns="45720" rtlCol="0" anchor="t">
            <a:noAutofit/>
          </a:bodyPr>
          <a:lstStyle/>
          <a:p>
            <a:pPr marL="0" indent="0">
              <a:buNone/>
            </a:pPr>
            <a:r>
              <a:rPr lang="en" sz="4400" b="1" dirty="0">
                <a:solidFill>
                  <a:srgbClr val="0070C0"/>
                </a:solidFill>
                <a:latin typeface="Arial" panose="020B0604020202020204" pitchFamily="34" charset="0"/>
                <a:cs typeface="Arial" panose="020B0604020202020204" pitchFamily="34" charset="0"/>
              </a:rPr>
              <a:t>S </a:t>
            </a:r>
            <a:r>
              <a:rPr lang="en" sz="2400" b="1" dirty="0">
                <a:latin typeface="Arial" panose="020B0604020202020204" pitchFamily="34" charset="0"/>
                <a:cs typeface="Arial" panose="020B0604020202020204" pitchFamily="34" charset="0"/>
              </a:rPr>
              <a:t>(STRENGHTS) </a:t>
            </a:r>
            <a:endParaRPr lang="pl-PL" sz="2400" b="1" dirty="0" smtClean="0">
              <a:latin typeface="Arial" panose="020B0604020202020204" pitchFamily="34" charset="0"/>
              <a:cs typeface="Arial" panose="020B0604020202020204" pitchFamily="34" charset="0"/>
            </a:endParaRPr>
          </a:p>
          <a:p>
            <a:pPr marL="0" indent="0">
              <a:buNone/>
            </a:pPr>
            <a:r>
              <a:rPr lang="pl-PL" sz="4400" b="1" dirty="0" smtClean="0">
                <a:solidFill>
                  <a:srgbClr val="0070C0"/>
                </a:solidFill>
                <a:latin typeface="Arial" panose="020B0604020202020204" pitchFamily="34" charset="0"/>
                <a:cs typeface="Arial" panose="020B0604020202020204" pitchFamily="34" charset="0"/>
              </a:rPr>
              <a:t>W</a:t>
            </a:r>
            <a:r>
              <a:rPr lang="en" sz="4400" b="1" dirty="0" smtClean="0">
                <a:solidFill>
                  <a:srgbClr val="0070C0"/>
                </a:solidFill>
                <a:latin typeface="Arial" panose="020B0604020202020204" pitchFamily="34" charset="0"/>
                <a:cs typeface="Arial" panose="020B0604020202020204" pitchFamily="34" charset="0"/>
              </a:rPr>
              <a:t> </a:t>
            </a:r>
            <a:r>
              <a:rPr lang="en" sz="2400" b="1" dirty="0">
                <a:latin typeface="Arial" panose="020B0604020202020204" pitchFamily="34" charset="0"/>
                <a:cs typeface="Arial" panose="020B0604020202020204" pitchFamily="34" charset="0"/>
              </a:rPr>
              <a:t>(WEAKNESSES) </a:t>
            </a:r>
            <a:endParaRPr lang="pl-PL" sz="2400" b="1" dirty="0" smtClean="0">
              <a:latin typeface="Arial" panose="020B0604020202020204" pitchFamily="34" charset="0"/>
              <a:cs typeface="Arial" panose="020B0604020202020204" pitchFamily="34" charset="0"/>
            </a:endParaRPr>
          </a:p>
          <a:p>
            <a:pPr marL="0" indent="0">
              <a:buNone/>
            </a:pPr>
            <a:r>
              <a:rPr lang="pl-PL" sz="4400" b="1" dirty="0" smtClean="0">
                <a:solidFill>
                  <a:srgbClr val="0070C0"/>
                </a:solidFill>
                <a:latin typeface="Arial" panose="020B0604020202020204" pitchFamily="34" charset="0"/>
                <a:cs typeface="Arial" panose="020B0604020202020204" pitchFamily="34" charset="0"/>
              </a:rPr>
              <a:t>O</a:t>
            </a:r>
            <a:r>
              <a:rPr lang="en" sz="4400" b="1" dirty="0">
                <a:latin typeface="Arial" panose="020B0604020202020204" pitchFamily="34" charset="0"/>
                <a:cs typeface="Arial" panose="020B0604020202020204" pitchFamily="34" charset="0"/>
              </a:rPr>
              <a:t> </a:t>
            </a:r>
            <a:r>
              <a:rPr lang="en" sz="2400" b="1" dirty="0">
                <a:latin typeface="Arial" panose="020B0604020202020204" pitchFamily="34" charset="0"/>
                <a:cs typeface="Arial" panose="020B0604020202020204" pitchFamily="34" charset="0"/>
              </a:rPr>
              <a:t>(OPPORTUNITIES) </a:t>
            </a:r>
            <a:endParaRPr lang="pl-PL" sz="2400" b="1" dirty="0" smtClean="0">
              <a:latin typeface="Arial" panose="020B0604020202020204" pitchFamily="34" charset="0"/>
              <a:cs typeface="Arial" panose="020B0604020202020204" pitchFamily="34" charset="0"/>
            </a:endParaRPr>
          </a:p>
          <a:p>
            <a:pPr marL="0" indent="0">
              <a:buNone/>
            </a:pPr>
            <a:r>
              <a:rPr lang="en" sz="4400" b="1" dirty="0" smtClean="0">
                <a:solidFill>
                  <a:srgbClr val="0070C0"/>
                </a:solidFill>
                <a:latin typeface="Arial" panose="020B0604020202020204" pitchFamily="34" charset="0"/>
                <a:cs typeface="Arial" panose="020B0604020202020204" pitchFamily="34" charset="0"/>
              </a:rPr>
              <a:t>T </a:t>
            </a:r>
            <a:r>
              <a:rPr lang="en" sz="2400" b="1" dirty="0">
                <a:latin typeface="Arial" panose="020B0604020202020204" pitchFamily="34" charset="0"/>
                <a:cs typeface="Arial" panose="020B0604020202020204" pitchFamily="34" charset="0"/>
              </a:rPr>
              <a:t>(THREATS) </a:t>
            </a:r>
            <a:r>
              <a:rPr lang="en" sz="2400" dirty="0">
                <a:latin typeface="Arial" panose="020B0604020202020204" pitchFamily="34" charset="0"/>
                <a:cs typeface="Arial" panose="020B0604020202020204" pitchFamily="34" charset="0"/>
              </a:rPr>
              <a:t>POTENTIAL HAZARDS</a:t>
            </a:r>
          </a:p>
        </p:txBody>
      </p:sp>
    </p:spTree>
    <p:extLst>
      <p:ext uri="{BB962C8B-B14F-4D97-AF65-F5344CB8AC3E}">
        <p14:creationId xmlns:p14="http://schemas.microsoft.com/office/powerpoint/2010/main" val="109011314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2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749AFBF-EB9A-5DF2-3F7F-7630B1C1244E}"/>
              </a:ext>
            </a:extLst>
          </p:cNvPr>
          <p:cNvSpPr>
            <a:spLocks noGrp="1"/>
          </p:cNvSpPr>
          <p:nvPr>
            <p:ph type="title"/>
          </p:nvPr>
        </p:nvSpPr>
        <p:spPr>
          <a:xfrm>
            <a:off x="37348" y="1127626"/>
            <a:ext cx="5550651" cy="936049"/>
          </a:xfrm>
        </p:spPr>
        <p:txBody>
          <a:bodyPr anchor="b">
            <a:normAutofit fontScale="90000"/>
          </a:bodyPr>
          <a:lstStyle/>
          <a:p>
            <a:r>
              <a:rPr lang="en" sz="4200" dirty="0">
                <a:cs typeface="Calibri Light"/>
              </a:rPr>
              <a:t>    </a:t>
            </a:r>
            <a:r>
              <a:rPr lang="pl-PL" sz="4700" b="1" dirty="0">
                <a:solidFill>
                  <a:srgbClr val="00B050"/>
                </a:solidFill>
                <a:latin typeface="Arial" panose="020B0604020202020204" pitchFamily="34" charset="0"/>
                <a:cs typeface="Arial" panose="020B0604020202020204" pitchFamily="34" charset="0"/>
              </a:rPr>
              <a:t>WHEEL</a:t>
            </a:r>
            <a:r>
              <a:rPr lang="en" sz="4700" b="1" dirty="0">
                <a:solidFill>
                  <a:srgbClr val="00B050"/>
                </a:solidFill>
                <a:latin typeface="Arial" panose="020B0604020202020204" pitchFamily="34" charset="0"/>
                <a:cs typeface="Arial" panose="020B0604020202020204" pitchFamily="34" charset="0"/>
              </a:rPr>
              <a:t> OF LIFE</a:t>
            </a:r>
            <a:r>
              <a:rPr lang="en" sz="4200" dirty="0">
                <a:solidFill>
                  <a:srgbClr val="FFC000"/>
                </a:solidFill>
                <a:latin typeface="Times New Roman"/>
                <a:cs typeface="Calibri Light"/>
              </a:rPr>
              <a:t> </a:t>
            </a:r>
            <a:endParaRPr lang="en-US" sz="4200" dirty="0">
              <a:solidFill>
                <a:srgbClr val="FFC000"/>
              </a:solidFill>
              <a:latin typeface="Times New Roman"/>
              <a:cs typeface="Times New Roman"/>
            </a:endParaRPr>
          </a:p>
        </p:txBody>
      </p:sp>
      <p:sp>
        <p:nvSpPr>
          <p:cNvPr id="11"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31FD8967-15D0-224C-F666-4E1192E1D77D}"/>
              </a:ext>
            </a:extLst>
          </p:cNvPr>
          <p:cNvSpPr>
            <a:spLocks noGrp="1"/>
          </p:cNvSpPr>
          <p:nvPr>
            <p:ph idx="1"/>
          </p:nvPr>
        </p:nvSpPr>
        <p:spPr>
          <a:xfrm>
            <a:off x="295024" y="2844145"/>
            <a:ext cx="4588645" cy="3349422"/>
          </a:xfrm>
        </p:spPr>
        <p:txBody>
          <a:bodyPr vert="horz" lIns="91440" tIns="45720" rIns="91440" bIns="45720" rtlCol="0" anchor="t">
            <a:normAutofit fontScale="92500" lnSpcReduction="20000"/>
          </a:bodyPr>
          <a:lstStyle/>
          <a:p>
            <a:pPr marL="0" indent="0">
              <a:buNone/>
            </a:pPr>
            <a:r>
              <a:rPr lang="en" sz="2200" b="1" dirty="0" smtClean="0">
                <a:solidFill>
                  <a:srgbClr val="00B050"/>
                </a:solidFill>
                <a:latin typeface="Arial" panose="020B0604020202020204" pitchFamily="34" charset="0"/>
                <a:ea typeface="Calibri"/>
                <a:cs typeface="Arial" panose="020B0604020202020204" pitchFamily="34" charset="0"/>
              </a:rPr>
              <a:t>Paul J. Meyer</a:t>
            </a:r>
            <a:r>
              <a:rPr lang="en" sz="2400" b="1" dirty="0">
                <a:latin typeface="Arial" panose="020B0604020202020204" pitchFamily="34" charset="0"/>
                <a:ea typeface="Calibri"/>
                <a:cs typeface="Arial" panose="020B0604020202020204" pitchFamily="34" charset="0"/>
              </a:rPr>
              <a:t>, founder of the Success Motivation Institute in 1960. </a:t>
            </a:r>
            <a:endParaRPr lang="pl-PL" sz="2400" b="1" dirty="0">
              <a:latin typeface="Arial" panose="020B0604020202020204" pitchFamily="34" charset="0"/>
              <a:ea typeface="Calibri"/>
              <a:cs typeface="Arial" panose="020B0604020202020204" pitchFamily="34" charset="0"/>
            </a:endParaRPr>
          </a:p>
          <a:p>
            <a:pPr marL="0" indent="0">
              <a:buNone/>
            </a:pPr>
            <a:r>
              <a:rPr lang="en-GB" sz="2400" b="1" dirty="0">
                <a:latin typeface="Arial" panose="020B0604020202020204" pitchFamily="34" charset="0"/>
                <a:ea typeface="Calibri"/>
                <a:cs typeface="Arial" panose="020B0604020202020204" pitchFamily="34" charset="0"/>
              </a:rPr>
              <a:t>Paul J. Meyer was a leader and pioneer in the coaching industry. He has built many programs to help people achieve their goals, manage their time, and be a better leader. Today, there are many versions of this technique and it is used for many purposes.</a:t>
            </a:r>
            <a:endParaRPr lang="en-US" sz="2400" b="1" dirty="0">
              <a:latin typeface="Arial" panose="020B0604020202020204" pitchFamily="34" charset="0"/>
              <a:ea typeface="Calibri"/>
              <a:cs typeface="Arial" panose="020B0604020202020204" pitchFamily="34" charset="0"/>
            </a:endParaRPr>
          </a:p>
        </p:txBody>
      </p:sp>
      <p:pic>
        <p:nvPicPr>
          <p:cNvPr id="4" name="Picture 4">
            <a:extLst>
              <a:ext uri="{FF2B5EF4-FFF2-40B4-BE49-F238E27FC236}">
                <a16:creationId xmlns:a16="http://schemas.microsoft.com/office/drawing/2014/main" xmlns="" id="{6DC74AD5-7722-6F7F-4C31-EBEE1FB91229}"/>
              </a:ext>
            </a:extLst>
          </p:cNvPr>
          <p:cNvPicPr>
            <a:picLocks noChangeAspect="1"/>
          </p:cNvPicPr>
          <p:nvPr/>
        </p:nvPicPr>
        <p:blipFill rotWithShape="1">
          <a:blip r:embed="rId2"/>
          <a:srcRect l="8159" r="1310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7238467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xmlns="" id="{9424334C-AA63-3D74-44EB-5865724B3947}"/>
              </a:ext>
            </a:extLst>
          </p:cNvPr>
          <p:cNvPicPr>
            <a:picLocks noChangeAspect="1"/>
          </p:cNvPicPr>
          <p:nvPr/>
        </p:nvPicPr>
        <p:blipFill rotWithShape="1">
          <a:blip r:embed="rId2"/>
          <a:srcRect l="3064" r="-1" b="-1"/>
          <a:stretch/>
        </p:blipFill>
        <p:spPr>
          <a:xfrm>
            <a:off x="-293297" y="179285"/>
            <a:ext cx="9669642" cy="6857990"/>
          </a:xfrm>
          <a:prstGeom prst="rect">
            <a:avLst/>
          </a:prstGeom>
        </p:spPr>
      </p:pic>
      <p:sp>
        <p:nvSpPr>
          <p:cNvPr id="12" name="Rectangle 11">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6749AFBF-EB9A-5DF2-3F7F-7630B1C1244E}"/>
              </a:ext>
            </a:extLst>
          </p:cNvPr>
          <p:cNvSpPr>
            <a:spLocks noGrp="1"/>
          </p:cNvSpPr>
          <p:nvPr>
            <p:ph type="title"/>
          </p:nvPr>
        </p:nvSpPr>
        <p:spPr>
          <a:xfrm>
            <a:off x="7531610" y="365125"/>
            <a:ext cx="3822189" cy="1899912"/>
          </a:xfrm>
        </p:spPr>
        <p:txBody>
          <a:bodyPr>
            <a:normAutofit/>
          </a:bodyPr>
          <a:lstStyle/>
          <a:p>
            <a:r>
              <a:rPr lang="en" sz="4000">
                <a:cs typeface="Calibri Light"/>
              </a:rPr>
              <a:t>                  </a:t>
            </a:r>
            <a:r>
              <a:rPr lang="en" sz="4000" b="1">
                <a:latin typeface="Times New Roman"/>
                <a:cs typeface="Calibri Light"/>
              </a:rPr>
              <a:t> </a:t>
            </a:r>
            <a:endParaRPr lang="en-US" sz="4000">
              <a:latin typeface="Times New Roman"/>
              <a:cs typeface="Calibri Light"/>
            </a:endParaRPr>
          </a:p>
        </p:txBody>
      </p:sp>
      <p:sp>
        <p:nvSpPr>
          <p:cNvPr id="3" name="Content Placeholder 2">
            <a:extLst>
              <a:ext uri="{FF2B5EF4-FFF2-40B4-BE49-F238E27FC236}">
                <a16:creationId xmlns:a16="http://schemas.microsoft.com/office/drawing/2014/main" xmlns="" id="{31FD8967-15D0-224C-F666-4E1192E1D77D}"/>
              </a:ext>
            </a:extLst>
          </p:cNvPr>
          <p:cNvSpPr>
            <a:spLocks noGrp="1"/>
          </p:cNvSpPr>
          <p:nvPr>
            <p:ph idx="1"/>
          </p:nvPr>
        </p:nvSpPr>
        <p:spPr>
          <a:xfrm>
            <a:off x="7876667" y="1010843"/>
            <a:ext cx="4138490" cy="5194875"/>
          </a:xfrm>
        </p:spPr>
        <p:txBody>
          <a:bodyPr vert="horz" lIns="91440" tIns="45720" rIns="91440" bIns="45720" rtlCol="0" anchor="t">
            <a:normAutofit/>
          </a:bodyPr>
          <a:lstStyle/>
          <a:p>
            <a:pPr marL="0" indent="0">
              <a:buNone/>
            </a:pPr>
            <a:r>
              <a:rPr lang="en" b="1" dirty="0">
                <a:solidFill>
                  <a:schemeClr val="accent1"/>
                </a:solidFill>
                <a:latin typeface="Arial" panose="020B0604020202020204" pitchFamily="34" charset="0"/>
                <a:ea typeface="Calibri"/>
                <a:cs typeface="Arial" panose="020B0604020202020204" pitchFamily="34" charset="0"/>
              </a:rPr>
              <a:t>WHEEL OF LIFE – </a:t>
            </a:r>
            <a:endParaRPr lang="pl-PL" b="1" dirty="0">
              <a:solidFill>
                <a:schemeClr val="accent1"/>
              </a:solidFill>
              <a:latin typeface="Arial" panose="020B0604020202020204" pitchFamily="34" charset="0"/>
              <a:ea typeface="Calibri"/>
              <a:cs typeface="Arial" panose="020B0604020202020204" pitchFamily="34" charset="0"/>
            </a:endParaRPr>
          </a:p>
          <a:p>
            <a:pPr marL="0" indent="0">
              <a:buNone/>
            </a:pPr>
            <a:r>
              <a:rPr lang="en-GB" sz="2400" dirty="0">
                <a:solidFill>
                  <a:schemeClr val="accent1"/>
                </a:solidFill>
                <a:latin typeface="Arial" panose="020B0604020202020204" pitchFamily="34" charset="0"/>
                <a:ea typeface="Calibri"/>
                <a:cs typeface="Arial" panose="020B0604020202020204" pitchFamily="34" charset="0"/>
              </a:rPr>
              <a:t>in other words, the wheel of balance, the coaching wheel of values. It is a method for anyone who wants to look at their quality of life, check in which areas they are fulfilled and which are those requiring certain actions. </a:t>
            </a:r>
            <a:endParaRPr lang="en" sz="2400" dirty="0">
              <a:solidFill>
                <a:schemeClr val="accent1"/>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421026483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19">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xmlns="" id="{58A008D3-6EE0-AB76-CB74-C82299C50337}"/>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34" name="Rectangle 21">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6749AFBF-EB9A-5DF2-3F7F-7630B1C1244E}"/>
              </a:ext>
            </a:extLst>
          </p:cNvPr>
          <p:cNvSpPr>
            <a:spLocks noGrp="1"/>
          </p:cNvSpPr>
          <p:nvPr>
            <p:ph type="title"/>
          </p:nvPr>
        </p:nvSpPr>
        <p:spPr>
          <a:xfrm>
            <a:off x="838200" y="365125"/>
            <a:ext cx="3822189" cy="1899912"/>
          </a:xfrm>
        </p:spPr>
        <p:txBody>
          <a:bodyPr>
            <a:normAutofit/>
          </a:bodyPr>
          <a:lstStyle/>
          <a:p>
            <a:r>
              <a:rPr lang="en" sz="4000">
                <a:cs typeface="Calibri Light"/>
              </a:rPr>
              <a:t>                  </a:t>
            </a:r>
            <a:r>
              <a:rPr lang="en" sz="4000" b="1">
                <a:latin typeface="Times New Roman"/>
                <a:cs typeface="Calibri Light"/>
              </a:rPr>
              <a:t> </a:t>
            </a:r>
            <a:endParaRPr lang="en-US" sz="4000">
              <a:latin typeface="Times New Roman"/>
              <a:cs typeface="Calibri Light"/>
            </a:endParaRPr>
          </a:p>
        </p:txBody>
      </p:sp>
      <p:sp>
        <p:nvSpPr>
          <p:cNvPr id="3" name="Content Placeholder 2">
            <a:extLst>
              <a:ext uri="{FF2B5EF4-FFF2-40B4-BE49-F238E27FC236}">
                <a16:creationId xmlns:a16="http://schemas.microsoft.com/office/drawing/2014/main" xmlns="" id="{31FD8967-15D0-224C-F666-4E1192E1D77D}"/>
              </a:ext>
            </a:extLst>
          </p:cNvPr>
          <p:cNvSpPr>
            <a:spLocks noGrp="1"/>
          </p:cNvSpPr>
          <p:nvPr>
            <p:ph idx="1"/>
          </p:nvPr>
        </p:nvSpPr>
        <p:spPr>
          <a:xfrm>
            <a:off x="0" y="1315081"/>
            <a:ext cx="6281468" cy="5669328"/>
          </a:xfrm>
        </p:spPr>
        <p:txBody>
          <a:bodyPr vert="horz" lIns="91440" tIns="45720" rIns="91440" bIns="45720" rtlCol="0" anchor="t">
            <a:normAutofit/>
          </a:bodyPr>
          <a:lstStyle/>
          <a:p>
            <a:pPr marL="0" indent="0">
              <a:buNone/>
            </a:pPr>
            <a:r>
              <a:rPr lang="en" sz="2400" b="1" dirty="0">
                <a:solidFill>
                  <a:srgbClr val="00B050"/>
                </a:solidFill>
                <a:latin typeface="Arial" panose="020B0604020202020204" pitchFamily="34" charset="0"/>
                <a:ea typeface="Calibri"/>
                <a:cs typeface="Arial" panose="020B0604020202020204" pitchFamily="34" charset="0"/>
              </a:rPr>
              <a:t>THIS METHOD IS WORTH US</a:t>
            </a:r>
            <a:r>
              <a:rPr lang="pl-PL" sz="2400" b="1" dirty="0">
                <a:solidFill>
                  <a:srgbClr val="00B050"/>
                </a:solidFill>
                <a:latin typeface="Arial" panose="020B0604020202020204" pitchFamily="34" charset="0"/>
                <a:ea typeface="Calibri"/>
                <a:cs typeface="Arial" panose="020B0604020202020204" pitchFamily="34" charset="0"/>
              </a:rPr>
              <a:t>ING</a:t>
            </a:r>
            <a:r>
              <a:rPr lang="en" sz="2400" b="1" dirty="0">
                <a:solidFill>
                  <a:srgbClr val="00B050"/>
                </a:solidFill>
                <a:latin typeface="Arial" panose="020B0604020202020204" pitchFamily="34" charset="0"/>
                <a:ea typeface="Calibri"/>
                <a:cs typeface="Arial" panose="020B0604020202020204" pitchFamily="34" charset="0"/>
              </a:rPr>
              <a:t> WHEN:</a:t>
            </a:r>
          </a:p>
          <a:p>
            <a:r>
              <a:rPr lang="en" sz="2400" b="1" dirty="0">
                <a:solidFill>
                  <a:schemeClr val="accent1"/>
                </a:solidFill>
                <a:latin typeface="Arial" panose="020B0604020202020204" pitchFamily="34" charset="0"/>
                <a:ea typeface="Calibri"/>
                <a:cs typeface="Arial" panose="020B0604020202020204" pitchFamily="34" charset="0"/>
              </a:rPr>
              <a:t>WE FEEL A CONTRADICTION OF VALUES</a:t>
            </a:r>
          </a:p>
          <a:p>
            <a:r>
              <a:rPr lang="en" sz="2400" b="1" dirty="0">
                <a:solidFill>
                  <a:schemeClr val="accent1"/>
                </a:solidFill>
                <a:latin typeface="Arial" panose="020B0604020202020204" pitchFamily="34" charset="0"/>
                <a:ea typeface="Calibri"/>
                <a:cs typeface="Arial" panose="020B0604020202020204" pitchFamily="34" charset="0"/>
              </a:rPr>
              <a:t>WE ARE FACING AN IMPORTANT DECISION</a:t>
            </a:r>
          </a:p>
          <a:p>
            <a:r>
              <a:rPr lang="en" sz="2400" b="1" dirty="0">
                <a:solidFill>
                  <a:schemeClr val="accent1"/>
                </a:solidFill>
                <a:latin typeface="Arial" panose="020B0604020202020204" pitchFamily="34" charset="0"/>
                <a:ea typeface="Calibri"/>
                <a:cs typeface="Arial" panose="020B0604020202020204" pitchFamily="34" charset="0"/>
              </a:rPr>
              <a:t>WE FEEL PROBLEMS IN RELATIONSHIPS</a:t>
            </a:r>
          </a:p>
          <a:p>
            <a:r>
              <a:rPr lang="en" sz="2400" b="1" dirty="0">
                <a:solidFill>
                  <a:schemeClr val="accent1"/>
                </a:solidFill>
                <a:latin typeface="Arial" panose="020B0604020202020204" pitchFamily="34" charset="0"/>
                <a:ea typeface="Calibri"/>
                <a:cs typeface="Arial" panose="020B0604020202020204" pitchFamily="34" charset="0"/>
              </a:rPr>
              <a:t>PERSONAL DEVELOPMENT IS IMPORTANT FOR US</a:t>
            </a:r>
          </a:p>
          <a:p>
            <a:r>
              <a:rPr lang="en" sz="2400" b="1" dirty="0">
                <a:solidFill>
                  <a:schemeClr val="accent1"/>
                </a:solidFill>
                <a:latin typeface="Arial" panose="020B0604020202020204" pitchFamily="34" charset="0"/>
                <a:ea typeface="Calibri"/>
                <a:cs typeface="Arial" panose="020B0604020202020204" pitchFamily="34" charset="0"/>
              </a:rPr>
              <a:t>WE EXPERIENCE REPE</a:t>
            </a:r>
            <a:r>
              <a:rPr lang="pl-PL" sz="2400" b="1" dirty="0">
                <a:solidFill>
                  <a:schemeClr val="accent1"/>
                </a:solidFill>
                <a:latin typeface="Arial" panose="020B0604020202020204" pitchFamily="34" charset="0"/>
                <a:ea typeface="Calibri"/>
                <a:cs typeface="Arial" panose="020B0604020202020204" pitchFamily="34" charset="0"/>
              </a:rPr>
              <a:t>TITIVE </a:t>
            </a:r>
            <a:r>
              <a:rPr lang="en" sz="2400" b="1" dirty="0">
                <a:solidFill>
                  <a:schemeClr val="accent1"/>
                </a:solidFill>
                <a:latin typeface="Arial" panose="020B0604020202020204" pitchFamily="34" charset="0"/>
                <a:ea typeface="Calibri"/>
                <a:cs typeface="Arial" panose="020B0604020202020204" pitchFamily="34" charset="0"/>
              </a:rPr>
              <a:t>PATTERNS, ETC.</a:t>
            </a:r>
          </a:p>
          <a:p>
            <a:endParaRPr lang="en-US" sz="1900" dirty="0">
              <a:ea typeface="Calibri"/>
              <a:cs typeface="Calibri"/>
            </a:endParaRPr>
          </a:p>
        </p:txBody>
      </p:sp>
    </p:spTree>
    <p:extLst>
      <p:ext uri="{BB962C8B-B14F-4D97-AF65-F5344CB8AC3E}">
        <p14:creationId xmlns:p14="http://schemas.microsoft.com/office/powerpoint/2010/main" val="4221351114"/>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E2A735-755C-5AD5-997B-B4ABA13F2975}"/>
              </a:ext>
            </a:extLst>
          </p:cNvPr>
          <p:cNvSpPr>
            <a:spLocks noGrp="1"/>
          </p:cNvSpPr>
          <p:nvPr>
            <p:ph type="title"/>
          </p:nvPr>
        </p:nvSpPr>
        <p:spPr>
          <a:xfrm>
            <a:off x="1095728" y="255585"/>
            <a:ext cx="10654803" cy="1627487"/>
          </a:xfrm>
        </p:spPr>
        <p:txBody>
          <a:bodyPr>
            <a:noAutofit/>
          </a:bodyPr>
          <a:lstStyle/>
          <a:p>
            <a:pPr algn="ctr"/>
            <a:r>
              <a:rPr lang="en" sz="3600" b="1" dirty="0" smtClean="0">
                <a:solidFill>
                  <a:srgbClr val="7030A0"/>
                </a:solidFill>
                <a:latin typeface="Arial" panose="020B0604020202020204" pitchFamily="34" charset="0"/>
                <a:cs typeface="Arial" panose="020B0604020202020204" pitchFamily="34" charset="0"/>
              </a:rPr>
              <a:t>SELF-</a:t>
            </a:r>
            <a:r>
              <a:rPr lang="pl-PL" sz="3600" b="1" dirty="0" smtClean="0">
                <a:solidFill>
                  <a:srgbClr val="7030A0"/>
                </a:solidFill>
                <a:latin typeface="Arial" panose="020B0604020202020204" pitchFamily="34" charset="0"/>
                <a:cs typeface="Arial" panose="020B0604020202020204" pitchFamily="34" charset="0"/>
              </a:rPr>
              <a:t>AWARENESS</a:t>
            </a:r>
            <a:r>
              <a:rPr lang="en" sz="3600" b="1" dirty="0" smtClean="0">
                <a:solidFill>
                  <a:srgbClr val="FFC000"/>
                </a:solidFill>
                <a:latin typeface="Arial" panose="020B0604020202020204" pitchFamily="34" charset="0"/>
                <a:cs typeface="Arial" panose="020B0604020202020204" pitchFamily="34" charset="0"/>
              </a:rPr>
              <a:t> </a:t>
            </a:r>
            <a:r>
              <a:rPr lang="en" sz="3600" b="1" dirty="0">
                <a:solidFill>
                  <a:srgbClr val="FFC000"/>
                </a:solidFill>
                <a:latin typeface="Arial" panose="020B0604020202020204" pitchFamily="34" charset="0"/>
                <a:cs typeface="Arial" panose="020B0604020202020204" pitchFamily="34" charset="0"/>
              </a:rPr>
              <a:t>-</a:t>
            </a:r>
            <a:r>
              <a:rPr lang="en" sz="3600" dirty="0">
                <a:latin typeface="Arial" panose="020B0604020202020204" pitchFamily="34" charset="0"/>
                <a:cs typeface="Arial" panose="020B0604020202020204" pitchFamily="34" charset="0"/>
              </a:rPr>
              <a:t> </a:t>
            </a:r>
            <a:r>
              <a:rPr lang="en" sz="3200" b="1" dirty="0">
                <a:latin typeface="Arial" panose="020B0604020202020204" pitchFamily="34" charset="0"/>
                <a:cs typeface="Arial" panose="020B0604020202020204" pitchFamily="34" charset="0"/>
              </a:rPr>
              <a:t>MONITORING OUR INTERNAL AND OUTSIDE WORLD.</a:t>
            </a:r>
            <a:r>
              <a:rPr lang="en"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C0D2E45C-69DF-7FF5-523F-D13CB34E59B7}"/>
              </a:ext>
            </a:extLst>
          </p:cNvPr>
          <p:cNvSpPr>
            <a:spLocks noGrp="1"/>
          </p:cNvSpPr>
          <p:nvPr>
            <p:ph idx="1"/>
          </p:nvPr>
        </p:nvSpPr>
        <p:spPr>
          <a:xfrm>
            <a:off x="4340611" y="1655983"/>
            <a:ext cx="6635063" cy="2513812"/>
          </a:xfrm>
        </p:spPr>
        <p:txBody>
          <a:bodyPr vert="horz" lIns="91440" tIns="45720" rIns="91440" bIns="45720" rtlCol="0" anchor="t">
            <a:noAutofit/>
          </a:bodyPr>
          <a:lstStyle/>
          <a:p>
            <a:pPr marL="0" indent="0">
              <a:buNone/>
            </a:pPr>
            <a:r>
              <a:rPr lang="en" sz="2200" b="1" dirty="0">
                <a:solidFill>
                  <a:srgbClr val="0070C0"/>
                </a:solidFill>
                <a:latin typeface="Arial" panose="020B0604020202020204" pitchFamily="34" charset="0"/>
                <a:cs typeface="Arial" panose="020B0604020202020204" pitchFamily="34" charset="0"/>
              </a:rPr>
              <a:t>INTERNAL</a:t>
            </a:r>
            <a:r>
              <a:rPr lang="en" sz="2200" b="1" dirty="0">
                <a:solidFill>
                  <a:srgbClr val="FFC000"/>
                </a:solidFill>
                <a:latin typeface="Arial" panose="020B0604020202020204" pitchFamily="34" charset="0"/>
                <a:cs typeface="Arial" panose="020B0604020202020204" pitchFamily="34" charset="0"/>
              </a:rPr>
              <a:t> </a:t>
            </a:r>
            <a:r>
              <a:rPr lang="en" sz="2200" b="1" dirty="0" smtClean="0">
                <a:solidFill>
                  <a:srgbClr val="7030A0"/>
                </a:solidFill>
                <a:latin typeface="Arial" panose="020B0604020202020204" pitchFamily="34" charset="0"/>
                <a:cs typeface="Arial" panose="020B0604020202020204" pitchFamily="34" charset="0"/>
              </a:rPr>
              <a:t>SELF-</a:t>
            </a:r>
            <a:r>
              <a:rPr lang="pl-PL" sz="2200" b="1" dirty="0" smtClean="0">
                <a:solidFill>
                  <a:srgbClr val="7030A0"/>
                </a:solidFill>
                <a:latin typeface="Arial" panose="020B0604020202020204" pitchFamily="34" charset="0"/>
                <a:cs typeface="Arial" panose="020B0604020202020204" pitchFamily="34" charset="0"/>
              </a:rPr>
              <a:t>AWARENESS</a:t>
            </a:r>
            <a:r>
              <a:rPr lang="en" sz="2200" b="1" dirty="0" smtClean="0">
                <a:solidFill>
                  <a:srgbClr val="7030A0"/>
                </a:solidFill>
                <a:latin typeface="Arial" panose="020B0604020202020204" pitchFamily="34" charset="0"/>
                <a:cs typeface="Arial" panose="020B0604020202020204" pitchFamily="34" charset="0"/>
              </a:rPr>
              <a:t>:</a:t>
            </a:r>
            <a:endParaRPr lang="en-US" sz="2200" dirty="0" smtClean="0">
              <a:solidFill>
                <a:srgbClr val="7030A0"/>
              </a:solidFill>
              <a:latin typeface="Arial" panose="020B0604020202020204" pitchFamily="34" charset="0"/>
              <a:cs typeface="Arial" panose="020B0604020202020204" pitchFamily="34" charset="0"/>
            </a:endParaRPr>
          </a:p>
          <a:p>
            <a:pPr marL="0" indent="0">
              <a:lnSpc>
                <a:spcPct val="110000"/>
              </a:lnSpc>
              <a:spcBef>
                <a:spcPts val="0"/>
              </a:spcBef>
              <a:buClr>
                <a:srgbClr val="C3B2A7"/>
              </a:buClr>
              <a:buNone/>
            </a:pPr>
            <a:r>
              <a:rPr lang="pl-PL" sz="2200" b="1" dirty="0" smtClean="0">
                <a:latin typeface="Arial" panose="020B0604020202020204" pitchFamily="34" charset="0"/>
                <a:cs typeface="Arial" panose="020B0604020202020204" pitchFamily="34" charset="0"/>
              </a:rPr>
              <a:t>O</a:t>
            </a:r>
            <a:r>
              <a:rPr lang="en" sz="2200" b="1" dirty="0" smtClean="0">
                <a:latin typeface="Arial" panose="020B0604020202020204" pitchFamily="34" charset="0"/>
                <a:cs typeface="Arial" panose="020B0604020202020204" pitchFamily="34" charset="0"/>
              </a:rPr>
              <a:t>bservation </a:t>
            </a:r>
            <a:r>
              <a:rPr lang="pl-PL" sz="2200" b="1" dirty="0" smtClean="0">
                <a:latin typeface="Arial" panose="020B0604020202020204" pitchFamily="34" charset="0"/>
                <a:cs typeface="Arial" panose="020B0604020202020204" pitchFamily="34" charset="0"/>
              </a:rPr>
              <a:t>of </a:t>
            </a:r>
            <a:r>
              <a:rPr lang="en" sz="2200" b="1" dirty="0" smtClean="0">
                <a:latin typeface="Arial" panose="020B0604020202020204" pitchFamily="34" charset="0"/>
                <a:cs typeface="Arial" panose="020B0604020202020204" pitchFamily="34" charset="0"/>
              </a:rPr>
              <a:t>own emotions, reactions, values, ambitions, expectations, desires</a:t>
            </a:r>
            <a:r>
              <a:rPr lang="pl-PL" sz="2200" b="1" dirty="0" smtClean="0">
                <a:latin typeface="Arial" panose="020B0604020202020204" pitchFamily="34" charset="0"/>
                <a:cs typeface="Arial" panose="020B0604020202020204" pitchFamily="34" charset="0"/>
              </a:rPr>
              <a:t>,</a:t>
            </a:r>
            <a:r>
              <a:rPr lang="en" sz="2200" b="1" dirty="0" smtClean="0">
                <a:latin typeface="Arial" panose="020B0604020202020204" pitchFamily="34" charset="0"/>
                <a:cs typeface="Arial" panose="020B0604020202020204" pitchFamily="34" charset="0"/>
              </a:rPr>
              <a:t> aspirations</a:t>
            </a:r>
            <a:r>
              <a:rPr lang="pl-PL" sz="2200" b="1" dirty="0" smtClean="0">
                <a:latin typeface="Arial" panose="020B0604020202020204" pitchFamily="34" charset="0"/>
                <a:cs typeface="Arial" panose="020B0604020202020204" pitchFamily="34" charset="0"/>
              </a:rPr>
              <a:t>.</a:t>
            </a:r>
            <a:r>
              <a:rPr lang="en" sz="2200" b="1" dirty="0" smtClean="0">
                <a:latin typeface="Arial" panose="020B0604020202020204" pitchFamily="34" charset="0"/>
                <a:cs typeface="Arial" panose="020B0604020202020204" pitchFamily="34" charset="0"/>
              </a:rPr>
              <a:t> </a:t>
            </a:r>
            <a:endParaRPr lang="pl-PL" sz="2200" b="1" dirty="0" smtClean="0">
              <a:latin typeface="Arial" panose="020B0604020202020204" pitchFamily="34" charset="0"/>
              <a:cs typeface="Arial" panose="020B0604020202020204" pitchFamily="34" charset="0"/>
            </a:endParaRPr>
          </a:p>
          <a:p>
            <a:pPr marL="0" indent="0">
              <a:lnSpc>
                <a:spcPct val="110000"/>
              </a:lnSpc>
              <a:spcBef>
                <a:spcPts val="0"/>
              </a:spcBef>
              <a:buClr>
                <a:srgbClr val="C3B2A7"/>
              </a:buClr>
              <a:buNone/>
            </a:pPr>
            <a:r>
              <a:rPr lang="pl-PL" sz="2200" b="1" dirty="0" err="1" smtClean="0">
                <a:latin typeface="Arial" panose="020B0604020202020204" pitchFamily="34" charset="0"/>
                <a:cs typeface="Arial" panose="020B0604020202020204" pitchFamily="34" charset="0"/>
              </a:rPr>
              <a:t>Being</a:t>
            </a:r>
            <a:r>
              <a:rPr lang="pl-PL" sz="2200" b="1" dirty="0" smtClean="0">
                <a:latin typeface="Arial" panose="020B0604020202020204" pitchFamily="34" charset="0"/>
                <a:cs typeface="Arial" panose="020B0604020202020204" pitchFamily="34" charset="0"/>
              </a:rPr>
              <a:t> </a:t>
            </a:r>
            <a:r>
              <a:rPr lang="pl-PL" sz="2200" b="1" dirty="0" err="1" smtClean="0">
                <a:latin typeface="Arial" panose="020B0604020202020204" pitchFamily="34" charset="0"/>
                <a:cs typeface="Arial" panose="020B0604020202020204" pitchFamily="34" charset="0"/>
              </a:rPr>
              <a:t>aware</a:t>
            </a:r>
            <a:r>
              <a:rPr lang="pl-PL" sz="2200" b="1" dirty="0" smtClean="0">
                <a:latin typeface="Arial" panose="020B0604020202020204" pitchFamily="34" charset="0"/>
                <a:cs typeface="Arial" panose="020B0604020202020204" pitchFamily="34" charset="0"/>
              </a:rPr>
              <a:t> of </a:t>
            </a:r>
            <a:r>
              <a:rPr lang="pl-PL" sz="2200" b="1" dirty="0" err="1" smtClean="0">
                <a:latin typeface="Arial" panose="020B0604020202020204" pitchFamily="34" charset="0"/>
                <a:cs typeface="Arial" panose="020B0604020202020204" pitchFamily="34" charset="0"/>
              </a:rPr>
              <a:t>one’s</a:t>
            </a:r>
            <a:r>
              <a:rPr lang="pl-PL" sz="2200" b="1" dirty="0" smtClean="0">
                <a:latin typeface="Arial" panose="020B0604020202020204" pitchFamily="34" charset="0"/>
                <a:cs typeface="Arial" panose="020B0604020202020204" pitchFamily="34" charset="0"/>
              </a:rPr>
              <a:t> </a:t>
            </a:r>
            <a:r>
              <a:rPr lang="pl-PL" sz="2200" b="1" dirty="0" err="1" smtClean="0">
                <a:latin typeface="Arial" panose="020B0604020202020204" pitchFamily="34" charset="0"/>
                <a:cs typeface="Arial" panose="020B0604020202020204" pitchFamily="34" charset="0"/>
              </a:rPr>
              <a:t>own</a:t>
            </a:r>
            <a:r>
              <a:rPr lang="pl-PL" sz="2200" b="1" dirty="0" smtClean="0">
                <a:latin typeface="Arial" panose="020B0604020202020204" pitchFamily="34" charset="0"/>
                <a:cs typeface="Arial" panose="020B0604020202020204" pitchFamily="34" charset="0"/>
              </a:rPr>
              <a:t> </a:t>
            </a:r>
            <a:r>
              <a:rPr lang="en" sz="2200" b="1" dirty="0" smtClean="0">
                <a:latin typeface="Arial" panose="020B0604020202020204" pitchFamily="34" charset="0"/>
                <a:cs typeface="Arial" panose="020B0604020202020204" pitchFamily="34" charset="0"/>
              </a:rPr>
              <a:t>str</a:t>
            </a:r>
            <a:r>
              <a:rPr lang="pl-PL" sz="2200" b="1" dirty="0" err="1" smtClean="0">
                <a:latin typeface="Arial" panose="020B0604020202020204" pitchFamily="34" charset="0"/>
                <a:cs typeface="Arial" panose="020B0604020202020204" pitchFamily="34" charset="0"/>
              </a:rPr>
              <a:t>engths</a:t>
            </a:r>
            <a:r>
              <a:rPr lang="pl-PL" sz="2200" b="1" dirty="0" smtClean="0">
                <a:latin typeface="Arial" panose="020B0604020202020204" pitchFamily="34" charset="0"/>
                <a:cs typeface="Arial" panose="020B0604020202020204" pitchFamily="34" charset="0"/>
              </a:rPr>
              <a:t> and </a:t>
            </a:r>
            <a:r>
              <a:rPr lang="pl-PL" sz="2200" b="1" dirty="0" err="1" smtClean="0">
                <a:latin typeface="Arial" panose="020B0604020202020204" pitchFamily="34" charset="0"/>
                <a:cs typeface="Arial" panose="020B0604020202020204" pitchFamily="34" charset="0"/>
              </a:rPr>
              <a:t>weaknesses</a:t>
            </a:r>
            <a:r>
              <a:rPr lang="en" sz="2200" b="1" dirty="0" smtClean="0">
                <a:latin typeface="Arial" panose="020B0604020202020204" pitchFamily="34" charset="0"/>
                <a:cs typeface="Arial" panose="020B0604020202020204" pitchFamily="34" charset="0"/>
              </a:rPr>
              <a:t>. </a:t>
            </a:r>
            <a:r>
              <a:rPr lang="en" sz="2200" b="1" dirty="0">
                <a:latin typeface="Arial" panose="020B0604020202020204" pitchFamily="34" charset="0"/>
                <a:cs typeface="Arial" panose="020B0604020202020204" pitchFamily="34" charset="0"/>
              </a:rPr>
              <a:t>Moreover, it is understanding </a:t>
            </a:r>
            <a:r>
              <a:rPr lang="en" sz="2200" b="1" dirty="0" smtClean="0">
                <a:latin typeface="Arial" panose="020B0604020202020204" pitchFamily="34" charset="0"/>
                <a:cs typeface="Arial" panose="020B0604020202020204" pitchFamily="34" charset="0"/>
              </a:rPr>
              <a:t>what influence</a:t>
            </a:r>
            <a:r>
              <a:rPr lang="pl-PL" sz="2200" b="1" dirty="0" smtClean="0">
                <a:latin typeface="Arial" panose="020B0604020202020204" pitchFamily="34" charset="0"/>
                <a:cs typeface="Arial" panose="020B0604020202020204" pitchFamily="34" charset="0"/>
              </a:rPr>
              <a:t> we </a:t>
            </a:r>
            <a:r>
              <a:rPr lang="pl-PL" sz="2200" b="1" dirty="0" err="1" smtClean="0">
                <a:latin typeface="Arial" panose="020B0604020202020204" pitchFamily="34" charset="0"/>
                <a:cs typeface="Arial" panose="020B0604020202020204" pitchFamily="34" charset="0"/>
              </a:rPr>
              <a:t>have</a:t>
            </a:r>
            <a:r>
              <a:rPr lang="en" sz="2200" b="1" dirty="0" smtClean="0">
                <a:latin typeface="Arial" panose="020B0604020202020204" pitchFamily="34" charset="0"/>
                <a:cs typeface="Arial" panose="020B0604020202020204" pitchFamily="34" charset="0"/>
              </a:rPr>
              <a:t> </a:t>
            </a:r>
            <a:r>
              <a:rPr lang="en" sz="2200" b="1" dirty="0">
                <a:latin typeface="Arial" panose="020B0604020202020204" pitchFamily="34" charset="0"/>
                <a:cs typeface="Arial" panose="020B0604020202020204" pitchFamily="34" charset="0"/>
              </a:rPr>
              <a:t>on </a:t>
            </a:r>
            <a:r>
              <a:rPr lang="en" sz="2200" b="1" dirty="0" smtClean="0">
                <a:latin typeface="Arial" panose="020B0604020202020204" pitchFamily="34" charset="0"/>
                <a:cs typeface="Arial" panose="020B0604020202020204" pitchFamily="34" charset="0"/>
              </a:rPr>
              <a:t>others.</a:t>
            </a:r>
            <a:endParaRPr lang="en" sz="2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484FBB7C-C483-CCEF-C9BE-2C3ACBEFA1A6}"/>
              </a:ext>
            </a:extLst>
          </p:cNvPr>
          <p:cNvSpPr txBox="1"/>
          <p:nvPr/>
        </p:nvSpPr>
        <p:spPr>
          <a:xfrm>
            <a:off x="883769" y="4532618"/>
            <a:ext cx="539995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200" b="1" dirty="0">
                <a:solidFill>
                  <a:srgbClr val="0070C0"/>
                </a:solidFill>
                <a:latin typeface="Arial" panose="020B0604020202020204" pitchFamily="34" charset="0"/>
                <a:cs typeface="Arial" panose="020B0604020202020204" pitchFamily="34" charset="0"/>
              </a:rPr>
              <a:t>EXTERNAL</a:t>
            </a:r>
            <a:r>
              <a:rPr lang="en" sz="2200" b="1" dirty="0">
                <a:solidFill>
                  <a:srgbClr val="7030A0"/>
                </a:solidFill>
                <a:latin typeface="Arial" panose="020B0604020202020204" pitchFamily="34" charset="0"/>
                <a:cs typeface="Arial" panose="020B0604020202020204" pitchFamily="34" charset="0"/>
              </a:rPr>
              <a:t> </a:t>
            </a:r>
            <a:r>
              <a:rPr lang="en" sz="2200" b="1" dirty="0" smtClean="0">
                <a:solidFill>
                  <a:srgbClr val="7030A0"/>
                </a:solidFill>
                <a:latin typeface="Arial" panose="020B0604020202020204" pitchFamily="34" charset="0"/>
                <a:cs typeface="Arial" panose="020B0604020202020204" pitchFamily="34" charset="0"/>
              </a:rPr>
              <a:t>SELF-</a:t>
            </a:r>
            <a:r>
              <a:rPr lang="pl-PL" sz="2200" b="1" dirty="0">
                <a:solidFill>
                  <a:srgbClr val="7030A0"/>
                </a:solidFill>
                <a:latin typeface="Arial" panose="020B0604020202020204" pitchFamily="34" charset="0"/>
                <a:cs typeface="Arial" panose="020B0604020202020204" pitchFamily="34" charset="0"/>
              </a:rPr>
              <a:t>AWARENESS</a:t>
            </a:r>
            <a:r>
              <a:rPr lang="en" sz="2200" b="1" dirty="0">
                <a:solidFill>
                  <a:srgbClr val="7030A0"/>
                </a:solidFill>
                <a:latin typeface="Arial" panose="020B0604020202020204" pitchFamily="34" charset="0"/>
                <a:cs typeface="Arial" panose="020B0604020202020204" pitchFamily="34" charset="0"/>
              </a:rPr>
              <a:t>:</a:t>
            </a:r>
            <a:endParaRPr lang="en-US" sz="2200" b="1" dirty="0">
              <a:solidFill>
                <a:srgbClr val="7030A0"/>
              </a:solidFill>
              <a:latin typeface="Arial" panose="020B0604020202020204" pitchFamily="34" charset="0"/>
              <a:cs typeface="Arial" panose="020B0604020202020204" pitchFamily="34" charset="0"/>
            </a:endParaRPr>
          </a:p>
          <a:p>
            <a:r>
              <a:rPr lang="en" sz="2200" b="1" dirty="0" smtClean="0">
                <a:latin typeface="Arial" panose="020B0604020202020204" pitchFamily="34" charset="0"/>
                <a:cs typeface="Arial" panose="020B0604020202020204" pitchFamily="34" charset="0"/>
              </a:rPr>
              <a:t>Indicates </a:t>
            </a:r>
            <a:r>
              <a:rPr lang="pl-PL" sz="2200" b="1" dirty="0" smtClean="0">
                <a:latin typeface="Arial" panose="020B0604020202020204" pitchFamily="34" charset="0"/>
                <a:cs typeface="Arial" panose="020B0604020202020204" pitchFamily="34" charset="0"/>
              </a:rPr>
              <a:t>to </a:t>
            </a:r>
            <a:r>
              <a:rPr lang="pl-PL" sz="2200" b="1" dirty="0" err="1" smtClean="0">
                <a:latin typeface="Arial" panose="020B0604020202020204" pitchFamily="34" charset="0"/>
                <a:cs typeface="Arial" panose="020B0604020202020204" pitchFamily="34" charset="0"/>
              </a:rPr>
              <a:t>what</a:t>
            </a:r>
            <a:r>
              <a:rPr lang="pl-PL" sz="2200" b="1" dirty="0" smtClean="0">
                <a:latin typeface="Arial" panose="020B0604020202020204" pitchFamily="34" charset="0"/>
                <a:cs typeface="Arial" panose="020B0604020202020204" pitchFamily="34" charset="0"/>
              </a:rPr>
              <a:t> </a:t>
            </a:r>
            <a:r>
              <a:rPr lang="en" sz="2200" b="1" dirty="0" smtClean="0">
                <a:latin typeface="Arial" panose="020B0604020202020204" pitchFamily="34" charset="0"/>
                <a:cs typeface="Arial" panose="020B0604020202020204" pitchFamily="34" charset="0"/>
              </a:rPr>
              <a:t>extent </a:t>
            </a:r>
            <a:r>
              <a:rPr lang="en" sz="2200" b="1" dirty="0">
                <a:latin typeface="Arial" panose="020B0604020202020204" pitchFamily="34" charset="0"/>
                <a:cs typeface="Arial" panose="020B0604020202020204" pitchFamily="34" charset="0"/>
              </a:rPr>
              <a:t>we </a:t>
            </a:r>
            <a:r>
              <a:rPr lang="pl-PL" sz="2200" b="1" dirty="0" err="1" smtClean="0">
                <a:latin typeface="Arial" panose="020B0604020202020204" pitchFamily="34" charset="0"/>
                <a:cs typeface="Arial" panose="020B0604020202020204" pitchFamily="34" charset="0"/>
              </a:rPr>
              <a:t>realize</a:t>
            </a:r>
            <a:r>
              <a:rPr lang="pl-PL" sz="2200" b="1" dirty="0" smtClean="0">
                <a:latin typeface="Arial" panose="020B0604020202020204" pitchFamily="34" charset="0"/>
                <a:cs typeface="Arial" panose="020B0604020202020204" pitchFamily="34" charset="0"/>
              </a:rPr>
              <a:t> </a:t>
            </a:r>
            <a:r>
              <a:rPr lang="en" sz="2200" b="1" dirty="0" smtClean="0">
                <a:latin typeface="Arial" panose="020B0604020202020204" pitchFamily="34" charset="0"/>
                <a:cs typeface="Arial" panose="020B0604020202020204" pitchFamily="34" charset="0"/>
              </a:rPr>
              <a:t>how </a:t>
            </a:r>
            <a:r>
              <a:rPr lang="en" sz="2200" b="1" dirty="0">
                <a:latin typeface="Arial" panose="020B0604020202020204" pitchFamily="34" charset="0"/>
                <a:cs typeface="Arial" panose="020B0604020202020204" pitchFamily="34" charset="0"/>
              </a:rPr>
              <a:t>we are </a:t>
            </a:r>
            <a:r>
              <a:rPr lang="pl-PL" sz="2200" b="1" dirty="0" err="1" smtClean="0">
                <a:latin typeface="Arial" panose="020B0604020202020204" pitchFamily="34" charset="0"/>
                <a:cs typeface="Arial" panose="020B0604020202020204" pitchFamily="34" charset="0"/>
              </a:rPr>
              <a:t>perceived</a:t>
            </a:r>
            <a:r>
              <a:rPr lang="pl-PL" sz="2200" b="1" dirty="0" smtClean="0">
                <a:latin typeface="Arial" panose="020B0604020202020204" pitchFamily="34" charset="0"/>
                <a:cs typeface="Arial" panose="020B0604020202020204" pitchFamily="34" charset="0"/>
              </a:rPr>
              <a:t> </a:t>
            </a:r>
            <a:r>
              <a:rPr lang="en" sz="2200" b="1" dirty="0" smtClean="0">
                <a:latin typeface="Arial" panose="020B0604020202020204" pitchFamily="34" charset="0"/>
                <a:cs typeface="Arial" panose="020B0604020202020204" pitchFamily="34" charset="0"/>
              </a:rPr>
              <a:t>by </a:t>
            </a:r>
            <a:r>
              <a:rPr lang="pl-PL" sz="2200" b="1" dirty="0" err="1" smtClean="0">
                <a:latin typeface="Arial" panose="020B0604020202020204" pitchFamily="34" charset="0"/>
                <a:cs typeface="Arial" panose="020B0604020202020204" pitchFamily="34" charset="0"/>
              </a:rPr>
              <a:t>other</a:t>
            </a:r>
            <a:r>
              <a:rPr lang="en" sz="2200" b="1" dirty="0" smtClean="0">
                <a:latin typeface="Arial" panose="020B0604020202020204" pitchFamily="34" charset="0"/>
                <a:cs typeface="Arial" panose="020B0604020202020204" pitchFamily="34" charset="0"/>
              </a:rPr>
              <a:t>s </a:t>
            </a:r>
            <a:r>
              <a:rPr lang="pl-PL" sz="2200" b="1" dirty="0" smtClean="0">
                <a:latin typeface="Arial" panose="020B0604020202020204" pitchFamily="34" charset="0"/>
                <a:cs typeface="Arial" panose="020B0604020202020204" pitchFamily="34" charset="0"/>
              </a:rPr>
              <a:t>a</a:t>
            </a:r>
            <a:r>
              <a:rPr lang="en" sz="2200" b="1" dirty="0" smtClean="0">
                <a:latin typeface="Arial" panose="020B0604020202020204" pitchFamily="34" charset="0"/>
                <a:cs typeface="Arial" panose="020B0604020202020204" pitchFamily="34" charset="0"/>
              </a:rPr>
              <a:t>ccording </a:t>
            </a:r>
            <a:r>
              <a:rPr lang="en" sz="2200" b="1" dirty="0">
                <a:latin typeface="Arial" panose="020B0604020202020204" pitchFamily="34" charset="0"/>
                <a:cs typeface="Arial" panose="020B0604020202020204" pitchFamily="34" charset="0"/>
              </a:rPr>
              <a:t>to </a:t>
            </a:r>
            <a:r>
              <a:rPr lang="pl-PL" sz="2200" b="1" dirty="0" smtClean="0">
                <a:latin typeface="Arial" panose="020B0604020202020204" pitchFamily="34" charset="0"/>
                <a:cs typeface="Arial" panose="020B0604020202020204" pitchFamily="34" charset="0"/>
              </a:rPr>
              <a:t>the </a:t>
            </a:r>
            <a:r>
              <a:rPr lang="pl-PL" sz="2200" b="1" dirty="0" err="1" smtClean="0">
                <a:latin typeface="Arial" panose="020B0604020202020204" pitchFamily="34" charset="0"/>
                <a:cs typeface="Arial" panose="020B0604020202020204" pitchFamily="34" charset="0"/>
              </a:rPr>
              <a:t>above-mentioned</a:t>
            </a:r>
            <a:r>
              <a:rPr lang="pl-PL" sz="2200" b="1" dirty="0" smtClean="0">
                <a:latin typeface="Arial" panose="020B0604020202020204" pitchFamily="34" charset="0"/>
                <a:cs typeface="Arial" panose="020B0604020202020204" pitchFamily="34" charset="0"/>
              </a:rPr>
              <a:t> </a:t>
            </a:r>
            <a:r>
              <a:rPr lang="pl-PL" sz="2200" b="1" dirty="0" err="1" smtClean="0">
                <a:latin typeface="Arial" panose="020B0604020202020204" pitchFamily="34" charset="0"/>
                <a:cs typeface="Arial" panose="020B0604020202020204" pitchFamily="34" charset="0"/>
              </a:rPr>
              <a:t>categories</a:t>
            </a:r>
            <a:r>
              <a:rPr lang="pl-PL" sz="2200" b="1" dirty="0" smtClean="0">
                <a:latin typeface="Arial" panose="020B0604020202020204" pitchFamily="34" charset="0"/>
                <a:cs typeface="Arial" panose="020B0604020202020204" pitchFamily="34" charset="0"/>
              </a:rPr>
              <a:t>.</a:t>
            </a:r>
            <a:endParaRPr lang="en" sz="2200" b="1" dirty="0">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xmlns="" id="{71ED0336-5BE6-2892-2A1B-6607867B1545}"/>
              </a:ext>
            </a:extLst>
          </p:cNvPr>
          <p:cNvPicPr>
            <a:picLocks noChangeAspect="1"/>
          </p:cNvPicPr>
          <p:nvPr/>
        </p:nvPicPr>
        <p:blipFill>
          <a:blip r:embed="rId2"/>
          <a:stretch>
            <a:fillRect/>
          </a:stretch>
        </p:blipFill>
        <p:spPr>
          <a:xfrm>
            <a:off x="1245079" y="1883072"/>
            <a:ext cx="2714446" cy="2286723"/>
          </a:xfrm>
          <a:prstGeom prst="rect">
            <a:avLst/>
          </a:prstGeom>
        </p:spPr>
      </p:pic>
      <p:pic>
        <p:nvPicPr>
          <p:cNvPr id="6" name="Picture 6">
            <a:extLst>
              <a:ext uri="{FF2B5EF4-FFF2-40B4-BE49-F238E27FC236}">
                <a16:creationId xmlns:a16="http://schemas.microsoft.com/office/drawing/2014/main" xmlns="" id="{A69E6FA7-B88E-D725-AD83-7C14859590DE}"/>
              </a:ext>
            </a:extLst>
          </p:cNvPr>
          <p:cNvPicPr>
            <a:picLocks noChangeAspect="1"/>
          </p:cNvPicPr>
          <p:nvPr/>
        </p:nvPicPr>
        <p:blipFill>
          <a:blip r:embed="rId3"/>
          <a:stretch>
            <a:fillRect/>
          </a:stretch>
        </p:blipFill>
        <p:spPr>
          <a:xfrm>
            <a:off x="6507193" y="4292906"/>
            <a:ext cx="5072330" cy="1925974"/>
          </a:xfrm>
          <a:prstGeom prst="rect">
            <a:avLst/>
          </a:prstGeom>
        </p:spPr>
      </p:pic>
    </p:spTree>
    <p:extLst>
      <p:ext uri="{BB962C8B-B14F-4D97-AF65-F5344CB8AC3E}">
        <p14:creationId xmlns:p14="http://schemas.microsoft.com/office/powerpoint/2010/main" val="51458757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xmlns="" id="{9A724DBA-D2D9-471E-8ED7-2015DDD950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749AFBF-EB9A-5DF2-3F7F-7630B1C1244E}"/>
              </a:ext>
            </a:extLst>
          </p:cNvPr>
          <p:cNvSpPr>
            <a:spLocks noGrp="1"/>
          </p:cNvSpPr>
          <p:nvPr>
            <p:ph type="title"/>
          </p:nvPr>
        </p:nvSpPr>
        <p:spPr>
          <a:xfrm>
            <a:off x="6095999" y="1471151"/>
            <a:ext cx="5317735" cy="1280083"/>
          </a:xfrm>
        </p:spPr>
        <p:txBody>
          <a:bodyPr anchor="b">
            <a:normAutofit fontScale="90000"/>
          </a:bodyPr>
          <a:lstStyle/>
          <a:p>
            <a:r>
              <a:rPr lang="en" sz="2300" dirty="0">
                <a:cs typeface="Calibri Light"/>
              </a:rPr>
              <a:t>           </a:t>
            </a:r>
            <a:r>
              <a:rPr lang="en" sz="2300" dirty="0">
                <a:solidFill>
                  <a:srgbClr val="FFC000"/>
                </a:solidFill>
                <a:cs typeface="Calibri Light"/>
              </a:rPr>
              <a:t> </a:t>
            </a:r>
            <a:r>
              <a:rPr lang="en" sz="2300" b="1" dirty="0">
                <a:solidFill>
                  <a:srgbClr val="FFC000"/>
                </a:solidFill>
                <a:cs typeface="Calibri Light"/>
              </a:rPr>
              <a:t>   </a:t>
            </a:r>
            <a:r>
              <a:rPr lang="en" sz="2300" b="1" dirty="0">
                <a:solidFill>
                  <a:srgbClr val="FFC000"/>
                </a:solidFill>
                <a:latin typeface="Times New Roman"/>
                <a:cs typeface="Calibri Light"/>
              </a:rPr>
              <a:t> </a:t>
            </a:r>
            <a:r>
              <a:rPr lang="en" sz="3200" b="1" dirty="0">
                <a:solidFill>
                  <a:srgbClr val="FFC000"/>
                </a:solidFill>
                <a:latin typeface="Times New Roman"/>
                <a:cs typeface="Calibri Light"/>
              </a:rPr>
              <a:t> </a:t>
            </a:r>
            <a:r>
              <a:rPr lang="en" sz="6000" b="1" dirty="0">
                <a:solidFill>
                  <a:schemeClr val="accent1"/>
                </a:solidFill>
                <a:latin typeface="Arial" panose="020B0604020202020204" pitchFamily="34" charset="0"/>
                <a:cs typeface="Arial" panose="020B0604020202020204" pitchFamily="34" charset="0"/>
              </a:rPr>
              <a:t>BENEFITS :</a:t>
            </a:r>
            <a:endParaRPr lang="en-US" sz="6000" b="1" dirty="0">
              <a:solidFill>
                <a:schemeClr val="accent1"/>
              </a:solidFill>
              <a:latin typeface="Arial" panose="020B0604020202020204" pitchFamily="34" charset="0"/>
              <a:cs typeface="Arial" panose="020B0604020202020204" pitchFamily="34" charset="0"/>
            </a:endParaRPr>
          </a:p>
        </p:txBody>
      </p:sp>
      <p:sp>
        <p:nvSpPr>
          <p:cNvPr id="22" name="Rectangle 10">
            <a:extLst>
              <a:ext uri="{FF2B5EF4-FFF2-40B4-BE49-F238E27FC236}">
                <a16:creationId xmlns:a16="http://schemas.microsoft.com/office/drawing/2014/main" xmlns="" id="{08980754-6F4B-43C9-B9BE-127B6BED65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C14CDAD0-BE44-8E8E-E50E-F92FFBC4607B}"/>
              </a:ext>
            </a:extLst>
          </p:cNvPr>
          <p:cNvPicPr>
            <a:picLocks noChangeAspect="1"/>
          </p:cNvPicPr>
          <p:nvPr/>
        </p:nvPicPr>
        <p:blipFill>
          <a:blip r:embed="rId2"/>
          <a:stretch>
            <a:fillRect/>
          </a:stretch>
        </p:blipFill>
        <p:spPr>
          <a:xfrm>
            <a:off x="576244" y="899552"/>
            <a:ext cx="5628018" cy="4826025"/>
          </a:xfrm>
          <a:prstGeom prst="rect">
            <a:avLst/>
          </a:prstGeom>
        </p:spPr>
      </p:pic>
      <p:sp>
        <p:nvSpPr>
          <p:cNvPr id="23" name="Rectangle 14">
            <a:extLst>
              <a:ext uri="{FF2B5EF4-FFF2-40B4-BE49-F238E27FC236}">
                <a16:creationId xmlns:a16="http://schemas.microsoft.com/office/drawing/2014/main" xmlns="" id="{169CC832-2974-4E8D-90ED-3E2941BA73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31FD8967-15D0-224C-F666-4E1192E1D77D}"/>
              </a:ext>
            </a:extLst>
          </p:cNvPr>
          <p:cNvSpPr>
            <a:spLocks noGrp="1"/>
          </p:cNvSpPr>
          <p:nvPr>
            <p:ph idx="1"/>
          </p:nvPr>
        </p:nvSpPr>
        <p:spPr>
          <a:xfrm>
            <a:off x="6504061" y="2111193"/>
            <a:ext cx="5720719" cy="4288320"/>
          </a:xfrm>
        </p:spPr>
        <p:txBody>
          <a:bodyPr vert="horz" lIns="91440" tIns="45720" rIns="91440" bIns="45720" rtlCol="0" anchor="ctr">
            <a:normAutofit/>
          </a:bodyPr>
          <a:lstStyle/>
          <a:p>
            <a:pPr lvl="0"/>
            <a:r>
              <a:rPr lang="en-GB" sz="1900" b="1" dirty="0">
                <a:latin typeface="Arial" panose="020B0604020202020204" pitchFamily="34" charset="0"/>
                <a:cs typeface="Arial" panose="020B0604020202020204" pitchFamily="34" charset="0"/>
              </a:rPr>
              <a:t>It's not complicated</a:t>
            </a:r>
            <a:endParaRPr lang="pl-PL" sz="1900" b="1" dirty="0">
              <a:latin typeface="Arial" panose="020B0604020202020204" pitchFamily="34" charset="0"/>
              <a:cs typeface="Arial" panose="020B0604020202020204" pitchFamily="34" charset="0"/>
            </a:endParaRPr>
          </a:p>
          <a:p>
            <a:pPr lvl="0"/>
            <a:r>
              <a:rPr lang="en-GB" sz="1900" b="1" dirty="0">
                <a:latin typeface="Arial" panose="020B0604020202020204" pitchFamily="34" charset="0"/>
                <a:cs typeface="Arial" panose="020B0604020202020204" pitchFamily="34" charset="0"/>
              </a:rPr>
              <a:t>It helps define a value system</a:t>
            </a:r>
            <a:endParaRPr lang="pl-PL" sz="1900" b="1" dirty="0">
              <a:latin typeface="Arial" panose="020B0604020202020204" pitchFamily="34" charset="0"/>
              <a:cs typeface="Arial" panose="020B0604020202020204" pitchFamily="34" charset="0"/>
            </a:endParaRPr>
          </a:p>
          <a:p>
            <a:pPr lvl="0"/>
            <a:r>
              <a:rPr lang="en-GB" sz="1900" b="1" dirty="0">
                <a:latin typeface="Arial" panose="020B0604020202020204" pitchFamily="34" charset="0"/>
                <a:cs typeface="Arial" panose="020B0604020202020204" pitchFamily="34" charset="0"/>
              </a:rPr>
              <a:t>It helps to determine the level of satisfaction in a given area of life</a:t>
            </a:r>
            <a:endParaRPr lang="pl-PL" sz="1900" b="1" dirty="0">
              <a:latin typeface="Arial" panose="020B0604020202020204" pitchFamily="34" charset="0"/>
              <a:cs typeface="Arial" panose="020B0604020202020204" pitchFamily="34" charset="0"/>
            </a:endParaRPr>
          </a:p>
          <a:p>
            <a:pPr lvl="0"/>
            <a:r>
              <a:rPr lang="en-GB" sz="1900" b="1" dirty="0">
                <a:latin typeface="Arial" panose="020B0604020202020204" pitchFamily="34" charset="0"/>
                <a:cs typeface="Arial" panose="020B0604020202020204" pitchFamily="34" charset="0"/>
              </a:rPr>
              <a:t>It makes you aware of the causes of certain contradictions</a:t>
            </a:r>
            <a:endParaRPr lang="pl-PL" sz="1900" b="1" dirty="0">
              <a:latin typeface="Arial" panose="020B0604020202020204" pitchFamily="34" charset="0"/>
              <a:cs typeface="Arial" panose="020B0604020202020204" pitchFamily="34" charset="0"/>
            </a:endParaRPr>
          </a:p>
          <a:p>
            <a:pPr lvl="0"/>
            <a:r>
              <a:rPr lang="en-GB" sz="1900" b="1" dirty="0">
                <a:latin typeface="Arial" panose="020B0604020202020204" pitchFamily="34" charset="0"/>
                <a:cs typeface="Arial" panose="020B0604020202020204" pitchFamily="34" charset="0"/>
              </a:rPr>
              <a:t>It motivates you to make some changes</a:t>
            </a:r>
            <a:endParaRPr lang="pl-PL" sz="1900" b="1" dirty="0">
              <a:latin typeface="Arial" panose="020B0604020202020204" pitchFamily="34" charset="0"/>
              <a:cs typeface="Arial" panose="020B0604020202020204" pitchFamily="34" charset="0"/>
            </a:endParaRPr>
          </a:p>
          <a:p>
            <a:pPr lvl="0"/>
            <a:r>
              <a:rPr lang="en-GB" sz="1900" b="1" dirty="0">
                <a:latin typeface="Arial" panose="020B0604020202020204" pitchFamily="34" charset="0"/>
                <a:cs typeface="Arial" panose="020B0604020202020204" pitchFamily="34" charset="0"/>
              </a:rPr>
              <a:t>It helps in making decisions</a:t>
            </a:r>
            <a:endParaRPr lang="pl-PL" sz="1900" b="1" dirty="0">
              <a:latin typeface="Arial" panose="020B0604020202020204" pitchFamily="34" charset="0"/>
              <a:cs typeface="Arial" panose="020B0604020202020204" pitchFamily="34" charset="0"/>
            </a:endParaRPr>
          </a:p>
          <a:p>
            <a:pPr lvl="0"/>
            <a:r>
              <a:rPr lang="en-GB" sz="1900" b="1" dirty="0">
                <a:latin typeface="Arial" panose="020B0604020202020204" pitchFamily="34" charset="0"/>
                <a:cs typeface="Arial" panose="020B0604020202020204" pitchFamily="34" charset="0"/>
              </a:rPr>
              <a:t>It is conducive to the introduction of life balance</a:t>
            </a:r>
            <a:endParaRPr lang="pl-PL" sz="1900" b="1" dirty="0">
              <a:latin typeface="Arial" panose="020B0604020202020204" pitchFamily="34" charset="0"/>
              <a:cs typeface="Arial" panose="020B0604020202020204" pitchFamily="34" charset="0"/>
            </a:endParaRPr>
          </a:p>
          <a:p>
            <a:pPr lvl="0"/>
            <a:r>
              <a:rPr lang="en-GB" sz="1900" b="1" dirty="0">
                <a:latin typeface="Arial" panose="020B0604020202020204" pitchFamily="34" charset="0"/>
                <a:cs typeface="Arial" panose="020B0604020202020204" pitchFamily="34" charset="0"/>
              </a:rPr>
              <a:t>It helps you prepare for a job interview </a:t>
            </a:r>
            <a:endParaRPr lang="pl-PL" sz="1900" b="1" dirty="0">
              <a:latin typeface="Arial" panose="020B0604020202020204" pitchFamily="34" charset="0"/>
              <a:cs typeface="Arial" panose="020B0604020202020204" pitchFamily="34" charset="0"/>
            </a:endParaRPr>
          </a:p>
          <a:p>
            <a:endParaRPr lang="en-US" sz="1500" dirty="0">
              <a:cs typeface="Calibri"/>
            </a:endParaRPr>
          </a:p>
        </p:txBody>
      </p:sp>
      <p:sp>
        <p:nvSpPr>
          <p:cNvPr id="24" name="Rectangle 16">
            <a:extLst>
              <a:ext uri="{FF2B5EF4-FFF2-40B4-BE49-F238E27FC236}">
                <a16:creationId xmlns:a16="http://schemas.microsoft.com/office/drawing/2014/main" xmlns="" id="{55222F96-971A-4F90-B841-6BAB416C7A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429554"/>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227FE41-4E67-1F8C-A107-58626B2401F5}"/>
              </a:ext>
            </a:extLst>
          </p:cNvPr>
          <p:cNvSpPr txBox="1">
            <a:spLocks/>
          </p:cNvSpPr>
          <p:nvPr/>
        </p:nvSpPr>
        <p:spPr>
          <a:xfrm>
            <a:off x="1488831" y="1031631"/>
            <a:ext cx="9601200" cy="96129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n" b="1" dirty="0">
                <a:solidFill>
                  <a:srgbClr val="365F91"/>
                </a:solidFill>
                <a:latin typeface="Arial" panose="020B0604020202020204" pitchFamily="34" charset="0"/>
                <a:ea typeface="Times New Roman" panose="02020603050405020304" pitchFamily="18" charset="0"/>
                <a:cs typeface="Arial" panose="020B0604020202020204" pitchFamily="34" charset="0"/>
              </a:rPr>
              <a:t>Disclaimer</a:t>
            </a:r>
            <a:r>
              <a:rPr lang="en" dirty="0">
                <a:solidFill>
                  <a:srgbClr val="365F91"/>
                </a:solidFill>
                <a:latin typeface="Arial" panose="020B0604020202020204" pitchFamily="34" charset="0"/>
                <a:ea typeface="Times New Roman" panose="02020603050405020304" pitchFamily="18" charset="0"/>
                <a:cs typeface="Arial" panose="020B0604020202020204" pitchFamily="34" charset="0"/>
              </a:rPr>
              <a:t>:</a:t>
            </a:r>
            <a:r>
              <a:rPr lang="pl-PL" dirty="0">
                <a:solidFill>
                  <a:srgbClr val="365F91"/>
                </a:solidFill>
                <a:latin typeface="Arial" panose="020B0604020202020204" pitchFamily="34" charset="0"/>
                <a:ea typeface="Times New Roman" panose="02020603050405020304" pitchFamily="18" charset="0"/>
                <a:cs typeface="Arial" panose="020B0604020202020204" pitchFamily="34" charset="0"/>
              </a:rPr>
              <a:t/>
            </a:r>
            <a:br>
              <a:rPr lang="pl-PL" dirty="0">
                <a:solidFill>
                  <a:srgbClr val="365F91"/>
                </a:solidFill>
                <a:latin typeface="Arial" panose="020B0604020202020204" pitchFamily="34" charset="0"/>
                <a:ea typeface="Times New Roman" panose="02020603050405020304" pitchFamily="18" charset="0"/>
                <a:cs typeface="Arial" panose="020B0604020202020204" pitchFamily="34" charset="0"/>
              </a:rPr>
            </a:br>
            <a:endParaRPr lang="pl-PL" dirty="0">
              <a:latin typeface="Arial" panose="020B0604020202020204" pitchFamily="34" charset="0"/>
              <a:cs typeface="Arial" panose="020B0604020202020204" pitchFamily="34" charset="0"/>
            </a:endParaRPr>
          </a:p>
        </p:txBody>
      </p:sp>
      <p:sp>
        <p:nvSpPr>
          <p:cNvPr id="3" name="Symbol zastępczy zawartości 2">
            <a:extLst>
              <a:ext uri="{FF2B5EF4-FFF2-40B4-BE49-F238E27FC236}">
                <a16:creationId xmlns:a16="http://schemas.microsoft.com/office/drawing/2014/main" xmlns="" id="{B7F3E5EB-7F35-4C9E-857E-A5D4171B3D3B}"/>
              </a:ext>
            </a:extLst>
          </p:cNvPr>
          <p:cNvSpPr txBox="1">
            <a:spLocks/>
          </p:cNvSpPr>
          <p:nvPr/>
        </p:nvSpPr>
        <p:spPr>
          <a:xfrm>
            <a:off x="1488831" y="1992924"/>
            <a:ext cx="9601200" cy="41910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365F91"/>
                </a:solidFill>
                <a:latin typeface="Arial" panose="020B0604020202020204" pitchFamily="34" charset="0"/>
                <a:ea typeface="Times New Roman" panose="02020603050405020304" pitchFamily="18" charset="0"/>
                <a:cs typeface="Arial" panose="020B0604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pl-PL" sz="4000" b="1" dirty="0">
              <a:latin typeface="Arial" panose="020B0604020202020204" pitchFamily="34" charset="0"/>
              <a:cs typeface="Arial" panose="020B0604020202020204" pitchFamily="34" charset="0"/>
            </a:endParaRPr>
          </a:p>
        </p:txBody>
      </p:sp>
      <p:pic>
        <p:nvPicPr>
          <p:cNvPr id="6" name="Obraz 5" descr="C:\Users\FFI\AppData\Local\Temp\Rar$DIa0.968\EN Co-funded by the EU_PO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2628" y="473788"/>
            <a:ext cx="4080510" cy="855345"/>
          </a:xfrm>
          <a:prstGeom prst="rect">
            <a:avLst/>
          </a:prstGeom>
          <a:noFill/>
          <a:ln>
            <a:noFill/>
          </a:ln>
        </p:spPr>
      </p:pic>
    </p:spTree>
    <p:extLst>
      <p:ext uri="{BB962C8B-B14F-4D97-AF65-F5344CB8AC3E}">
        <p14:creationId xmlns:p14="http://schemas.microsoft.com/office/powerpoint/2010/main" val="3609722393"/>
      </p:ext>
    </p:extLst>
  </p:cSld>
  <p:clrMapOvr>
    <a:masterClrMapping/>
  </p:clrMapOvr>
  <p:transition spd="med">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a:extLst>
              <a:ext uri="{FF2B5EF4-FFF2-40B4-BE49-F238E27FC236}">
                <a16:creationId xmlns="" xmlns:a16="http://schemas.microsoft.com/office/drawing/2014/main" id="{DFA65959-4739-B3BE-A0EC-2F050CAA7C78}"/>
              </a:ext>
            </a:extLst>
          </p:cNvPr>
          <p:cNvPicPr/>
          <p:nvPr/>
        </p:nvPicPr>
        <p:blipFill>
          <a:blip r:embed="rId2"/>
          <a:srcRect/>
          <a:stretch>
            <a:fillRect/>
          </a:stretch>
        </p:blipFill>
        <p:spPr>
          <a:xfrm>
            <a:off x="9615122" y="4208585"/>
            <a:ext cx="1238250" cy="1219200"/>
          </a:xfrm>
          <a:prstGeom prst="rect">
            <a:avLst/>
          </a:prstGeom>
          <a:noFill/>
          <a:ln>
            <a:noFill/>
            <a:prstDash/>
          </a:ln>
        </p:spPr>
      </p:pic>
      <p:sp>
        <p:nvSpPr>
          <p:cNvPr id="6" name="Podtytuł 2">
            <a:extLst>
              <a:ext uri="{FF2B5EF4-FFF2-40B4-BE49-F238E27FC236}">
                <a16:creationId xmlns="" xmlns:a16="http://schemas.microsoft.com/office/drawing/2014/main" id="{D9F9CFA6-8214-2D53-2C59-1553D9EC0456}"/>
              </a:ext>
            </a:extLst>
          </p:cNvPr>
          <p:cNvSpPr txBox="1">
            <a:spLocks/>
          </p:cNvSpPr>
          <p:nvPr/>
        </p:nvSpPr>
        <p:spPr>
          <a:xfrm>
            <a:off x="1798177" y="2425423"/>
            <a:ext cx="8217877" cy="2883877"/>
          </a:xfrm>
          <a:prstGeom prst="rect">
            <a:avLst/>
          </a:prstGeom>
        </p:spPr>
        <p:txBody>
          <a:bodyPr>
            <a:norm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 b="1" dirty="0">
                <a:latin typeface="Times New Roman" panose="02020603050405020304" pitchFamily="18" charset="0"/>
                <a:cs typeface="Times New Roman" panose="02020603050405020304" pitchFamily="18" charset="0"/>
              </a:rPr>
              <a:t>Key competences for people aged 50+</a:t>
            </a:r>
          </a:p>
          <a:p>
            <a:pPr marL="0" indent="0" algn="ctr">
              <a:lnSpc>
                <a:spcPct val="100000"/>
              </a:lnSpc>
              <a:buNone/>
            </a:pPr>
            <a:r>
              <a:rPr lang="en" sz="4000" b="1" dirty="0">
                <a:solidFill>
                  <a:schemeClr val="tx1"/>
                </a:solidFill>
                <a:latin typeface="Times New Roman" panose="02020603050405020304" pitchFamily="18" charset="0"/>
                <a:cs typeface="Times New Roman" panose="02020603050405020304" pitchFamily="18" charset="0"/>
              </a:rPr>
              <a:t>Course: </a:t>
            </a:r>
            <a:r>
              <a:rPr lang="pl-PL" sz="4000" b="1" dirty="0">
                <a:solidFill>
                  <a:schemeClr val="tx1"/>
                </a:solidFill>
                <a:latin typeface="Times New Roman" panose="02020603050405020304" pitchFamily="18" charset="0"/>
                <a:cs typeface="Times New Roman" panose="02020603050405020304" pitchFamily="18" charset="0"/>
              </a:rPr>
              <a:t>Entrepreneurship</a:t>
            </a:r>
          </a:p>
          <a:p>
            <a:pPr marL="0" indent="0" algn="ctr">
              <a:lnSpc>
                <a:spcPct val="100000"/>
              </a:lnSpc>
              <a:buNone/>
            </a:pPr>
            <a:r>
              <a:rPr lang="pl-PL" sz="4000" b="1" dirty="0" smtClean="0">
                <a:solidFill>
                  <a:schemeClr val="tx1"/>
                </a:solidFill>
                <a:latin typeface="Times New Roman" panose="02020603050405020304" pitchFamily="18" charset="0"/>
                <a:cs typeface="Times New Roman" panose="02020603050405020304" pitchFamily="18" charset="0"/>
              </a:rPr>
              <a:t>Module </a:t>
            </a:r>
            <a:r>
              <a:rPr lang="pl-PL" sz="4000" b="1" dirty="0">
                <a:solidFill>
                  <a:schemeClr val="tx1"/>
                </a:solidFill>
                <a:latin typeface="Times New Roman" panose="02020603050405020304" pitchFamily="18" charset="0"/>
                <a:cs typeface="Times New Roman" panose="02020603050405020304" pitchFamily="18" charset="0"/>
              </a:rPr>
              <a:t>1</a:t>
            </a:r>
            <a:endParaRPr lang="pl-PL" sz="4000" dirty="0">
              <a:solidFill>
                <a:schemeClr val="tx1"/>
              </a:solidFill>
              <a:latin typeface="Times New Roman" panose="02020603050405020304" pitchFamily="18" charset="0"/>
              <a:cs typeface="Times New Roman" panose="02020603050405020304" pitchFamily="18" charset="0"/>
            </a:endParaRPr>
          </a:p>
        </p:txBody>
      </p:sp>
      <p:pic>
        <p:nvPicPr>
          <p:cNvPr id="5" name="Obraz 4" descr="C:\Users\FFI\AppData\Local\Temp\Rar$DIa0.968\EN Co-funded by the EU_PO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667" y="1307765"/>
            <a:ext cx="4537537" cy="999173"/>
          </a:xfrm>
          <a:prstGeom prst="rect">
            <a:avLst/>
          </a:prstGeom>
          <a:noFill/>
          <a:ln>
            <a:noFill/>
          </a:ln>
        </p:spPr>
      </p:pic>
    </p:spTree>
    <p:extLst>
      <p:ext uri="{BB962C8B-B14F-4D97-AF65-F5344CB8AC3E}">
        <p14:creationId xmlns:p14="http://schemas.microsoft.com/office/powerpoint/2010/main" val="740182502"/>
      </p:ext>
    </p:extLst>
  </p:cSld>
  <p:clrMapOvr>
    <a:masterClrMapping/>
  </p:clrMapOvr>
  <p:transition spd="med">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0" name="Rectangle 99">
            <a:extLst>
              <a:ext uri="{FF2B5EF4-FFF2-40B4-BE49-F238E27FC236}">
                <a16:creationId xmlns="" xmlns:a16="http://schemas.microsoft.com/office/drawing/2014/main" id="{D47766EE-4192-4B2D-A5A0-F60F9A5F74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 xmlns:a16="http://schemas.microsoft.com/office/drawing/2014/main" id="{1BFDF16D-AD61-EF19-DC3B-50BBABCB917C}"/>
              </a:ext>
            </a:extLst>
          </p:cNvPr>
          <p:cNvPicPr>
            <a:picLocks noChangeAspect="1"/>
          </p:cNvPicPr>
          <p:nvPr/>
        </p:nvPicPr>
        <p:blipFill rotWithShape="1">
          <a:blip r:embed="rId2"/>
          <a:srcRect t="13219" b="2195"/>
          <a:stretch/>
        </p:blipFill>
        <p:spPr>
          <a:xfrm>
            <a:off x="20" y="10"/>
            <a:ext cx="12191980" cy="6857990"/>
          </a:xfrm>
          <a:prstGeom prst="rect">
            <a:avLst/>
          </a:prstGeom>
        </p:spPr>
      </p:pic>
      <p:sp>
        <p:nvSpPr>
          <p:cNvPr id="102" name="Graphic 1">
            <a:extLst>
              <a:ext uri="{FF2B5EF4-FFF2-40B4-BE49-F238E27FC236}">
                <a16:creationId xmlns="" xmlns:a16="http://schemas.microsoft.com/office/drawing/2014/main" id="{D6705569-F545-4F47-A260-A9202826EA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V="1">
            <a:off x="2655438" y="838201"/>
            <a:ext cx="709816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2" name="Title 1">
            <a:extLst>
              <a:ext uri="{FF2B5EF4-FFF2-40B4-BE49-F238E27FC236}">
                <a16:creationId xmlns="" xmlns:a16="http://schemas.microsoft.com/office/drawing/2014/main" id="{4EE2102B-1BA0-EBDE-3D60-19187F84A068}"/>
              </a:ext>
            </a:extLst>
          </p:cNvPr>
          <p:cNvSpPr>
            <a:spLocks noGrp="1"/>
          </p:cNvSpPr>
          <p:nvPr>
            <p:ph type="title"/>
          </p:nvPr>
        </p:nvSpPr>
        <p:spPr>
          <a:xfrm>
            <a:off x="3325473" y="1924619"/>
            <a:ext cx="5541054" cy="1655378"/>
          </a:xfrm>
        </p:spPr>
        <p:txBody>
          <a:bodyPr vert="horz" lIns="91440" tIns="45720" rIns="91440" bIns="45720" rtlCol="0" anchor="b">
            <a:normAutofit/>
          </a:bodyPr>
          <a:lstStyle/>
          <a:p>
            <a:pPr algn="ctr"/>
            <a:r>
              <a:rPr lang="en" sz="4800" b="1" dirty="0" smtClean="0">
                <a:solidFill>
                  <a:srgbClr val="7030A0"/>
                </a:solidFill>
                <a:latin typeface="Arial" panose="020B0604020202020204" pitchFamily="34" charset="0"/>
                <a:cs typeface="Arial" panose="020B0604020202020204" pitchFamily="34" charset="0"/>
              </a:rPr>
              <a:t>THE MAGIC OF </a:t>
            </a:r>
            <a:r>
              <a:rPr lang="en-US" sz="4800" b="1" dirty="0" smtClean="0">
                <a:solidFill>
                  <a:srgbClr val="7030A0"/>
                </a:solidFill>
                <a:latin typeface="Arial" panose="020B0604020202020204" pitchFamily="34" charset="0"/>
                <a:cs typeface="Arial" panose="020B0604020202020204" pitchFamily="34" charset="0"/>
              </a:rPr>
              <a:t/>
            </a:r>
            <a:br>
              <a:rPr lang="en-US" sz="4800" b="1" dirty="0" smtClean="0">
                <a:solidFill>
                  <a:srgbClr val="7030A0"/>
                </a:solidFill>
                <a:latin typeface="Arial" panose="020B0604020202020204" pitchFamily="34" charset="0"/>
                <a:cs typeface="Arial" panose="020B0604020202020204" pitchFamily="34" charset="0"/>
              </a:rPr>
            </a:br>
            <a:r>
              <a:rPr lang="en" sz="4800" b="1" dirty="0" smtClean="0">
                <a:solidFill>
                  <a:srgbClr val="7030A0"/>
                </a:solidFill>
                <a:latin typeface="Arial" panose="020B0604020202020204" pitchFamily="34" charset="0"/>
                <a:cs typeface="Arial" panose="020B0604020202020204" pitchFamily="34" charset="0"/>
              </a:rPr>
              <a:t>CREATIVITY</a:t>
            </a:r>
            <a:endParaRPr lang="en-US" sz="48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47929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43">
            <a:extLst>
              <a:ext uri="{FF2B5EF4-FFF2-40B4-BE49-F238E27FC236}">
                <a16:creationId xmlns="" xmlns:a16="http://schemas.microsoft.com/office/drawing/2014/main" id="{870A1295-61BC-4214-AA3E-D396673024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ctrTitle"/>
          </p:nvPr>
        </p:nvSpPr>
        <p:spPr>
          <a:xfrm>
            <a:off x="761541" y="4872114"/>
            <a:ext cx="11845506" cy="1000655"/>
          </a:xfrm>
        </p:spPr>
        <p:txBody>
          <a:bodyPr vert="horz" lIns="91440" tIns="45720" rIns="91440" bIns="45720" rtlCol="0" anchor="t">
            <a:normAutofit fontScale="90000"/>
          </a:bodyPr>
          <a:lstStyle/>
          <a:p>
            <a:r>
              <a:rPr lang="en" sz="4000" b="1" dirty="0" smtClean="0">
                <a:solidFill>
                  <a:srgbClr val="7030A0"/>
                </a:solidFill>
                <a:latin typeface="Arial" panose="020B0604020202020204" pitchFamily="34" charset="0"/>
                <a:cs typeface="Arial" panose="020B0604020202020204" pitchFamily="34" charset="0"/>
              </a:rPr>
              <a:t>PATTERNS IN THE PROCESS OF </a:t>
            </a:r>
            <a:r>
              <a:rPr lang="pl-PL" sz="4000" b="1" dirty="0" smtClean="0">
                <a:solidFill>
                  <a:srgbClr val="7030A0"/>
                </a:solidFill>
                <a:latin typeface="Arial" panose="020B0604020202020204" pitchFamily="34" charset="0"/>
                <a:cs typeface="Arial" panose="020B0604020202020204" pitchFamily="34" charset="0"/>
              </a:rPr>
              <a:t/>
            </a:r>
            <a:br>
              <a:rPr lang="pl-PL" sz="4000" b="1" dirty="0" smtClean="0">
                <a:solidFill>
                  <a:srgbClr val="7030A0"/>
                </a:solidFill>
                <a:latin typeface="Arial" panose="020B0604020202020204" pitchFamily="34" charset="0"/>
                <a:cs typeface="Arial" panose="020B0604020202020204" pitchFamily="34" charset="0"/>
              </a:rPr>
            </a:br>
            <a:r>
              <a:rPr lang="en" sz="4000" b="1" dirty="0" smtClean="0">
                <a:solidFill>
                  <a:srgbClr val="7030A0"/>
                </a:solidFill>
                <a:latin typeface="Arial" panose="020B0604020202020204" pitchFamily="34" charset="0"/>
                <a:cs typeface="Arial" panose="020B0604020202020204" pitchFamily="34" charset="0"/>
              </a:rPr>
              <a:t>CREATIVE THINKING</a:t>
            </a:r>
          </a:p>
          <a:p>
            <a:endParaRPr lang="pl-PL" sz="3600" b="1" dirty="0" smtClean="0">
              <a:solidFill>
                <a:schemeClr val="tx2"/>
              </a:solidFill>
              <a:latin typeface="Times New Roman"/>
              <a:cs typeface="Times New Roman"/>
            </a:endParaRPr>
          </a:p>
          <a:p>
            <a:endParaRPr lang="pl-PL" sz="3600" b="1" dirty="0">
              <a:solidFill>
                <a:schemeClr val="tx2"/>
              </a:solidFill>
              <a:latin typeface="Times New Roman"/>
              <a:cs typeface="Calibri Light"/>
            </a:endParaRPr>
          </a:p>
        </p:txBody>
      </p:sp>
      <p:pic>
        <p:nvPicPr>
          <p:cNvPr id="9" name="Picture 9">
            <a:extLst>
              <a:ext uri="{FF2B5EF4-FFF2-40B4-BE49-F238E27FC236}">
                <a16:creationId xmlns="" xmlns:a16="http://schemas.microsoft.com/office/drawing/2014/main" id="{6248DBBE-C1BB-5A12-6DBB-0BBAF131FD33}"/>
              </a:ext>
            </a:extLst>
          </p:cNvPr>
          <p:cNvPicPr>
            <a:picLocks noChangeAspect="1"/>
          </p:cNvPicPr>
          <p:nvPr/>
        </p:nvPicPr>
        <p:blipFill rotWithShape="1">
          <a:blip r:embed="rId2"/>
          <a:srcRect l="3510" r="5082"/>
          <a:stretch/>
        </p:blipFill>
        <p:spPr>
          <a:xfrm>
            <a:off x="-1" y="10"/>
            <a:ext cx="12192001" cy="4201449"/>
          </a:xfrm>
          <a:prstGeom prst="rect">
            <a:avLst/>
          </a:prstGeom>
        </p:spPr>
      </p:pic>
      <p:grpSp>
        <p:nvGrpSpPr>
          <p:cNvPr id="46" name="Group 45">
            <a:extLst>
              <a:ext uri="{FF2B5EF4-FFF2-40B4-BE49-F238E27FC236}">
                <a16:creationId xmlns="" xmlns:a16="http://schemas.microsoft.com/office/drawing/2014/main" id="{0B139475-2B26-4CA9-9413-DE741E49F7B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2941813"/>
            <a:ext cx="12188952" cy="1828800"/>
            <a:chOff x="-305" y="3144820"/>
            <a:chExt cx="9182100" cy="1551136"/>
          </a:xfrm>
        </p:grpSpPr>
        <p:sp useBgFill="1">
          <p:nvSpPr>
            <p:cNvPr id="47" name="Freeform: Shape 46">
              <a:extLst>
                <a:ext uri="{FF2B5EF4-FFF2-40B4-BE49-F238E27FC236}">
                  <a16:creationId xmlns="" xmlns:a16="http://schemas.microsoft.com/office/drawing/2014/main" id="{16C6BF63-6277-4C39-BE5D-3C341662CE4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6EA3BAD9-C130-4A9C-9086-20D132A6CF2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2587D38B-9E07-4A8B-B285-5FEBF6A60DC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EF4DD4B-217B-4346-A2B8-4327936399C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7724874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6098754" y="404602"/>
            <a:ext cx="6021359" cy="6556915"/>
          </a:xfrm>
          <a:noFill/>
        </p:spPr>
        <p:txBody>
          <a:bodyPr vert="horz" lIns="91440" tIns="45720" rIns="91440" bIns="45720" rtlCol="0" anchor="t">
            <a:normAutofit/>
          </a:bodyPr>
          <a:lstStyle/>
          <a:p>
            <a:pPr algn="l"/>
            <a:r>
              <a:rPr lang="en" sz="2800" b="1" u="sng" dirty="0" smtClean="0">
                <a:solidFill>
                  <a:srgbClr val="7030A0"/>
                </a:solidFill>
                <a:latin typeface="Arial" panose="020B0604020202020204" pitchFamily="34" charset="0"/>
                <a:cs typeface="Arial" panose="020B0604020202020204" pitchFamily="34" charset="0"/>
              </a:rPr>
              <a:t>CREATIVE THINKING</a:t>
            </a:r>
            <a:r>
              <a:rPr lang="en" sz="2800" b="1" u="sng" dirty="0" smtClean="0">
                <a:latin typeface="Arial" panose="020B0604020202020204" pitchFamily="34" charset="0"/>
                <a:cs typeface="Arial" panose="020B0604020202020204" pitchFamily="34" charset="0"/>
              </a:rPr>
              <a:t> </a:t>
            </a:r>
            <a:endParaRPr lang="en-US" sz="2000" u="sng" dirty="0" smtClean="0">
              <a:latin typeface="Arial" panose="020B0604020202020204" pitchFamily="34" charset="0"/>
              <a:cs typeface="Arial" panose="020B0604020202020204" pitchFamily="34" charset="0"/>
            </a:endParaRPr>
          </a:p>
          <a:p>
            <a:pPr algn="l"/>
            <a:r>
              <a:rPr lang="en" sz="2000" dirty="0" smtClean="0">
                <a:latin typeface="Arial" panose="020B0604020202020204" pitchFamily="34" charset="0"/>
                <a:cs typeface="Arial" panose="020B0604020202020204" pitchFamily="34" charset="0"/>
              </a:rPr>
              <a:t>IT IS A COMPLETELY DIFFERENT WAY OF THINKING, ACTING, CREATING THAN THE WAY WE MOST OFTEN USE. </a:t>
            </a:r>
            <a:endParaRPr lang="pl-PL" sz="2000" dirty="0" smtClean="0">
              <a:latin typeface="Arial" panose="020B0604020202020204" pitchFamily="34" charset="0"/>
              <a:cs typeface="Arial" panose="020B0604020202020204" pitchFamily="34" charset="0"/>
            </a:endParaRPr>
          </a:p>
          <a:p>
            <a:pPr algn="l"/>
            <a:r>
              <a:rPr lang="en" sz="2000" dirty="0" smtClean="0">
                <a:latin typeface="Arial" panose="020B0604020202020204" pitchFamily="34" charset="0"/>
                <a:cs typeface="Arial" panose="020B0604020202020204" pitchFamily="34" charset="0"/>
              </a:rPr>
              <a:t>IT IS RECOGNIZED THAT CREATIVE </a:t>
            </a:r>
            <a:endParaRPr lang="pl-PL" sz="2000" dirty="0" smtClean="0">
              <a:latin typeface="Arial" panose="020B0604020202020204" pitchFamily="34" charset="0"/>
              <a:cs typeface="Arial" panose="020B0604020202020204" pitchFamily="34" charset="0"/>
            </a:endParaRPr>
          </a:p>
          <a:p>
            <a:pPr algn="l"/>
            <a:r>
              <a:rPr lang="en" sz="2000" dirty="0" smtClean="0">
                <a:latin typeface="Arial" panose="020B0604020202020204" pitchFamily="34" charset="0"/>
                <a:cs typeface="Arial" panose="020B0604020202020204" pitchFamily="34" charset="0"/>
              </a:rPr>
              <a:t>THINKING IS INHERENT AND </a:t>
            </a:r>
            <a:endParaRPr lang="pl-PL" sz="2000" dirty="0" smtClean="0">
              <a:latin typeface="Arial" panose="020B0604020202020204" pitchFamily="34" charset="0"/>
              <a:cs typeface="Arial" panose="020B0604020202020204" pitchFamily="34" charset="0"/>
            </a:endParaRPr>
          </a:p>
          <a:p>
            <a:pPr algn="l"/>
            <a:r>
              <a:rPr lang="en" sz="2000" dirty="0" smtClean="0">
                <a:latin typeface="Arial" panose="020B0604020202020204" pitchFamily="34" charset="0"/>
                <a:cs typeface="Arial" panose="020B0604020202020204" pitchFamily="34" charset="0"/>
              </a:rPr>
              <a:t>DECLINES WITH AGE. </a:t>
            </a:r>
            <a:endParaRPr lang="pl-PL" sz="2000" dirty="0" smtClean="0">
              <a:latin typeface="Arial" panose="020B0604020202020204" pitchFamily="34" charset="0"/>
              <a:cs typeface="Arial" panose="020B0604020202020204" pitchFamily="34" charset="0"/>
            </a:endParaRPr>
          </a:p>
          <a:p>
            <a:pPr algn="l"/>
            <a:r>
              <a:rPr lang="en" sz="2000" dirty="0" smtClean="0">
                <a:latin typeface="Arial" panose="020B0604020202020204" pitchFamily="34" charset="0"/>
                <a:cs typeface="Arial" panose="020B0604020202020204" pitchFamily="34" charset="0"/>
              </a:rPr>
              <a:t>THE PROCESS OF CREATIVE </a:t>
            </a:r>
            <a:endParaRPr lang="pl-PL" sz="2000" dirty="0" smtClean="0">
              <a:latin typeface="Arial" panose="020B0604020202020204" pitchFamily="34" charset="0"/>
              <a:cs typeface="Arial" panose="020B0604020202020204" pitchFamily="34" charset="0"/>
            </a:endParaRPr>
          </a:p>
          <a:p>
            <a:pPr algn="l"/>
            <a:r>
              <a:rPr lang="en" sz="2000" dirty="0" smtClean="0">
                <a:latin typeface="Arial" panose="020B0604020202020204" pitchFamily="34" charset="0"/>
                <a:cs typeface="Arial" panose="020B0604020202020204" pitchFamily="34" charset="0"/>
              </a:rPr>
              <a:t>THINKING IS LINKED </a:t>
            </a:r>
            <a:r>
              <a:rPr lang="pl-PL" sz="2000" dirty="0" smtClean="0">
                <a:latin typeface="Arial" panose="020B0604020202020204" pitchFamily="34" charset="0"/>
                <a:cs typeface="Arial" panose="020B0604020202020204" pitchFamily="34" charset="0"/>
              </a:rPr>
              <a:t>WITH</a:t>
            </a:r>
            <a:r>
              <a:rPr lang="en" sz="2000" dirty="0" smtClean="0">
                <a:latin typeface="Arial" panose="020B0604020202020204" pitchFamily="34" charset="0"/>
                <a:cs typeface="Arial" panose="020B0604020202020204" pitchFamily="34" charset="0"/>
              </a:rPr>
              <a:t> CREATIVITY.</a:t>
            </a:r>
            <a:endParaRPr lang="en-US" sz="2000" dirty="0" smtClean="0">
              <a:latin typeface="Arial" panose="020B0604020202020204" pitchFamily="34" charset="0"/>
              <a:cs typeface="Arial" panose="020B0604020202020204" pitchFamily="34" charset="0"/>
            </a:endParaRPr>
          </a:p>
          <a:p>
            <a:pPr algn="l"/>
            <a:r>
              <a:rPr lang="en" sz="2000" b="1" dirty="0" smtClean="0">
                <a:solidFill>
                  <a:srgbClr val="7030A0"/>
                </a:solidFill>
                <a:latin typeface="Arial" panose="020B0604020202020204" pitchFamily="34" charset="0"/>
                <a:cs typeface="Arial" panose="020B0604020202020204" pitchFamily="34" charset="0"/>
              </a:rPr>
              <a:t>FACTORS AFFECTING THE PROCESS </a:t>
            </a:r>
            <a:endParaRPr lang="pl-PL" sz="2000" b="1" dirty="0" smtClean="0">
              <a:solidFill>
                <a:srgbClr val="7030A0"/>
              </a:solidFill>
              <a:latin typeface="Arial" panose="020B0604020202020204" pitchFamily="34" charset="0"/>
              <a:cs typeface="Arial" panose="020B0604020202020204" pitchFamily="34" charset="0"/>
            </a:endParaRPr>
          </a:p>
          <a:p>
            <a:pPr algn="l"/>
            <a:r>
              <a:rPr lang="en" sz="2000" b="1" dirty="0" smtClean="0">
                <a:solidFill>
                  <a:srgbClr val="7030A0"/>
                </a:solidFill>
                <a:latin typeface="Arial" panose="020B0604020202020204" pitchFamily="34" charset="0"/>
                <a:cs typeface="Arial" panose="020B0604020202020204" pitchFamily="34" charset="0"/>
              </a:rPr>
              <a:t>OF CREATIVE THINKING ARE:</a:t>
            </a:r>
          </a:p>
          <a:p>
            <a:pPr marL="342900" indent="-342900" algn="l">
              <a:buChar char="•"/>
            </a:pPr>
            <a:r>
              <a:rPr lang="en" b="1" dirty="0" smtClean="0">
                <a:solidFill>
                  <a:srgbClr val="F20769"/>
                </a:solidFill>
                <a:latin typeface="Arial" panose="020B0604020202020204" pitchFamily="34" charset="0"/>
                <a:cs typeface="Arial" panose="020B0604020202020204" pitchFamily="34" charset="0"/>
              </a:rPr>
              <a:t>EXPERIENCE</a:t>
            </a:r>
          </a:p>
          <a:p>
            <a:pPr marL="342900" indent="-342900" algn="l">
              <a:buChar char="•"/>
            </a:pPr>
            <a:r>
              <a:rPr lang="en" b="1" dirty="0" smtClean="0">
                <a:solidFill>
                  <a:srgbClr val="F20769"/>
                </a:solidFill>
                <a:latin typeface="Arial" panose="020B0604020202020204" pitchFamily="34" charset="0"/>
                <a:cs typeface="Arial" panose="020B0604020202020204" pitchFamily="34" charset="0"/>
              </a:rPr>
              <a:t>INTELLIGENCE</a:t>
            </a:r>
          </a:p>
          <a:p>
            <a:pPr marL="342900" indent="-342900" algn="l">
              <a:buChar char="•"/>
            </a:pPr>
            <a:r>
              <a:rPr lang="en" b="1" dirty="0" smtClean="0">
                <a:solidFill>
                  <a:srgbClr val="F20769"/>
                </a:solidFill>
                <a:latin typeface="Arial" panose="020B0604020202020204" pitchFamily="34" charset="0"/>
                <a:cs typeface="Arial" panose="020B0604020202020204" pitchFamily="34" charset="0"/>
              </a:rPr>
              <a:t>EMOTIONS</a:t>
            </a:r>
          </a:p>
          <a:p>
            <a:pPr marL="342900" indent="-342900" algn="l">
              <a:buChar char="•"/>
            </a:pPr>
            <a:r>
              <a:rPr lang="en" b="1" dirty="0" smtClean="0">
                <a:solidFill>
                  <a:srgbClr val="F20769"/>
                </a:solidFill>
                <a:latin typeface="Arial" panose="020B0604020202020204" pitchFamily="34" charset="0"/>
                <a:cs typeface="Arial" panose="020B0604020202020204" pitchFamily="34" charset="0"/>
              </a:rPr>
              <a:t>TRAINING</a:t>
            </a:r>
          </a:p>
          <a:p>
            <a:pPr algn="l"/>
            <a:endParaRPr lang="pl-PL" sz="2000" dirty="0" smtClean="0">
              <a:latin typeface="Arial" panose="020B0604020202020204" pitchFamily="34" charset="0"/>
              <a:cs typeface="Arial" panose="020B0604020202020204" pitchFamily="34" charset="0"/>
            </a:endParaRPr>
          </a:p>
          <a:p>
            <a:pPr marL="457200" indent="-457200" algn="l">
              <a:buChar char="•"/>
            </a:pPr>
            <a:endParaRPr lang="pl-PL" sz="2000" b="1" dirty="0">
              <a:latin typeface="Arial" panose="020B0604020202020204" pitchFamily="34" charset="0"/>
              <a:cs typeface="Arial" panose="020B0604020202020204" pitchFamily="34" charset="0"/>
            </a:endParaRPr>
          </a:p>
        </p:txBody>
      </p:sp>
      <p:pic>
        <p:nvPicPr>
          <p:cNvPr id="2" name="Picture 3">
            <a:extLst>
              <a:ext uri="{FF2B5EF4-FFF2-40B4-BE49-F238E27FC236}">
                <a16:creationId xmlns="" xmlns:a16="http://schemas.microsoft.com/office/drawing/2014/main" id="{400D327C-D604-5949-1567-5A38A8E15851}"/>
              </a:ext>
            </a:extLst>
          </p:cNvPr>
          <p:cNvPicPr>
            <a:picLocks noChangeAspect="1"/>
          </p:cNvPicPr>
          <p:nvPr/>
        </p:nvPicPr>
        <p:blipFill rotWithShape="1">
          <a:blip r:embed="rId2"/>
          <a:srcRect l="5019" r="5952"/>
          <a:stretch/>
        </p:blipFill>
        <p:spPr>
          <a:xfrm>
            <a:off x="20" y="10"/>
            <a:ext cx="6105635" cy="6857990"/>
          </a:xfrm>
          <a:prstGeom prst="rect">
            <a:avLst/>
          </a:prstGeom>
        </p:spPr>
      </p:pic>
    </p:spTree>
    <p:extLst>
      <p:ext uri="{BB962C8B-B14F-4D97-AF65-F5344CB8AC3E}">
        <p14:creationId xmlns:p14="http://schemas.microsoft.com/office/powerpoint/2010/main" val="203664672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500"/>
                                        <p:tgtEl>
                                          <p:spTgt spid="3">
                                            <p:txEl>
                                              <p:pRg st="10" end="10"/>
                                            </p:txEl>
                                          </p:spTgt>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fade">
                                      <p:cBhvr>
                                        <p:cTn id="53" dur="500"/>
                                        <p:tgtEl>
                                          <p:spTgt spid="3">
                                            <p:txEl>
                                              <p:pRg st="11" end="11"/>
                                            </p:txEl>
                                          </p:spTgt>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6FACB3C-9069-4791-BC5C-0DB7CD19B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71F2038E-D777-4B76-81DD-DD13EE91B9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22975F3-851C-716A-6E1A-3394E1270852}"/>
              </a:ext>
            </a:extLst>
          </p:cNvPr>
          <p:cNvSpPr>
            <a:spLocks noGrp="1"/>
          </p:cNvSpPr>
          <p:nvPr>
            <p:ph type="title"/>
          </p:nvPr>
        </p:nvSpPr>
        <p:spPr>
          <a:xfrm>
            <a:off x="804672" y="802955"/>
            <a:ext cx="9659170" cy="1454051"/>
          </a:xfrm>
        </p:spPr>
        <p:txBody>
          <a:bodyPr>
            <a:noAutofit/>
          </a:bodyPr>
          <a:lstStyle/>
          <a:p>
            <a:r>
              <a:rPr lang="en" b="1" dirty="0">
                <a:solidFill>
                  <a:srgbClr val="F20769"/>
                </a:solidFill>
              </a:rPr>
              <a:t>PRINCIPLES OF CREATIVE THINKING</a:t>
            </a:r>
            <a:endParaRPr lang="en-US" dirty="0">
              <a:solidFill>
                <a:srgbClr val="F20769"/>
              </a:solidFill>
            </a:endParaRPr>
          </a:p>
        </p:txBody>
      </p:sp>
      <p:sp>
        <p:nvSpPr>
          <p:cNvPr id="3" name="Content Placeholder 2">
            <a:extLst>
              <a:ext uri="{FF2B5EF4-FFF2-40B4-BE49-F238E27FC236}">
                <a16:creationId xmlns:a16="http://schemas.microsoft.com/office/drawing/2014/main" xmlns="" id="{28A31BAF-30BF-1214-3392-462527B525AE}"/>
              </a:ext>
            </a:extLst>
          </p:cNvPr>
          <p:cNvSpPr>
            <a:spLocks noGrp="1"/>
          </p:cNvSpPr>
          <p:nvPr>
            <p:ph idx="1"/>
          </p:nvPr>
        </p:nvSpPr>
        <p:spPr>
          <a:xfrm>
            <a:off x="804672" y="2421683"/>
            <a:ext cx="6448099" cy="3942947"/>
          </a:xfrm>
        </p:spPr>
        <p:txBody>
          <a:bodyPr vert="horz" lIns="91440" tIns="45720" rIns="91440" bIns="45720" rtlCol="0" anchor="t">
            <a:normAutofit/>
          </a:bodyPr>
          <a:lstStyle/>
          <a:p>
            <a:pPr marL="0" indent="0">
              <a:buNone/>
            </a:pPr>
            <a:r>
              <a:rPr lang="en" sz="2400" b="1" dirty="0">
                <a:solidFill>
                  <a:schemeClr val="tx2"/>
                </a:solidFill>
                <a:latin typeface="Arial" panose="020B0604020202020204" pitchFamily="34" charset="0"/>
                <a:cs typeface="Arial" panose="020B0604020202020204" pitchFamily="34" charset="0"/>
              </a:rPr>
              <a:t>1. PRINCIPLE OF DIVERSITY</a:t>
            </a:r>
          </a:p>
          <a:p>
            <a:endParaRPr lang="en-US" sz="2400" b="1" dirty="0">
              <a:solidFill>
                <a:schemeClr val="tx2"/>
              </a:solidFill>
              <a:latin typeface="Arial" panose="020B0604020202020204" pitchFamily="34" charset="0"/>
              <a:cs typeface="Arial" panose="020B0604020202020204" pitchFamily="34" charset="0"/>
            </a:endParaRPr>
          </a:p>
          <a:p>
            <a:pPr marL="0" indent="0">
              <a:buNone/>
            </a:pPr>
            <a:r>
              <a:rPr lang="en" sz="2400" b="1" dirty="0">
                <a:solidFill>
                  <a:schemeClr val="tx2"/>
                </a:solidFill>
                <a:latin typeface="Arial" panose="020B0604020202020204" pitchFamily="34" charset="0"/>
                <a:cs typeface="Arial" panose="020B0604020202020204" pitchFamily="34" charset="0"/>
              </a:rPr>
              <a:t>2. PRINCIPLE OF DEFERR</a:t>
            </a:r>
            <a:r>
              <a:rPr lang="pl-PL" sz="2400" b="1" dirty="0">
                <a:solidFill>
                  <a:schemeClr val="tx2"/>
                </a:solidFill>
                <a:latin typeface="Arial" panose="020B0604020202020204" pitchFamily="34" charset="0"/>
                <a:cs typeface="Arial" panose="020B0604020202020204" pitchFamily="34" charset="0"/>
              </a:rPr>
              <a:t>ED</a:t>
            </a:r>
            <a:r>
              <a:rPr lang="en" sz="2400" b="1" dirty="0">
                <a:solidFill>
                  <a:schemeClr val="tx2"/>
                </a:solidFill>
                <a:latin typeface="Arial" panose="020B0604020202020204" pitchFamily="34" charset="0"/>
                <a:cs typeface="Arial" panose="020B0604020202020204" pitchFamily="34" charset="0"/>
              </a:rPr>
              <a:t> VALUATION</a:t>
            </a:r>
          </a:p>
          <a:p>
            <a:pPr marL="0" indent="0">
              <a:buNone/>
            </a:pPr>
            <a:endParaRPr lang="en-US" sz="2400" b="1" dirty="0">
              <a:solidFill>
                <a:schemeClr val="tx2"/>
              </a:solidFill>
              <a:latin typeface="Arial" panose="020B0604020202020204" pitchFamily="34" charset="0"/>
              <a:cs typeface="Arial" panose="020B0604020202020204" pitchFamily="34" charset="0"/>
            </a:endParaRPr>
          </a:p>
          <a:p>
            <a:pPr marL="0" indent="0">
              <a:buNone/>
            </a:pPr>
            <a:r>
              <a:rPr lang="en" sz="2400" b="1" dirty="0">
                <a:solidFill>
                  <a:schemeClr val="tx2"/>
                </a:solidFill>
                <a:latin typeface="Arial" panose="020B0604020202020204" pitchFamily="34" charset="0"/>
                <a:cs typeface="Arial" panose="020B0604020202020204" pitchFamily="34" charset="0"/>
              </a:rPr>
              <a:t>3. THE PEOPLE PRINCIPLE</a:t>
            </a:r>
          </a:p>
          <a:p>
            <a:endParaRPr lang="en-US" sz="2400" b="1" dirty="0">
              <a:solidFill>
                <a:schemeClr val="tx2"/>
              </a:solidFill>
              <a:latin typeface="Arial" panose="020B0604020202020204" pitchFamily="34" charset="0"/>
              <a:cs typeface="Arial" panose="020B0604020202020204" pitchFamily="34" charset="0"/>
            </a:endParaRPr>
          </a:p>
          <a:p>
            <a:pPr marL="0" indent="0">
              <a:buNone/>
            </a:pPr>
            <a:r>
              <a:rPr lang="en" sz="2400" b="1" dirty="0">
                <a:solidFill>
                  <a:schemeClr val="tx2"/>
                </a:solidFill>
                <a:latin typeface="Arial" panose="020B0604020202020204" pitchFamily="34" charset="0"/>
                <a:cs typeface="Arial" panose="020B0604020202020204" pitchFamily="34" charset="0"/>
              </a:rPr>
              <a:t>4. PRINCIPLE OF TIMELINESS</a:t>
            </a:r>
          </a:p>
        </p:txBody>
      </p:sp>
      <p:grpSp>
        <p:nvGrpSpPr>
          <p:cNvPr id="13" name="Group 12">
            <a:extLst>
              <a:ext uri="{FF2B5EF4-FFF2-40B4-BE49-F238E27FC236}">
                <a16:creationId xmlns:a16="http://schemas.microsoft.com/office/drawing/2014/main" xmlns="" id="{DD354807-230F-4402-B1B9-F733A8F1F19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xmlns="" id="{BF5A6F4A-CE87-4D5C-9382-8167967CE8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xmlns="" id="{61023DD2-2E6F-4419-B404-80F08460BE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xmlns="" id="{BC4A6C98-F96E-4587-B01F-A9B01BBFAD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A66409EC-9CC3-482A-A4A5-54ED092B3F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4">
            <a:extLst>
              <a:ext uri="{FF2B5EF4-FFF2-40B4-BE49-F238E27FC236}">
                <a16:creationId xmlns:a16="http://schemas.microsoft.com/office/drawing/2014/main" xmlns="" id="{74256192-C738-E6EA-837D-62CF1B1FA689}"/>
              </a:ext>
            </a:extLst>
          </p:cNvPr>
          <p:cNvPicPr>
            <a:picLocks noChangeAspect="1"/>
          </p:cNvPicPr>
          <p:nvPr/>
        </p:nvPicPr>
        <p:blipFill>
          <a:blip r:embed="rId2"/>
          <a:stretch>
            <a:fillRect/>
          </a:stretch>
        </p:blipFill>
        <p:spPr>
          <a:xfrm>
            <a:off x="7363336" y="2042398"/>
            <a:ext cx="4487288" cy="3437955"/>
          </a:xfrm>
          <a:prstGeom prst="rect">
            <a:avLst/>
          </a:prstGeom>
        </p:spPr>
      </p:pic>
    </p:spTree>
    <p:extLst>
      <p:ext uri="{BB962C8B-B14F-4D97-AF65-F5344CB8AC3E}">
        <p14:creationId xmlns:p14="http://schemas.microsoft.com/office/powerpoint/2010/main" val="3154189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13">
            <a:extLst>
              <a:ext uri="{FF2B5EF4-FFF2-40B4-BE49-F238E27FC236}">
                <a16:creationId xmlns="" xmlns:a16="http://schemas.microsoft.com/office/drawing/2014/main" id="{23E547B5-89CF-4EC0-96DE-25771AED07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5">
            <a:extLst>
              <a:ext uri="{FF2B5EF4-FFF2-40B4-BE49-F238E27FC236}">
                <a16:creationId xmlns="" xmlns:a16="http://schemas.microsoft.com/office/drawing/2014/main" id="{3F0B8CEB-8279-4E5E-A0CE-1FC9F71736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 xmlns:a16="http://schemas.microsoft.com/office/drawing/2014/main" id="{D52E43AD-0DC9-D40F-2763-799875D13ED5}"/>
              </a:ext>
            </a:extLst>
          </p:cNvPr>
          <p:cNvPicPr>
            <a:picLocks noChangeAspect="1"/>
          </p:cNvPicPr>
          <p:nvPr/>
        </p:nvPicPr>
        <p:blipFill rotWithShape="1">
          <a:blip r:embed="rId2"/>
          <a:srcRect l="17214" r="1586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2" name="Title 1">
            <a:extLst>
              <a:ext uri="{FF2B5EF4-FFF2-40B4-BE49-F238E27FC236}">
                <a16:creationId xmlns="" xmlns:a16="http://schemas.microsoft.com/office/drawing/2014/main" id="{21030BF4-D1C4-62D2-41A6-9A0F32D501F2}"/>
              </a:ext>
            </a:extLst>
          </p:cNvPr>
          <p:cNvSpPr>
            <a:spLocks noGrp="1"/>
          </p:cNvSpPr>
          <p:nvPr>
            <p:ph type="title"/>
          </p:nvPr>
        </p:nvSpPr>
        <p:spPr>
          <a:xfrm>
            <a:off x="1142486" y="0"/>
            <a:ext cx="5327109" cy="1135194"/>
          </a:xfrm>
        </p:spPr>
        <p:txBody>
          <a:bodyPr vert="horz" lIns="91440" tIns="45720" rIns="91440" bIns="45720" rtlCol="0" anchor="ctr">
            <a:noAutofit/>
          </a:bodyPr>
          <a:lstStyle/>
          <a:p>
            <a:r>
              <a:rPr lang="en" sz="3600" b="1" dirty="0" smtClean="0">
                <a:solidFill>
                  <a:srgbClr val="F20769"/>
                </a:solidFill>
              </a:rPr>
              <a:t>THE ESSENCE OF CREATIVE THINKING</a:t>
            </a:r>
            <a:r>
              <a:rPr lang="en" sz="3600" dirty="0" smtClean="0">
                <a:solidFill>
                  <a:srgbClr val="F20769"/>
                </a:solidFill>
              </a:rPr>
              <a:t> </a:t>
            </a:r>
            <a:endParaRPr lang="en-US" sz="3600" dirty="0">
              <a:solidFill>
                <a:srgbClr val="F20769"/>
              </a:solidFill>
            </a:endParaRPr>
          </a:p>
        </p:txBody>
      </p:sp>
      <p:sp>
        <p:nvSpPr>
          <p:cNvPr id="3" name="Content Placeholder 2">
            <a:extLst>
              <a:ext uri="{FF2B5EF4-FFF2-40B4-BE49-F238E27FC236}">
                <a16:creationId xmlns="" xmlns:a16="http://schemas.microsoft.com/office/drawing/2014/main" id="{460A5701-6CB4-BD16-07BC-E9C6DDC917EF}"/>
              </a:ext>
            </a:extLst>
          </p:cNvPr>
          <p:cNvSpPr>
            <a:spLocks noGrp="1"/>
          </p:cNvSpPr>
          <p:nvPr>
            <p:ph idx="1"/>
          </p:nvPr>
        </p:nvSpPr>
        <p:spPr>
          <a:xfrm>
            <a:off x="7304331" y="567596"/>
            <a:ext cx="4549818" cy="5976423"/>
          </a:xfrm>
        </p:spPr>
        <p:txBody>
          <a:bodyPr vert="horz" lIns="91440" tIns="45720" rIns="91440" bIns="45720" rtlCol="0" anchor="t">
            <a:noAutofit/>
          </a:bodyPr>
          <a:lstStyle/>
          <a:p>
            <a:pPr marL="171450" indent="-171450" algn="ctr">
              <a:buNone/>
            </a:pPr>
            <a:r>
              <a:rPr lang="en" sz="2300" b="1" dirty="0" smtClean="0">
                <a:latin typeface="Arial" panose="020B0604020202020204" pitchFamily="34" charset="0"/>
                <a:ea typeface="+mn-lt"/>
                <a:cs typeface="Arial" panose="020B0604020202020204" pitchFamily="34" charset="0"/>
              </a:rPr>
              <a:t>1. DEVELOPMENT OF </a:t>
            </a:r>
            <a:r>
              <a:rPr lang="pl-PL" sz="2300" b="1" dirty="0" smtClean="0">
                <a:latin typeface="Arial" panose="020B0604020202020204" pitchFamily="34" charset="0"/>
                <a:ea typeface="+mn-lt"/>
                <a:cs typeface="Arial" panose="020B0604020202020204" pitchFamily="34" charset="0"/>
              </a:rPr>
              <a:t>GOAL-SETTING </a:t>
            </a:r>
            <a:r>
              <a:rPr lang="en" sz="2300" b="1" dirty="0" smtClean="0">
                <a:latin typeface="Arial" panose="020B0604020202020204" pitchFamily="34" charset="0"/>
                <a:ea typeface="+mn-lt"/>
                <a:cs typeface="Arial" panose="020B0604020202020204" pitchFamily="34" charset="0"/>
              </a:rPr>
              <a:t>SKILLS </a:t>
            </a:r>
            <a:endParaRPr lang="pl-PL" sz="2300" b="1" dirty="0" smtClean="0">
              <a:latin typeface="Arial" panose="020B0604020202020204" pitchFamily="34" charset="0"/>
              <a:ea typeface="+mn-lt"/>
              <a:cs typeface="Arial" panose="020B0604020202020204" pitchFamily="34" charset="0"/>
            </a:endParaRPr>
          </a:p>
          <a:p>
            <a:pPr marL="171450" indent="-171450" algn="ctr">
              <a:buNone/>
            </a:pPr>
            <a:r>
              <a:rPr lang="en" sz="2300" b="1" dirty="0" smtClean="0">
                <a:latin typeface="Arial" panose="020B0604020202020204" pitchFamily="34" charset="0"/>
                <a:ea typeface="+mn-lt"/>
                <a:cs typeface="Arial" panose="020B0604020202020204" pitchFamily="34" charset="0"/>
              </a:rPr>
              <a:t>2. COGNITIVE DEVELOPMENT</a:t>
            </a:r>
            <a:endParaRPr lang="en-US" sz="2300" b="1" dirty="0" smtClean="0">
              <a:latin typeface="Arial" panose="020B0604020202020204" pitchFamily="34" charset="0"/>
              <a:ea typeface="+mn-lt"/>
              <a:cs typeface="Arial" panose="020B0604020202020204" pitchFamily="34" charset="0"/>
            </a:endParaRPr>
          </a:p>
          <a:p>
            <a:pPr marL="171450" indent="-171450" algn="ctr">
              <a:buNone/>
            </a:pPr>
            <a:r>
              <a:rPr lang="en" sz="2300" b="1" dirty="0" smtClean="0">
                <a:latin typeface="Arial" panose="020B0604020202020204" pitchFamily="34" charset="0"/>
                <a:ea typeface="+mn-lt"/>
                <a:cs typeface="Arial" panose="020B0604020202020204" pitchFamily="34" charset="0"/>
              </a:rPr>
              <a:t>3. BUILDING MOTIVATION IN THE CREATION PROCESS</a:t>
            </a:r>
            <a:endParaRPr lang="en-US" sz="2300" b="1" dirty="0" smtClean="0">
              <a:latin typeface="Arial" panose="020B0604020202020204" pitchFamily="34" charset="0"/>
              <a:ea typeface="+mn-lt"/>
              <a:cs typeface="Arial" panose="020B0604020202020204" pitchFamily="34" charset="0"/>
            </a:endParaRPr>
          </a:p>
          <a:p>
            <a:pPr marL="171450" indent="-171450" algn="ctr">
              <a:buNone/>
            </a:pPr>
            <a:r>
              <a:rPr lang="en" sz="2300" b="1" dirty="0" smtClean="0">
                <a:latin typeface="Arial" panose="020B0604020202020204" pitchFamily="34" charset="0"/>
                <a:ea typeface="+mn-lt"/>
                <a:cs typeface="Arial" panose="020B0604020202020204" pitchFamily="34" charset="0"/>
              </a:rPr>
              <a:t>4. REINFORCING </a:t>
            </a:r>
            <a:r>
              <a:rPr lang="pl-PL" sz="2300" b="1" dirty="0" smtClean="0">
                <a:latin typeface="Arial" panose="020B0604020202020204" pitchFamily="34" charset="0"/>
                <a:ea typeface="+mn-lt"/>
                <a:cs typeface="Arial" panose="020B0604020202020204" pitchFamily="34" charset="0"/>
              </a:rPr>
              <a:t>TRUST AND ONE’S </a:t>
            </a:r>
            <a:r>
              <a:rPr lang="en" sz="2300" b="1" dirty="0" smtClean="0">
                <a:latin typeface="Arial" panose="020B0604020202020204" pitchFamily="34" charset="0"/>
                <a:ea typeface="+mn-lt"/>
                <a:cs typeface="Arial" panose="020B0604020202020204" pitchFamily="34" charset="0"/>
              </a:rPr>
              <a:t>OWN POSSIBILITIES</a:t>
            </a:r>
            <a:endParaRPr lang="en-US" sz="2300" b="1" dirty="0" smtClean="0">
              <a:latin typeface="Arial" panose="020B0604020202020204" pitchFamily="34" charset="0"/>
              <a:ea typeface="+mn-lt"/>
              <a:cs typeface="Arial" panose="020B0604020202020204" pitchFamily="34" charset="0"/>
            </a:endParaRPr>
          </a:p>
          <a:p>
            <a:pPr marL="0" indent="0" algn="ctr">
              <a:buNone/>
            </a:pPr>
            <a:r>
              <a:rPr lang="en" sz="2300" b="1" dirty="0" smtClean="0">
                <a:latin typeface="Arial" panose="020B0604020202020204" pitchFamily="34" charset="0"/>
                <a:ea typeface="+mn-lt"/>
                <a:cs typeface="Arial" panose="020B0604020202020204" pitchFamily="34" charset="0"/>
              </a:rPr>
              <a:t>5. RISK</a:t>
            </a:r>
            <a:r>
              <a:rPr lang="pl-PL" sz="2300" b="1" dirty="0" smtClean="0">
                <a:latin typeface="Arial" panose="020B0604020202020204" pitchFamily="34" charset="0"/>
                <a:ea typeface="+mn-lt"/>
                <a:cs typeface="Arial" panose="020B0604020202020204" pitchFamily="34" charset="0"/>
              </a:rPr>
              <a:t>-</a:t>
            </a:r>
            <a:r>
              <a:rPr lang="en" sz="2300" b="1" dirty="0" smtClean="0">
                <a:latin typeface="Arial" panose="020B0604020202020204" pitchFamily="34" charset="0"/>
                <a:ea typeface="+mn-lt"/>
                <a:cs typeface="Arial" panose="020B0604020202020204" pitchFamily="34" charset="0"/>
              </a:rPr>
              <a:t>TAKING</a:t>
            </a:r>
          </a:p>
          <a:p>
            <a:pPr marL="0" indent="0" algn="ctr">
              <a:buNone/>
            </a:pPr>
            <a:r>
              <a:rPr lang="en" sz="2300" b="1" dirty="0" smtClean="0">
                <a:latin typeface="Arial" panose="020B0604020202020204" pitchFamily="34" charset="0"/>
                <a:ea typeface="+mn-lt"/>
                <a:cs typeface="Arial" panose="020B0604020202020204" pitchFamily="34" charset="0"/>
              </a:rPr>
              <a:t>6. GIVING UP YOUR OWN LIMITATIONS</a:t>
            </a:r>
          </a:p>
          <a:p>
            <a:pPr marL="0" indent="0" algn="ctr">
              <a:buNone/>
            </a:pPr>
            <a:r>
              <a:rPr lang="en" sz="2300" b="1" dirty="0" smtClean="0">
                <a:latin typeface="Arial" panose="020B0604020202020204" pitchFamily="34" charset="0"/>
                <a:ea typeface="+mn-lt"/>
                <a:cs typeface="Arial" panose="020B0604020202020204" pitchFamily="34" charset="0"/>
              </a:rPr>
              <a:t>7. FIGHTING DESTRUCTIVE BELIEFS </a:t>
            </a:r>
            <a:r>
              <a:rPr lang="en-US" sz="2300" b="1" dirty="0" smtClean="0">
                <a:latin typeface="Arial" panose="020B0604020202020204" pitchFamily="34" charset="0"/>
                <a:ea typeface="+mn-lt"/>
                <a:cs typeface="Arial" panose="020B0604020202020204" pitchFamily="34" charset="0"/>
              </a:rPr>
              <a:t/>
            </a:r>
            <a:br>
              <a:rPr lang="en-US" sz="2300" b="1" dirty="0" smtClean="0">
                <a:latin typeface="Arial" panose="020B0604020202020204" pitchFamily="34" charset="0"/>
                <a:ea typeface="+mn-lt"/>
                <a:cs typeface="Arial" panose="020B0604020202020204" pitchFamily="34" charset="0"/>
              </a:rPr>
            </a:br>
            <a:r>
              <a:rPr lang="en" sz="2300" b="1" dirty="0" smtClean="0">
                <a:latin typeface="Arial" panose="020B0604020202020204" pitchFamily="34" charset="0"/>
                <a:ea typeface="+mn-lt"/>
                <a:cs typeface="Arial" panose="020B0604020202020204" pitchFamily="34" charset="0"/>
              </a:rPr>
              <a:t>8. MAKING CONSCIOUS DECISIONS, MAKING CHOICES THAT SERVE US</a:t>
            </a:r>
            <a:endParaRPr lang="en-US" sz="2300" b="1" dirty="0">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281838614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 xmlns:a16="http://schemas.microsoft.com/office/drawing/2014/main" id="{099EFDB4-1C29-B0B1-99DE-C7E8DBFE1155}"/>
              </a:ext>
            </a:extLst>
          </p:cNvPr>
          <p:cNvPicPr>
            <a:picLocks noChangeAspect="1"/>
          </p:cNvPicPr>
          <p:nvPr/>
        </p:nvPicPr>
        <p:blipFill>
          <a:blip r:embed="rId2"/>
          <a:stretch>
            <a:fillRect/>
          </a:stretch>
        </p:blipFill>
        <p:spPr>
          <a:xfrm>
            <a:off x="6618387" y="276044"/>
            <a:ext cx="5661804" cy="6581956"/>
          </a:xfrm>
          <a:prstGeom prst="rect">
            <a:avLst/>
          </a:prstGeom>
        </p:spPr>
      </p:pic>
      <p:sp>
        <p:nvSpPr>
          <p:cNvPr id="2" name="Tytuł 1"/>
          <p:cNvSpPr>
            <a:spLocks noGrp="1"/>
          </p:cNvSpPr>
          <p:nvPr>
            <p:ph type="ctrTitle"/>
          </p:nvPr>
        </p:nvSpPr>
        <p:spPr>
          <a:xfrm>
            <a:off x="1159199" y="2825474"/>
            <a:ext cx="9819735" cy="1194279"/>
          </a:xfrm>
        </p:spPr>
        <p:txBody>
          <a:bodyPr vert="horz" lIns="91440" tIns="45720" rIns="91440" bIns="45720" rtlCol="0" anchor="b">
            <a:noAutofit/>
          </a:bodyPr>
          <a:lstStyle/>
          <a:p>
            <a:pPr algn="l"/>
            <a:r>
              <a:rPr lang="en" sz="4000" b="1" dirty="0" smtClean="0">
                <a:solidFill>
                  <a:srgbClr val="7030A0"/>
                </a:solidFill>
                <a:latin typeface="Arial" panose="020B0604020202020204" pitchFamily="34" charset="0"/>
                <a:cs typeface="Arial" panose="020B0604020202020204" pitchFamily="34" charset="0"/>
              </a:rPr>
              <a:t>SCHEME </a:t>
            </a:r>
            <a:r>
              <a:rPr lang="pl-PL" sz="4000" b="1" dirty="0" smtClean="0">
                <a:solidFill>
                  <a:srgbClr val="7030A0"/>
                </a:solidFill>
                <a:latin typeface="Arial" panose="020B0604020202020204" pitchFamily="34" charset="0"/>
                <a:cs typeface="Arial" panose="020B0604020202020204" pitchFamily="34" charset="0"/>
              </a:rPr>
              <a:t/>
            </a:r>
            <a:br>
              <a:rPr lang="pl-PL" sz="4000" b="1" dirty="0" smtClean="0">
                <a:solidFill>
                  <a:srgbClr val="7030A0"/>
                </a:solidFill>
                <a:latin typeface="Arial" panose="020B0604020202020204" pitchFamily="34" charset="0"/>
                <a:cs typeface="Arial" panose="020B0604020202020204" pitchFamily="34" charset="0"/>
              </a:rPr>
            </a:br>
            <a:r>
              <a:rPr lang="en" sz="4000" b="1" dirty="0" smtClean="0">
                <a:solidFill>
                  <a:srgbClr val="7030A0"/>
                </a:solidFill>
                <a:latin typeface="Arial" panose="020B0604020202020204" pitchFamily="34" charset="0"/>
                <a:cs typeface="Arial" panose="020B0604020202020204" pitchFamily="34" charset="0"/>
              </a:rPr>
              <a:t>OF THE CREATIVE THINKING PROCESS</a:t>
            </a:r>
            <a:r>
              <a:rPr lang="pl-PL" sz="4000" b="1" dirty="0" smtClean="0">
                <a:latin typeface="Times New Roman"/>
                <a:cs typeface="Calibri Light"/>
              </a:rPr>
              <a:t/>
            </a:r>
            <a:br>
              <a:rPr lang="pl-PL" sz="4000" b="1" dirty="0" smtClean="0">
                <a:latin typeface="Times New Roman"/>
                <a:cs typeface="Calibri Light"/>
              </a:rPr>
            </a:br>
            <a:r>
              <a:rPr lang="pl-PL" sz="4000" b="1" dirty="0" smtClean="0">
                <a:solidFill>
                  <a:srgbClr val="F20769"/>
                </a:solidFill>
                <a:cs typeface="Calibri Light"/>
              </a:rPr>
              <a:t/>
            </a:r>
            <a:br>
              <a:rPr lang="pl-PL" sz="4000" b="1" dirty="0" smtClean="0">
                <a:solidFill>
                  <a:srgbClr val="F20769"/>
                </a:solidFill>
                <a:cs typeface="Calibri Light"/>
              </a:rPr>
            </a:br>
            <a:endParaRPr lang="pl-PL" sz="4000" b="1" dirty="0">
              <a:solidFill>
                <a:srgbClr val="F20769"/>
              </a:solidFill>
              <a:cs typeface="Calibri Light"/>
            </a:endParaRPr>
          </a:p>
        </p:txBody>
      </p:sp>
      <p:sp>
        <p:nvSpPr>
          <p:cNvPr id="3" name="Podtytuł 2"/>
          <p:cNvSpPr>
            <a:spLocks noGrp="1"/>
          </p:cNvSpPr>
          <p:nvPr>
            <p:ph type="subTitle" idx="1"/>
          </p:nvPr>
        </p:nvSpPr>
        <p:spPr>
          <a:xfrm>
            <a:off x="1590135" y="2011931"/>
            <a:ext cx="7778150" cy="980536"/>
          </a:xfrm>
        </p:spPr>
        <p:txBody>
          <a:bodyPr vert="horz" lIns="91440" tIns="45720" rIns="91440" bIns="45720" rtlCol="0" anchor="t">
            <a:noAutofit/>
          </a:bodyPr>
          <a:lstStyle/>
          <a:p>
            <a:pPr algn="l"/>
            <a:endParaRPr lang="pl-PL" sz="2000" b="1" dirty="0" smtClean="0">
              <a:latin typeface="Times New Roman"/>
              <a:cs typeface="Calibri"/>
            </a:endParaRPr>
          </a:p>
          <a:p>
            <a:endParaRPr lang="pl-PL" sz="2000" b="1" dirty="0">
              <a:latin typeface="Times New Roman"/>
              <a:cs typeface="Calibri"/>
            </a:endParaRPr>
          </a:p>
        </p:txBody>
      </p:sp>
      <p:sp>
        <p:nvSpPr>
          <p:cNvPr id="4" name="TextBox 3">
            <a:extLst>
              <a:ext uri="{FF2B5EF4-FFF2-40B4-BE49-F238E27FC236}">
                <a16:creationId xmlns="" xmlns:a16="http://schemas.microsoft.com/office/drawing/2014/main" id="{42C68CB8-5E46-130E-1C12-8CF8EFBE889B}"/>
              </a:ext>
            </a:extLst>
          </p:cNvPr>
          <p:cNvSpPr txBox="1"/>
          <p:nvPr/>
        </p:nvSpPr>
        <p:spPr>
          <a:xfrm>
            <a:off x="1352035" y="4944965"/>
            <a:ext cx="96268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7" name="Podtytuł 2">
            <a:extLst>
              <a:ext uri="{FF2B5EF4-FFF2-40B4-BE49-F238E27FC236}">
                <a16:creationId xmlns="" xmlns:a16="http://schemas.microsoft.com/office/drawing/2014/main" id="{C7E5BBFA-2067-682A-E46B-A95A12BDE31E}"/>
              </a:ext>
            </a:extLst>
          </p:cNvPr>
          <p:cNvSpPr txBox="1">
            <a:spLocks/>
          </p:cNvSpPr>
          <p:nvPr/>
        </p:nvSpPr>
        <p:spPr>
          <a:xfrm>
            <a:off x="2300378" y="3105675"/>
            <a:ext cx="10538603" cy="421493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 b="1" dirty="0">
                <a:solidFill>
                  <a:srgbClr val="7030A0"/>
                </a:solidFill>
                <a:latin typeface="Arial" panose="020B0604020202020204" pitchFamily="34" charset="0"/>
                <a:cs typeface="Arial" panose="020B0604020202020204" pitchFamily="34" charset="0"/>
              </a:rPr>
              <a:t>1. </a:t>
            </a:r>
            <a:r>
              <a:rPr lang="en" b="1" dirty="0">
                <a:latin typeface="Arial" panose="020B0604020202020204" pitchFamily="34" charset="0"/>
                <a:cs typeface="Arial" panose="020B0604020202020204" pitchFamily="34" charset="0"/>
              </a:rPr>
              <a:t>PREPARATION</a:t>
            </a:r>
          </a:p>
          <a:p>
            <a:pPr algn="l"/>
            <a:r>
              <a:rPr lang="en" b="1" dirty="0">
                <a:solidFill>
                  <a:srgbClr val="7030A0"/>
                </a:solidFill>
                <a:latin typeface="Arial" panose="020B0604020202020204" pitchFamily="34" charset="0"/>
                <a:cs typeface="Arial" panose="020B0604020202020204" pitchFamily="34" charset="0"/>
              </a:rPr>
              <a:t>2. </a:t>
            </a:r>
            <a:r>
              <a:rPr lang="en" b="1" dirty="0">
                <a:latin typeface="Arial" panose="020B0604020202020204" pitchFamily="34" charset="0"/>
                <a:cs typeface="Arial" panose="020B0604020202020204" pitchFamily="34" charset="0"/>
              </a:rPr>
              <a:t>ASK YOURSELF</a:t>
            </a:r>
          </a:p>
          <a:p>
            <a:pPr algn="l"/>
            <a:r>
              <a:rPr lang="en" b="1" dirty="0">
                <a:solidFill>
                  <a:srgbClr val="7030A0"/>
                </a:solidFill>
                <a:latin typeface="Arial" panose="020B0604020202020204" pitchFamily="34" charset="0"/>
                <a:cs typeface="Arial" panose="020B0604020202020204" pitchFamily="34" charset="0"/>
              </a:rPr>
              <a:t>3. </a:t>
            </a:r>
            <a:r>
              <a:rPr lang="en" b="1" dirty="0" smtClean="0">
                <a:latin typeface="Arial" panose="020B0604020202020204" pitchFamily="34" charset="0"/>
                <a:cs typeface="Arial" panose="020B0604020202020204" pitchFamily="34" charset="0"/>
              </a:rPr>
              <a:t>SEARCH/</a:t>
            </a:r>
            <a:r>
              <a:rPr lang="pl-PL" b="1" dirty="0" smtClean="0">
                <a:latin typeface="Arial" panose="020B0604020202020204" pitchFamily="34" charset="0"/>
                <a:cs typeface="Arial" panose="020B0604020202020204" pitchFamily="34" charset="0"/>
              </a:rPr>
              <a:t>REFLECT</a:t>
            </a:r>
            <a:endParaRPr lang="en" b="1" dirty="0">
              <a:latin typeface="Arial" panose="020B0604020202020204" pitchFamily="34" charset="0"/>
              <a:cs typeface="Arial" panose="020B0604020202020204" pitchFamily="34" charset="0"/>
            </a:endParaRPr>
          </a:p>
          <a:p>
            <a:pPr algn="l"/>
            <a:r>
              <a:rPr lang="en" b="1" dirty="0">
                <a:solidFill>
                  <a:srgbClr val="7030A0"/>
                </a:solidFill>
                <a:latin typeface="Arial" panose="020B0604020202020204" pitchFamily="34" charset="0"/>
                <a:cs typeface="Arial" panose="020B0604020202020204" pitchFamily="34" charset="0"/>
              </a:rPr>
              <a:t>4. </a:t>
            </a:r>
            <a:r>
              <a:rPr lang="en" b="1" dirty="0">
                <a:latin typeface="Arial" panose="020B0604020202020204" pitchFamily="34" charset="0"/>
                <a:cs typeface="Arial" panose="020B0604020202020204" pitchFamily="34" charset="0"/>
              </a:rPr>
              <a:t>INCUBATION</a:t>
            </a:r>
          </a:p>
          <a:p>
            <a:pPr algn="l"/>
            <a:r>
              <a:rPr lang="en" b="1" dirty="0">
                <a:solidFill>
                  <a:srgbClr val="7030A0"/>
                </a:solidFill>
                <a:latin typeface="Arial" panose="020B0604020202020204" pitchFamily="34" charset="0"/>
                <a:cs typeface="Arial" panose="020B0604020202020204" pitchFamily="34" charset="0"/>
              </a:rPr>
              <a:t>5. </a:t>
            </a:r>
            <a:r>
              <a:rPr lang="en" b="1" dirty="0">
                <a:latin typeface="Arial" panose="020B0604020202020204" pitchFamily="34" charset="0"/>
                <a:cs typeface="Arial" panose="020B0604020202020204" pitchFamily="34" charset="0"/>
              </a:rPr>
              <a:t>EUREKA MOMENT</a:t>
            </a:r>
          </a:p>
          <a:p>
            <a:pPr algn="l"/>
            <a:r>
              <a:rPr lang="en" b="1" dirty="0">
                <a:solidFill>
                  <a:srgbClr val="7030A0"/>
                </a:solidFill>
                <a:latin typeface="Arial" panose="020B0604020202020204" pitchFamily="34" charset="0"/>
                <a:cs typeface="Arial" panose="020B0604020202020204" pitchFamily="34" charset="0"/>
              </a:rPr>
              <a:t>6. </a:t>
            </a:r>
            <a:r>
              <a:rPr lang="en" b="1" dirty="0">
                <a:solidFill>
                  <a:srgbClr val="000000"/>
                </a:solidFill>
                <a:latin typeface="Arial" panose="020B0604020202020204" pitchFamily="34" charset="0"/>
                <a:cs typeface="Arial" panose="020B0604020202020204" pitchFamily="34" charset="0"/>
              </a:rPr>
              <a:t>EVALUATION</a:t>
            </a:r>
          </a:p>
          <a:p>
            <a:pPr algn="l"/>
            <a:r>
              <a:rPr lang="en" b="1" dirty="0">
                <a:solidFill>
                  <a:srgbClr val="7030A0"/>
                </a:solidFill>
                <a:latin typeface="Arial" panose="020B0604020202020204" pitchFamily="34" charset="0"/>
                <a:cs typeface="Arial" panose="020B0604020202020204" pitchFamily="34" charset="0"/>
              </a:rPr>
              <a:t>7. </a:t>
            </a:r>
            <a:r>
              <a:rPr lang="en" b="1" dirty="0">
                <a:latin typeface="Arial" panose="020B0604020202020204" pitchFamily="34" charset="0"/>
                <a:cs typeface="Arial" panose="020B0604020202020204" pitchFamily="34" charset="0"/>
              </a:rPr>
              <a:t>IMPLEMENTATION</a:t>
            </a:r>
          </a:p>
          <a:p>
            <a:endParaRPr lang="pl-PL" dirty="0">
              <a:latin typeface="Arial" panose="020B0604020202020204" pitchFamily="34" charset="0"/>
              <a:cs typeface="Arial" panose="020B0604020202020204" pitchFamily="34" charset="0"/>
            </a:endParaRPr>
          </a:p>
          <a:p>
            <a:endParaRPr lang="pl-PL" dirty="0">
              <a:latin typeface="Arial" panose="020B0604020202020204" pitchFamily="34" charset="0"/>
              <a:cs typeface="Arial" panose="020B0604020202020204" pitchFamily="34" charset="0"/>
            </a:endParaRPr>
          </a:p>
          <a:p>
            <a:endParaRPr lang="pl-PL" dirty="0">
              <a:latin typeface="Arial" panose="020B0604020202020204" pitchFamily="34" charset="0"/>
              <a:cs typeface="Arial" panose="020B0604020202020204" pitchFamily="34" charset="0"/>
            </a:endParaRPr>
          </a:p>
          <a:p>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257251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A3363022-C969-41E9-8EB2-E4C94908C1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8D1AD6B3-BE88-4CEB-BA17-790657CC47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10C5ECEF-DAE0-8F6F-2163-792F8E1936B0}"/>
              </a:ext>
            </a:extLst>
          </p:cNvPr>
          <p:cNvSpPr>
            <a:spLocks noGrp="1"/>
          </p:cNvSpPr>
          <p:nvPr>
            <p:ph type="title"/>
          </p:nvPr>
        </p:nvSpPr>
        <p:spPr>
          <a:xfrm>
            <a:off x="5838753" y="2169405"/>
            <a:ext cx="6675052" cy="3410586"/>
          </a:xfrm>
        </p:spPr>
        <p:txBody>
          <a:bodyPr vert="horz" lIns="91440" tIns="45720" rIns="91440" bIns="45720" rtlCol="0" anchor="t">
            <a:normAutofit/>
          </a:bodyPr>
          <a:lstStyle/>
          <a:p>
            <a:r>
              <a:rPr lang="en" sz="4800" b="1" dirty="0" smtClean="0">
                <a:solidFill>
                  <a:srgbClr val="002060"/>
                </a:solidFill>
              </a:rPr>
              <a:t>LIMITATIONS </a:t>
            </a:r>
            <a:r>
              <a:rPr lang="pl-PL" sz="4800" b="1" dirty="0" smtClean="0">
                <a:solidFill>
                  <a:srgbClr val="002060"/>
                </a:solidFill>
              </a:rPr>
              <a:t/>
            </a:r>
            <a:br>
              <a:rPr lang="pl-PL" sz="4800" b="1" dirty="0" smtClean="0">
                <a:solidFill>
                  <a:srgbClr val="002060"/>
                </a:solidFill>
              </a:rPr>
            </a:br>
            <a:r>
              <a:rPr lang="en" sz="4800" b="1" dirty="0" smtClean="0">
                <a:solidFill>
                  <a:srgbClr val="002060"/>
                </a:solidFill>
              </a:rPr>
              <a:t>O</a:t>
            </a:r>
            <a:r>
              <a:rPr lang="pl-PL" sz="4800" b="1" dirty="0" smtClean="0">
                <a:solidFill>
                  <a:srgbClr val="002060"/>
                </a:solidFill>
              </a:rPr>
              <a:t>F</a:t>
            </a:r>
            <a:r>
              <a:rPr lang="en" sz="4800" b="1" dirty="0" smtClean="0">
                <a:solidFill>
                  <a:srgbClr val="002060"/>
                </a:solidFill>
              </a:rPr>
              <a:t> THE CREATIVE PROCESSES</a:t>
            </a:r>
            <a:r>
              <a:rPr lang="en" sz="4800" b="1" kern="1200" dirty="0" smtClean="0">
                <a:solidFill>
                  <a:srgbClr val="7030A0"/>
                </a:solidFill>
              </a:rPr>
              <a:t> </a:t>
            </a:r>
            <a:endParaRPr lang="en" sz="4800" b="1" kern="1200" dirty="0">
              <a:solidFill>
                <a:srgbClr val="7030A0"/>
              </a:solidFill>
            </a:endParaRPr>
          </a:p>
        </p:txBody>
      </p:sp>
      <p:grpSp>
        <p:nvGrpSpPr>
          <p:cNvPr id="12" name="Group 11">
            <a:extLst>
              <a:ext uri="{FF2B5EF4-FFF2-40B4-BE49-F238E27FC236}">
                <a16:creationId xmlns="" xmlns:a16="http://schemas.microsoft.com/office/drawing/2014/main" id="{89D1390B-7E13-4B4F-9CB2-391063412E5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4253" y="-5977"/>
            <a:ext cx="6238675" cy="6863979"/>
            <a:chOff x="305" y="-5977"/>
            <a:chExt cx="6238675" cy="6863979"/>
          </a:xfrm>
        </p:grpSpPr>
        <p:sp>
          <p:nvSpPr>
            <p:cNvPr id="13" name="Freeform: Shape 12">
              <a:extLst>
                <a:ext uri="{FF2B5EF4-FFF2-40B4-BE49-F238E27FC236}">
                  <a16:creationId xmlns="" xmlns:a16="http://schemas.microsoft.com/office/drawing/2014/main" id="{9E720206-AA49-4786-A932-A2650DE0918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 xmlns:a16="http://schemas.microsoft.com/office/drawing/2014/main" id="{C72F6EE6-EDE9-45A5-8F6D-02B9B7CB2C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 xmlns:a16="http://schemas.microsoft.com/office/drawing/2014/main" id="{C093DC50-3BD7-46B1-A300-CD207E152FF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5">
            <a:extLst>
              <a:ext uri="{FF2B5EF4-FFF2-40B4-BE49-F238E27FC236}">
                <a16:creationId xmlns="" xmlns:a16="http://schemas.microsoft.com/office/drawing/2014/main" id="{9A594BBC-D8C1-41C8-64DA-CA4EB8E7F5DE}"/>
              </a:ext>
            </a:extLst>
          </p:cNvPr>
          <p:cNvPicPr>
            <a:picLocks noChangeAspect="1"/>
          </p:cNvPicPr>
          <p:nvPr/>
        </p:nvPicPr>
        <p:blipFill>
          <a:blip r:embed="rId2"/>
          <a:stretch>
            <a:fillRect/>
          </a:stretch>
        </p:blipFill>
        <p:spPr>
          <a:xfrm>
            <a:off x="195533" y="1712344"/>
            <a:ext cx="4367840" cy="4324709"/>
          </a:xfrm>
          <a:prstGeom prst="rect">
            <a:avLst/>
          </a:prstGeom>
        </p:spPr>
      </p:pic>
    </p:spTree>
    <p:extLst>
      <p:ext uri="{BB962C8B-B14F-4D97-AF65-F5344CB8AC3E}">
        <p14:creationId xmlns:p14="http://schemas.microsoft.com/office/powerpoint/2010/main" val="1826502579"/>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xmlns="" id="{11AC88F6-55CB-496B-8AD8-9ABD2E6E3B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80">
            <a:extLst>
              <a:ext uri="{FF2B5EF4-FFF2-40B4-BE49-F238E27FC236}">
                <a16:creationId xmlns:a16="http://schemas.microsoft.com/office/drawing/2014/main" xmlns="" id="{969239DF-EAA4-47C3-B4E3-79C6BCB243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793" y="5267"/>
            <a:ext cx="6635041"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0E2A735-755C-5AD5-997B-B4ABA13F2975}"/>
              </a:ext>
            </a:extLst>
          </p:cNvPr>
          <p:cNvSpPr>
            <a:spLocks noGrp="1"/>
          </p:cNvSpPr>
          <p:nvPr>
            <p:ph type="title"/>
          </p:nvPr>
        </p:nvSpPr>
        <p:spPr>
          <a:xfrm>
            <a:off x="243215" y="226443"/>
            <a:ext cx="6534267" cy="1691969"/>
          </a:xfrm>
        </p:spPr>
        <p:txBody>
          <a:bodyPr>
            <a:normAutofit fontScale="90000"/>
          </a:bodyPr>
          <a:lstStyle/>
          <a:p>
            <a:pPr algn="ctr">
              <a:lnSpc>
                <a:spcPct val="90000"/>
              </a:lnSpc>
            </a:pPr>
            <a:r>
              <a:rPr lang="en" sz="2700" b="1" dirty="0">
                <a:solidFill>
                  <a:srgbClr val="00B050"/>
                </a:solidFill>
                <a:latin typeface="Arial" panose="020B0604020202020204" pitchFamily="34" charset="0"/>
                <a:cs typeface="Arial" panose="020B0604020202020204" pitchFamily="34" charset="0"/>
              </a:rPr>
              <a:t>5 COMPONENTS OF EMOTIONAL INTELLIGENCE </a:t>
            </a:r>
            <a:r>
              <a:rPr lang="en-US" sz="2700" b="1" dirty="0">
                <a:solidFill>
                  <a:srgbClr val="00B050"/>
                </a:solidFill>
                <a:latin typeface="Arial" panose="020B0604020202020204" pitchFamily="34" charset="0"/>
                <a:cs typeface="Arial" panose="020B0604020202020204" pitchFamily="34" charset="0"/>
              </a:rPr>
              <a:t/>
            </a:r>
            <a:br>
              <a:rPr lang="en-US" sz="2700" b="1" dirty="0">
                <a:solidFill>
                  <a:srgbClr val="00B050"/>
                </a:solidFill>
                <a:latin typeface="Arial" panose="020B0604020202020204" pitchFamily="34" charset="0"/>
                <a:cs typeface="Arial" panose="020B0604020202020204" pitchFamily="34" charset="0"/>
              </a:rPr>
            </a:br>
            <a:r>
              <a:rPr lang="en" sz="2700" b="1" dirty="0">
                <a:solidFill>
                  <a:srgbClr val="00B050"/>
                </a:solidFill>
                <a:latin typeface="Arial" panose="020B0604020202020204" pitchFamily="34" charset="0"/>
                <a:cs typeface="Arial" panose="020B0604020202020204" pitchFamily="34" charset="0"/>
              </a:rPr>
              <a:t>- (Daniel Goleman)</a:t>
            </a:r>
            <a:r>
              <a:rPr lang="en-US" sz="2700" b="1" dirty="0">
                <a:latin typeface="Arial" panose="020B0604020202020204" pitchFamily="34" charset="0"/>
                <a:cs typeface="Arial" panose="020B0604020202020204" pitchFamily="34" charset="0"/>
              </a:rPr>
              <a:t/>
            </a:r>
            <a:br>
              <a:rPr lang="en-US" sz="2700" b="1" dirty="0">
                <a:latin typeface="Arial" panose="020B0604020202020204" pitchFamily="34" charset="0"/>
                <a:cs typeface="Arial" panose="020B0604020202020204" pitchFamily="34" charset="0"/>
              </a:rPr>
            </a:br>
            <a:r>
              <a:rPr lang="en-US" sz="2200" b="1" dirty="0">
                <a:latin typeface="Arial" panose="020B0604020202020204" pitchFamily="34" charset="0"/>
                <a:cs typeface="Arial" panose="020B0604020202020204" pitchFamily="34" charset="0"/>
              </a:rPr>
              <a:t/>
            </a:r>
            <a:br>
              <a:rPr lang="en-US" sz="2200" b="1" dirty="0">
                <a:latin typeface="Arial" panose="020B0604020202020204" pitchFamily="34" charset="0"/>
                <a:cs typeface="Arial" panose="020B0604020202020204" pitchFamily="34" charset="0"/>
              </a:rPr>
            </a:br>
            <a:endParaRPr lang="en-US" sz="2200" b="1" dirty="0">
              <a:solidFill>
                <a:srgbClr val="FFC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C0D2E45C-69DF-7FF5-523F-D13CB34E59B7}"/>
              </a:ext>
            </a:extLst>
          </p:cNvPr>
          <p:cNvSpPr>
            <a:spLocks noGrp="1"/>
          </p:cNvSpPr>
          <p:nvPr>
            <p:ph idx="1"/>
          </p:nvPr>
        </p:nvSpPr>
        <p:spPr>
          <a:xfrm>
            <a:off x="477328" y="1710888"/>
            <a:ext cx="5617430" cy="3699747"/>
          </a:xfrm>
        </p:spPr>
        <p:txBody>
          <a:bodyPr vert="horz" lIns="91440" tIns="45720" rIns="91440" bIns="45720" rtlCol="0" anchor="t">
            <a:noAutofit/>
          </a:bodyPr>
          <a:lstStyle/>
          <a:p>
            <a:pPr marL="0" indent="0">
              <a:buNone/>
            </a:pPr>
            <a:r>
              <a:rPr lang="en" sz="2400" b="1" dirty="0">
                <a:solidFill>
                  <a:srgbClr val="298724"/>
                </a:solidFill>
                <a:latin typeface="Arial" panose="020B0604020202020204" pitchFamily="34" charset="0"/>
                <a:cs typeface="Arial" panose="020B0604020202020204" pitchFamily="34" charset="0"/>
              </a:rPr>
              <a:t>DANIEL GOLEMAN</a:t>
            </a:r>
            <a:endParaRPr lang="pl-PL" sz="2400" b="1" dirty="0">
              <a:solidFill>
                <a:srgbClr val="298724"/>
              </a:solidFill>
              <a:latin typeface="Arial" panose="020B0604020202020204" pitchFamily="34" charset="0"/>
              <a:cs typeface="Arial" panose="020B0604020202020204" pitchFamily="34" charset="0"/>
            </a:endParaRPr>
          </a:p>
          <a:p>
            <a:r>
              <a:rPr lang="en" sz="2400" dirty="0">
                <a:latin typeface="Arial" panose="020B0604020202020204" pitchFamily="34" charset="0"/>
                <a:cs typeface="Arial" panose="020B0604020202020204" pitchFamily="34" charset="0"/>
              </a:rPr>
              <a:t>AMERICAN </a:t>
            </a:r>
            <a:r>
              <a:rPr lang="en" sz="2400" dirty="0" smtClean="0">
                <a:latin typeface="Arial" panose="020B0604020202020204" pitchFamily="34" charset="0"/>
                <a:cs typeface="Arial" panose="020B0604020202020204" pitchFamily="34" charset="0"/>
              </a:rPr>
              <a:t>PSYCHOLOG</a:t>
            </a:r>
            <a:r>
              <a:rPr lang="pl-PL" sz="2400" dirty="0" smtClean="0">
                <a:latin typeface="Arial" panose="020B0604020202020204" pitchFamily="34" charset="0"/>
                <a:cs typeface="Arial" panose="020B0604020202020204" pitchFamily="34" charset="0"/>
              </a:rPr>
              <a:t>IST</a:t>
            </a:r>
            <a:endParaRPr lang="en" sz="2400" dirty="0">
              <a:latin typeface="Arial" panose="020B0604020202020204" pitchFamily="34" charset="0"/>
              <a:cs typeface="Arial" panose="020B0604020202020204" pitchFamily="34" charset="0"/>
            </a:endParaRPr>
          </a:p>
          <a:p>
            <a:r>
              <a:rPr lang="en" sz="2400" dirty="0" smtClean="0">
                <a:latin typeface="Arial" panose="020B0604020202020204" pitchFamily="34" charset="0"/>
                <a:cs typeface="Arial" panose="020B0604020202020204" pitchFamily="34" charset="0"/>
              </a:rPr>
              <a:t>SCIEN</a:t>
            </a:r>
            <a:r>
              <a:rPr lang="pl-PL" sz="2400" dirty="0" smtClean="0">
                <a:latin typeface="Arial" panose="020B0604020202020204" pitchFamily="34" charset="0"/>
                <a:cs typeface="Arial" panose="020B0604020202020204" pitchFamily="34" charset="0"/>
              </a:rPr>
              <a:t>CE JOURNALIST</a:t>
            </a:r>
            <a:endParaRPr lang="pl-PL" sz="2400" dirty="0">
              <a:latin typeface="Arial" panose="020B0604020202020204" pitchFamily="34" charset="0"/>
              <a:cs typeface="Arial" panose="020B0604020202020204" pitchFamily="34" charset="0"/>
            </a:endParaRPr>
          </a:p>
          <a:p>
            <a:r>
              <a:rPr lang="en" sz="2400" dirty="0">
                <a:latin typeface="Arial" panose="020B0604020202020204" pitchFamily="34" charset="0"/>
                <a:cs typeface="Arial" panose="020B0604020202020204" pitchFamily="34" charset="0"/>
              </a:rPr>
              <a:t>AUTHOR OF THE BESTSELLER "</a:t>
            </a:r>
            <a:r>
              <a:rPr lang="en" sz="2400" dirty="0" smtClean="0">
                <a:latin typeface="Arial" panose="020B0604020202020204" pitchFamily="34" charset="0"/>
                <a:cs typeface="Arial" panose="020B0604020202020204" pitchFamily="34" charset="0"/>
              </a:rPr>
              <a:t>EMOTIONAL </a:t>
            </a:r>
            <a:r>
              <a:rPr lang="en" sz="2400" dirty="0">
                <a:latin typeface="Arial" panose="020B0604020202020204" pitchFamily="34" charset="0"/>
                <a:cs typeface="Arial" panose="020B0604020202020204" pitchFamily="34" charset="0"/>
              </a:rPr>
              <a:t>INTELLIGENCE</a:t>
            </a:r>
            <a:r>
              <a:rPr lang="en" sz="2400" dirty="0" smtClean="0">
                <a:latin typeface="Arial" panose="020B0604020202020204" pitchFamily="34" charset="0"/>
                <a:cs typeface="Arial" panose="020B0604020202020204" pitchFamily="34" charset="0"/>
              </a:rPr>
              <a:t>" </a:t>
            </a:r>
            <a:endParaRPr lang="pl-PL" sz="2400" dirty="0" smtClean="0">
              <a:latin typeface="Arial" panose="020B0604020202020204" pitchFamily="34" charset="0"/>
              <a:cs typeface="Arial" panose="020B0604020202020204" pitchFamily="34" charset="0"/>
            </a:endParaRPr>
          </a:p>
          <a:p>
            <a:r>
              <a:rPr lang="en" sz="2400" dirty="0" smtClean="0">
                <a:latin typeface="Arial" panose="020B0604020202020204" pitchFamily="34" charset="0"/>
                <a:cs typeface="Arial" panose="020B0604020202020204" pitchFamily="34" charset="0"/>
              </a:rPr>
              <a:t>In </a:t>
            </a:r>
            <a:r>
              <a:rPr lang="pl-PL" sz="2400" dirty="0" err="1" smtClean="0">
                <a:latin typeface="Arial" panose="020B0604020202020204" pitchFamily="34" charset="0"/>
                <a:cs typeface="Arial" panose="020B0604020202020204" pitchFamily="34" charset="0"/>
              </a:rPr>
              <a:t>his</a:t>
            </a:r>
            <a:r>
              <a:rPr lang="en" sz="2400" dirty="0" smtClean="0">
                <a:latin typeface="Arial" panose="020B0604020202020204" pitchFamily="34" charset="0"/>
                <a:cs typeface="Arial" panose="020B0604020202020204" pitchFamily="34" charset="0"/>
              </a:rPr>
              <a:t> book</a:t>
            </a:r>
            <a:r>
              <a:rPr lang="pl-PL" sz="2400" dirty="0" smtClean="0">
                <a:latin typeface="Arial" panose="020B0604020202020204" pitchFamily="34" charset="0"/>
                <a:cs typeface="Arial" panose="020B0604020202020204" pitchFamily="34" charset="0"/>
              </a:rPr>
              <a:t>,</a:t>
            </a:r>
            <a:r>
              <a:rPr lang="en" sz="2400" dirty="0" smtClean="0">
                <a:latin typeface="Arial" panose="020B0604020202020204" pitchFamily="34" charset="0"/>
                <a:cs typeface="Arial" panose="020B0604020202020204" pitchFamily="34" charset="0"/>
              </a:rPr>
              <a:t> </a:t>
            </a:r>
            <a:r>
              <a:rPr lang="en" sz="2400" dirty="0">
                <a:latin typeface="Arial" panose="020B0604020202020204" pitchFamily="34" charset="0"/>
                <a:cs typeface="Arial" panose="020B0604020202020204" pitchFamily="34" charset="0"/>
              </a:rPr>
              <a:t>he pointed out 5 elements </a:t>
            </a:r>
            <a:r>
              <a:rPr lang="pl-PL" sz="2400" dirty="0" smtClean="0">
                <a:latin typeface="Arial" panose="020B0604020202020204" pitchFamily="34" charset="0"/>
                <a:cs typeface="Arial" panose="020B0604020202020204" pitchFamily="34" charset="0"/>
              </a:rPr>
              <a:t>of </a:t>
            </a:r>
            <a:r>
              <a:rPr lang="en" sz="2400" dirty="0" smtClean="0">
                <a:latin typeface="Arial" panose="020B0604020202020204" pitchFamily="34" charset="0"/>
                <a:cs typeface="Arial" panose="020B0604020202020204" pitchFamily="34" charset="0"/>
              </a:rPr>
              <a:t>emotional</a:t>
            </a:r>
            <a:r>
              <a:rPr lang="pl-PL" sz="2400" dirty="0" smtClean="0">
                <a:latin typeface="Arial" panose="020B0604020202020204" pitchFamily="34" charset="0"/>
                <a:cs typeface="Arial" panose="020B0604020202020204" pitchFamily="34" charset="0"/>
              </a:rPr>
              <a:t> </a:t>
            </a:r>
            <a:r>
              <a:rPr lang="en" sz="2400" dirty="0" smtClean="0">
                <a:latin typeface="Arial" panose="020B0604020202020204" pitchFamily="34" charset="0"/>
                <a:cs typeface="Arial" panose="020B0604020202020204" pitchFamily="34" charset="0"/>
              </a:rPr>
              <a:t>intelligence.</a:t>
            </a:r>
            <a:endParaRPr lang="en" sz="2400" dirty="0">
              <a:latin typeface="Arial" panose="020B0604020202020204" pitchFamily="34" charset="0"/>
              <a:cs typeface="Arial" panose="020B0604020202020204" pitchFamily="34" charset="0"/>
            </a:endParaRPr>
          </a:p>
        </p:txBody>
      </p:sp>
      <p:pic>
        <p:nvPicPr>
          <p:cNvPr id="6" name="Picture 8">
            <a:extLst>
              <a:ext uri="{FF2B5EF4-FFF2-40B4-BE49-F238E27FC236}">
                <a16:creationId xmlns:a16="http://schemas.microsoft.com/office/drawing/2014/main" xmlns="" id="{FAC76CF6-CE18-C79B-139D-54FE430BF4FA}"/>
              </a:ext>
            </a:extLst>
          </p:cNvPr>
          <p:cNvPicPr>
            <a:picLocks noChangeAspect="1"/>
          </p:cNvPicPr>
          <p:nvPr/>
        </p:nvPicPr>
        <p:blipFill rotWithShape="1">
          <a:blip r:embed="rId2"/>
          <a:srcRect l="13175" r="13521" b="-1"/>
          <a:stretch/>
        </p:blipFill>
        <p:spPr>
          <a:xfrm>
            <a:off x="6645834" y="1"/>
            <a:ext cx="5546166" cy="6866192"/>
          </a:xfrm>
          <a:prstGeom prst="rect">
            <a:avLst/>
          </a:prstGeom>
        </p:spPr>
      </p:pic>
      <p:grpSp>
        <p:nvGrpSpPr>
          <p:cNvPr id="77" name="Group 82">
            <a:extLst>
              <a:ext uri="{FF2B5EF4-FFF2-40B4-BE49-F238E27FC236}">
                <a16:creationId xmlns:a16="http://schemas.microsoft.com/office/drawing/2014/main" xmlns="" id="{3389B237-4CAB-4403-A95C-C04D71F4B42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45458" y="-31769"/>
            <a:ext cx="510538" cy="6804779"/>
            <a:chOff x="11445458" y="-31769"/>
            <a:chExt cx="510538" cy="6804779"/>
          </a:xfrm>
        </p:grpSpPr>
        <p:sp>
          <p:nvSpPr>
            <p:cNvPr id="84" name="Freeform 8">
              <a:extLst>
                <a:ext uri="{FF2B5EF4-FFF2-40B4-BE49-F238E27FC236}">
                  <a16:creationId xmlns:a16="http://schemas.microsoft.com/office/drawing/2014/main" xmlns="" id="{57652216-AF47-4D6B-A81B-2DC28B62559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47521" y="666336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43">
              <a:extLst>
                <a:ext uri="{FF2B5EF4-FFF2-40B4-BE49-F238E27FC236}">
                  <a16:creationId xmlns:a16="http://schemas.microsoft.com/office/drawing/2014/main" xmlns="" id="{0E53B701-E5D9-4269-97AD-69F3087D288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68634" y="742112"/>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xmlns="" id="{53F3EB0D-ADA8-4F65-9811-0A990FE6BE1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06592" y="95982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3">
              <a:extLst>
                <a:ext uri="{FF2B5EF4-FFF2-40B4-BE49-F238E27FC236}">
                  <a16:creationId xmlns:a16="http://schemas.microsoft.com/office/drawing/2014/main" xmlns="" id="{7FC10137-17E1-4C6D-B7A2-CD86B7C148F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94678" y="1198596"/>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54">
              <a:extLst>
                <a:ext uri="{FF2B5EF4-FFF2-40B4-BE49-F238E27FC236}">
                  <a16:creationId xmlns:a16="http://schemas.microsoft.com/office/drawing/2014/main" xmlns="" id="{983715DD-6794-4B57-8585-E0EFF671E7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48560" y="44736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55">
              <a:extLst>
                <a:ext uri="{FF2B5EF4-FFF2-40B4-BE49-F238E27FC236}">
                  <a16:creationId xmlns:a16="http://schemas.microsoft.com/office/drawing/2014/main" xmlns="" id="{6B8B9805-E14F-4943-B15E-48460BFD607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94538" y="140819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56">
              <a:extLst>
                <a:ext uri="{FF2B5EF4-FFF2-40B4-BE49-F238E27FC236}">
                  <a16:creationId xmlns:a16="http://schemas.microsoft.com/office/drawing/2014/main" xmlns="" id="{112C42C6-34DE-404D-B18A-8E94E76A3C4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94234" y="223823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57">
              <a:extLst>
                <a:ext uri="{FF2B5EF4-FFF2-40B4-BE49-F238E27FC236}">
                  <a16:creationId xmlns:a16="http://schemas.microsoft.com/office/drawing/2014/main" xmlns="" id="{105114E3-B528-44FB-AD64-31F7940A69E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80687" y="1617942"/>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59">
              <a:extLst>
                <a:ext uri="{FF2B5EF4-FFF2-40B4-BE49-F238E27FC236}">
                  <a16:creationId xmlns:a16="http://schemas.microsoft.com/office/drawing/2014/main" xmlns="" id="{66162961-2E66-4F1D-AD08-A09C28C5E0B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60137" y="20029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60">
              <a:extLst>
                <a:ext uri="{FF2B5EF4-FFF2-40B4-BE49-F238E27FC236}">
                  <a16:creationId xmlns:a16="http://schemas.microsoft.com/office/drawing/2014/main" xmlns="" id="{7DF10D80-7F03-41B7-BF83-7086CFB7054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55368" y="1847736"/>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61">
              <a:extLst>
                <a:ext uri="{FF2B5EF4-FFF2-40B4-BE49-F238E27FC236}">
                  <a16:creationId xmlns:a16="http://schemas.microsoft.com/office/drawing/2014/main" xmlns="" id="{60E5BEF8-88A7-4088-8382-FC596B16B94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34067" y="-128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78">
              <a:extLst>
                <a:ext uri="{FF2B5EF4-FFF2-40B4-BE49-F238E27FC236}">
                  <a16:creationId xmlns:a16="http://schemas.microsoft.com/office/drawing/2014/main" xmlns="" id="{4850C240-229E-44CC-9B0C-7C70B85241E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40903" y="66583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79">
              <a:extLst>
                <a:ext uri="{FF2B5EF4-FFF2-40B4-BE49-F238E27FC236}">
                  <a16:creationId xmlns:a16="http://schemas.microsoft.com/office/drawing/2014/main" xmlns="" id="{0C20C1F3-97C9-485A-BBF1-F712C6FDD9E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53275" y="89688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0">
              <a:extLst>
                <a:ext uri="{FF2B5EF4-FFF2-40B4-BE49-F238E27FC236}">
                  <a16:creationId xmlns:a16="http://schemas.microsoft.com/office/drawing/2014/main" xmlns="" id="{5FB7F486-D669-4315-848B-079715C0A63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47934" y="1134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81">
              <a:extLst>
                <a:ext uri="{FF2B5EF4-FFF2-40B4-BE49-F238E27FC236}">
                  <a16:creationId xmlns:a16="http://schemas.microsoft.com/office/drawing/2014/main" xmlns="" id="{884943FC-F8F5-47A2-8C6C-AD8385B0F31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30984" y="2147729"/>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82">
              <a:extLst>
                <a:ext uri="{FF2B5EF4-FFF2-40B4-BE49-F238E27FC236}">
                  <a16:creationId xmlns:a16="http://schemas.microsoft.com/office/drawing/2014/main" xmlns="" id="{FBD1CFD7-B550-428B-99C5-E70AE1117A0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38820" y="1925276"/>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83">
              <a:extLst>
                <a:ext uri="{FF2B5EF4-FFF2-40B4-BE49-F238E27FC236}">
                  <a16:creationId xmlns:a16="http://schemas.microsoft.com/office/drawing/2014/main" xmlns="" id="{86464553-DBB1-4FDD-A906-723DE0BFAFB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11377" y="1610488"/>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84">
              <a:extLst>
                <a:ext uri="{FF2B5EF4-FFF2-40B4-BE49-F238E27FC236}">
                  <a16:creationId xmlns:a16="http://schemas.microsoft.com/office/drawing/2014/main" xmlns="" id="{41C1AA59-6A1E-4A61-8483-8056A09E0C6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22393" y="46124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86">
              <a:extLst>
                <a:ext uri="{FF2B5EF4-FFF2-40B4-BE49-F238E27FC236}">
                  <a16:creationId xmlns:a16="http://schemas.microsoft.com/office/drawing/2014/main" xmlns="" id="{851A3E4E-2857-4A69-AEC0-79CF8C413DB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16789" y="3930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89">
              <a:extLst>
                <a:ext uri="{FF2B5EF4-FFF2-40B4-BE49-F238E27FC236}">
                  <a16:creationId xmlns:a16="http://schemas.microsoft.com/office/drawing/2014/main" xmlns="" id="{363F6E9F-7E05-4464-BE66-BB27B4589D2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87165" y="139813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90">
              <a:extLst>
                <a:ext uri="{FF2B5EF4-FFF2-40B4-BE49-F238E27FC236}">
                  <a16:creationId xmlns:a16="http://schemas.microsoft.com/office/drawing/2014/main" xmlns="" id="{CE4367E1-2C4E-4A0B-A9E2-2DC3B3BCDC1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65017" y="2021046"/>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05">
              <a:extLst>
                <a:ext uri="{FF2B5EF4-FFF2-40B4-BE49-F238E27FC236}">
                  <a16:creationId xmlns:a16="http://schemas.microsoft.com/office/drawing/2014/main" xmlns="" id="{EE215DA3-ED82-4F29-9835-DD3B5ADD4DC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39032" y="202351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06">
              <a:extLst>
                <a:ext uri="{FF2B5EF4-FFF2-40B4-BE49-F238E27FC236}">
                  <a16:creationId xmlns:a16="http://schemas.microsoft.com/office/drawing/2014/main" xmlns="" id="{449C2B94-6D2C-466B-9091-18CA599565C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53729" y="2612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32">
              <a:extLst>
                <a:ext uri="{FF2B5EF4-FFF2-40B4-BE49-F238E27FC236}">
                  <a16:creationId xmlns:a16="http://schemas.microsoft.com/office/drawing/2014/main" xmlns="" id="{9873A13E-F493-4022-9CDB-496767477DE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43710" y="3240972"/>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33">
              <a:extLst>
                <a:ext uri="{FF2B5EF4-FFF2-40B4-BE49-F238E27FC236}">
                  <a16:creationId xmlns:a16="http://schemas.microsoft.com/office/drawing/2014/main" xmlns="" id="{631ED96D-0634-4E7F-BE08-A8ACAA0A643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73623" y="433228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34">
              <a:extLst>
                <a:ext uri="{FF2B5EF4-FFF2-40B4-BE49-F238E27FC236}">
                  <a16:creationId xmlns:a16="http://schemas.microsoft.com/office/drawing/2014/main" xmlns="" id="{D43F1416-268F-487F-ABB4-1C62E6C68B8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77553" y="532960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35">
              <a:extLst>
                <a:ext uri="{FF2B5EF4-FFF2-40B4-BE49-F238E27FC236}">
                  <a16:creationId xmlns:a16="http://schemas.microsoft.com/office/drawing/2014/main" xmlns="" id="{E5E99890-1E26-4DDC-8F50-128C4875BAA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73205" y="454051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36">
              <a:extLst>
                <a:ext uri="{FF2B5EF4-FFF2-40B4-BE49-F238E27FC236}">
                  <a16:creationId xmlns:a16="http://schemas.microsoft.com/office/drawing/2014/main" xmlns="" id="{21D3B3BA-A1D7-450E-B002-44DFDC68F95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45342" y="59914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37">
              <a:extLst>
                <a:ext uri="{FF2B5EF4-FFF2-40B4-BE49-F238E27FC236}">
                  <a16:creationId xmlns:a16="http://schemas.microsoft.com/office/drawing/2014/main" xmlns="" id="{666093C3-5DCC-4A45-897C-F2C5CA94ACB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57108" y="3005032"/>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38">
              <a:extLst>
                <a:ext uri="{FF2B5EF4-FFF2-40B4-BE49-F238E27FC236}">
                  <a16:creationId xmlns:a16="http://schemas.microsoft.com/office/drawing/2014/main" xmlns="" id="{E5879CC9-6134-4E28-8170-9DD4240CC56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64777" y="484512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39">
              <a:extLst>
                <a:ext uri="{FF2B5EF4-FFF2-40B4-BE49-F238E27FC236}">
                  <a16:creationId xmlns:a16="http://schemas.microsoft.com/office/drawing/2014/main" xmlns="" id="{52B9234F-7351-4670-9340-3ABC48A30B8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56885" y="508624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40">
              <a:extLst>
                <a:ext uri="{FF2B5EF4-FFF2-40B4-BE49-F238E27FC236}">
                  <a16:creationId xmlns:a16="http://schemas.microsoft.com/office/drawing/2014/main" xmlns="" id="{3F67C8B5-D925-449D-BCA7-75173055140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51849" y="254295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41">
              <a:extLst>
                <a:ext uri="{FF2B5EF4-FFF2-40B4-BE49-F238E27FC236}">
                  <a16:creationId xmlns:a16="http://schemas.microsoft.com/office/drawing/2014/main" xmlns="" id="{71516E84-743F-4EE4-B466-909E55FCC98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45342" y="622350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42">
              <a:extLst>
                <a:ext uri="{FF2B5EF4-FFF2-40B4-BE49-F238E27FC236}">
                  <a16:creationId xmlns:a16="http://schemas.microsoft.com/office/drawing/2014/main" xmlns="" id="{285EE84A-B305-47FC-9896-3EAAE94F6D0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33510" y="55415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44">
              <a:extLst>
                <a:ext uri="{FF2B5EF4-FFF2-40B4-BE49-F238E27FC236}">
                  <a16:creationId xmlns:a16="http://schemas.microsoft.com/office/drawing/2014/main" xmlns="" id="{52175DC6-FE35-414D-B1FC-53870E0F6B9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37300" y="402564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5">
              <a:extLst>
                <a:ext uri="{FF2B5EF4-FFF2-40B4-BE49-F238E27FC236}">
                  <a16:creationId xmlns:a16="http://schemas.microsoft.com/office/drawing/2014/main" xmlns="" id="{ACD91DA3-CF45-4374-AEDA-5DA2E53EE45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15149" y="5781473"/>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6">
              <a:extLst>
                <a:ext uri="{FF2B5EF4-FFF2-40B4-BE49-F238E27FC236}">
                  <a16:creationId xmlns:a16="http://schemas.microsoft.com/office/drawing/2014/main" xmlns="" id="{8AAA7A16-3076-4557-9DC3-297D83248E0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64208" y="277556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47">
              <a:extLst>
                <a:ext uri="{FF2B5EF4-FFF2-40B4-BE49-F238E27FC236}">
                  <a16:creationId xmlns:a16="http://schemas.microsoft.com/office/drawing/2014/main" xmlns="" id="{62AFF181-4F3A-40CE-BC79-BD8D97E0C2E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22353" y="3794520"/>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48">
              <a:extLst>
                <a:ext uri="{FF2B5EF4-FFF2-40B4-BE49-F238E27FC236}">
                  <a16:creationId xmlns:a16="http://schemas.microsoft.com/office/drawing/2014/main" xmlns="" id="{E9EE8F9C-63EF-41F7-90AC-95F093366F0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17610" y="3561050"/>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62">
              <a:extLst>
                <a:ext uri="{FF2B5EF4-FFF2-40B4-BE49-F238E27FC236}">
                  <a16:creationId xmlns:a16="http://schemas.microsoft.com/office/drawing/2014/main" xmlns="" id="{F99D5EE6-2CC4-4A54-9A07-4734713E7AB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08042" y="28953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63">
              <a:extLst>
                <a:ext uri="{FF2B5EF4-FFF2-40B4-BE49-F238E27FC236}">
                  <a16:creationId xmlns:a16="http://schemas.microsoft.com/office/drawing/2014/main" xmlns="" id="{DC83D62C-4898-4734-893F-7FE7A2D706D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19400" y="4033977"/>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64">
              <a:extLst>
                <a:ext uri="{FF2B5EF4-FFF2-40B4-BE49-F238E27FC236}">
                  <a16:creationId xmlns:a16="http://schemas.microsoft.com/office/drawing/2014/main" xmlns="" id="{EFA4198B-E065-405F-84E4-B0220DCEF9A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87351" y="262705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65">
              <a:extLst>
                <a:ext uri="{FF2B5EF4-FFF2-40B4-BE49-F238E27FC236}">
                  <a16:creationId xmlns:a16="http://schemas.microsoft.com/office/drawing/2014/main" xmlns="" id="{F6D1AC12-FB95-4593-BF80-DABEDD4E3E6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87982" y="3771071"/>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66">
              <a:extLst>
                <a:ext uri="{FF2B5EF4-FFF2-40B4-BE49-F238E27FC236}">
                  <a16:creationId xmlns:a16="http://schemas.microsoft.com/office/drawing/2014/main" xmlns="" id="{9F41615F-3978-4890-992E-1D44D0D9145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75764" y="5317507"/>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67">
              <a:extLst>
                <a:ext uri="{FF2B5EF4-FFF2-40B4-BE49-F238E27FC236}">
                  <a16:creationId xmlns:a16="http://schemas.microsoft.com/office/drawing/2014/main" xmlns="" id="{293C0AD6-F904-4337-8CAB-2FF649834BE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55944" y="4533529"/>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68">
              <a:extLst>
                <a:ext uri="{FF2B5EF4-FFF2-40B4-BE49-F238E27FC236}">
                  <a16:creationId xmlns:a16="http://schemas.microsoft.com/office/drawing/2014/main" xmlns="" id="{E68410D4-6ED4-4651-8543-78B0AB57A2C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83332" y="3190789"/>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69">
              <a:extLst>
                <a:ext uri="{FF2B5EF4-FFF2-40B4-BE49-F238E27FC236}">
                  <a16:creationId xmlns:a16="http://schemas.microsoft.com/office/drawing/2014/main" xmlns="" id="{BB356FF6-7153-4AE8-904C-8535363AA8F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62589" y="5599752"/>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0">
              <a:extLst>
                <a:ext uri="{FF2B5EF4-FFF2-40B4-BE49-F238E27FC236}">
                  <a16:creationId xmlns:a16="http://schemas.microsoft.com/office/drawing/2014/main" xmlns="" id="{D9CD9700-C2DA-4CCD-8700-D763281E4CE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26802" y="619149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1">
              <a:extLst>
                <a:ext uri="{FF2B5EF4-FFF2-40B4-BE49-F238E27FC236}">
                  <a16:creationId xmlns:a16="http://schemas.microsoft.com/office/drawing/2014/main" xmlns="" id="{6CC97770-31D6-46F7-9608-9D96AEF4A15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74132" y="507910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2">
              <a:extLst>
                <a:ext uri="{FF2B5EF4-FFF2-40B4-BE49-F238E27FC236}">
                  <a16:creationId xmlns:a16="http://schemas.microsoft.com/office/drawing/2014/main" xmlns="" id="{1F6A0344-12D8-457F-B2C4-BF6ABC3F97C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70869" y="4852243"/>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73">
              <a:extLst>
                <a:ext uri="{FF2B5EF4-FFF2-40B4-BE49-F238E27FC236}">
                  <a16:creationId xmlns:a16="http://schemas.microsoft.com/office/drawing/2014/main" xmlns="" id="{A659A3FC-205E-41C5-90D8-2909635C664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75742" y="4352608"/>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74">
              <a:extLst>
                <a:ext uri="{FF2B5EF4-FFF2-40B4-BE49-F238E27FC236}">
                  <a16:creationId xmlns:a16="http://schemas.microsoft.com/office/drawing/2014/main" xmlns="" id="{EF5898F8-F274-4A71-ABC2-9727884523D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43694" y="59328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75">
              <a:extLst>
                <a:ext uri="{FF2B5EF4-FFF2-40B4-BE49-F238E27FC236}">
                  <a16:creationId xmlns:a16="http://schemas.microsoft.com/office/drawing/2014/main" xmlns="" id="{A337719B-635F-4455-A8E8-6983D9B3DE8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38703" y="2387288"/>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77">
              <a:extLst>
                <a:ext uri="{FF2B5EF4-FFF2-40B4-BE49-F238E27FC236}">
                  <a16:creationId xmlns:a16="http://schemas.microsoft.com/office/drawing/2014/main" xmlns="" id="{665D8F7B-6125-4923-82FD-4541506B661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43949" y="355157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85">
              <a:extLst>
                <a:ext uri="{FF2B5EF4-FFF2-40B4-BE49-F238E27FC236}">
                  <a16:creationId xmlns:a16="http://schemas.microsoft.com/office/drawing/2014/main" xmlns="" id="{AEBBE398-C737-4798-92D3-68B6928A9B6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30208" y="637939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7">
              <a:extLst>
                <a:ext uri="{FF2B5EF4-FFF2-40B4-BE49-F238E27FC236}">
                  <a16:creationId xmlns:a16="http://schemas.microsoft.com/office/drawing/2014/main" xmlns="" id="{F3116C15-246C-412A-B5A8-DC7E056EC88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54699" y="66336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88">
              <a:extLst>
                <a:ext uri="{FF2B5EF4-FFF2-40B4-BE49-F238E27FC236}">
                  <a16:creationId xmlns:a16="http://schemas.microsoft.com/office/drawing/2014/main" xmlns="" id="{F9FA8A4C-F799-47E7-85C8-4DA109A003A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18248" y="5648840"/>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6650627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50"/>
                                        <p:tgtEl>
                                          <p:spTgt spid="3">
                                            <p:txEl>
                                              <p:pRg st="1" end="1"/>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50"/>
                                        <p:tgtEl>
                                          <p:spTgt spid="3">
                                            <p:txEl>
                                              <p:pRg st="3" end="3"/>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EECB326-367A-891A-4A1A-1DF5482C8FC2}"/>
              </a:ext>
            </a:extLst>
          </p:cNvPr>
          <p:cNvSpPr>
            <a:spLocks noGrp="1"/>
          </p:cNvSpPr>
          <p:nvPr>
            <p:ph idx="1"/>
          </p:nvPr>
        </p:nvSpPr>
        <p:spPr>
          <a:xfrm>
            <a:off x="291861" y="1552456"/>
            <a:ext cx="11205713" cy="5415262"/>
          </a:xfrm>
        </p:spPr>
        <p:txBody>
          <a:bodyPr vert="horz" lIns="91440" tIns="45720" rIns="91440" bIns="45720" rtlCol="0" anchor="t">
            <a:normAutofit/>
          </a:bodyPr>
          <a:lstStyle/>
          <a:p>
            <a:endParaRPr lang="en-US" sz="2000" smtClean="0">
              <a:cs typeface="Calibri"/>
            </a:endParaRPr>
          </a:p>
          <a:p>
            <a:endParaRPr lang="en-US" sz="2000" smtClean="0">
              <a:cs typeface="Calibri"/>
            </a:endParaRPr>
          </a:p>
          <a:p>
            <a:endParaRPr lang="en-US" sz="2000">
              <a:cs typeface="Calibri"/>
            </a:endParaRPr>
          </a:p>
        </p:txBody>
      </p:sp>
      <p:pic>
        <p:nvPicPr>
          <p:cNvPr id="5" name="Picture 4">
            <a:extLst>
              <a:ext uri="{FF2B5EF4-FFF2-40B4-BE49-F238E27FC236}">
                <a16:creationId xmlns="" xmlns:a16="http://schemas.microsoft.com/office/drawing/2014/main" id="{A16A4181-C6E8-EF85-E782-E4FC95318CEC}"/>
              </a:ext>
            </a:extLst>
          </p:cNvPr>
          <p:cNvPicPr>
            <a:picLocks noChangeAspect="1"/>
          </p:cNvPicPr>
          <p:nvPr/>
        </p:nvPicPr>
        <p:blipFill rotWithShape="1">
          <a:blip r:embed="rId2"/>
          <a:srcRect l="7026" r="6028"/>
          <a:stretch/>
        </p:blipFill>
        <p:spPr>
          <a:xfrm>
            <a:off x="6991214" y="373821"/>
            <a:ext cx="4726333" cy="636916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 xmlns:a16="http://schemas.microsoft.com/office/drawing/2014/main" id="{F502C472-1B8E-A9DE-EB61-B24C60019830}"/>
              </a:ext>
            </a:extLst>
          </p:cNvPr>
          <p:cNvSpPr txBox="1"/>
          <p:nvPr/>
        </p:nvSpPr>
        <p:spPr>
          <a:xfrm>
            <a:off x="1486621" y="1705155"/>
            <a:ext cx="9716217"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 sz="4800" b="1" dirty="0">
                <a:solidFill>
                  <a:srgbClr val="0070C0"/>
                </a:solidFill>
                <a:latin typeface="Arial" panose="020B0604020202020204" pitchFamily="34" charset="0"/>
                <a:cs typeface="Arial" panose="020B0604020202020204" pitchFamily="34" charset="0"/>
              </a:rPr>
              <a:t>ONE-SIDED</a:t>
            </a:r>
            <a:r>
              <a:rPr lang="pl-PL" sz="4800" b="1" dirty="0" smtClean="0">
                <a:solidFill>
                  <a:srgbClr val="0070C0"/>
                </a:solidFill>
                <a:latin typeface="Arial" panose="020B0604020202020204" pitchFamily="34" charset="0"/>
                <a:cs typeface="Arial" panose="020B0604020202020204" pitchFamily="34" charset="0"/>
              </a:rPr>
              <a:t>NESS</a:t>
            </a:r>
            <a:endParaRPr lang="en-US" sz="4800" b="1" dirty="0">
              <a:solidFill>
                <a:srgbClr val="0070C0"/>
              </a:solidFill>
              <a:latin typeface="Arial" panose="020B0604020202020204" pitchFamily="34" charset="0"/>
              <a:cs typeface="Arial" panose="020B0604020202020204" pitchFamily="34" charset="0"/>
            </a:endParaRPr>
          </a:p>
          <a:p>
            <a:pPr marL="571500" indent="-571500">
              <a:buFont typeface="Arial"/>
              <a:buChar char="•"/>
            </a:pPr>
            <a:r>
              <a:rPr lang="en" sz="4800" b="1" dirty="0">
                <a:solidFill>
                  <a:srgbClr val="0070C0"/>
                </a:solidFill>
                <a:latin typeface="Arial" panose="020B0604020202020204" pitchFamily="34" charset="0"/>
                <a:cs typeface="Arial" panose="020B0604020202020204" pitchFamily="34" charset="0"/>
              </a:rPr>
              <a:t>EXCESSIVE </a:t>
            </a:r>
            <a:endParaRPr lang="pl-PL" sz="4800" b="1" dirty="0">
              <a:solidFill>
                <a:srgbClr val="0070C0"/>
              </a:solidFill>
              <a:latin typeface="Arial" panose="020B0604020202020204" pitchFamily="34" charset="0"/>
              <a:cs typeface="Arial" panose="020B0604020202020204" pitchFamily="34" charset="0"/>
            </a:endParaRPr>
          </a:p>
          <a:p>
            <a:r>
              <a:rPr lang="en" sz="4800" b="1" dirty="0" smtClean="0">
                <a:solidFill>
                  <a:srgbClr val="0070C0"/>
                </a:solidFill>
                <a:latin typeface="Arial" panose="020B0604020202020204" pitchFamily="34" charset="0"/>
                <a:cs typeface="Arial" panose="020B0604020202020204" pitchFamily="34" charset="0"/>
              </a:rPr>
              <a:t>KNOWLEDGE</a:t>
            </a:r>
            <a:endParaRPr lang="en-US" sz="4800" b="1" dirty="0">
              <a:solidFill>
                <a:srgbClr val="0070C0"/>
              </a:solidFill>
              <a:latin typeface="Arial" panose="020B0604020202020204" pitchFamily="34" charset="0"/>
              <a:cs typeface="Arial" panose="020B0604020202020204" pitchFamily="34" charset="0"/>
            </a:endParaRPr>
          </a:p>
          <a:p>
            <a:pPr marL="571500" indent="-571500">
              <a:buFont typeface="Arial"/>
              <a:buChar char="•"/>
            </a:pPr>
            <a:r>
              <a:rPr lang="pl-PL" sz="4800" b="1" dirty="0" smtClean="0">
                <a:solidFill>
                  <a:srgbClr val="0070C0"/>
                </a:solidFill>
                <a:latin typeface="Arial" panose="020B0604020202020204" pitchFamily="34" charset="0"/>
                <a:cs typeface="Arial" panose="020B0604020202020204" pitchFamily="34" charset="0"/>
              </a:rPr>
              <a:t>PATTERNS</a:t>
            </a:r>
            <a:endParaRPr lang="en-US" sz="4800" b="1" dirty="0">
              <a:solidFill>
                <a:srgbClr val="0070C0"/>
              </a:solidFill>
              <a:latin typeface="Arial" panose="020B0604020202020204" pitchFamily="34" charset="0"/>
              <a:cs typeface="Arial" panose="020B0604020202020204" pitchFamily="34" charset="0"/>
            </a:endParaRPr>
          </a:p>
          <a:p>
            <a:pPr marL="571500" indent="-571500">
              <a:buFont typeface="Arial"/>
              <a:buChar char="•"/>
            </a:pPr>
            <a:r>
              <a:rPr lang="en" sz="4800" b="1" dirty="0">
                <a:solidFill>
                  <a:srgbClr val="0070C0"/>
                </a:solidFill>
                <a:latin typeface="Arial" panose="020B0604020202020204" pitchFamily="34" charset="0"/>
                <a:cs typeface="Arial" panose="020B0604020202020204" pitchFamily="34" charset="0"/>
              </a:rPr>
              <a:t>IMPATIENCE</a:t>
            </a:r>
          </a:p>
          <a:p>
            <a:pPr marL="571500" indent="-571500">
              <a:buFont typeface="Arial"/>
              <a:buChar char="•"/>
            </a:pPr>
            <a:endParaRPr lang="en-US" dirty="0">
              <a:cs typeface="Calibri"/>
            </a:endParaRPr>
          </a:p>
          <a:p>
            <a:endParaRPr lang="en-US" sz="2000" b="1" dirty="0">
              <a:latin typeface="Times New Roman"/>
              <a:cs typeface="Segoe UI"/>
            </a:endParaRPr>
          </a:p>
          <a:p>
            <a:r>
              <a:rPr lang="en" dirty="0">
                <a:latin typeface="Calibri Light"/>
                <a:cs typeface="Segoe UI"/>
              </a:rPr>
              <a:t>​</a:t>
            </a:r>
          </a:p>
        </p:txBody>
      </p:sp>
    </p:spTree>
    <p:extLst>
      <p:ext uri="{BB962C8B-B14F-4D97-AF65-F5344CB8AC3E}">
        <p14:creationId xmlns:p14="http://schemas.microsoft.com/office/powerpoint/2010/main" val="32628583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B6FACB3C-9069-4791-BC5C-0DB7CD19B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71F2038E-D777-4B76-81DD-DD13EE91B9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922713E6-CBE8-61E3-C426-73360D16806A}"/>
              </a:ext>
            </a:extLst>
          </p:cNvPr>
          <p:cNvSpPr>
            <a:spLocks noGrp="1"/>
          </p:cNvSpPr>
          <p:nvPr>
            <p:ph idx="1"/>
          </p:nvPr>
        </p:nvSpPr>
        <p:spPr>
          <a:xfrm>
            <a:off x="235816" y="2537760"/>
            <a:ext cx="6245352" cy="3353476"/>
          </a:xfrm>
        </p:spPr>
        <p:txBody>
          <a:bodyPr vert="horz" lIns="91440" tIns="45720" rIns="91440" bIns="45720" rtlCol="0" anchor="t">
            <a:normAutofit/>
          </a:bodyPr>
          <a:lstStyle/>
          <a:p>
            <a:pPr marL="0" indent="0">
              <a:buNone/>
            </a:pPr>
            <a:r>
              <a:rPr lang="en" sz="6600" b="1" dirty="0" smtClean="0">
                <a:solidFill>
                  <a:srgbClr val="7030A0"/>
                </a:solidFill>
                <a:latin typeface="Arial" panose="020B0604020202020204" pitchFamily="34" charset="0"/>
                <a:cs typeface="Arial" panose="020B0604020202020204" pitchFamily="34" charset="0"/>
              </a:rPr>
              <a:t>BRAINSTORM</a:t>
            </a:r>
            <a:endParaRPr lang="en-US" sz="6600" b="1" dirty="0" smtClean="0">
              <a:solidFill>
                <a:srgbClr val="7030A0"/>
              </a:solidFill>
              <a:latin typeface="Arial" panose="020B0604020202020204" pitchFamily="34" charset="0"/>
              <a:cs typeface="Arial" panose="020B0604020202020204" pitchFamily="34" charset="0"/>
            </a:endParaRPr>
          </a:p>
          <a:p>
            <a:endParaRPr lang="en-US" sz="6600" b="1" dirty="0" smtClean="0">
              <a:solidFill>
                <a:srgbClr val="7030A0"/>
              </a:solidFill>
              <a:latin typeface="Times New Roman"/>
              <a:cs typeface="Calibri"/>
            </a:endParaRPr>
          </a:p>
          <a:p>
            <a:endParaRPr lang="en-US" sz="1800" dirty="0">
              <a:solidFill>
                <a:schemeClr val="tx2"/>
              </a:solidFill>
              <a:cs typeface="Calibri"/>
            </a:endParaRPr>
          </a:p>
        </p:txBody>
      </p:sp>
      <p:grpSp>
        <p:nvGrpSpPr>
          <p:cNvPr id="13" name="Group 12">
            <a:extLst>
              <a:ext uri="{FF2B5EF4-FFF2-40B4-BE49-F238E27FC236}">
                <a16:creationId xmlns="" xmlns:a16="http://schemas.microsoft.com/office/drawing/2014/main" id="{DD354807-230F-4402-B1B9-F733A8F1F19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 xmlns:a16="http://schemas.microsoft.com/office/drawing/2014/main" id="{BF5A6F4A-CE87-4D5C-9382-8167967CE81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 xmlns:a16="http://schemas.microsoft.com/office/drawing/2014/main" id="{61023DD2-2E6F-4419-B404-80F08460BEA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 xmlns:a16="http://schemas.microsoft.com/office/drawing/2014/main" id="{BC4A6C98-F96E-4587-B01F-A9B01BBFAD0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 xmlns:a16="http://schemas.microsoft.com/office/drawing/2014/main" id="{A66409EC-9CC3-482A-A4A5-54ED092B3F2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4">
            <a:extLst>
              <a:ext uri="{FF2B5EF4-FFF2-40B4-BE49-F238E27FC236}">
                <a16:creationId xmlns="" xmlns:a16="http://schemas.microsoft.com/office/drawing/2014/main" id="{78B33C97-2CA7-1E50-8802-6E910C802848}"/>
              </a:ext>
            </a:extLst>
          </p:cNvPr>
          <p:cNvPicPr>
            <a:picLocks noChangeAspect="1"/>
          </p:cNvPicPr>
          <p:nvPr/>
        </p:nvPicPr>
        <p:blipFill>
          <a:blip r:embed="rId2"/>
          <a:stretch>
            <a:fillRect/>
          </a:stretch>
        </p:blipFill>
        <p:spPr>
          <a:xfrm>
            <a:off x="7708392" y="2384035"/>
            <a:ext cx="4142232" cy="3013473"/>
          </a:xfrm>
          <a:prstGeom prst="flowChartConnector">
            <a:avLst/>
          </a:prstGeom>
        </p:spPr>
      </p:pic>
      <p:sp>
        <p:nvSpPr>
          <p:cNvPr id="2" name="Title 1">
            <a:extLst>
              <a:ext uri="{FF2B5EF4-FFF2-40B4-BE49-F238E27FC236}">
                <a16:creationId xmlns="" xmlns:a16="http://schemas.microsoft.com/office/drawing/2014/main" id="{D89240AA-5A5D-9422-E99D-978C7AFB9BA0}"/>
              </a:ext>
            </a:extLst>
          </p:cNvPr>
          <p:cNvSpPr>
            <a:spLocks noGrp="1"/>
          </p:cNvSpPr>
          <p:nvPr>
            <p:ph type="title"/>
          </p:nvPr>
        </p:nvSpPr>
        <p:spPr>
          <a:xfrm>
            <a:off x="804672" y="213483"/>
            <a:ext cx="9985310" cy="1454051"/>
          </a:xfrm>
        </p:spPr>
        <p:txBody>
          <a:bodyPr>
            <a:normAutofit/>
          </a:bodyPr>
          <a:lstStyle/>
          <a:p>
            <a:pPr algn="ctr"/>
            <a:r>
              <a:rPr lang="en" sz="4800" b="1" smtClean="0">
                <a:solidFill>
                  <a:srgbClr val="F20769"/>
                </a:solidFill>
                <a:latin typeface="Arial" panose="020B0604020202020204" pitchFamily="34" charset="0"/>
                <a:cs typeface="Arial" panose="020B0604020202020204" pitchFamily="34" charset="0"/>
              </a:rPr>
              <a:t>TOOLS </a:t>
            </a:r>
            <a:r>
              <a:rPr lang="pl-PL" sz="4800" b="1" smtClean="0">
                <a:solidFill>
                  <a:srgbClr val="F20769"/>
                </a:solidFill>
                <a:latin typeface="Arial" panose="020B0604020202020204" pitchFamily="34" charset="0"/>
                <a:cs typeface="Arial" panose="020B0604020202020204" pitchFamily="34" charset="0"/>
              </a:rPr>
              <a:t>OF</a:t>
            </a:r>
            <a:r>
              <a:rPr lang="en" sz="4800" b="1" smtClean="0">
                <a:solidFill>
                  <a:srgbClr val="F20769"/>
                </a:solidFill>
                <a:latin typeface="Arial" panose="020B0604020202020204" pitchFamily="34" charset="0"/>
                <a:cs typeface="Arial" panose="020B0604020202020204" pitchFamily="34" charset="0"/>
              </a:rPr>
              <a:t> CREATIVE WORK</a:t>
            </a:r>
            <a:endParaRPr lang="en-US" sz="4800" b="1" dirty="0">
              <a:solidFill>
                <a:srgbClr val="F2076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332739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0D43A2-A2E0-0136-28C6-5F147757916C}"/>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 sz="6000" b="1" dirty="0" smtClean="0">
                <a:solidFill>
                  <a:srgbClr val="7030A0"/>
                </a:solidFill>
                <a:latin typeface="Arial" panose="020B0604020202020204" pitchFamily="34" charset="0"/>
                <a:cs typeface="Arial" panose="020B0604020202020204" pitchFamily="34" charset="0"/>
              </a:rPr>
              <a:t>METHOD 635</a:t>
            </a:r>
            <a:r>
              <a:rPr lang="en" sz="6000" dirty="0" smtClean="0">
                <a:solidFill>
                  <a:srgbClr val="7030A0"/>
                </a:solidFill>
                <a:latin typeface="Times New Roman"/>
                <a:cs typeface="Times New Roman"/>
              </a:rPr>
              <a:t> </a:t>
            </a:r>
            <a:endParaRPr lang="en" sz="6000" dirty="0">
              <a:solidFill>
                <a:srgbClr val="7030A0"/>
              </a:solidFill>
              <a:latin typeface="Times New Roman"/>
              <a:cs typeface="Times New Roman"/>
            </a:endParaRPr>
          </a:p>
        </p:txBody>
      </p:sp>
      <p:pic>
        <p:nvPicPr>
          <p:cNvPr id="3" name="Picture 3">
            <a:extLst>
              <a:ext uri="{FF2B5EF4-FFF2-40B4-BE49-F238E27FC236}">
                <a16:creationId xmlns="" xmlns:a16="http://schemas.microsoft.com/office/drawing/2014/main" id="{260EF614-4B80-CA1E-159A-483191EE1433}"/>
              </a:ext>
            </a:extLst>
          </p:cNvPr>
          <p:cNvPicPr>
            <a:picLocks noChangeAspect="1"/>
          </p:cNvPicPr>
          <p:nvPr/>
        </p:nvPicPr>
        <p:blipFill>
          <a:blip r:embed="rId2"/>
          <a:stretch>
            <a:fillRect/>
          </a:stretch>
        </p:blipFill>
        <p:spPr>
          <a:xfrm>
            <a:off x="481946" y="599476"/>
            <a:ext cx="3529109" cy="3529109"/>
          </a:xfrm>
          <a:prstGeom prst="rect">
            <a:avLst/>
          </a:prstGeom>
        </p:spPr>
      </p:pic>
      <p:pic>
        <p:nvPicPr>
          <p:cNvPr id="6" name="Picture 6">
            <a:extLst>
              <a:ext uri="{FF2B5EF4-FFF2-40B4-BE49-F238E27FC236}">
                <a16:creationId xmlns="" xmlns:a16="http://schemas.microsoft.com/office/drawing/2014/main" id="{193A9CC8-A9C4-83E0-9004-0AE043CD33D2}"/>
              </a:ext>
            </a:extLst>
          </p:cNvPr>
          <p:cNvPicPr>
            <a:picLocks noChangeAspect="1"/>
          </p:cNvPicPr>
          <p:nvPr/>
        </p:nvPicPr>
        <p:blipFill rotWithShape="1">
          <a:blip r:embed="rId3"/>
          <a:srcRect r="49942" b="44737"/>
          <a:stretch/>
        </p:blipFill>
        <p:spPr>
          <a:xfrm>
            <a:off x="4386314" y="476573"/>
            <a:ext cx="3419372" cy="3774916"/>
          </a:xfrm>
          <a:prstGeom prst="rect">
            <a:avLst/>
          </a:prstGeom>
        </p:spPr>
      </p:pic>
      <p:pic>
        <p:nvPicPr>
          <p:cNvPr id="4" name="Picture 4">
            <a:extLst>
              <a:ext uri="{FF2B5EF4-FFF2-40B4-BE49-F238E27FC236}">
                <a16:creationId xmlns="" xmlns:a16="http://schemas.microsoft.com/office/drawing/2014/main" id="{30448180-5F7F-92EA-D124-3F3DD53585B3}"/>
              </a:ext>
            </a:extLst>
          </p:cNvPr>
          <p:cNvPicPr>
            <a:picLocks noChangeAspect="1"/>
          </p:cNvPicPr>
          <p:nvPr/>
        </p:nvPicPr>
        <p:blipFill>
          <a:blip r:embed="rId4"/>
          <a:stretch>
            <a:fillRect/>
          </a:stretch>
        </p:blipFill>
        <p:spPr>
          <a:xfrm>
            <a:off x="8153400" y="1182337"/>
            <a:ext cx="3553968" cy="2363388"/>
          </a:xfrm>
          <a:prstGeom prst="rect">
            <a:avLst/>
          </a:prstGeom>
        </p:spPr>
      </p:pic>
      <p:cxnSp>
        <p:nvCxnSpPr>
          <p:cNvPr id="13" name="Straight Connector 10">
            <a:extLst>
              <a:ext uri="{FF2B5EF4-FFF2-40B4-BE49-F238E27FC236}">
                <a16:creationId xmlns="" xmlns:a16="http://schemas.microsoft.com/office/drawing/2014/main" id="{8F880EF2-DF79-4D9D-8F11-E91D48C7974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524000" y="5778706"/>
            <a:ext cx="9144000" cy="0"/>
          </a:xfrm>
          <a:prstGeom prst="line">
            <a:avLst/>
          </a:prstGeom>
          <a:ln w="19050">
            <a:solidFill>
              <a:srgbClr val="F500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330659"/>
      </p:ext>
    </p:extLst>
  </p:cSld>
  <p:clrMapOvr>
    <a:masterClrMapping/>
  </p:clrMapOvr>
  <p:transition spd="med">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 xmlns:a16="http://schemas.microsoft.com/office/drawing/2014/main" id="{6DBF50F6-DD88-4D9F-B7D3-79B9899809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 xmlns:a16="http://schemas.microsoft.com/office/drawing/2014/main" id="{916BBDC2-6929-469E-B7C4-A03E77BF94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720D43A2-A2E0-0136-28C6-5F147757916C}"/>
              </a:ext>
            </a:extLst>
          </p:cNvPr>
          <p:cNvSpPr>
            <a:spLocks noGrp="1"/>
          </p:cNvSpPr>
          <p:nvPr>
            <p:ph type="title"/>
          </p:nvPr>
        </p:nvSpPr>
        <p:spPr>
          <a:xfrm>
            <a:off x="804672" y="5434228"/>
            <a:ext cx="10640754" cy="775845"/>
          </a:xfrm>
        </p:spPr>
        <p:txBody>
          <a:bodyPr vert="horz" lIns="91440" tIns="45720" rIns="91440" bIns="45720" rtlCol="0" anchor="ctr">
            <a:noAutofit/>
          </a:bodyPr>
          <a:lstStyle/>
          <a:p>
            <a:pPr algn="ctr"/>
            <a:r>
              <a:rPr lang="en" sz="6600" b="1" dirty="0" smtClean="0">
                <a:solidFill>
                  <a:srgbClr val="7030A0"/>
                </a:solidFill>
                <a:latin typeface="Arial" panose="020B0604020202020204" pitchFamily="34" charset="0"/>
                <a:cs typeface="Arial" panose="020B0604020202020204" pitchFamily="34" charset="0"/>
              </a:rPr>
              <a:t>MIND MAP</a:t>
            </a:r>
            <a:endParaRPr lang="en-US" sz="6600" b="1" dirty="0">
              <a:solidFill>
                <a:srgbClr val="7030A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 xmlns:a16="http://schemas.microsoft.com/office/drawing/2014/main" id="{C344E6B5-C9F5-4338-9E33-003B1237310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6200000" flipH="1">
            <a:off x="-176402" y="170309"/>
            <a:ext cx="2514948" cy="2174333"/>
            <a:chOff x="-305" y="-4155"/>
            <a:chExt cx="2514948" cy="2174333"/>
          </a:xfrm>
        </p:grpSpPr>
        <p:sp>
          <p:nvSpPr>
            <p:cNvPr id="28" name="Freeform: Shape 27">
              <a:extLst>
                <a:ext uri="{FF2B5EF4-FFF2-40B4-BE49-F238E27FC236}">
                  <a16:creationId xmlns="" xmlns:a16="http://schemas.microsoft.com/office/drawing/2014/main" id="{C90B0F8D-9E81-4DE8-95D5-1A26E9390D8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 xmlns:a16="http://schemas.microsoft.com/office/drawing/2014/main" id="{830BA43A-83E9-4C67-92A6-F247FB3700A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 xmlns:a16="http://schemas.microsoft.com/office/drawing/2014/main" id="{92F3A0CC-EBFE-405D-B0C0-27DE361ED52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1" name="Freeform: Shape 30">
              <a:extLst>
                <a:ext uri="{FF2B5EF4-FFF2-40B4-BE49-F238E27FC236}">
                  <a16:creationId xmlns="" xmlns:a16="http://schemas.microsoft.com/office/drawing/2014/main" id="{DF2E853E-B55A-4FFD-B90E-6FB4F31BD5E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9">
            <a:extLst>
              <a:ext uri="{FF2B5EF4-FFF2-40B4-BE49-F238E27FC236}">
                <a16:creationId xmlns="" xmlns:a16="http://schemas.microsoft.com/office/drawing/2014/main" id="{14C2FA48-7E3D-E69C-9C85-C89F3A91FC0A}"/>
              </a:ext>
            </a:extLst>
          </p:cNvPr>
          <p:cNvPicPr>
            <a:picLocks noGrp="1" noChangeAspect="1"/>
          </p:cNvPicPr>
          <p:nvPr>
            <p:ph idx="1"/>
          </p:nvPr>
        </p:nvPicPr>
        <p:blipFill rotWithShape="1">
          <a:blip r:embed="rId2"/>
          <a:srcRect l="7111" r="-1" b="-1"/>
          <a:stretch/>
        </p:blipFill>
        <p:spPr>
          <a:xfrm>
            <a:off x="1888154" y="445153"/>
            <a:ext cx="8372561" cy="4692483"/>
          </a:xfrm>
          <a:prstGeom prst="rect">
            <a:avLst/>
          </a:prstGeom>
        </p:spPr>
      </p:pic>
      <p:grpSp>
        <p:nvGrpSpPr>
          <p:cNvPr id="33" name="Group 32">
            <a:extLst>
              <a:ext uri="{FF2B5EF4-FFF2-40B4-BE49-F238E27FC236}">
                <a16:creationId xmlns="" xmlns:a16="http://schemas.microsoft.com/office/drawing/2014/main" id="{FDFEDBF7-8E2C-46B8-9095-AE1D77E2177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0800000">
            <a:off x="9130554" y="4560733"/>
            <a:ext cx="3061445" cy="2297266"/>
            <a:chOff x="-305" y="-1"/>
            <a:chExt cx="3832880" cy="2876136"/>
          </a:xfrm>
        </p:grpSpPr>
        <p:sp>
          <p:nvSpPr>
            <p:cNvPr id="34" name="Freeform: Shape 33">
              <a:extLst>
                <a:ext uri="{FF2B5EF4-FFF2-40B4-BE49-F238E27FC236}">
                  <a16:creationId xmlns="" xmlns:a16="http://schemas.microsoft.com/office/drawing/2014/main" id="{60202872-FBB0-4F11-BC49-9FB400B212E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 xmlns:a16="http://schemas.microsoft.com/office/drawing/2014/main" id="{0DEB2F40-D411-4D44-9638-AE0342C7F81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 xmlns:a16="http://schemas.microsoft.com/office/drawing/2014/main" id="{507F7D91-A991-4196-AF73-327E04B562F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 xmlns:a16="http://schemas.microsoft.com/office/drawing/2014/main" id="{178739A9-E67C-40E5-9468-0A68AEC54E7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1666242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0E3596DD-156A-473E-9BB3-C6A29F7574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 xmlns:a16="http://schemas.microsoft.com/office/drawing/2014/main" id="{2C46C4D6-C474-4E92-B52E-944C1118F7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 xmlns:a16="http://schemas.microsoft.com/office/drawing/2014/main" id="{720D43A2-A2E0-0136-28C6-5F147757916C}"/>
              </a:ext>
            </a:extLst>
          </p:cNvPr>
          <p:cNvSpPr>
            <a:spLocks noGrp="1"/>
          </p:cNvSpPr>
          <p:nvPr>
            <p:ph type="title"/>
          </p:nvPr>
        </p:nvSpPr>
        <p:spPr>
          <a:xfrm>
            <a:off x="838201" y="643467"/>
            <a:ext cx="10530865" cy="1800526"/>
          </a:xfrm>
        </p:spPr>
        <p:txBody>
          <a:bodyPr>
            <a:normAutofit/>
          </a:bodyPr>
          <a:lstStyle/>
          <a:p>
            <a:pPr algn="ctr"/>
            <a:r>
              <a:rPr lang="en" sz="6600" b="1" dirty="0" smtClean="0">
                <a:solidFill>
                  <a:srgbClr val="7030A0"/>
                </a:solidFill>
                <a:latin typeface="Arial" panose="020B0604020202020204" pitchFamily="34" charset="0"/>
                <a:cs typeface="Arial" panose="020B0604020202020204" pitchFamily="34" charset="0"/>
              </a:rPr>
              <a:t>ISHIKAWA DIAGRAM</a:t>
            </a:r>
            <a:endParaRPr lang="en-US" sz="6600" b="1" dirty="0">
              <a:solidFill>
                <a:srgbClr val="7030A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0FC332E0-8FEE-9007-7D16-10C6E9B51E75}"/>
              </a:ext>
            </a:extLst>
          </p:cNvPr>
          <p:cNvSpPr>
            <a:spLocks noGrp="1"/>
          </p:cNvSpPr>
          <p:nvPr>
            <p:ph idx="1"/>
          </p:nvPr>
        </p:nvSpPr>
        <p:spPr>
          <a:xfrm>
            <a:off x="838201" y="2623381"/>
            <a:ext cx="3888528" cy="3553581"/>
          </a:xfrm>
        </p:spPr>
        <p:txBody>
          <a:bodyPr vert="horz" lIns="91440" tIns="45720" rIns="91440" bIns="45720" rtlCol="0">
            <a:normAutofit/>
          </a:bodyPr>
          <a:lstStyle/>
          <a:p>
            <a:endParaRPr lang="en-US" sz="2000" smtClean="0"/>
          </a:p>
          <a:p>
            <a:endParaRPr lang="en-US" sz="2000">
              <a:cs typeface="Calibri"/>
            </a:endParaRPr>
          </a:p>
        </p:txBody>
      </p:sp>
      <p:pic>
        <p:nvPicPr>
          <p:cNvPr id="4" name="Picture 4">
            <a:extLst>
              <a:ext uri="{FF2B5EF4-FFF2-40B4-BE49-F238E27FC236}">
                <a16:creationId xmlns="" xmlns:a16="http://schemas.microsoft.com/office/drawing/2014/main" id="{316424DA-C032-A8E7-42F0-F04D397338E1}"/>
              </a:ext>
            </a:extLst>
          </p:cNvPr>
          <p:cNvPicPr>
            <a:picLocks noChangeAspect="1"/>
          </p:cNvPicPr>
          <p:nvPr/>
        </p:nvPicPr>
        <p:blipFill>
          <a:blip r:embed="rId2"/>
          <a:stretch>
            <a:fillRect/>
          </a:stretch>
        </p:blipFill>
        <p:spPr>
          <a:xfrm>
            <a:off x="1984572" y="2435751"/>
            <a:ext cx="7479244" cy="4415861"/>
          </a:xfrm>
          <a:prstGeom prst="rect">
            <a:avLst/>
          </a:prstGeom>
        </p:spPr>
      </p:pic>
    </p:spTree>
    <p:extLst>
      <p:ext uri="{BB962C8B-B14F-4D97-AF65-F5344CB8AC3E}">
        <p14:creationId xmlns:p14="http://schemas.microsoft.com/office/powerpoint/2010/main" val="383766492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 xmlns:a16="http://schemas.microsoft.com/office/drawing/2014/main" id="{8CE9DD3E-EDE6-955B-45CE-EEB7E6E7B52B}"/>
              </a:ext>
            </a:extLst>
          </p:cNvPr>
          <p:cNvPicPr>
            <a:picLocks noChangeAspect="1"/>
          </p:cNvPicPr>
          <p:nvPr/>
        </p:nvPicPr>
        <p:blipFill rotWithShape="1">
          <a:blip r:embed="rId2"/>
          <a:srcRect t="15413"/>
          <a:stretch/>
        </p:blipFill>
        <p:spPr>
          <a:xfrm>
            <a:off x="20" y="10"/>
            <a:ext cx="12191980" cy="6857990"/>
          </a:xfrm>
          <a:prstGeom prst="rect">
            <a:avLst/>
          </a:prstGeom>
        </p:spPr>
      </p:pic>
      <p:sp>
        <p:nvSpPr>
          <p:cNvPr id="8" name="Rectangle 7">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8A9A8B9E-28BB-BEE0-4443-8AB87CB02C69}"/>
              </a:ext>
            </a:extLst>
          </p:cNvPr>
          <p:cNvSpPr>
            <a:spLocks noGrp="1"/>
          </p:cNvSpPr>
          <p:nvPr>
            <p:ph type="title"/>
          </p:nvPr>
        </p:nvSpPr>
        <p:spPr>
          <a:xfrm>
            <a:off x="490537" y="5492250"/>
            <a:ext cx="11210925" cy="1128885"/>
          </a:xfrm>
        </p:spPr>
        <p:txBody>
          <a:bodyPr vert="horz" lIns="91440" tIns="45720" rIns="91440" bIns="45720" rtlCol="0" anchor="ctr">
            <a:noAutofit/>
          </a:bodyPr>
          <a:lstStyle/>
          <a:p>
            <a:pPr algn="ctr"/>
            <a:r>
              <a:rPr lang="en" sz="3200" b="1" dirty="0" smtClean="0">
                <a:solidFill>
                  <a:srgbClr val="7030A0"/>
                </a:solidFill>
              </a:rPr>
              <a:t>METHODS OF </a:t>
            </a:r>
            <a:r>
              <a:rPr lang="pl-PL" sz="3200" b="1" dirty="0" smtClean="0">
                <a:solidFill>
                  <a:srgbClr val="7030A0"/>
                </a:solidFill>
              </a:rPr>
              <a:t>STIMULATING</a:t>
            </a:r>
            <a:r>
              <a:rPr lang="en" sz="3200" b="1" dirty="0" smtClean="0">
                <a:solidFill>
                  <a:srgbClr val="7030A0"/>
                </a:solidFill>
              </a:rPr>
              <a:t> YOUR OWN CREATIVITY</a:t>
            </a:r>
            <a:r>
              <a:rPr lang="en-US" sz="3200" b="1" dirty="0" smtClean="0">
                <a:solidFill>
                  <a:srgbClr val="7030A0"/>
                </a:solidFill>
              </a:rPr>
              <a:t/>
            </a:r>
            <a:br>
              <a:rPr lang="en-US" sz="3200" b="1" dirty="0" smtClean="0">
                <a:solidFill>
                  <a:srgbClr val="7030A0"/>
                </a:solidFill>
              </a:rPr>
            </a:br>
            <a:endParaRPr lang="en-US" sz="2300" b="1" dirty="0">
              <a:solidFill>
                <a:schemeClr val="tx1">
                  <a:lumMod val="85000"/>
                  <a:lumOff val="15000"/>
                </a:schemeClr>
              </a:solidFill>
            </a:endParaRPr>
          </a:p>
        </p:txBody>
      </p:sp>
      <p:cxnSp>
        <p:nvCxnSpPr>
          <p:cNvPr id="10" name="Straight Connector 9">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13019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2" name="Rectangle 28">
            <a:extLst>
              <a:ext uri="{FF2B5EF4-FFF2-40B4-BE49-F238E27FC236}">
                <a16:creationId xmlns="" xmlns:a16="http://schemas.microsoft.com/office/drawing/2014/main" id="{79BB35BC-D5C2-4C8B-A22A-A71E619191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D63B390F-7FA7-78E1-0F4E-A913627C7530}"/>
              </a:ext>
            </a:extLst>
          </p:cNvPr>
          <p:cNvPicPr>
            <a:picLocks noChangeAspect="1"/>
          </p:cNvPicPr>
          <p:nvPr/>
        </p:nvPicPr>
        <p:blipFill rotWithShape="1">
          <a:blip r:embed="rId2"/>
          <a:srcRect l="3534" r="727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 xmlns:a16="http://schemas.microsoft.com/office/drawing/2014/main" id="{F635FB98-A1FE-AD35-A240-0DD205A89561}"/>
              </a:ext>
            </a:extLst>
          </p:cNvPr>
          <p:cNvSpPr>
            <a:spLocks noGrp="1"/>
          </p:cNvSpPr>
          <p:nvPr>
            <p:ph idx="1"/>
          </p:nvPr>
        </p:nvSpPr>
        <p:spPr>
          <a:xfrm>
            <a:off x="6305958" y="1088564"/>
            <a:ext cx="5256952" cy="3843666"/>
          </a:xfrm>
        </p:spPr>
        <p:txBody>
          <a:bodyPr vert="horz" lIns="91440" tIns="45720" rIns="91440" bIns="45720" rtlCol="0" anchor="t">
            <a:normAutofit/>
          </a:bodyPr>
          <a:lstStyle/>
          <a:p>
            <a:pPr marL="0" indent="0">
              <a:buNone/>
            </a:pPr>
            <a:r>
              <a:rPr lang="en" sz="4000" b="1" dirty="0">
                <a:solidFill>
                  <a:srgbClr val="7030A0"/>
                </a:solidFill>
                <a:latin typeface="Arial" panose="020B0604020202020204" pitchFamily="34" charset="0"/>
                <a:ea typeface="+mj-ea"/>
                <a:cs typeface="Arial" panose="020B0604020202020204" pitchFamily="34" charset="0"/>
              </a:rPr>
              <a:t>1. UNDERSTAND THE STEPS OF CREATIVE THINKING </a:t>
            </a:r>
          </a:p>
          <a:p>
            <a:pPr marL="0" indent="0">
              <a:buNone/>
            </a:pPr>
            <a:endParaRPr lang="en-US" sz="3200" dirty="0">
              <a:solidFill>
                <a:srgbClr val="F2076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194705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7B505B-AE37-41EF-A7F7-00E017C46A50}"/>
              </a:ext>
            </a:extLst>
          </p:cNvPr>
          <p:cNvSpPr>
            <a:spLocks noGrp="1"/>
          </p:cNvSpPr>
          <p:nvPr>
            <p:ph type="title"/>
          </p:nvPr>
        </p:nvSpPr>
        <p:spPr/>
        <p:txBody>
          <a:bodyPr/>
          <a:lstStyle/>
          <a:p>
            <a:endParaRPr lang="en-US" smtClean="0">
              <a:cs typeface="Calibri Light"/>
            </a:endParaRPr>
          </a:p>
          <a:p>
            <a:endParaRPr lang="en-US">
              <a:cs typeface="Calibri Light"/>
            </a:endParaRPr>
          </a:p>
        </p:txBody>
      </p:sp>
      <p:sp>
        <p:nvSpPr>
          <p:cNvPr id="3" name="Content Placeholder 2">
            <a:extLst>
              <a:ext uri="{FF2B5EF4-FFF2-40B4-BE49-F238E27FC236}">
                <a16:creationId xmlns="" xmlns:a16="http://schemas.microsoft.com/office/drawing/2014/main" id="{88B966CB-6422-58E0-A13B-B3D27F28396B}"/>
              </a:ext>
            </a:extLst>
          </p:cNvPr>
          <p:cNvSpPr>
            <a:spLocks noGrp="1"/>
          </p:cNvSpPr>
          <p:nvPr>
            <p:ph idx="1"/>
          </p:nvPr>
        </p:nvSpPr>
        <p:spPr/>
        <p:txBody>
          <a:bodyPr vert="horz" lIns="91440" tIns="45720" rIns="91440" bIns="45720" rtlCol="0" anchor="t">
            <a:normAutofit/>
          </a:bodyPr>
          <a:lstStyle/>
          <a:p>
            <a:endParaRPr lang="en-US" smtClean="0"/>
          </a:p>
          <a:p>
            <a:endParaRPr lang="en-US">
              <a:cs typeface="Calibri"/>
            </a:endParaRPr>
          </a:p>
        </p:txBody>
      </p:sp>
      <p:sp>
        <p:nvSpPr>
          <p:cNvPr id="5" name="TextBox 4">
            <a:extLst>
              <a:ext uri="{FF2B5EF4-FFF2-40B4-BE49-F238E27FC236}">
                <a16:creationId xmlns="" xmlns:a16="http://schemas.microsoft.com/office/drawing/2014/main" id="{886DC6FB-F358-A3C1-E23A-1016E8914054}"/>
              </a:ext>
            </a:extLst>
          </p:cNvPr>
          <p:cNvSpPr txBox="1"/>
          <p:nvPr/>
        </p:nvSpPr>
        <p:spPr>
          <a:xfrm>
            <a:off x="1861868" y="3203026"/>
            <a:ext cx="8807388" cy="1339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6" name="Picture 6">
            <a:extLst>
              <a:ext uri="{FF2B5EF4-FFF2-40B4-BE49-F238E27FC236}">
                <a16:creationId xmlns="" xmlns:a16="http://schemas.microsoft.com/office/drawing/2014/main" id="{FA07ED51-9D94-7DA6-75C6-37C2DE2D779A}"/>
              </a:ext>
            </a:extLst>
          </p:cNvPr>
          <p:cNvPicPr>
            <a:picLocks noChangeAspect="1"/>
          </p:cNvPicPr>
          <p:nvPr/>
        </p:nvPicPr>
        <p:blipFill>
          <a:blip r:embed="rId2"/>
          <a:stretch>
            <a:fillRect/>
          </a:stretch>
        </p:blipFill>
        <p:spPr>
          <a:xfrm>
            <a:off x="2107722" y="1364412"/>
            <a:ext cx="8134708" cy="5034949"/>
          </a:xfrm>
          <a:prstGeom prst="rect">
            <a:avLst/>
          </a:prstGeom>
        </p:spPr>
      </p:pic>
      <p:sp>
        <p:nvSpPr>
          <p:cNvPr id="4" name="TextBox 3">
            <a:extLst>
              <a:ext uri="{FF2B5EF4-FFF2-40B4-BE49-F238E27FC236}">
                <a16:creationId xmlns="" xmlns:a16="http://schemas.microsoft.com/office/drawing/2014/main" id="{B4D4F897-A8B8-B770-B540-AEA177820329}"/>
              </a:ext>
            </a:extLst>
          </p:cNvPr>
          <p:cNvSpPr txBox="1"/>
          <p:nvPr/>
        </p:nvSpPr>
        <p:spPr>
          <a:xfrm>
            <a:off x="1233890" y="583144"/>
            <a:ext cx="95578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5400" b="1" baseline="30000" dirty="0">
                <a:solidFill>
                  <a:srgbClr val="7030A0"/>
                </a:solidFill>
                <a:latin typeface="Arial" panose="020B0604020202020204" pitchFamily="34" charset="0"/>
                <a:cs typeface="Arial" panose="020B0604020202020204" pitchFamily="34" charset="0"/>
              </a:rPr>
              <a:t>2. WALKING AND WALKING OUTSIDE</a:t>
            </a:r>
            <a:endParaRPr lang="en-US" sz="5400" baseline="300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8797722"/>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3BA513B0-82FF-4F41-8178-885375D1CF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 xmlns:a16="http://schemas.microsoft.com/office/drawing/2014/main" id="{909758EB-74C9-7684-2D4A-F8E4302605B6}"/>
              </a:ext>
            </a:extLst>
          </p:cNvPr>
          <p:cNvPicPr>
            <a:picLocks noChangeAspect="1"/>
          </p:cNvPicPr>
          <p:nvPr/>
        </p:nvPicPr>
        <p:blipFill rotWithShape="1">
          <a:blip r:embed="rId2"/>
          <a:srcRect l="12513" r="367" b="1"/>
          <a:stretch/>
        </p:blipFill>
        <p:spPr>
          <a:xfrm>
            <a:off x="-1" y="10"/>
            <a:ext cx="12228129" cy="4666928"/>
          </a:xfrm>
          <a:prstGeom prst="rect">
            <a:avLst/>
          </a:prstGeom>
        </p:spPr>
      </p:pic>
      <p:grpSp>
        <p:nvGrpSpPr>
          <p:cNvPr id="16" name="Group 15">
            <a:extLst>
              <a:ext uri="{FF2B5EF4-FFF2-40B4-BE49-F238E27FC236}">
                <a16:creationId xmlns="" xmlns:a16="http://schemas.microsoft.com/office/drawing/2014/main" id="{93DB8501-F9F2-4ACD-B56A-9019CD5006D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305" y="2987478"/>
            <a:ext cx="12228128" cy="1828800"/>
            <a:chOff x="-305" y="2987478"/>
            <a:chExt cx="12188952" cy="1828800"/>
          </a:xfrm>
        </p:grpSpPr>
        <p:sp>
          <p:nvSpPr>
            <p:cNvPr id="17" name="Freeform: Shape 16">
              <a:extLst>
                <a:ext uri="{FF2B5EF4-FFF2-40B4-BE49-F238E27FC236}">
                  <a16:creationId xmlns="" xmlns:a16="http://schemas.microsoft.com/office/drawing/2014/main" id="{DD03A94A-ADF5-4334-86B1-DBA5F70ACDA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8" name="Freeform: Shape 17">
              <a:extLst>
                <a:ext uri="{FF2B5EF4-FFF2-40B4-BE49-F238E27FC236}">
                  <a16:creationId xmlns="" xmlns:a16="http://schemas.microsoft.com/office/drawing/2014/main" id="{385A18E1-CBE3-4BBD-B1B7-CDBCA685E01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9" name="Freeform: Shape 18">
              <a:extLst>
                <a:ext uri="{FF2B5EF4-FFF2-40B4-BE49-F238E27FC236}">
                  <a16:creationId xmlns="" xmlns:a16="http://schemas.microsoft.com/office/drawing/2014/main" id="{133EDCAA-1D6C-4710-9DA1-C7FC946D8EE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0" name="Freeform: Shape 19">
              <a:extLst>
                <a:ext uri="{FF2B5EF4-FFF2-40B4-BE49-F238E27FC236}">
                  <a16:creationId xmlns="" xmlns:a16="http://schemas.microsoft.com/office/drawing/2014/main" id="{3916FBF2-1CC9-460D-A42B-FB77E515ECC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2" name="Title 1">
            <a:extLst>
              <a:ext uri="{FF2B5EF4-FFF2-40B4-BE49-F238E27FC236}">
                <a16:creationId xmlns="" xmlns:a16="http://schemas.microsoft.com/office/drawing/2014/main" id="{D51E72ED-3CE6-B0EF-7347-5B172ABFBCD6}"/>
              </a:ext>
            </a:extLst>
          </p:cNvPr>
          <p:cNvSpPr>
            <a:spLocks noGrp="1"/>
          </p:cNvSpPr>
          <p:nvPr>
            <p:ph type="title"/>
          </p:nvPr>
        </p:nvSpPr>
        <p:spPr>
          <a:xfrm>
            <a:off x="804672" y="4551037"/>
            <a:ext cx="10082611" cy="1509931"/>
          </a:xfrm>
        </p:spPr>
        <p:txBody>
          <a:bodyPr>
            <a:noAutofit/>
          </a:bodyPr>
          <a:lstStyle/>
          <a:p>
            <a:r>
              <a:rPr lang="en" sz="4000" b="1" smtClean="0">
                <a:solidFill>
                  <a:srgbClr val="7030A0"/>
                </a:solidFill>
                <a:latin typeface="Arial" panose="020B0604020202020204" pitchFamily="34" charset="0"/>
                <a:cs typeface="Arial" panose="020B0604020202020204" pitchFamily="34" charset="0"/>
              </a:rPr>
              <a:t>3. FREQUENT BREAKS AT WORK </a:t>
            </a:r>
            <a:r>
              <a:rPr lang="pl-PL" sz="4000" b="1" smtClean="0">
                <a:solidFill>
                  <a:srgbClr val="7030A0"/>
                </a:solidFill>
                <a:latin typeface="Arial" panose="020B0604020202020204" pitchFamily="34" charset="0"/>
                <a:cs typeface="Arial" panose="020B0604020202020204" pitchFamily="34" charset="0"/>
              </a:rPr>
              <a:t>STIMULATE </a:t>
            </a:r>
            <a:r>
              <a:rPr lang="en" sz="4000" b="1" smtClean="0">
                <a:solidFill>
                  <a:srgbClr val="7030A0"/>
                </a:solidFill>
                <a:latin typeface="Arial" panose="020B0604020202020204" pitchFamily="34" charset="0"/>
                <a:cs typeface="Arial" panose="020B0604020202020204" pitchFamily="34" charset="0"/>
              </a:rPr>
              <a:t>CREATIVE THINKING</a:t>
            </a:r>
            <a:endParaRPr lang="en" sz="40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24776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EA7F00C8-8F75-4F6D-462C-E0F0950DC2FD}"/>
              </a:ext>
            </a:extLst>
          </p:cNvPr>
          <p:cNvPicPr>
            <a:picLocks noGrp="1" noChangeAspect="1"/>
          </p:cNvPicPr>
          <p:nvPr>
            <p:ph idx="1"/>
          </p:nvPr>
        </p:nvPicPr>
        <p:blipFill rotWithShape="1">
          <a:blip r:embed="rId2"/>
          <a:srcRect t="14773"/>
          <a:stretch/>
        </p:blipFill>
        <p:spPr>
          <a:xfrm>
            <a:off x="20" y="10"/>
            <a:ext cx="12191980" cy="6857990"/>
          </a:xfrm>
          <a:prstGeom prst="rect">
            <a:avLst/>
          </a:prstGeom>
        </p:spPr>
      </p:pic>
      <p:sp>
        <p:nvSpPr>
          <p:cNvPr id="9" name="Rectangle 8">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E7722EBB-FEF0-4747-4139-F04F890E564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 sz="4000" b="1" smtClean="0">
                <a:solidFill>
                  <a:srgbClr val="002060"/>
                </a:solidFill>
                <a:latin typeface="Arial" panose="020B0604020202020204" pitchFamily="34" charset="0"/>
                <a:cs typeface="Arial" panose="020B0604020202020204" pitchFamily="34" charset="0"/>
              </a:rPr>
              <a:t>4. KNOWLEDGE DIVERSIFICATION</a:t>
            </a:r>
            <a:endParaRPr lang="en-US" sz="4000" b="1" dirty="0">
              <a:solidFill>
                <a:srgbClr val="002060"/>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00489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79" name="Rectangle 374">
            <a:extLst>
              <a:ext uri="{FF2B5EF4-FFF2-40B4-BE49-F238E27FC236}">
                <a16:creationId xmlns:a16="http://schemas.microsoft.com/office/drawing/2014/main" xmlns="" id="{95697D25-3D98-4690-9E3D-C65732E5D8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Rectangle 376">
            <a:extLst>
              <a:ext uri="{FF2B5EF4-FFF2-40B4-BE49-F238E27FC236}">
                <a16:creationId xmlns:a16="http://schemas.microsoft.com/office/drawing/2014/main" xmlns="" id="{401FD7FC-C76E-45D6-95A9-D630E1820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xmlns="" id="{EBE74FA2-43F0-237C-A8BA-E7D0DE548C6B}"/>
              </a:ext>
            </a:extLst>
          </p:cNvPr>
          <p:cNvPicPr>
            <a:picLocks noChangeAspect="1"/>
          </p:cNvPicPr>
          <p:nvPr/>
        </p:nvPicPr>
        <p:blipFill rotWithShape="1">
          <a:blip r:embed="rId2"/>
          <a:srcRect l="667" r="11846" b="-2"/>
          <a:stretch/>
        </p:blipFill>
        <p:spPr>
          <a:xfrm>
            <a:off x="4244" y="256637"/>
            <a:ext cx="5092102" cy="6601363"/>
          </a:xfrm>
          <a:prstGeom prst="rect">
            <a:avLst/>
          </a:prstGeom>
        </p:spPr>
      </p:pic>
      <p:sp>
        <p:nvSpPr>
          <p:cNvPr id="3" name="Content Placeholder 2">
            <a:extLst>
              <a:ext uri="{FF2B5EF4-FFF2-40B4-BE49-F238E27FC236}">
                <a16:creationId xmlns:a16="http://schemas.microsoft.com/office/drawing/2014/main" xmlns="" id="{C4DB1EE6-E9B5-D5C7-F9C7-E50929BF7FCD}"/>
              </a:ext>
            </a:extLst>
          </p:cNvPr>
          <p:cNvSpPr>
            <a:spLocks noGrp="1"/>
          </p:cNvSpPr>
          <p:nvPr>
            <p:ph idx="1"/>
          </p:nvPr>
        </p:nvSpPr>
        <p:spPr>
          <a:xfrm>
            <a:off x="5538927" y="2046966"/>
            <a:ext cx="6254101" cy="4234680"/>
          </a:xfrm>
        </p:spPr>
        <p:txBody>
          <a:bodyPr vert="horz" lIns="91440" tIns="45720" rIns="91440" bIns="45720" rtlCol="0" anchor="t">
            <a:normAutofit/>
          </a:bodyPr>
          <a:lstStyle/>
          <a:p>
            <a:r>
              <a:rPr lang="en" sz="2800" b="1" dirty="0">
                <a:solidFill>
                  <a:srgbClr val="00B050"/>
                </a:solidFill>
                <a:latin typeface="Arial" panose="020B0604020202020204" pitchFamily="34" charset="0"/>
                <a:cs typeface="Arial" panose="020B0604020202020204" pitchFamily="34" charset="0"/>
              </a:rPr>
              <a:t>EMOTIONAL INTELLIGENCE </a:t>
            </a:r>
            <a:r>
              <a:rPr lang="en" sz="2800" b="1" dirty="0" smtClean="0">
                <a:solidFill>
                  <a:srgbClr val="00B050"/>
                </a:solidFill>
                <a:latin typeface="Arial" panose="020B0604020202020204" pitchFamily="34" charset="0"/>
                <a:cs typeface="Arial" panose="020B0604020202020204" pitchFamily="34" charset="0"/>
              </a:rPr>
              <a:t>– </a:t>
            </a:r>
            <a:endParaRPr lang="pl-PL" sz="2800" b="1" dirty="0" smtClean="0">
              <a:solidFill>
                <a:srgbClr val="00B050"/>
              </a:solidFill>
              <a:latin typeface="Arial" panose="020B0604020202020204" pitchFamily="34" charset="0"/>
              <a:cs typeface="Arial" panose="020B0604020202020204" pitchFamily="34" charset="0"/>
            </a:endParaRPr>
          </a:p>
          <a:p>
            <a:pPr marL="0" indent="0">
              <a:buNone/>
            </a:pPr>
            <a:r>
              <a:rPr lang="en" sz="2800" dirty="0" smtClean="0">
                <a:latin typeface="Arial" panose="020B0604020202020204" pitchFamily="34" charset="0"/>
                <a:cs typeface="Arial" panose="020B0604020202020204" pitchFamily="34" charset="0"/>
              </a:rPr>
              <a:t>“</a:t>
            </a:r>
            <a:r>
              <a:rPr lang="pl-PL" sz="2800" dirty="0">
                <a:latin typeface="Arial" panose="020B0604020202020204" pitchFamily="34" charset="0"/>
                <a:cs typeface="Arial" panose="020B0604020202020204" pitchFamily="34" charset="0"/>
              </a:rPr>
              <a:t>T</a:t>
            </a:r>
            <a:r>
              <a:rPr lang="en-US" sz="2800" dirty="0">
                <a:latin typeface="Arial" panose="020B0604020202020204" pitchFamily="34" charset="0"/>
                <a:cs typeface="Arial" panose="020B0604020202020204" pitchFamily="34" charset="0"/>
              </a:rPr>
              <a:t>he capacity for recognizing our own feelings and those of others, for motivating ourselves, and for managing emotions well in ourselves and in our relationships.</a:t>
            </a:r>
            <a:r>
              <a:rPr lang="pl-PL" sz="2800" dirty="0">
                <a:latin typeface="Arial" panose="020B0604020202020204" pitchFamily="34" charset="0"/>
                <a:cs typeface="Arial" panose="020B0604020202020204" pitchFamily="34" charset="0"/>
              </a:rPr>
              <a:t>”</a:t>
            </a:r>
            <a:r>
              <a:rPr lang="en" sz="2800" dirty="0">
                <a:latin typeface="Arial" panose="020B0604020202020204" pitchFamily="34" charset="0"/>
                <a:cs typeface="Arial" panose="020B0604020202020204" pitchFamily="34" charset="0"/>
              </a:rPr>
              <a:t> (Daniel Goleman)</a:t>
            </a:r>
          </a:p>
          <a:p>
            <a:pPr>
              <a:buClr>
                <a:srgbClr val="C3B2A7"/>
              </a:buClr>
            </a:pPr>
            <a:endParaRPr lang="en-US" dirty="0"/>
          </a:p>
        </p:txBody>
      </p:sp>
      <p:grpSp>
        <p:nvGrpSpPr>
          <p:cNvPr id="481" name="Group 378">
            <a:extLst>
              <a:ext uri="{FF2B5EF4-FFF2-40B4-BE49-F238E27FC236}">
                <a16:creationId xmlns:a16="http://schemas.microsoft.com/office/drawing/2014/main" xmlns="" id="{6A85DAAA-4828-42AD-A20E-A69A6FAE057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4227" y="5957752"/>
            <a:ext cx="12157773" cy="494218"/>
            <a:chOff x="18956" y="5952517"/>
            <a:chExt cx="12157773" cy="494218"/>
          </a:xfrm>
          <a:solidFill>
            <a:schemeClr val="bg1"/>
          </a:solidFill>
        </p:grpSpPr>
        <p:sp>
          <p:nvSpPr>
            <p:cNvPr id="482" name="Freeform 10">
              <a:extLst>
                <a:ext uri="{FF2B5EF4-FFF2-40B4-BE49-F238E27FC236}">
                  <a16:creationId xmlns:a16="http://schemas.microsoft.com/office/drawing/2014/main" xmlns="" id="{86125428-75F9-4763-8991-C4DB8FE9889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3" name="Freeform 15">
              <a:extLst>
                <a:ext uri="{FF2B5EF4-FFF2-40B4-BE49-F238E27FC236}">
                  <a16:creationId xmlns:a16="http://schemas.microsoft.com/office/drawing/2014/main" xmlns="" id="{9E1AD4BA-5029-4887-8216-F6DBBD18474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2" name="Freeform 18">
              <a:extLst>
                <a:ext uri="{FF2B5EF4-FFF2-40B4-BE49-F238E27FC236}">
                  <a16:creationId xmlns:a16="http://schemas.microsoft.com/office/drawing/2014/main" xmlns="" id="{D298128E-C3E3-4CCC-BB18-D6B2181818D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3" name="Freeform 22">
              <a:extLst>
                <a:ext uri="{FF2B5EF4-FFF2-40B4-BE49-F238E27FC236}">
                  <a16:creationId xmlns:a16="http://schemas.microsoft.com/office/drawing/2014/main" xmlns="" id="{956527CE-4CB1-4E46-88D3-E6EA2D5AAF4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4" name="Freeform 8">
              <a:extLst>
                <a:ext uri="{FF2B5EF4-FFF2-40B4-BE49-F238E27FC236}">
                  <a16:creationId xmlns:a16="http://schemas.microsoft.com/office/drawing/2014/main" xmlns="" id="{2F104828-FA58-4B02-A34E-13A1A0432E1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5" name="Freeform 19">
              <a:extLst>
                <a:ext uri="{FF2B5EF4-FFF2-40B4-BE49-F238E27FC236}">
                  <a16:creationId xmlns:a16="http://schemas.microsoft.com/office/drawing/2014/main" xmlns="" id="{C98AF37C-592A-4D0D-BF25-AD71B60E6B1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6" name="Freeform 20">
              <a:extLst>
                <a:ext uri="{FF2B5EF4-FFF2-40B4-BE49-F238E27FC236}">
                  <a16:creationId xmlns:a16="http://schemas.microsoft.com/office/drawing/2014/main" xmlns="" id="{621CF2DF-4BAB-47CB-AAF4-6135062AF81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7" name="Freeform 23">
              <a:extLst>
                <a:ext uri="{FF2B5EF4-FFF2-40B4-BE49-F238E27FC236}">
                  <a16:creationId xmlns:a16="http://schemas.microsoft.com/office/drawing/2014/main" xmlns="" id="{C93B96AD-0A31-4B64-8B0D-EC289A7A77A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8" name="Freeform 26">
              <a:extLst>
                <a:ext uri="{FF2B5EF4-FFF2-40B4-BE49-F238E27FC236}">
                  <a16:creationId xmlns:a16="http://schemas.microsoft.com/office/drawing/2014/main" xmlns="" id="{CA95A85E-F6C9-4D5B-9AC2-41D24817190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9" name="Freeform 27">
              <a:extLst>
                <a:ext uri="{FF2B5EF4-FFF2-40B4-BE49-F238E27FC236}">
                  <a16:creationId xmlns:a16="http://schemas.microsoft.com/office/drawing/2014/main" xmlns="" id="{5107E4DA-C368-437F-913A-9CF3CB012D5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0" name="Freeform 28">
              <a:extLst>
                <a:ext uri="{FF2B5EF4-FFF2-40B4-BE49-F238E27FC236}">
                  <a16:creationId xmlns:a16="http://schemas.microsoft.com/office/drawing/2014/main" xmlns="" id="{7631DFDA-A9E9-4E35-A064-EBA07780182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1" name="Freeform 30">
              <a:extLst>
                <a:ext uri="{FF2B5EF4-FFF2-40B4-BE49-F238E27FC236}">
                  <a16:creationId xmlns:a16="http://schemas.microsoft.com/office/drawing/2014/main" xmlns="" id="{3A2C443F-B764-46C1-857F-F5A4DF30A44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2" name="Freeform 43">
              <a:extLst>
                <a:ext uri="{FF2B5EF4-FFF2-40B4-BE49-F238E27FC236}">
                  <a16:creationId xmlns:a16="http://schemas.microsoft.com/office/drawing/2014/main" xmlns="" id="{B9FC3628-7B29-4D88-B5ED-ACAF87A9B4D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3" name="Freeform 51">
              <a:extLst>
                <a:ext uri="{FF2B5EF4-FFF2-40B4-BE49-F238E27FC236}">
                  <a16:creationId xmlns:a16="http://schemas.microsoft.com/office/drawing/2014/main" xmlns="" id="{B65279C5-A429-464B-8FBE-424240585B7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4" name="Freeform 52">
              <a:extLst>
                <a:ext uri="{FF2B5EF4-FFF2-40B4-BE49-F238E27FC236}">
                  <a16:creationId xmlns:a16="http://schemas.microsoft.com/office/drawing/2014/main" xmlns="" id="{5CB98B82-2322-4900-8F24-C8DC1D1F567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5" name="Freeform 53">
              <a:extLst>
                <a:ext uri="{FF2B5EF4-FFF2-40B4-BE49-F238E27FC236}">
                  <a16:creationId xmlns:a16="http://schemas.microsoft.com/office/drawing/2014/main" xmlns="" id="{B1A93CE9-77F5-4C0B-BA0F-4B3A32EE4DA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6" name="Freeform 54">
              <a:extLst>
                <a:ext uri="{FF2B5EF4-FFF2-40B4-BE49-F238E27FC236}">
                  <a16:creationId xmlns:a16="http://schemas.microsoft.com/office/drawing/2014/main" xmlns="" id="{2EE13B5A-5B73-46E3-934F-61F0D824E48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7" name="Freeform 55">
              <a:extLst>
                <a:ext uri="{FF2B5EF4-FFF2-40B4-BE49-F238E27FC236}">
                  <a16:creationId xmlns:a16="http://schemas.microsoft.com/office/drawing/2014/main" xmlns="" id="{65A30821-4992-48D3-B4A0-913C045B4FC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8" name="Freeform 56">
              <a:extLst>
                <a:ext uri="{FF2B5EF4-FFF2-40B4-BE49-F238E27FC236}">
                  <a16:creationId xmlns:a16="http://schemas.microsoft.com/office/drawing/2014/main" xmlns="" id="{CF285E5E-EB87-467D-B538-925CAB8A817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9" name="Freeform 57">
              <a:extLst>
                <a:ext uri="{FF2B5EF4-FFF2-40B4-BE49-F238E27FC236}">
                  <a16:creationId xmlns:a16="http://schemas.microsoft.com/office/drawing/2014/main" xmlns="" id="{22F0F1DE-7C3C-40A4-B14B-B0FD67EC670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0" name="Freeform 59">
              <a:extLst>
                <a:ext uri="{FF2B5EF4-FFF2-40B4-BE49-F238E27FC236}">
                  <a16:creationId xmlns:a16="http://schemas.microsoft.com/office/drawing/2014/main" xmlns="" id="{DDF56D11-18A1-4D3F-862A-884643EC855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1" name="Freeform 60">
              <a:extLst>
                <a:ext uri="{FF2B5EF4-FFF2-40B4-BE49-F238E27FC236}">
                  <a16:creationId xmlns:a16="http://schemas.microsoft.com/office/drawing/2014/main" xmlns="" id="{E6BD0431-79C0-4578-9C4E-753DE0746EC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2" name="Freeform 61">
              <a:extLst>
                <a:ext uri="{FF2B5EF4-FFF2-40B4-BE49-F238E27FC236}">
                  <a16:creationId xmlns:a16="http://schemas.microsoft.com/office/drawing/2014/main" xmlns="" id="{A1B85F64-F9B0-48F1-9C28-10E600AAA1A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3" name="Freeform 5">
              <a:extLst>
                <a:ext uri="{FF2B5EF4-FFF2-40B4-BE49-F238E27FC236}">
                  <a16:creationId xmlns:a16="http://schemas.microsoft.com/office/drawing/2014/main" xmlns="" id="{103E3F91-5963-48B3-BA45-F313552CB4F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4" name="Freeform 6">
              <a:extLst>
                <a:ext uri="{FF2B5EF4-FFF2-40B4-BE49-F238E27FC236}">
                  <a16:creationId xmlns:a16="http://schemas.microsoft.com/office/drawing/2014/main" xmlns="" id="{94FBFE70-FA74-4065-8632-647B4E651F9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5" name="Freeform 7">
              <a:extLst>
                <a:ext uri="{FF2B5EF4-FFF2-40B4-BE49-F238E27FC236}">
                  <a16:creationId xmlns:a16="http://schemas.microsoft.com/office/drawing/2014/main" xmlns="" id="{15137EC8-5D22-45AF-8136-75A336C1A2D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6" name="Freeform 8">
              <a:extLst>
                <a:ext uri="{FF2B5EF4-FFF2-40B4-BE49-F238E27FC236}">
                  <a16:creationId xmlns:a16="http://schemas.microsoft.com/office/drawing/2014/main" xmlns="" id="{01585780-AC17-48DF-B491-DD8DEAD9B54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7" name="Freeform 9">
              <a:extLst>
                <a:ext uri="{FF2B5EF4-FFF2-40B4-BE49-F238E27FC236}">
                  <a16:creationId xmlns:a16="http://schemas.microsoft.com/office/drawing/2014/main" xmlns="" id="{39F55FA8-015C-409E-9701-83B93BE92D1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8" name="Freeform 11">
              <a:extLst>
                <a:ext uri="{FF2B5EF4-FFF2-40B4-BE49-F238E27FC236}">
                  <a16:creationId xmlns:a16="http://schemas.microsoft.com/office/drawing/2014/main" xmlns="" id="{95F44756-BFD5-473B-9B3A-64914D54D25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9" name="Freeform 12">
              <a:extLst>
                <a:ext uri="{FF2B5EF4-FFF2-40B4-BE49-F238E27FC236}">
                  <a16:creationId xmlns:a16="http://schemas.microsoft.com/office/drawing/2014/main" xmlns="" id="{0063CF19-BA29-4737-9216-0FC182C64D1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0" name="Freeform 13">
              <a:extLst>
                <a:ext uri="{FF2B5EF4-FFF2-40B4-BE49-F238E27FC236}">
                  <a16:creationId xmlns:a16="http://schemas.microsoft.com/office/drawing/2014/main" xmlns="" id="{077D7D6B-E211-4C39-9DDB-943283A0682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1" name="Freeform 14">
              <a:extLst>
                <a:ext uri="{FF2B5EF4-FFF2-40B4-BE49-F238E27FC236}">
                  <a16:creationId xmlns:a16="http://schemas.microsoft.com/office/drawing/2014/main" xmlns="" id="{CFCAA2B7-2668-424D-A0C2-EB30C9C2231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2" name="Freeform 16">
              <a:extLst>
                <a:ext uri="{FF2B5EF4-FFF2-40B4-BE49-F238E27FC236}">
                  <a16:creationId xmlns:a16="http://schemas.microsoft.com/office/drawing/2014/main" xmlns="" id="{96C40903-DA8C-4282-8406-32598233C86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3" name="Freeform 17">
              <a:extLst>
                <a:ext uri="{FF2B5EF4-FFF2-40B4-BE49-F238E27FC236}">
                  <a16:creationId xmlns:a16="http://schemas.microsoft.com/office/drawing/2014/main" xmlns="" id="{61FE12E2-C467-400F-89BA-1BEA883D1E2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4" name="Freeform 21">
              <a:extLst>
                <a:ext uri="{FF2B5EF4-FFF2-40B4-BE49-F238E27FC236}">
                  <a16:creationId xmlns:a16="http://schemas.microsoft.com/office/drawing/2014/main" xmlns="" id="{1EAD90ED-90A2-46B9-8DA7-A6E2BAD67D2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5" name="Freeform 25">
              <a:extLst>
                <a:ext uri="{FF2B5EF4-FFF2-40B4-BE49-F238E27FC236}">
                  <a16:creationId xmlns:a16="http://schemas.microsoft.com/office/drawing/2014/main" xmlns="" id="{8C82FE95-B66A-4645-B823-B52372EB4E2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6" name="Freeform 29">
              <a:extLst>
                <a:ext uri="{FF2B5EF4-FFF2-40B4-BE49-F238E27FC236}">
                  <a16:creationId xmlns:a16="http://schemas.microsoft.com/office/drawing/2014/main" xmlns="" id="{2C686BAA-83C2-43D2-93B6-E8220C957EE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7" name="Freeform 31">
              <a:extLst>
                <a:ext uri="{FF2B5EF4-FFF2-40B4-BE49-F238E27FC236}">
                  <a16:creationId xmlns:a16="http://schemas.microsoft.com/office/drawing/2014/main" xmlns="" id="{67ECE7FD-6A12-44C9-8D33-E42CFA13916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8" name="Freeform 32">
              <a:extLst>
                <a:ext uri="{FF2B5EF4-FFF2-40B4-BE49-F238E27FC236}">
                  <a16:creationId xmlns:a16="http://schemas.microsoft.com/office/drawing/2014/main" xmlns="" id="{4437F430-2DE6-4610-8B80-B84F269DE22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9" name="Freeform 33">
              <a:extLst>
                <a:ext uri="{FF2B5EF4-FFF2-40B4-BE49-F238E27FC236}">
                  <a16:creationId xmlns:a16="http://schemas.microsoft.com/office/drawing/2014/main" xmlns="" id="{0E1CF099-A0A1-4D01-A1C9-FC75D2A2BA7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0" name="Freeform 34">
              <a:extLst>
                <a:ext uri="{FF2B5EF4-FFF2-40B4-BE49-F238E27FC236}">
                  <a16:creationId xmlns:a16="http://schemas.microsoft.com/office/drawing/2014/main" xmlns="" id="{446366B3-8C6B-4FBB-993F-F1436B59D77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1" name="Freeform 35">
              <a:extLst>
                <a:ext uri="{FF2B5EF4-FFF2-40B4-BE49-F238E27FC236}">
                  <a16:creationId xmlns:a16="http://schemas.microsoft.com/office/drawing/2014/main" xmlns="" id="{116E6478-E2D6-4541-A390-90B0C7867D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2" name="Freeform 36">
              <a:extLst>
                <a:ext uri="{FF2B5EF4-FFF2-40B4-BE49-F238E27FC236}">
                  <a16:creationId xmlns:a16="http://schemas.microsoft.com/office/drawing/2014/main" xmlns="" id="{4455EFAC-5886-4232-B90E-DFFB40290EA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3" name="Freeform 37">
              <a:extLst>
                <a:ext uri="{FF2B5EF4-FFF2-40B4-BE49-F238E27FC236}">
                  <a16:creationId xmlns:a16="http://schemas.microsoft.com/office/drawing/2014/main" xmlns="" id="{41B484DB-32F6-47BF-AD29-498D8C418DF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4" name="Freeform 38">
              <a:extLst>
                <a:ext uri="{FF2B5EF4-FFF2-40B4-BE49-F238E27FC236}">
                  <a16:creationId xmlns:a16="http://schemas.microsoft.com/office/drawing/2014/main" xmlns="" id="{A8D2C598-CBD1-4878-AE03-DB6C604EB2E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5" name="Freeform 39">
              <a:extLst>
                <a:ext uri="{FF2B5EF4-FFF2-40B4-BE49-F238E27FC236}">
                  <a16:creationId xmlns:a16="http://schemas.microsoft.com/office/drawing/2014/main" xmlns="" id="{7DA864B2-C1CD-4944-BC87-E6C353C1708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6" name="Freeform 40">
              <a:extLst>
                <a:ext uri="{FF2B5EF4-FFF2-40B4-BE49-F238E27FC236}">
                  <a16:creationId xmlns:a16="http://schemas.microsoft.com/office/drawing/2014/main" xmlns="" id="{2DB859CF-A6B4-4B69-9AF2-10EFCC6A8EF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7" name="Freeform 41">
              <a:extLst>
                <a:ext uri="{FF2B5EF4-FFF2-40B4-BE49-F238E27FC236}">
                  <a16:creationId xmlns:a16="http://schemas.microsoft.com/office/drawing/2014/main" xmlns="" id="{11B87B98-350C-4B22-BAA1-BC214CBFF65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8" name="Freeform 42">
              <a:extLst>
                <a:ext uri="{FF2B5EF4-FFF2-40B4-BE49-F238E27FC236}">
                  <a16:creationId xmlns:a16="http://schemas.microsoft.com/office/drawing/2014/main" xmlns="" id="{F13ABE7D-3892-4859-BAD4-4FC4D055AEE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9" name="Freeform 44">
              <a:extLst>
                <a:ext uri="{FF2B5EF4-FFF2-40B4-BE49-F238E27FC236}">
                  <a16:creationId xmlns:a16="http://schemas.microsoft.com/office/drawing/2014/main" xmlns="" id="{C7F1722E-1384-418B-9A3E-B70006800CD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0" name="Freeform 45">
              <a:extLst>
                <a:ext uri="{FF2B5EF4-FFF2-40B4-BE49-F238E27FC236}">
                  <a16:creationId xmlns:a16="http://schemas.microsoft.com/office/drawing/2014/main" xmlns="" id="{0BF35D49-BCAE-4D89-8EDD-99FCEF7442D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1" name="Freeform 46">
              <a:extLst>
                <a:ext uri="{FF2B5EF4-FFF2-40B4-BE49-F238E27FC236}">
                  <a16:creationId xmlns:a16="http://schemas.microsoft.com/office/drawing/2014/main" xmlns="" id="{4CF2F99A-EE20-47B9-80F1-D6E87D6D693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2" name="Freeform 47">
              <a:extLst>
                <a:ext uri="{FF2B5EF4-FFF2-40B4-BE49-F238E27FC236}">
                  <a16:creationId xmlns:a16="http://schemas.microsoft.com/office/drawing/2014/main" xmlns="" id="{8B1A7952-C836-4490-8C6C-CE9C0C0F6D6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3" name="Freeform 48">
              <a:extLst>
                <a:ext uri="{FF2B5EF4-FFF2-40B4-BE49-F238E27FC236}">
                  <a16:creationId xmlns:a16="http://schemas.microsoft.com/office/drawing/2014/main" xmlns="" id="{B1568D66-89FA-4FA8-A6E3-AF31D8A0545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4" name="Freeform 49">
              <a:extLst>
                <a:ext uri="{FF2B5EF4-FFF2-40B4-BE49-F238E27FC236}">
                  <a16:creationId xmlns:a16="http://schemas.microsoft.com/office/drawing/2014/main" xmlns="" id="{6EF88740-92FD-4894-8D28-13C929041A9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5" name="Freeform 8">
              <a:extLst>
                <a:ext uri="{FF2B5EF4-FFF2-40B4-BE49-F238E27FC236}">
                  <a16:creationId xmlns:a16="http://schemas.microsoft.com/office/drawing/2014/main" xmlns="" id="{F9264025-3D66-45E5-B15B-1F9993E9996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6" name="Freeform 106">
              <a:extLst>
                <a:ext uri="{FF2B5EF4-FFF2-40B4-BE49-F238E27FC236}">
                  <a16:creationId xmlns:a16="http://schemas.microsoft.com/office/drawing/2014/main" xmlns="" id="{A17599C9-357B-44B4-B6FC-08C4758CFE9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7" name="Freeform 19">
              <a:extLst>
                <a:ext uri="{FF2B5EF4-FFF2-40B4-BE49-F238E27FC236}">
                  <a16:creationId xmlns:a16="http://schemas.microsoft.com/office/drawing/2014/main" xmlns="" id="{AC8D8289-19C2-490A-8000-DD80A8BA955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8" name="Freeform 20">
              <a:extLst>
                <a:ext uri="{FF2B5EF4-FFF2-40B4-BE49-F238E27FC236}">
                  <a16:creationId xmlns:a16="http://schemas.microsoft.com/office/drawing/2014/main" xmlns="" id="{A9F1237F-83C7-4840-998E-379DF420ECF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9" name="Freeform 26">
              <a:extLst>
                <a:ext uri="{FF2B5EF4-FFF2-40B4-BE49-F238E27FC236}">
                  <a16:creationId xmlns:a16="http://schemas.microsoft.com/office/drawing/2014/main" xmlns="" id="{78C598F8-6845-4321-8B12-8F55D5C5A04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4" name="Freeform 27">
              <a:extLst>
                <a:ext uri="{FF2B5EF4-FFF2-40B4-BE49-F238E27FC236}">
                  <a16:creationId xmlns:a16="http://schemas.microsoft.com/office/drawing/2014/main" xmlns="" id="{85D84B4A-5F95-4F29-BE14-8D29A0B4CD1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1" name="Freeform 28">
              <a:extLst>
                <a:ext uri="{FF2B5EF4-FFF2-40B4-BE49-F238E27FC236}">
                  <a16:creationId xmlns:a16="http://schemas.microsoft.com/office/drawing/2014/main" xmlns="" id="{6408C2B3-D126-4B4A-8BA3-FF1863CD77C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2" name="Freeform 55">
              <a:extLst>
                <a:ext uri="{FF2B5EF4-FFF2-40B4-BE49-F238E27FC236}">
                  <a16:creationId xmlns:a16="http://schemas.microsoft.com/office/drawing/2014/main" xmlns="" id="{CAE0FD91-0F5A-4A8C-9310-8DB3A5FA4D4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3" name="Freeform 56">
              <a:extLst>
                <a:ext uri="{FF2B5EF4-FFF2-40B4-BE49-F238E27FC236}">
                  <a16:creationId xmlns:a16="http://schemas.microsoft.com/office/drawing/2014/main" xmlns="" id="{1B9D762E-D50F-4A47-B703-232ED88670C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4" name="Freeform 57">
              <a:extLst>
                <a:ext uri="{FF2B5EF4-FFF2-40B4-BE49-F238E27FC236}">
                  <a16:creationId xmlns:a16="http://schemas.microsoft.com/office/drawing/2014/main" xmlns="" id="{8DA09E23-CA61-495A-A7F8-4B3DFDF2AB8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5" name="Freeform 60">
              <a:extLst>
                <a:ext uri="{FF2B5EF4-FFF2-40B4-BE49-F238E27FC236}">
                  <a16:creationId xmlns:a16="http://schemas.microsoft.com/office/drawing/2014/main" xmlns="" id="{D36CA6B3-3A46-4CB5-8C91-886B84071B9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6" name="Freeform 61">
              <a:extLst>
                <a:ext uri="{FF2B5EF4-FFF2-40B4-BE49-F238E27FC236}">
                  <a16:creationId xmlns:a16="http://schemas.microsoft.com/office/drawing/2014/main" xmlns="" id="{D5E51DA2-6B7C-485B-8725-9A408029241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7" name="Freeform 5">
              <a:extLst>
                <a:ext uri="{FF2B5EF4-FFF2-40B4-BE49-F238E27FC236}">
                  <a16:creationId xmlns:a16="http://schemas.microsoft.com/office/drawing/2014/main" xmlns="" id="{15FEF067-D07A-40E3-96D2-34E7450C1FF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8" name="Freeform 6">
              <a:extLst>
                <a:ext uri="{FF2B5EF4-FFF2-40B4-BE49-F238E27FC236}">
                  <a16:creationId xmlns:a16="http://schemas.microsoft.com/office/drawing/2014/main" xmlns="" id="{DFF84AAD-85F3-4027-BEF7-5AFCC59DC58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9" name="Freeform 7">
              <a:extLst>
                <a:ext uri="{FF2B5EF4-FFF2-40B4-BE49-F238E27FC236}">
                  <a16:creationId xmlns:a16="http://schemas.microsoft.com/office/drawing/2014/main" xmlns="" id="{9748C3EE-BBA1-45C3-AA60-D44ABDC7ED9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0" name="Freeform 8">
              <a:extLst>
                <a:ext uri="{FF2B5EF4-FFF2-40B4-BE49-F238E27FC236}">
                  <a16:creationId xmlns:a16="http://schemas.microsoft.com/office/drawing/2014/main" xmlns="" id="{C4E544EA-9A31-4B4E-A587-2AE025092AC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1" name="Freeform 9">
              <a:extLst>
                <a:ext uri="{FF2B5EF4-FFF2-40B4-BE49-F238E27FC236}">
                  <a16:creationId xmlns:a16="http://schemas.microsoft.com/office/drawing/2014/main" xmlns="" id="{8F48C13C-B234-4A28-8664-11FAE376366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2" name="Freeform 11">
              <a:extLst>
                <a:ext uri="{FF2B5EF4-FFF2-40B4-BE49-F238E27FC236}">
                  <a16:creationId xmlns:a16="http://schemas.microsoft.com/office/drawing/2014/main" xmlns="" id="{E43446F2-1DE7-4C87-8691-324C7B2ABB3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3" name="Freeform 12">
              <a:extLst>
                <a:ext uri="{FF2B5EF4-FFF2-40B4-BE49-F238E27FC236}">
                  <a16:creationId xmlns:a16="http://schemas.microsoft.com/office/drawing/2014/main" xmlns="" id="{91DE0BBB-6755-4F68-822C-318F733D19A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4" name="Freeform 13">
              <a:extLst>
                <a:ext uri="{FF2B5EF4-FFF2-40B4-BE49-F238E27FC236}">
                  <a16:creationId xmlns:a16="http://schemas.microsoft.com/office/drawing/2014/main" xmlns="" id="{A5F42373-85EE-4ADF-8DCE-2754ED3B5B5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5" name="Freeform 14">
              <a:extLst>
                <a:ext uri="{FF2B5EF4-FFF2-40B4-BE49-F238E27FC236}">
                  <a16:creationId xmlns:a16="http://schemas.microsoft.com/office/drawing/2014/main" xmlns="" id="{E82C5A3F-4FC6-4883-AD2B-37F1BBF7664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6" name="Freeform 16">
              <a:extLst>
                <a:ext uri="{FF2B5EF4-FFF2-40B4-BE49-F238E27FC236}">
                  <a16:creationId xmlns:a16="http://schemas.microsoft.com/office/drawing/2014/main" xmlns="" id="{35242FF5-19F5-45E5-919A-C145DC64A9C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7" name="Freeform 17">
              <a:extLst>
                <a:ext uri="{FF2B5EF4-FFF2-40B4-BE49-F238E27FC236}">
                  <a16:creationId xmlns:a16="http://schemas.microsoft.com/office/drawing/2014/main" xmlns="" id="{88AAE6CF-F026-41C1-B9AD-BC2E232C538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8" name="Freeform 21">
              <a:extLst>
                <a:ext uri="{FF2B5EF4-FFF2-40B4-BE49-F238E27FC236}">
                  <a16:creationId xmlns:a16="http://schemas.microsoft.com/office/drawing/2014/main" xmlns="" id="{5C701404-4DB7-4F3A-8549-9544B9C6656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9" name="Freeform 25">
              <a:extLst>
                <a:ext uri="{FF2B5EF4-FFF2-40B4-BE49-F238E27FC236}">
                  <a16:creationId xmlns:a16="http://schemas.microsoft.com/office/drawing/2014/main" xmlns="" id="{369618DE-CF63-4E1F-AB56-8A640FD748D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0" name="Freeform 29">
              <a:extLst>
                <a:ext uri="{FF2B5EF4-FFF2-40B4-BE49-F238E27FC236}">
                  <a16:creationId xmlns:a16="http://schemas.microsoft.com/office/drawing/2014/main" xmlns="" id="{3D1A099C-4FDA-4F79-B077-C0F6C64778D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1" name="Freeform 31">
              <a:extLst>
                <a:ext uri="{FF2B5EF4-FFF2-40B4-BE49-F238E27FC236}">
                  <a16:creationId xmlns:a16="http://schemas.microsoft.com/office/drawing/2014/main" xmlns="" id="{663890DF-B74A-467D-A63B-CB65CC98B45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2" name="Freeform 32">
              <a:extLst>
                <a:ext uri="{FF2B5EF4-FFF2-40B4-BE49-F238E27FC236}">
                  <a16:creationId xmlns:a16="http://schemas.microsoft.com/office/drawing/2014/main" xmlns="" id="{8C343114-BF88-426E-953D-A70972F875C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3" name="Freeform 33">
              <a:extLst>
                <a:ext uri="{FF2B5EF4-FFF2-40B4-BE49-F238E27FC236}">
                  <a16:creationId xmlns:a16="http://schemas.microsoft.com/office/drawing/2014/main" xmlns="" id="{922DA709-3EF5-45DB-BAE3-B23CAA35D97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4" name="Freeform 34">
              <a:extLst>
                <a:ext uri="{FF2B5EF4-FFF2-40B4-BE49-F238E27FC236}">
                  <a16:creationId xmlns:a16="http://schemas.microsoft.com/office/drawing/2014/main" xmlns="" id="{E794F4BF-0BF2-4D4B-95B3-B96E58491D4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5" name="Freeform 35">
              <a:extLst>
                <a:ext uri="{FF2B5EF4-FFF2-40B4-BE49-F238E27FC236}">
                  <a16:creationId xmlns:a16="http://schemas.microsoft.com/office/drawing/2014/main" xmlns="" id="{1972B148-4231-4FCD-9B14-7A4189089F4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6" name="Freeform 36">
              <a:extLst>
                <a:ext uri="{FF2B5EF4-FFF2-40B4-BE49-F238E27FC236}">
                  <a16:creationId xmlns:a16="http://schemas.microsoft.com/office/drawing/2014/main" xmlns="" id="{14348403-DF91-4DC6-90A9-D7EC727B804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7" name="Freeform 37">
              <a:extLst>
                <a:ext uri="{FF2B5EF4-FFF2-40B4-BE49-F238E27FC236}">
                  <a16:creationId xmlns:a16="http://schemas.microsoft.com/office/drawing/2014/main" xmlns="" id="{1052674E-35FA-4825-AC07-A3914AD9D6A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8" name="Freeform 38">
              <a:extLst>
                <a:ext uri="{FF2B5EF4-FFF2-40B4-BE49-F238E27FC236}">
                  <a16:creationId xmlns:a16="http://schemas.microsoft.com/office/drawing/2014/main" xmlns="" id="{4042608B-8386-48C8-A1A3-DBE6F468CE9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9" name="Freeform 39">
              <a:extLst>
                <a:ext uri="{FF2B5EF4-FFF2-40B4-BE49-F238E27FC236}">
                  <a16:creationId xmlns:a16="http://schemas.microsoft.com/office/drawing/2014/main" xmlns="" id="{9A5D8987-000C-4B99-BBAF-A23EC6FF55A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0" name="Freeform 40">
              <a:extLst>
                <a:ext uri="{FF2B5EF4-FFF2-40B4-BE49-F238E27FC236}">
                  <a16:creationId xmlns:a16="http://schemas.microsoft.com/office/drawing/2014/main" xmlns="" id="{0E405B19-5658-4E03-9404-0C565679EB2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1" name="Freeform 41">
              <a:extLst>
                <a:ext uri="{FF2B5EF4-FFF2-40B4-BE49-F238E27FC236}">
                  <a16:creationId xmlns:a16="http://schemas.microsoft.com/office/drawing/2014/main" xmlns="" id="{DC674228-5A9C-4E88-9835-78995E56D0B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2" name="Freeform 42">
              <a:extLst>
                <a:ext uri="{FF2B5EF4-FFF2-40B4-BE49-F238E27FC236}">
                  <a16:creationId xmlns:a16="http://schemas.microsoft.com/office/drawing/2014/main" xmlns="" id="{1AB27427-2183-4323-8F13-E775766EDAF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3" name="Freeform 44">
              <a:extLst>
                <a:ext uri="{FF2B5EF4-FFF2-40B4-BE49-F238E27FC236}">
                  <a16:creationId xmlns:a16="http://schemas.microsoft.com/office/drawing/2014/main" xmlns="" id="{738ACA27-BAD8-4E7C-8411-7C0FE40F71A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4" name="Freeform 45">
              <a:extLst>
                <a:ext uri="{FF2B5EF4-FFF2-40B4-BE49-F238E27FC236}">
                  <a16:creationId xmlns:a16="http://schemas.microsoft.com/office/drawing/2014/main" xmlns="" id="{BD029C16-6777-4580-80FD-2A7A6900EFA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5" name="Freeform 46">
              <a:extLst>
                <a:ext uri="{FF2B5EF4-FFF2-40B4-BE49-F238E27FC236}">
                  <a16:creationId xmlns:a16="http://schemas.microsoft.com/office/drawing/2014/main" xmlns="" id="{6941DAEC-FBE5-445C-B9B1-B3DD8F221C7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6" name="Freeform 47">
              <a:extLst>
                <a:ext uri="{FF2B5EF4-FFF2-40B4-BE49-F238E27FC236}">
                  <a16:creationId xmlns:a16="http://schemas.microsoft.com/office/drawing/2014/main" xmlns="" id="{FD3CD6BC-3643-43CC-8373-F1F7A6EF777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7" name="Freeform 48">
              <a:extLst>
                <a:ext uri="{FF2B5EF4-FFF2-40B4-BE49-F238E27FC236}">
                  <a16:creationId xmlns:a16="http://schemas.microsoft.com/office/drawing/2014/main" xmlns="" id="{93AF9725-32E4-404B-83DF-668B872932C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8" name="Freeform 49">
              <a:extLst>
                <a:ext uri="{FF2B5EF4-FFF2-40B4-BE49-F238E27FC236}">
                  <a16:creationId xmlns:a16="http://schemas.microsoft.com/office/drawing/2014/main" xmlns="" id="{5D84519B-BB5A-427B-B663-69DAB97362C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4104679625"/>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35">
            <a:extLst>
              <a:ext uri="{FF2B5EF4-FFF2-40B4-BE49-F238E27FC236}">
                <a16:creationId xmlns="" xmlns:a16="http://schemas.microsoft.com/office/drawing/2014/main" id="{B6FACB3C-9069-4791-BC5C-0DB7CD19B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37">
            <a:extLst>
              <a:ext uri="{FF2B5EF4-FFF2-40B4-BE49-F238E27FC236}">
                <a16:creationId xmlns="" xmlns:a16="http://schemas.microsoft.com/office/drawing/2014/main" id="{71F2038E-D777-4B76-81DD-DD13EE91B9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 xmlns:a16="http://schemas.microsoft.com/office/drawing/2014/main" id="{042B6DAC-3C40-2E44-786C-DCD06890D8DE}"/>
              </a:ext>
            </a:extLst>
          </p:cNvPr>
          <p:cNvSpPr>
            <a:spLocks noGrp="1"/>
          </p:cNvSpPr>
          <p:nvPr>
            <p:ph idx="1"/>
          </p:nvPr>
        </p:nvSpPr>
        <p:spPr>
          <a:xfrm>
            <a:off x="804672" y="2421683"/>
            <a:ext cx="6246816" cy="3353476"/>
          </a:xfrm>
        </p:spPr>
        <p:txBody>
          <a:bodyPr vert="horz" lIns="91440" tIns="45720" rIns="91440" bIns="45720" rtlCol="0" anchor="t">
            <a:normAutofit/>
          </a:bodyPr>
          <a:lstStyle/>
          <a:p>
            <a:pPr marL="0" indent="0">
              <a:buNone/>
            </a:pPr>
            <a:r>
              <a:rPr lang="en" sz="5400" b="1" smtClean="0">
                <a:solidFill>
                  <a:srgbClr val="002060"/>
                </a:solidFill>
                <a:latin typeface="Arial" panose="020B0604020202020204" pitchFamily="34" charset="0"/>
                <a:cs typeface="Arial" panose="020B0604020202020204" pitchFamily="34" charset="0"/>
              </a:rPr>
              <a:t>5. READING FREQUENTLY</a:t>
            </a:r>
            <a:endParaRPr lang="en" sz="5400" b="1" dirty="0">
              <a:solidFill>
                <a:srgbClr val="002060"/>
              </a:solidFill>
              <a:latin typeface="Arial" panose="020B0604020202020204" pitchFamily="34" charset="0"/>
              <a:cs typeface="Arial" panose="020B0604020202020204" pitchFamily="34" charset="0"/>
            </a:endParaRPr>
          </a:p>
        </p:txBody>
      </p:sp>
      <p:grpSp>
        <p:nvGrpSpPr>
          <p:cNvPr id="48" name="Group 39">
            <a:extLst>
              <a:ext uri="{FF2B5EF4-FFF2-40B4-BE49-F238E27FC236}">
                <a16:creationId xmlns="" xmlns:a16="http://schemas.microsoft.com/office/drawing/2014/main" id="{DD354807-230F-4402-B1B9-F733A8F1F19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5818240" y="-16714"/>
            <a:ext cx="6373761" cy="6874714"/>
            <a:chOff x="5818240" y="-1"/>
            <a:chExt cx="6373761" cy="6874714"/>
          </a:xfrm>
        </p:grpSpPr>
        <p:sp>
          <p:nvSpPr>
            <p:cNvPr id="41" name="Freeform: Shape 40">
              <a:extLst>
                <a:ext uri="{FF2B5EF4-FFF2-40B4-BE49-F238E27FC236}">
                  <a16:creationId xmlns="" xmlns:a16="http://schemas.microsoft.com/office/drawing/2014/main" id="{BF5A6F4A-CE87-4D5C-9382-8167967CE81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1">
              <a:extLst>
                <a:ext uri="{FF2B5EF4-FFF2-40B4-BE49-F238E27FC236}">
                  <a16:creationId xmlns="" xmlns:a16="http://schemas.microsoft.com/office/drawing/2014/main" id="{61023DD2-2E6F-4419-B404-80F08460BEA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 xmlns:a16="http://schemas.microsoft.com/office/drawing/2014/main" id="{BC4A6C98-F96E-4587-B01F-A9B01BBFAD0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3">
              <a:extLst>
                <a:ext uri="{FF2B5EF4-FFF2-40B4-BE49-F238E27FC236}">
                  <a16:creationId xmlns="" xmlns:a16="http://schemas.microsoft.com/office/drawing/2014/main" id="{A66409EC-9CC3-482A-A4A5-54ED092B3F2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4">
            <a:extLst>
              <a:ext uri="{FF2B5EF4-FFF2-40B4-BE49-F238E27FC236}">
                <a16:creationId xmlns="" xmlns:a16="http://schemas.microsoft.com/office/drawing/2014/main" id="{00BEEFB1-9373-FB7C-0A67-C7C1A7E54A49}"/>
              </a:ext>
            </a:extLst>
          </p:cNvPr>
          <p:cNvPicPr>
            <a:picLocks noChangeAspect="1"/>
          </p:cNvPicPr>
          <p:nvPr/>
        </p:nvPicPr>
        <p:blipFill rotWithShape="1">
          <a:blip r:embed="rId2"/>
          <a:srcRect l="10792" t="4117" r="13196" b="10649"/>
          <a:stretch/>
        </p:blipFill>
        <p:spPr>
          <a:xfrm>
            <a:off x="7344697" y="1995948"/>
            <a:ext cx="4720359" cy="3519949"/>
          </a:xfrm>
          <a:prstGeom prst="flowChartTerminator">
            <a:avLst/>
          </a:prstGeom>
        </p:spPr>
      </p:pic>
    </p:spTree>
    <p:extLst>
      <p:ext uri="{BB962C8B-B14F-4D97-AF65-F5344CB8AC3E}">
        <p14:creationId xmlns:p14="http://schemas.microsoft.com/office/powerpoint/2010/main" val="65720468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 xmlns:a16="http://schemas.microsoft.com/office/drawing/2014/main" id="{1A4BAB77-41E5-424F-8943-F18263E2BC47}"/>
              </a:ext>
            </a:extLst>
          </p:cNvPr>
          <p:cNvPicPr>
            <a:picLocks noGrp="1" noChangeAspect="1"/>
          </p:cNvPicPr>
          <p:nvPr>
            <p:ph idx="1"/>
          </p:nvPr>
        </p:nvPicPr>
        <p:blipFill rotWithShape="1">
          <a:blip r:embed="rId2"/>
          <a:srcRect t="18478"/>
          <a:stretch/>
        </p:blipFill>
        <p:spPr>
          <a:xfrm>
            <a:off x="20" y="10"/>
            <a:ext cx="12191980" cy="6857990"/>
          </a:xfrm>
          <a:prstGeom prst="rect">
            <a:avLst/>
          </a:prstGeom>
        </p:spPr>
      </p:pic>
      <p:sp>
        <p:nvSpPr>
          <p:cNvPr id="15" name="Rectangle 14">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DCAE8C13-B269-F062-A454-6185252D7B1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 sz="3600" b="1" smtClean="0">
                <a:solidFill>
                  <a:srgbClr val="002060"/>
                </a:solidFill>
                <a:latin typeface="Arial" panose="020B0604020202020204" pitchFamily="34" charset="0"/>
                <a:cs typeface="Arial" panose="020B0604020202020204" pitchFamily="34" charset="0"/>
              </a:rPr>
              <a:t>6. </a:t>
            </a:r>
            <a:r>
              <a:rPr lang="pl-PL" sz="3600" b="1" smtClean="0">
                <a:solidFill>
                  <a:srgbClr val="002060"/>
                </a:solidFill>
                <a:latin typeface="Arial" panose="020B0604020202020204" pitchFamily="34" charset="0"/>
                <a:cs typeface="Arial" panose="020B0604020202020204" pitchFamily="34" charset="0"/>
              </a:rPr>
              <a:t>WRITING EVERYTHING DOWN </a:t>
            </a:r>
            <a:r>
              <a:rPr lang="en" sz="3600" b="1" smtClean="0">
                <a:solidFill>
                  <a:srgbClr val="002060"/>
                </a:solidFill>
                <a:latin typeface="Arial" panose="020B0604020202020204" pitchFamily="34" charset="0"/>
                <a:cs typeface="Arial" panose="020B0604020202020204" pitchFamily="34" charset="0"/>
              </a:rPr>
              <a:t>MANUALLY</a:t>
            </a:r>
            <a:endParaRPr lang="en" sz="3600" b="1" dirty="0">
              <a:solidFill>
                <a:srgbClr val="002060"/>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55093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42AD408D-0D58-8B06-15CF-403F0DCC368E}"/>
              </a:ext>
            </a:extLst>
          </p:cNvPr>
          <p:cNvPicPr>
            <a:picLocks noGrp="1" noChangeAspect="1"/>
          </p:cNvPicPr>
          <p:nvPr>
            <p:ph idx="1"/>
          </p:nvPr>
        </p:nvPicPr>
        <p:blipFill rotWithShape="1">
          <a:blip r:embed="rId2"/>
          <a:srcRect l="10055" r="10834"/>
          <a:stretch/>
        </p:blipFill>
        <p:spPr>
          <a:xfrm>
            <a:off x="20" y="10"/>
            <a:ext cx="12191980" cy="6857990"/>
          </a:xfrm>
          <a:prstGeom prst="rect">
            <a:avLst/>
          </a:prstGeom>
        </p:spPr>
      </p:pic>
      <p:sp>
        <p:nvSpPr>
          <p:cNvPr id="9" name="Rectangle 8">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E3161B9E-A9EE-E8EA-B332-CB6DDE362D4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 sz="3600" b="1" smtClean="0">
                <a:solidFill>
                  <a:srgbClr val="F20769"/>
                </a:solidFill>
                <a:latin typeface="Arial" panose="020B0604020202020204" pitchFamily="34" charset="0"/>
                <a:cs typeface="Arial" panose="020B0604020202020204" pitchFamily="34" charset="0"/>
              </a:rPr>
              <a:t>7.</a:t>
            </a:r>
            <a:r>
              <a:rPr lang="pl-PL" sz="3600" b="1" smtClean="0">
                <a:solidFill>
                  <a:srgbClr val="F20769"/>
                </a:solidFill>
                <a:latin typeface="Arial" panose="020B0604020202020204" pitchFamily="34" charset="0"/>
                <a:cs typeface="Arial" panose="020B0604020202020204" pitchFamily="34" charset="0"/>
              </a:rPr>
              <a:t> </a:t>
            </a:r>
            <a:r>
              <a:rPr lang="en" sz="3600" b="1" smtClean="0">
                <a:solidFill>
                  <a:srgbClr val="F20769"/>
                </a:solidFill>
                <a:latin typeface="Arial" panose="020B0604020202020204" pitchFamily="34" charset="0"/>
                <a:cs typeface="Arial" panose="020B0604020202020204" pitchFamily="34" charset="0"/>
              </a:rPr>
              <a:t>CREATE WHILE SLEEP</a:t>
            </a:r>
            <a:r>
              <a:rPr lang="pl-PL" sz="3600" b="1" smtClean="0">
                <a:solidFill>
                  <a:srgbClr val="F20769"/>
                </a:solidFill>
                <a:latin typeface="Arial" panose="020B0604020202020204" pitchFamily="34" charset="0"/>
                <a:cs typeface="Arial" panose="020B0604020202020204" pitchFamily="34" charset="0"/>
              </a:rPr>
              <a:t>ING</a:t>
            </a:r>
            <a:endParaRPr lang="en" sz="3600" b="1" dirty="0">
              <a:solidFill>
                <a:srgbClr val="F20769"/>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68391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 xmlns:a16="http://schemas.microsoft.com/office/drawing/2014/main" id="{6468BA2B-F9C3-0D11-C44B-C404759670C5}"/>
              </a:ext>
            </a:extLst>
          </p:cNvPr>
          <p:cNvPicPr>
            <a:picLocks noGrp="1" noChangeAspect="1"/>
          </p:cNvPicPr>
          <p:nvPr>
            <p:ph idx="1"/>
          </p:nvPr>
        </p:nvPicPr>
        <p:blipFill rotWithShape="1">
          <a:blip r:embed="rId2"/>
          <a:srcRect t="10000"/>
          <a:stretch/>
        </p:blipFill>
        <p:spPr>
          <a:xfrm>
            <a:off x="20" y="10"/>
            <a:ext cx="12191980" cy="6857990"/>
          </a:xfrm>
          <a:prstGeom prst="rect">
            <a:avLst/>
          </a:prstGeom>
        </p:spPr>
      </p:pic>
      <p:sp>
        <p:nvSpPr>
          <p:cNvPr id="11" name="Rectangle 10">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E3161B9E-A9EE-E8EA-B332-CB6DDE362D45}"/>
              </a:ext>
            </a:extLst>
          </p:cNvPr>
          <p:cNvSpPr>
            <a:spLocks noGrp="1"/>
          </p:cNvSpPr>
          <p:nvPr>
            <p:ph type="title"/>
          </p:nvPr>
        </p:nvSpPr>
        <p:spPr>
          <a:xfrm>
            <a:off x="175099" y="4455268"/>
            <a:ext cx="11559702" cy="1606808"/>
          </a:xfrm>
          <a:solidFill>
            <a:schemeClr val="bg1"/>
          </a:solidFill>
        </p:spPr>
        <p:txBody>
          <a:bodyPr vert="horz" lIns="91440" tIns="45720" rIns="91440" bIns="45720" rtlCol="0" anchor="ctr">
            <a:noAutofit/>
          </a:bodyPr>
          <a:lstStyle/>
          <a:p>
            <a:pPr algn="ctr"/>
            <a:r>
              <a:rPr lang="en" sz="4800" b="1" smtClean="0">
                <a:solidFill>
                  <a:srgbClr val="F20769"/>
                </a:solidFill>
                <a:latin typeface="Arial" panose="020B0604020202020204" pitchFamily="34" charset="0"/>
                <a:cs typeface="Arial" panose="020B0604020202020204" pitchFamily="34" charset="0"/>
              </a:rPr>
              <a:t>TOOLS SUPPORTING THE PROCESS OF GENERATING IDEAS</a:t>
            </a:r>
            <a:endParaRPr lang="en" sz="4800" b="1" dirty="0">
              <a:solidFill>
                <a:srgbClr val="F20769"/>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18321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79BB35BC-D5C2-4C8B-A22A-A71E619191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A97B505B-AE37-41EF-A7F7-00E017C46A50}"/>
              </a:ext>
            </a:extLst>
          </p:cNvPr>
          <p:cNvSpPr>
            <a:spLocks noGrp="1"/>
          </p:cNvSpPr>
          <p:nvPr>
            <p:ph type="title"/>
          </p:nvPr>
        </p:nvSpPr>
        <p:spPr>
          <a:xfrm>
            <a:off x="6116569" y="365125"/>
            <a:ext cx="5237229" cy="1807305"/>
          </a:xfrm>
        </p:spPr>
        <p:txBody>
          <a:bodyPr>
            <a:normAutofit/>
          </a:bodyPr>
          <a:lstStyle/>
          <a:p>
            <a:r>
              <a:rPr lang="en" sz="4100" b="1" smtClean="0">
                <a:solidFill>
                  <a:srgbClr val="F20769"/>
                </a:solidFill>
                <a:latin typeface="Times New Roman"/>
                <a:cs typeface="Calibri Light"/>
              </a:rPr>
              <a:t>DESIGN THINKING </a:t>
            </a:r>
            <a:r>
              <a:rPr lang="en" sz="4100" smtClean="0">
                <a:solidFill>
                  <a:srgbClr val="F20769"/>
                </a:solidFill>
                <a:latin typeface="Times New Roman"/>
                <a:cs typeface="Calibri Light"/>
              </a:rPr>
              <a:t>- step by step </a:t>
            </a:r>
            <a:endParaRPr lang="en" sz="4100" dirty="0">
              <a:solidFill>
                <a:srgbClr val="F20769"/>
              </a:solidFill>
              <a:latin typeface="Times New Roman"/>
              <a:cs typeface="Calibri Light"/>
            </a:endParaRPr>
          </a:p>
        </p:txBody>
      </p:sp>
      <p:pic>
        <p:nvPicPr>
          <p:cNvPr id="4" name="Picture 4">
            <a:extLst>
              <a:ext uri="{FF2B5EF4-FFF2-40B4-BE49-F238E27FC236}">
                <a16:creationId xmlns="" xmlns:a16="http://schemas.microsoft.com/office/drawing/2014/main" id="{18CE3C15-09FB-26BC-473F-1CB2D44A05AD}"/>
              </a:ext>
            </a:extLst>
          </p:cNvPr>
          <p:cNvPicPr>
            <a:picLocks noChangeAspect="1"/>
          </p:cNvPicPr>
          <p:nvPr/>
        </p:nvPicPr>
        <p:blipFill rotWithShape="1">
          <a:blip r:embed="rId2"/>
          <a:srcRect l="22624" r="18066"/>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 xmlns:a16="http://schemas.microsoft.com/office/drawing/2014/main" id="{88B966CB-6422-58E0-A13B-B3D27F28396B}"/>
              </a:ext>
            </a:extLst>
          </p:cNvPr>
          <p:cNvSpPr>
            <a:spLocks noGrp="1"/>
          </p:cNvSpPr>
          <p:nvPr>
            <p:ph idx="1"/>
          </p:nvPr>
        </p:nvSpPr>
        <p:spPr>
          <a:xfrm>
            <a:off x="5895562" y="1786958"/>
            <a:ext cx="6033330" cy="4390005"/>
          </a:xfrm>
        </p:spPr>
        <p:txBody>
          <a:bodyPr vert="horz" lIns="91440" tIns="45720" rIns="91440" bIns="45720" rtlCol="0" anchor="t">
            <a:normAutofit/>
          </a:bodyPr>
          <a:lstStyle/>
          <a:p>
            <a:endParaRPr lang="en-US" sz="2000" smtClean="0"/>
          </a:p>
          <a:p>
            <a:endParaRPr lang="en-US" sz="2000" smtClean="0"/>
          </a:p>
          <a:p>
            <a:pPr marL="0" indent="0">
              <a:buNone/>
            </a:pPr>
            <a:r>
              <a:rPr lang="en" sz="2400" b="1" smtClean="0">
                <a:solidFill>
                  <a:srgbClr val="7030A0"/>
                </a:solidFill>
                <a:latin typeface="Times New Roman"/>
                <a:cs typeface="Times New Roman"/>
              </a:rPr>
              <a:t>STEP 1 </a:t>
            </a:r>
            <a:r>
              <a:rPr lang="en" sz="2400" b="1" smtClean="0">
                <a:latin typeface="Times New Roman"/>
                <a:cs typeface="Times New Roman"/>
              </a:rPr>
              <a:t>- EMPATHY</a:t>
            </a:r>
          </a:p>
          <a:p>
            <a:pPr marL="0" indent="0">
              <a:buNone/>
            </a:pPr>
            <a:r>
              <a:rPr lang="en" sz="2400" b="1" smtClean="0">
                <a:solidFill>
                  <a:srgbClr val="7030A0"/>
                </a:solidFill>
                <a:latin typeface="Times New Roman"/>
                <a:cs typeface="Times New Roman"/>
              </a:rPr>
              <a:t>STEP 2 </a:t>
            </a:r>
            <a:r>
              <a:rPr lang="en" sz="2400" b="1" smtClean="0">
                <a:latin typeface="Times New Roman"/>
                <a:cs typeface="Times New Roman"/>
              </a:rPr>
              <a:t>- DEFINING THE PROBLEM</a:t>
            </a:r>
            <a:endParaRPr lang="en-US" sz="2400" b="1" smtClean="0">
              <a:latin typeface="Times New Roman"/>
              <a:cs typeface="Calibri"/>
            </a:endParaRPr>
          </a:p>
          <a:p>
            <a:pPr marL="0" indent="0">
              <a:buNone/>
            </a:pPr>
            <a:r>
              <a:rPr lang="en" sz="2400" b="1" smtClean="0">
                <a:solidFill>
                  <a:srgbClr val="7030A0"/>
                </a:solidFill>
                <a:latin typeface="Times New Roman"/>
                <a:cs typeface="Times New Roman"/>
              </a:rPr>
              <a:t>STEP 3 </a:t>
            </a:r>
            <a:r>
              <a:rPr lang="en" sz="2400" b="1" smtClean="0">
                <a:latin typeface="Times New Roman"/>
                <a:cs typeface="Times New Roman"/>
              </a:rPr>
              <a:t>- LOOKING FOR SOLUTIONS</a:t>
            </a:r>
            <a:endParaRPr lang="en-US" sz="2400" b="1" smtClean="0">
              <a:latin typeface="Times New Roman"/>
              <a:cs typeface="Calibri"/>
            </a:endParaRPr>
          </a:p>
          <a:p>
            <a:pPr marL="0" indent="0">
              <a:buNone/>
            </a:pPr>
            <a:r>
              <a:rPr lang="en" sz="2400" b="1" smtClean="0">
                <a:solidFill>
                  <a:srgbClr val="7030A0"/>
                </a:solidFill>
                <a:latin typeface="Times New Roman"/>
                <a:cs typeface="Times New Roman"/>
              </a:rPr>
              <a:t>STEP 4 </a:t>
            </a:r>
            <a:r>
              <a:rPr lang="en" sz="2400" b="1" smtClean="0">
                <a:latin typeface="Times New Roman"/>
                <a:cs typeface="Times New Roman"/>
              </a:rPr>
              <a:t>- PROTOTYPING</a:t>
            </a:r>
            <a:endParaRPr lang="en-US" sz="2400" b="1" smtClean="0">
              <a:latin typeface="Times New Roman"/>
              <a:cs typeface="Calibri"/>
            </a:endParaRPr>
          </a:p>
          <a:p>
            <a:pPr marL="0" indent="0">
              <a:buNone/>
            </a:pPr>
            <a:r>
              <a:rPr lang="en" sz="2400" b="1" smtClean="0">
                <a:solidFill>
                  <a:srgbClr val="7030A0"/>
                </a:solidFill>
                <a:latin typeface="Times New Roman"/>
                <a:cs typeface="Times New Roman"/>
              </a:rPr>
              <a:t>STEP 5 </a:t>
            </a:r>
            <a:r>
              <a:rPr lang="en" sz="2400" b="1" smtClean="0">
                <a:latin typeface="Times New Roman"/>
                <a:cs typeface="Times New Roman"/>
              </a:rPr>
              <a:t>- TESTING</a:t>
            </a:r>
          </a:p>
          <a:p>
            <a:pPr marL="0" indent="0">
              <a:buNone/>
            </a:pPr>
            <a:endParaRPr lang="en-US" sz="2000" dirty="0">
              <a:latin typeface="Times New Roman"/>
              <a:cs typeface="Times New Roman"/>
            </a:endParaRPr>
          </a:p>
        </p:txBody>
      </p:sp>
    </p:spTree>
    <p:extLst>
      <p:ext uri="{BB962C8B-B14F-4D97-AF65-F5344CB8AC3E}">
        <p14:creationId xmlns:p14="http://schemas.microsoft.com/office/powerpoint/2010/main" val="3056241414"/>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 wizytówka, grafika wektorowa&#10;&#10;Opis wygenerowany automatycznie">
            <a:extLst>
              <a:ext uri="{FF2B5EF4-FFF2-40B4-BE49-F238E27FC236}">
                <a16:creationId xmlns="" xmlns:a16="http://schemas.microsoft.com/office/drawing/2014/main" id="{6E10D9F9-340D-7B43-155B-7AF376479E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362" b="20143"/>
          <a:stretch/>
        </p:blipFill>
        <p:spPr>
          <a:xfrm>
            <a:off x="7060893" y="4531032"/>
            <a:ext cx="3343859" cy="1955978"/>
          </a:xfrm>
          <a:prstGeom prst="rect">
            <a:avLst/>
          </a:prstGeom>
        </p:spPr>
      </p:pic>
      <p:pic>
        <p:nvPicPr>
          <p:cNvPr id="10" name="Obraz 9">
            <a:extLst>
              <a:ext uri="{FF2B5EF4-FFF2-40B4-BE49-F238E27FC236}">
                <a16:creationId xmlns="" xmlns:a16="http://schemas.microsoft.com/office/drawing/2014/main" id="{EC7912BA-FE14-2FD2-F05B-1D03277DB4C8}"/>
              </a:ext>
            </a:extLst>
          </p:cNvPr>
          <p:cNvPicPr>
            <a:picLocks noChangeAspect="1"/>
          </p:cNvPicPr>
          <p:nvPr/>
        </p:nvPicPr>
        <p:blipFill rotWithShape="1">
          <a:blip r:embed="rId3">
            <a:extLst>
              <a:ext uri="{28A0092B-C50C-407E-A947-70E740481C1C}">
                <a14:useLocalDpi xmlns:a14="http://schemas.microsoft.com/office/drawing/2010/main" val="0"/>
              </a:ext>
            </a:extLst>
          </a:blip>
          <a:srcRect t="20789" b="15411"/>
          <a:stretch/>
        </p:blipFill>
        <p:spPr>
          <a:xfrm>
            <a:off x="7539985" y="196646"/>
            <a:ext cx="4652015" cy="2967953"/>
          </a:xfrm>
          <a:prstGeom prst="rect">
            <a:avLst/>
          </a:prstGeom>
        </p:spPr>
      </p:pic>
      <p:sp>
        <p:nvSpPr>
          <p:cNvPr id="2" name="Tytuł 1"/>
          <p:cNvSpPr>
            <a:spLocks noGrp="1"/>
          </p:cNvSpPr>
          <p:nvPr>
            <p:ph type="ctrTitle"/>
          </p:nvPr>
        </p:nvSpPr>
        <p:spPr>
          <a:xfrm>
            <a:off x="1554050" y="1020119"/>
            <a:ext cx="9144000" cy="5333233"/>
          </a:xfrm>
        </p:spPr>
        <p:txBody>
          <a:bodyPr vert="horz" lIns="91440" tIns="45720" rIns="91440" bIns="45720" rtlCol="0" anchor="b">
            <a:noAutofit/>
          </a:bodyPr>
          <a:lstStyle/>
          <a:p>
            <a:pPr algn="l"/>
            <a:r>
              <a:rPr lang="en" sz="3600" b="1" dirty="0" smtClean="0">
                <a:solidFill>
                  <a:srgbClr val="F20769"/>
                </a:solidFill>
                <a:latin typeface="Arial" panose="020B0604020202020204" pitchFamily="34" charset="0"/>
                <a:cs typeface="Arial" panose="020B0604020202020204" pitchFamily="34" charset="0"/>
              </a:rPr>
              <a:t>S</a:t>
            </a:r>
            <a:r>
              <a:rPr lang="en" sz="3600" dirty="0" smtClean="0">
                <a:solidFill>
                  <a:srgbClr val="F20769"/>
                </a:solidFill>
                <a:latin typeface="Times New Roman"/>
                <a:cs typeface="Calibri Light"/>
              </a:rPr>
              <a:t> </a:t>
            </a:r>
            <a:r>
              <a:rPr lang="pl-PL" sz="3600" dirty="0" smtClean="0">
                <a:solidFill>
                  <a:srgbClr val="F20769"/>
                </a:solidFill>
                <a:latin typeface="Times New Roman"/>
                <a:cs typeface="Calibri Light"/>
              </a:rPr>
              <a:t> </a:t>
            </a:r>
            <a:r>
              <a:rPr lang="en" sz="2400" dirty="0" smtClean="0">
                <a:solidFill>
                  <a:srgbClr val="F20769"/>
                </a:solidFill>
                <a:latin typeface="Arial" panose="020B0604020202020204" pitchFamily="34" charset="0"/>
                <a:cs typeface="Arial" panose="020B0604020202020204" pitchFamily="34" charset="0"/>
              </a:rPr>
              <a:t>(substitute) </a:t>
            </a:r>
            <a:endParaRPr lang="en-US" sz="2400" dirty="0" smtClean="0">
              <a:solidFill>
                <a:srgbClr val="F20769"/>
              </a:solidFill>
              <a:latin typeface="Arial" panose="020B0604020202020204" pitchFamily="34" charset="0"/>
              <a:cs typeface="Arial" panose="020B0604020202020204" pitchFamily="34" charset="0"/>
            </a:endParaRPr>
          </a:p>
          <a:p>
            <a:pPr algn="l"/>
            <a:r>
              <a:rPr lang="pl-PL" sz="3600" b="1" dirty="0" smtClean="0">
                <a:solidFill>
                  <a:srgbClr val="F20769"/>
                </a:solidFill>
                <a:latin typeface="Arial" panose="020B0604020202020204" pitchFamily="34" charset="0"/>
                <a:cs typeface="Arial" panose="020B0604020202020204" pitchFamily="34" charset="0"/>
              </a:rPr>
              <a:t>C</a:t>
            </a:r>
            <a:r>
              <a:rPr lang="en" sz="4400" dirty="0" smtClean="0">
                <a:latin typeface="Times New Roman"/>
                <a:cs typeface="Calibri Light"/>
              </a:rPr>
              <a:t> </a:t>
            </a:r>
            <a:r>
              <a:rPr lang="en" sz="2400" dirty="0" smtClean="0">
                <a:solidFill>
                  <a:srgbClr val="F20769"/>
                </a:solidFill>
                <a:latin typeface="Arial" panose="020B0604020202020204" pitchFamily="34" charset="0"/>
                <a:cs typeface="Arial" panose="020B0604020202020204" pitchFamily="34" charset="0"/>
              </a:rPr>
              <a:t>(combine)  </a:t>
            </a:r>
            <a:r>
              <a:rPr lang="pl-PL" sz="3200" dirty="0" smtClean="0">
                <a:latin typeface="Times New Roman"/>
                <a:cs typeface="Calibri Light"/>
              </a:rPr>
              <a:t/>
            </a:r>
            <a:br>
              <a:rPr lang="pl-PL" sz="3200" dirty="0" smtClean="0">
                <a:latin typeface="Times New Roman"/>
                <a:cs typeface="Calibri Light"/>
              </a:rPr>
            </a:br>
            <a:r>
              <a:rPr lang="en" sz="3600" b="1" dirty="0" smtClean="0">
                <a:solidFill>
                  <a:srgbClr val="F20769"/>
                </a:solidFill>
                <a:latin typeface="Arial" panose="020B0604020202020204" pitchFamily="34" charset="0"/>
                <a:cs typeface="Arial" panose="020B0604020202020204" pitchFamily="34" charset="0"/>
              </a:rPr>
              <a:t>A</a:t>
            </a:r>
            <a:r>
              <a:rPr lang="en" sz="3600" dirty="0" smtClean="0">
                <a:latin typeface="Times New Roman"/>
                <a:cs typeface="Calibri Light"/>
              </a:rPr>
              <a:t> </a:t>
            </a:r>
            <a:r>
              <a:rPr lang="en" sz="2400" dirty="0" smtClean="0">
                <a:solidFill>
                  <a:srgbClr val="F20769"/>
                </a:solidFill>
                <a:latin typeface="Arial" panose="020B0604020202020204" pitchFamily="34" charset="0"/>
                <a:cs typeface="Arial" panose="020B0604020202020204" pitchFamily="34" charset="0"/>
              </a:rPr>
              <a:t>(a</a:t>
            </a:r>
            <a:r>
              <a:rPr lang="pl-PL" sz="2400" dirty="0" err="1" smtClean="0">
                <a:solidFill>
                  <a:srgbClr val="F20769"/>
                </a:solidFill>
                <a:latin typeface="Arial" panose="020B0604020202020204" pitchFamily="34" charset="0"/>
                <a:cs typeface="Arial" panose="020B0604020202020204" pitchFamily="34" charset="0"/>
              </a:rPr>
              <a:t>dapt</a:t>
            </a:r>
            <a:r>
              <a:rPr lang="en" sz="2400" dirty="0" smtClean="0">
                <a:solidFill>
                  <a:srgbClr val="F20769"/>
                </a:solidFill>
                <a:latin typeface="Arial" panose="020B0604020202020204" pitchFamily="34" charset="0"/>
                <a:cs typeface="Arial" panose="020B0604020202020204" pitchFamily="34" charset="0"/>
              </a:rPr>
              <a:t>)</a:t>
            </a:r>
            <a:r>
              <a:rPr lang="pl-PL" sz="2400" dirty="0" smtClean="0">
                <a:solidFill>
                  <a:srgbClr val="F20769"/>
                </a:solidFill>
                <a:latin typeface="Arial" panose="020B0604020202020204" pitchFamily="34" charset="0"/>
                <a:cs typeface="Arial" panose="020B0604020202020204" pitchFamily="34" charset="0"/>
              </a:rPr>
              <a:t/>
            </a:r>
            <a:br>
              <a:rPr lang="pl-PL" sz="2400" dirty="0" smtClean="0">
                <a:solidFill>
                  <a:srgbClr val="F20769"/>
                </a:solidFill>
                <a:latin typeface="Arial" panose="020B0604020202020204" pitchFamily="34" charset="0"/>
                <a:cs typeface="Arial" panose="020B0604020202020204" pitchFamily="34" charset="0"/>
              </a:rPr>
            </a:br>
            <a:r>
              <a:rPr lang="en" sz="3600" b="1" dirty="0" smtClean="0">
                <a:solidFill>
                  <a:srgbClr val="F20769"/>
                </a:solidFill>
                <a:latin typeface="Arial" panose="020B0604020202020204" pitchFamily="34" charset="0"/>
                <a:cs typeface="Arial" panose="020B0604020202020204" pitchFamily="34" charset="0"/>
              </a:rPr>
              <a:t>M</a:t>
            </a:r>
            <a:r>
              <a:rPr lang="en" sz="3600" b="1" dirty="0" smtClean="0">
                <a:solidFill>
                  <a:srgbClr val="F20769"/>
                </a:solidFill>
                <a:latin typeface="Times New Roman"/>
                <a:ea typeface="+mj-lt"/>
                <a:cs typeface="+mj-lt"/>
              </a:rPr>
              <a:t> </a:t>
            </a:r>
            <a:r>
              <a:rPr lang="en" sz="2400" dirty="0" smtClean="0">
                <a:solidFill>
                  <a:srgbClr val="F20769"/>
                </a:solidFill>
                <a:latin typeface="Arial" panose="020B0604020202020204" pitchFamily="34" charset="0"/>
                <a:cs typeface="Arial" panose="020B0604020202020204" pitchFamily="34" charset="0"/>
              </a:rPr>
              <a:t>(modify / magnify / minify) </a:t>
            </a:r>
            <a:endParaRPr lang="pl-PL" sz="2400" dirty="0" smtClean="0">
              <a:solidFill>
                <a:srgbClr val="F20769"/>
              </a:solidFill>
              <a:latin typeface="Arial" panose="020B0604020202020204" pitchFamily="34" charset="0"/>
              <a:cs typeface="Arial" panose="020B0604020202020204" pitchFamily="34" charset="0"/>
            </a:endParaRPr>
          </a:p>
          <a:p>
            <a:pPr algn="just"/>
            <a:r>
              <a:rPr lang="en" sz="3600" b="1" dirty="0" smtClean="0">
                <a:solidFill>
                  <a:srgbClr val="F20769"/>
                </a:solidFill>
                <a:latin typeface="Times New Roman"/>
                <a:ea typeface="+mj-lt"/>
                <a:cs typeface="+mj-lt"/>
              </a:rPr>
              <a:t>P</a:t>
            </a:r>
            <a:r>
              <a:rPr lang="en" sz="3600" dirty="0" smtClean="0">
                <a:latin typeface="Times New Roman"/>
                <a:ea typeface="+mj-lt"/>
                <a:cs typeface="+mj-lt"/>
              </a:rPr>
              <a:t> </a:t>
            </a:r>
            <a:r>
              <a:rPr lang="pl-PL" sz="3600" dirty="0" smtClean="0">
                <a:latin typeface="Times New Roman"/>
                <a:ea typeface="+mj-lt"/>
                <a:cs typeface="+mj-lt"/>
              </a:rPr>
              <a:t> </a:t>
            </a:r>
            <a:r>
              <a:rPr lang="en" sz="2400" dirty="0" smtClean="0">
                <a:solidFill>
                  <a:srgbClr val="F20769"/>
                </a:solidFill>
                <a:latin typeface="Arial" panose="020B0604020202020204" pitchFamily="34" charset="0"/>
                <a:cs typeface="Arial" panose="020B0604020202020204" pitchFamily="34" charset="0"/>
              </a:rPr>
              <a:t>(put to </a:t>
            </a:r>
            <a:r>
              <a:rPr lang="pl-PL" sz="2400" dirty="0" err="1" smtClean="0">
                <a:solidFill>
                  <a:srgbClr val="F20769"/>
                </a:solidFill>
                <a:latin typeface="Arial" panose="020B0604020202020204" pitchFamily="34" charset="0"/>
                <a:cs typeface="Arial" panose="020B0604020202020204" pitchFamily="34" charset="0"/>
              </a:rPr>
              <a:t>other</a:t>
            </a:r>
            <a:r>
              <a:rPr lang="pl-PL" sz="2400" dirty="0" smtClean="0">
                <a:solidFill>
                  <a:srgbClr val="F20769"/>
                </a:solidFill>
                <a:latin typeface="Arial" panose="020B0604020202020204" pitchFamily="34" charset="0"/>
                <a:cs typeface="Arial" panose="020B0604020202020204" pitchFamily="34" charset="0"/>
              </a:rPr>
              <a:t> </a:t>
            </a:r>
            <a:r>
              <a:rPr lang="pl-PL" sz="2400" dirty="0" err="1" smtClean="0">
                <a:solidFill>
                  <a:srgbClr val="F20769"/>
                </a:solidFill>
                <a:latin typeface="Arial" panose="020B0604020202020204" pitchFamily="34" charset="0"/>
                <a:cs typeface="Arial" panose="020B0604020202020204" pitchFamily="34" charset="0"/>
              </a:rPr>
              <a:t>uses</a:t>
            </a:r>
            <a:r>
              <a:rPr lang="en" sz="2400" dirty="0" smtClean="0">
                <a:solidFill>
                  <a:srgbClr val="F20769"/>
                </a:solidFill>
                <a:latin typeface="Arial" panose="020B0604020202020204" pitchFamily="34" charset="0"/>
                <a:cs typeface="Arial" panose="020B0604020202020204" pitchFamily="34" charset="0"/>
              </a:rPr>
              <a:t>) </a:t>
            </a:r>
            <a:endParaRPr lang="pl-PL" sz="2400" dirty="0" smtClean="0">
              <a:solidFill>
                <a:srgbClr val="F20769"/>
              </a:solidFill>
              <a:latin typeface="Arial" panose="020B0604020202020204" pitchFamily="34" charset="0"/>
              <a:cs typeface="Arial" panose="020B0604020202020204" pitchFamily="34" charset="0"/>
            </a:endParaRPr>
          </a:p>
          <a:p>
            <a:pPr algn="just"/>
            <a:r>
              <a:rPr lang="en" sz="3600" b="1" dirty="0" smtClean="0">
                <a:solidFill>
                  <a:srgbClr val="F20769"/>
                </a:solidFill>
                <a:latin typeface="Arial" panose="020B0604020202020204" pitchFamily="34" charset="0"/>
                <a:cs typeface="Arial" panose="020B0604020202020204" pitchFamily="34" charset="0"/>
              </a:rPr>
              <a:t>E</a:t>
            </a:r>
            <a:r>
              <a:rPr lang="en" sz="3600" dirty="0" smtClean="0">
                <a:latin typeface="Times New Roman"/>
                <a:ea typeface="+mj-lt"/>
                <a:cs typeface="+mj-lt"/>
              </a:rPr>
              <a:t> </a:t>
            </a:r>
            <a:r>
              <a:rPr lang="pl-PL" sz="4400" dirty="0">
                <a:latin typeface="Times New Roman"/>
                <a:ea typeface="+mj-lt"/>
                <a:cs typeface="+mj-lt"/>
              </a:rPr>
              <a:t> </a:t>
            </a:r>
            <a:r>
              <a:rPr lang="en" sz="2400" dirty="0" smtClean="0">
                <a:solidFill>
                  <a:srgbClr val="F20769"/>
                </a:solidFill>
                <a:latin typeface="Arial" panose="020B0604020202020204" pitchFamily="34" charset="0"/>
                <a:cs typeface="Arial" panose="020B0604020202020204" pitchFamily="34" charset="0"/>
              </a:rPr>
              <a:t>(eliminate) </a:t>
            </a:r>
            <a:endParaRPr lang="pl-PL" sz="2400" dirty="0" smtClean="0">
              <a:solidFill>
                <a:srgbClr val="F20769"/>
              </a:solidFill>
              <a:latin typeface="Arial" panose="020B0604020202020204" pitchFamily="34" charset="0"/>
              <a:cs typeface="Arial" panose="020B0604020202020204" pitchFamily="34" charset="0"/>
            </a:endParaRPr>
          </a:p>
          <a:p>
            <a:pPr algn="just"/>
            <a:r>
              <a:rPr lang="en" sz="3600" b="1" dirty="0" smtClean="0">
                <a:solidFill>
                  <a:srgbClr val="F20769"/>
                </a:solidFill>
                <a:latin typeface="Arial" panose="020B0604020202020204" pitchFamily="34" charset="0"/>
                <a:cs typeface="Arial" panose="020B0604020202020204" pitchFamily="34" charset="0"/>
              </a:rPr>
              <a:t>R</a:t>
            </a:r>
            <a:r>
              <a:rPr lang="en" sz="3600" dirty="0" smtClean="0">
                <a:latin typeface="Times New Roman"/>
                <a:ea typeface="+mj-lt"/>
                <a:cs typeface="+mj-lt"/>
              </a:rPr>
              <a:t> </a:t>
            </a:r>
            <a:r>
              <a:rPr lang="en" sz="4400" dirty="0" smtClean="0">
                <a:latin typeface="Times New Roman"/>
                <a:ea typeface="+mj-lt"/>
                <a:cs typeface="+mj-lt"/>
              </a:rPr>
              <a:t> </a:t>
            </a:r>
            <a:r>
              <a:rPr lang="en" sz="2400" dirty="0" smtClean="0">
                <a:solidFill>
                  <a:srgbClr val="F20769"/>
                </a:solidFill>
                <a:latin typeface="Arial" panose="020B0604020202020204" pitchFamily="34" charset="0"/>
                <a:cs typeface="Arial" panose="020B0604020202020204" pitchFamily="34" charset="0"/>
              </a:rPr>
              <a:t>(reverse / rearrange) </a:t>
            </a:r>
            <a:endParaRPr lang="pl-PL" sz="2400" dirty="0" smtClean="0">
              <a:solidFill>
                <a:srgbClr val="F20769"/>
              </a:solidFill>
              <a:latin typeface="Arial" panose="020B0604020202020204" pitchFamily="34" charset="0"/>
              <a:cs typeface="Arial" panose="020B0604020202020204" pitchFamily="34" charset="0"/>
            </a:endParaRPr>
          </a:p>
          <a:p>
            <a:pPr algn="l"/>
            <a:endParaRPr lang="pl-PL" sz="3600" dirty="0" smtClean="0">
              <a:latin typeface="Times New Roman"/>
              <a:cs typeface="Calibri Light"/>
            </a:endParaRPr>
          </a:p>
          <a:p>
            <a:endParaRPr lang="pl-PL" sz="4400" dirty="0">
              <a:cs typeface="Calibri Light"/>
            </a:endParaRPr>
          </a:p>
        </p:txBody>
      </p:sp>
      <p:cxnSp>
        <p:nvCxnSpPr>
          <p:cNvPr id="14" name="Łącznik prosty 13">
            <a:extLst>
              <a:ext uri="{FF2B5EF4-FFF2-40B4-BE49-F238E27FC236}">
                <a16:creationId xmlns="" xmlns:a16="http://schemas.microsoft.com/office/drawing/2014/main" id="{F6B4BB61-022B-DD1B-236E-91A724D3A62D}"/>
              </a:ext>
            </a:extLst>
          </p:cNvPr>
          <p:cNvCxnSpPr/>
          <p:nvPr/>
        </p:nvCxnSpPr>
        <p:spPr>
          <a:xfrm>
            <a:off x="1446455" y="1680622"/>
            <a:ext cx="0" cy="3298693"/>
          </a:xfrm>
          <a:prstGeom prst="line">
            <a:avLst/>
          </a:prstGeom>
          <a:ln w="38100">
            <a:solidFill>
              <a:srgbClr val="F207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840279"/>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 xmlns:a16="http://schemas.microsoft.com/office/drawing/2014/main" id="{7B8D01C8-C421-AC4D-0D47-46CFA0F3569D}"/>
              </a:ext>
            </a:extLst>
          </p:cNvPr>
          <p:cNvPicPr>
            <a:picLocks noGrp="1" noChangeAspect="1"/>
          </p:cNvPicPr>
          <p:nvPr>
            <p:ph idx="1"/>
          </p:nvPr>
        </p:nvPicPr>
        <p:blipFill rotWithShape="1">
          <a:blip r:embed="rId2"/>
          <a:srcRect t="25743"/>
          <a:stretch/>
        </p:blipFill>
        <p:spPr>
          <a:xfrm>
            <a:off x="20" y="10"/>
            <a:ext cx="12191980" cy="6857990"/>
          </a:xfrm>
          <a:prstGeom prst="rect">
            <a:avLst/>
          </a:prstGeom>
        </p:spPr>
      </p:pic>
      <p:sp>
        <p:nvSpPr>
          <p:cNvPr id="8" name="Rectangle 9">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720D43A2-A2E0-0136-28C6-5F147757916C}"/>
              </a:ext>
            </a:extLst>
          </p:cNvPr>
          <p:cNvSpPr>
            <a:spLocks noGrp="1"/>
          </p:cNvSpPr>
          <p:nvPr>
            <p:ph type="title"/>
          </p:nvPr>
        </p:nvSpPr>
        <p:spPr>
          <a:xfrm>
            <a:off x="490537" y="5430793"/>
            <a:ext cx="11210925" cy="744836"/>
          </a:xfrm>
        </p:spPr>
        <p:txBody>
          <a:bodyPr vert="horz" lIns="91440" tIns="45720" rIns="91440" bIns="45720" rtlCol="0" anchor="ctr">
            <a:noAutofit/>
          </a:bodyPr>
          <a:lstStyle/>
          <a:p>
            <a:pPr algn="ctr"/>
            <a:r>
              <a:rPr lang="en" sz="6600" b="1" dirty="0" smtClean="0">
                <a:solidFill>
                  <a:srgbClr val="7030A0"/>
                </a:solidFill>
                <a:latin typeface="Arial" panose="020B0604020202020204" pitchFamily="34" charset="0"/>
                <a:cs typeface="Arial" panose="020B0604020202020204" pitchFamily="34" charset="0"/>
              </a:rPr>
              <a:t>LOTUS</a:t>
            </a:r>
            <a:r>
              <a:rPr lang="en" sz="6600" b="1" dirty="0" smtClean="0">
                <a:solidFill>
                  <a:srgbClr val="7030A0"/>
                </a:solidFill>
                <a:latin typeface="Times New Roman"/>
                <a:cs typeface="Times New Roman"/>
              </a:rPr>
              <a:t> </a:t>
            </a:r>
            <a:r>
              <a:rPr lang="en" sz="6600" b="1" dirty="0" smtClean="0">
                <a:solidFill>
                  <a:srgbClr val="7030A0"/>
                </a:solidFill>
                <a:latin typeface="Arial" panose="020B0604020202020204" pitchFamily="34" charset="0"/>
                <a:cs typeface="Arial" panose="020B0604020202020204" pitchFamily="34" charset="0"/>
              </a:rPr>
              <a:t>FLOWER</a:t>
            </a:r>
            <a:endParaRPr lang="en" sz="6600" b="1" dirty="0">
              <a:solidFill>
                <a:srgbClr val="7030A0"/>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512142"/>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88B966CB-6422-58E0-A13B-B3D27F28396B}"/>
              </a:ext>
            </a:extLst>
          </p:cNvPr>
          <p:cNvSpPr>
            <a:spLocks noGrp="1"/>
          </p:cNvSpPr>
          <p:nvPr>
            <p:ph idx="1"/>
          </p:nvPr>
        </p:nvSpPr>
        <p:spPr>
          <a:xfrm>
            <a:off x="918803" y="1396189"/>
            <a:ext cx="4008384" cy="4393982"/>
          </a:xfrm>
        </p:spPr>
        <p:txBody>
          <a:bodyPr vert="horz" lIns="91440" tIns="45720" rIns="91440" bIns="45720" rtlCol="0" anchor="t">
            <a:noAutofit/>
          </a:bodyPr>
          <a:lstStyle/>
          <a:p>
            <a:r>
              <a:rPr lang="en-US" sz="2400" b="1" smtClean="0">
                <a:solidFill>
                  <a:srgbClr val="002060"/>
                </a:solidFill>
                <a:latin typeface="Arial" panose="020B0604020202020204" pitchFamily="34" charset="0"/>
                <a:cs typeface="Arial" panose="020B0604020202020204" pitchFamily="34" charset="0"/>
              </a:rPr>
              <a:t>Workshop work on specific problems</a:t>
            </a:r>
          </a:p>
          <a:p>
            <a:r>
              <a:rPr lang="en-US" sz="2400" b="1" smtClean="0">
                <a:solidFill>
                  <a:srgbClr val="002060"/>
                </a:solidFill>
                <a:latin typeface="Arial" panose="020B0604020202020204" pitchFamily="34" charset="0"/>
                <a:cs typeface="Arial" panose="020B0604020202020204" pitchFamily="34" charset="0"/>
              </a:rPr>
              <a:t>Analysis of cases and business trends</a:t>
            </a:r>
          </a:p>
          <a:p>
            <a:r>
              <a:rPr lang="en-US" sz="2400" b="1" smtClean="0">
                <a:solidFill>
                  <a:srgbClr val="002060"/>
                </a:solidFill>
                <a:latin typeface="Arial" panose="020B0604020202020204" pitchFamily="34" charset="0"/>
                <a:cs typeface="Arial" panose="020B0604020202020204" pitchFamily="34" charset="0"/>
              </a:rPr>
              <a:t>Individual exercises</a:t>
            </a:r>
          </a:p>
          <a:p>
            <a:r>
              <a:rPr lang="en-US" sz="2400" b="1" smtClean="0">
                <a:solidFill>
                  <a:srgbClr val="002060"/>
                </a:solidFill>
                <a:latin typeface="Arial" panose="020B0604020202020204" pitchFamily="34" charset="0"/>
                <a:cs typeface="Arial" panose="020B0604020202020204" pitchFamily="34" charset="0"/>
              </a:rPr>
              <a:t>Work in teams</a:t>
            </a:r>
          </a:p>
          <a:p>
            <a:r>
              <a:rPr lang="en-US" sz="2400" b="1" smtClean="0">
                <a:solidFill>
                  <a:srgbClr val="002060"/>
                </a:solidFill>
                <a:latin typeface="Arial" panose="020B0604020202020204" pitchFamily="34" charset="0"/>
                <a:cs typeface="Arial" panose="020B0604020202020204" pitchFamily="34" charset="0"/>
              </a:rPr>
              <a:t>Discussions, inspiration (theory) supported by numerous real-life examples</a:t>
            </a:r>
          </a:p>
          <a:p>
            <a:r>
              <a:rPr lang="en-US" sz="2400" b="1" smtClean="0">
                <a:solidFill>
                  <a:srgbClr val="002060"/>
                </a:solidFill>
                <a:latin typeface="Arial" panose="020B0604020202020204" pitchFamily="34" charset="0"/>
                <a:cs typeface="Arial" panose="020B0604020202020204" pitchFamily="34" charset="0"/>
              </a:rPr>
              <a:t>Drawing and graphic illustration of thoughts</a:t>
            </a:r>
            <a:endParaRPr lang="en-US" sz="2400" b="1" dirty="0">
              <a:solidFill>
                <a:srgbClr val="002060"/>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 xmlns:a16="http://schemas.microsoft.com/office/drawing/2014/main" id="{828A5161-06F1-46CF-8AD7-844680A59E1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4601497"/>
            <a:ext cx="1014060" cy="2017580"/>
            <a:chOff x="0" y="4601497"/>
            <a:chExt cx="1014060" cy="2017580"/>
          </a:xfrm>
        </p:grpSpPr>
        <p:sp>
          <p:nvSpPr>
            <p:cNvPr id="19" name="Isosceles Triangle 18">
              <a:extLst>
                <a:ext uri="{FF2B5EF4-FFF2-40B4-BE49-F238E27FC236}">
                  <a16:creationId xmlns="" xmlns:a16="http://schemas.microsoft.com/office/drawing/2014/main" id="{D3F51FEB-38FB-4F6C-9F7B-2F2AFAB6546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1E547BA6-BAE0-43BB-A7CA-60F69CE252F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4">
            <a:extLst>
              <a:ext uri="{FF2B5EF4-FFF2-40B4-BE49-F238E27FC236}">
                <a16:creationId xmlns="" xmlns:a16="http://schemas.microsoft.com/office/drawing/2014/main" id="{B2D58807-9AC1-90D9-086E-B8CF1E562000}"/>
              </a:ext>
            </a:extLst>
          </p:cNvPr>
          <p:cNvPicPr>
            <a:picLocks noChangeAspect="1"/>
          </p:cNvPicPr>
          <p:nvPr/>
        </p:nvPicPr>
        <p:blipFill rotWithShape="1">
          <a:blip r:embed="rId2"/>
          <a:srcRect t="15679" r="-2596"/>
          <a:stretch/>
        </p:blipFill>
        <p:spPr>
          <a:xfrm>
            <a:off x="5295320" y="2547348"/>
            <a:ext cx="6415570" cy="3480012"/>
          </a:xfrm>
          <a:prstGeom prst="rect">
            <a:avLst/>
          </a:prstGeom>
        </p:spPr>
      </p:pic>
      <p:grpSp>
        <p:nvGrpSpPr>
          <p:cNvPr id="22" name="Group 21">
            <a:extLst>
              <a:ext uri="{FF2B5EF4-FFF2-40B4-BE49-F238E27FC236}">
                <a16:creationId xmlns="" xmlns:a16="http://schemas.microsoft.com/office/drawing/2014/main" id="{5995D10D-E9C9-47DB-AE7E-801FEF38F5C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219290" y="1"/>
            <a:ext cx="972709" cy="1935307"/>
            <a:chOff x="10918968" y="713127"/>
            <a:chExt cx="1273032" cy="2532832"/>
          </a:xfrm>
        </p:grpSpPr>
        <p:sp>
          <p:nvSpPr>
            <p:cNvPr id="23" name="Rectangle 22">
              <a:extLst>
                <a:ext uri="{FF2B5EF4-FFF2-40B4-BE49-F238E27FC236}">
                  <a16:creationId xmlns="" xmlns:a16="http://schemas.microsoft.com/office/drawing/2014/main" id="{CC1A72C6-3DE4-4EC3-9AD5-9E0D40D8CE8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 xmlns:a16="http://schemas.microsoft.com/office/drawing/2014/main" id="{0B0DA1F1-C391-4EDF-9FE0-23E86E13776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 xmlns:a16="http://schemas.microsoft.com/office/drawing/2014/main" id="{A97B505B-AE37-41EF-A7F7-00E017C46A50}"/>
              </a:ext>
            </a:extLst>
          </p:cNvPr>
          <p:cNvSpPr>
            <a:spLocks noGrp="1"/>
          </p:cNvSpPr>
          <p:nvPr>
            <p:ph type="title"/>
          </p:nvPr>
        </p:nvSpPr>
        <p:spPr>
          <a:xfrm>
            <a:off x="643467" y="321734"/>
            <a:ext cx="10905066" cy="1135737"/>
          </a:xfrm>
        </p:spPr>
        <p:txBody>
          <a:bodyPr>
            <a:normAutofit/>
          </a:bodyPr>
          <a:lstStyle/>
          <a:p>
            <a:pPr algn="ctr"/>
            <a:r>
              <a:rPr lang="en" sz="3600" b="1" smtClean="0">
                <a:solidFill>
                  <a:srgbClr val="002060"/>
                </a:solidFill>
                <a:latin typeface="Arial" panose="020B0604020202020204" pitchFamily="34" charset="0"/>
                <a:cs typeface="Arial" panose="020B0604020202020204" pitchFamily="34" charset="0"/>
              </a:rPr>
              <a:t>METHODS OF CREATIVE PROBLEM SOLVING</a:t>
            </a:r>
            <a:endParaRPr lang="en-US"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3178314"/>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7B505B-AE37-41EF-A7F7-00E017C46A50}"/>
              </a:ext>
            </a:extLst>
          </p:cNvPr>
          <p:cNvSpPr>
            <a:spLocks noGrp="1"/>
          </p:cNvSpPr>
          <p:nvPr>
            <p:ph type="title"/>
          </p:nvPr>
        </p:nvSpPr>
        <p:spPr>
          <a:xfrm>
            <a:off x="838200" y="365125"/>
            <a:ext cx="10515600" cy="2921449"/>
          </a:xfrm>
        </p:spPr>
        <p:txBody>
          <a:bodyPr>
            <a:normAutofit/>
          </a:bodyPr>
          <a:lstStyle/>
          <a:p>
            <a:pPr algn="ctr"/>
            <a:r>
              <a:rPr lang="en" b="1" dirty="0" smtClean="0">
                <a:solidFill>
                  <a:srgbClr val="002060"/>
                </a:solidFill>
              </a:rPr>
              <a:t>3 DISNEY CHAIRS</a:t>
            </a:r>
            <a:r>
              <a:rPr lang="en-US" b="1" dirty="0" smtClean="0">
                <a:solidFill>
                  <a:srgbClr val="F20769"/>
                </a:solidFill>
              </a:rPr>
              <a:t/>
            </a:r>
            <a:br>
              <a:rPr lang="en-US" b="1" dirty="0" smtClean="0">
                <a:solidFill>
                  <a:srgbClr val="F20769"/>
                </a:solidFill>
              </a:rPr>
            </a:br>
            <a:endParaRPr lang="en-US" dirty="0"/>
          </a:p>
        </p:txBody>
      </p:sp>
      <p:sp>
        <p:nvSpPr>
          <p:cNvPr id="3" name="Content Placeholder 2">
            <a:extLst>
              <a:ext uri="{FF2B5EF4-FFF2-40B4-BE49-F238E27FC236}">
                <a16:creationId xmlns="" xmlns:a16="http://schemas.microsoft.com/office/drawing/2014/main" id="{88B966CB-6422-58E0-A13B-B3D27F28396B}"/>
              </a:ext>
            </a:extLst>
          </p:cNvPr>
          <p:cNvSpPr>
            <a:spLocks noGrp="1"/>
          </p:cNvSpPr>
          <p:nvPr>
            <p:ph idx="1"/>
          </p:nvPr>
        </p:nvSpPr>
        <p:spPr>
          <a:xfrm>
            <a:off x="651294" y="3004568"/>
            <a:ext cx="10515600" cy="4351338"/>
          </a:xfrm>
        </p:spPr>
        <p:txBody>
          <a:bodyPr vert="horz" lIns="91440" tIns="45720" rIns="91440" bIns="45720" rtlCol="0" anchor="t">
            <a:normAutofit/>
          </a:bodyPr>
          <a:lstStyle/>
          <a:p>
            <a:endParaRPr lang="en-US" smtClean="0">
              <a:cs typeface="Calibri"/>
            </a:endParaRPr>
          </a:p>
          <a:p>
            <a:endParaRPr lang="en-US" b="1" dirty="0">
              <a:solidFill>
                <a:srgbClr val="002060"/>
              </a:solidFill>
              <a:cs typeface="Calibri"/>
            </a:endParaRPr>
          </a:p>
        </p:txBody>
      </p:sp>
      <p:pic>
        <p:nvPicPr>
          <p:cNvPr id="4" name="Picture 4">
            <a:extLst>
              <a:ext uri="{FF2B5EF4-FFF2-40B4-BE49-F238E27FC236}">
                <a16:creationId xmlns="" xmlns:a16="http://schemas.microsoft.com/office/drawing/2014/main" id="{42A2FA4C-7C87-7909-6843-947BE145A5C8}"/>
              </a:ext>
            </a:extLst>
          </p:cNvPr>
          <p:cNvPicPr>
            <a:picLocks noChangeAspect="1"/>
          </p:cNvPicPr>
          <p:nvPr/>
        </p:nvPicPr>
        <p:blipFill rotWithShape="1">
          <a:blip r:embed="rId2"/>
          <a:srcRect t="52278" r="69879" b="-410"/>
          <a:stretch/>
        </p:blipFill>
        <p:spPr>
          <a:xfrm>
            <a:off x="900562" y="3797903"/>
            <a:ext cx="1795980" cy="2089682"/>
          </a:xfrm>
          <a:prstGeom prst="rect">
            <a:avLst/>
          </a:prstGeom>
        </p:spPr>
      </p:pic>
      <p:pic>
        <p:nvPicPr>
          <p:cNvPr id="5" name="Picture 5">
            <a:extLst>
              <a:ext uri="{FF2B5EF4-FFF2-40B4-BE49-F238E27FC236}">
                <a16:creationId xmlns="" xmlns:a16="http://schemas.microsoft.com/office/drawing/2014/main" id="{86451607-029D-6C03-FC03-E2F7C1417370}"/>
              </a:ext>
            </a:extLst>
          </p:cNvPr>
          <p:cNvPicPr>
            <a:picLocks noChangeAspect="1"/>
          </p:cNvPicPr>
          <p:nvPr/>
        </p:nvPicPr>
        <p:blipFill rotWithShape="1">
          <a:blip r:embed="rId3"/>
          <a:srcRect l="1467" t="2482" r="72327" b="48307"/>
          <a:stretch/>
        </p:blipFill>
        <p:spPr>
          <a:xfrm>
            <a:off x="4940061" y="3902277"/>
            <a:ext cx="1798349" cy="1995013"/>
          </a:xfrm>
          <a:prstGeom prst="rect">
            <a:avLst/>
          </a:prstGeom>
        </p:spPr>
      </p:pic>
      <p:pic>
        <p:nvPicPr>
          <p:cNvPr id="6" name="Picture 6">
            <a:extLst>
              <a:ext uri="{FF2B5EF4-FFF2-40B4-BE49-F238E27FC236}">
                <a16:creationId xmlns="" xmlns:a16="http://schemas.microsoft.com/office/drawing/2014/main" id="{233A86ED-6488-E048-73C1-09778717C0B0}"/>
              </a:ext>
            </a:extLst>
          </p:cNvPr>
          <p:cNvPicPr>
            <a:picLocks noChangeAspect="1"/>
          </p:cNvPicPr>
          <p:nvPr/>
        </p:nvPicPr>
        <p:blipFill rotWithShape="1">
          <a:blip r:embed="rId3"/>
          <a:srcRect l="76963" t="-4464" b="43750"/>
          <a:stretch/>
        </p:blipFill>
        <p:spPr>
          <a:xfrm>
            <a:off x="8635043" y="3456578"/>
            <a:ext cx="1652735" cy="2589356"/>
          </a:xfrm>
          <a:prstGeom prst="rect">
            <a:avLst/>
          </a:prstGeom>
        </p:spPr>
      </p:pic>
      <p:sp>
        <p:nvSpPr>
          <p:cNvPr id="7" name="TextBox 6">
            <a:extLst>
              <a:ext uri="{FF2B5EF4-FFF2-40B4-BE49-F238E27FC236}">
                <a16:creationId xmlns="" xmlns:a16="http://schemas.microsoft.com/office/drawing/2014/main" id="{F008A346-33E9-03A5-27E2-F6479D5992B8}"/>
              </a:ext>
            </a:extLst>
          </p:cNvPr>
          <p:cNvSpPr txBox="1"/>
          <p:nvPr/>
        </p:nvSpPr>
        <p:spPr>
          <a:xfrm>
            <a:off x="884477" y="2916944"/>
            <a:ext cx="36241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800" b="1" dirty="0">
                <a:solidFill>
                  <a:srgbClr val="002060"/>
                </a:solidFill>
                <a:cs typeface="Calibri"/>
              </a:rPr>
              <a:t>THE</a:t>
            </a:r>
            <a:r>
              <a:rPr lang="en" b="1" dirty="0">
                <a:cs typeface="Calibri"/>
              </a:rPr>
              <a:t> </a:t>
            </a:r>
            <a:r>
              <a:rPr lang="en" sz="2800" b="1" dirty="0">
                <a:solidFill>
                  <a:srgbClr val="002060"/>
                </a:solidFill>
                <a:cs typeface="Calibri"/>
              </a:rPr>
              <a:t>DREAMER'S</a:t>
            </a:r>
            <a:r>
              <a:rPr lang="en" b="1" dirty="0">
                <a:cs typeface="Calibri"/>
              </a:rPr>
              <a:t> </a:t>
            </a:r>
            <a:r>
              <a:rPr lang="en" sz="2800" b="1" dirty="0">
                <a:solidFill>
                  <a:srgbClr val="002060"/>
                </a:solidFill>
                <a:cs typeface="Calibri"/>
              </a:rPr>
              <a:t>CHAIR</a:t>
            </a:r>
          </a:p>
        </p:txBody>
      </p:sp>
      <p:sp>
        <p:nvSpPr>
          <p:cNvPr id="8" name="TextBox 7">
            <a:extLst>
              <a:ext uri="{FF2B5EF4-FFF2-40B4-BE49-F238E27FC236}">
                <a16:creationId xmlns="" xmlns:a16="http://schemas.microsoft.com/office/drawing/2014/main" id="{6FB314E8-68B8-1681-5BB5-7479D39444E1}"/>
              </a:ext>
            </a:extLst>
          </p:cNvPr>
          <p:cNvSpPr txBox="1"/>
          <p:nvPr/>
        </p:nvSpPr>
        <p:spPr>
          <a:xfrm>
            <a:off x="4364907" y="2916944"/>
            <a:ext cx="35452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dirty="0">
                <a:solidFill>
                  <a:srgbClr val="002060"/>
                </a:solidFill>
                <a:cs typeface="Calibri"/>
              </a:rPr>
              <a:t>THE</a:t>
            </a:r>
            <a:r>
              <a:rPr lang="pl-PL" b="1" dirty="0" smtClean="0">
                <a:cs typeface="Calibri"/>
              </a:rPr>
              <a:t> </a:t>
            </a:r>
            <a:r>
              <a:rPr lang="en" sz="2800" b="1" dirty="0">
                <a:solidFill>
                  <a:srgbClr val="002060"/>
                </a:solidFill>
                <a:cs typeface="Calibri"/>
              </a:rPr>
              <a:t>REALIST'S</a:t>
            </a:r>
            <a:r>
              <a:rPr lang="en" b="1" dirty="0" smtClean="0">
                <a:cs typeface="Calibri"/>
              </a:rPr>
              <a:t> </a:t>
            </a:r>
            <a:r>
              <a:rPr lang="en" sz="2800" b="1" dirty="0">
                <a:solidFill>
                  <a:srgbClr val="002060"/>
                </a:solidFill>
                <a:cs typeface="Calibri"/>
              </a:rPr>
              <a:t>CHAIR</a:t>
            </a:r>
          </a:p>
        </p:txBody>
      </p:sp>
      <p:sp>
        <p:nvSpPr>
          <p:cNvPr id="9" name="TextBox 8">
            <a:extLst>
              <a:ext uri="{FF2B5EF4-FFF2-40B4-BE49-F238E27FC236}">
                <a16:creationId xmlns="" xmlns:a16="http://schemas.microsoft.com/office/drawing/2014/main" id="{4B2C9C7B-B7C4-65EC-05E5-DB052830990B}"/>
              </a:ext>
            </a:extLst>
          </p:cNvPr>
          <p:cNvSpPr txBox="1"/>
          <p:nvPr/>
        </p:nvSpPr>
        <p:spPr>
          <a:xfrm>
            <a:off x="7953840" y="2916944"/>
            <a:ext cx="33104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dirty="0">
                <a:solidFill>
                  <a:srgbClr val="002060"/>
                </a:solidFill>
                <a:cs typeface="Calibri"/>
              </a:rPr>
              <a:t>THE</a:t>
            </a:r>
            <a:r>
              <a:rPr lang="pl-PL" b="1" dirty="0" smtClean="0">
                <a:cs typeface="Calibri"/>
              </a:rPr>
              <a:t> </a:t>
            </a:r>
            <a:r>
              <a:rPr lang="en" sz="2800" b="1" dirty="0">
                <a:solidFill>
                  <a:srgbClr val="002060"/>
                </a:solidFill>
                <a:cs typeface="Calibri"/>
              </a:rPr>
              <a:t>CRITIC</a:t>
            </a:r>
            <a:r>
              <a:rPr lang="pl-PL" sz="2800" b="1" dirty="0">
                <a:solidFill>
                  <a:srgbClr val="002060"/>
                </a:solidFill>
                <a:cs typeface="Calibri"/>
              </a:rPr>
              <a:t>’S</a:t>
            </a:r>
            <a:r>
              <a:rPr lang="en" sz="2800" b="1" dirty="0">
                <a:solidFill>
                  <a:srgbClr val="002060"/>
                </a:solidFill>
                <a:cs typeface="Calibri"/>
              </a:rPr>
              <a:t> CHAIR</a:t>
            </a:r>
          </a:p>
        </p:txBody>
      </p:sp>
    </p:spTree>
    <p:extLst>
      <p:ext uri="{BB962C8B-B14F-4D97-AF65-F5344CB8AC3E}">
        <p14:creationId xmlns:p14="http://schemas.microsoft.com/office/powerpoint/2010/main" val="658100518"/>
      </p:ext>
    </p:extLst>
  </p:cSld>
  <p:clrMapOvr>
    <a:masterClrMapping/>
  </p:clrMapOvr>
  <p:transition spd="med">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131BAD53-4E89-4F62-BBB7-26359763ED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 xmlns:a16="http://schemas.microsoft.com/office/drawing/2014/main" id="{62756DA2-40EB-4C6F-B962-5822FFB54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 xmlns:a16="http://schemas.microsoft.com/office/drawing/2014/main" id="{4285D477-7EB3-D7A4-EE9C-6555B8C354D0}"/>
              </a:ext>
            </a:extLst>
          </p:cNvPr>
          <p:cNvSpPr>
            <a:spLocks noGrp="1"/>
          </p:cNvSpPr>
          <p:nvPr>
            <p:ph type="title"/>
          </p:nvPr>
        </p:nvSpPr>
        <p:spPr>
          <a:xfrm>
            <a:off x="-35485" y="0"/>
            <a:ext cx="4601981" cy="1431480"/>
          </a:xfrm>
        </p:spPr>
        <p:txBody>
          <a:bodyPr vert="horz" lIns="91440" tIns="45720" rIns="91440" bIns="45720" rtlCol="0" anchor="ctr">
            <a:normAutofit/>
          </a:bodyPr>
          <a:lstStyle/>
          <a:p>
            <a:r>
              <a:rPr lang="en" kern="1200" dirty="0" smtClean="0">
                <a:latin typeface="+mj-lt"/>
                <a:ea typeface="+mj-ea"/>
                <a:cs typeface="+mj-cs"/>
              </a:rPr>
              <a:t> </a:t>
            </a:r>
            <a:r>
              <a:rPr lang="en" b="1" dirty="0" smtClean="0">
                <a:solidFill>
                  <a:srgbClr val="002060"/>
                </a:solidFill>
                <a:latin typeface="Arial" panose="020B0604020202020204" pitchFamily="34" charset="0"/>
                <a:cs typeface="Arial" panose="020B0604020202020204" pitchFamily="34" charset="0"/>
              </a:rPr>
              <a:t>5xWHY ?</a:t>
            </a:r>
            <a:endParaRPr lang="en" b="1" dirty="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0AE329C0-2D97-37AF-D48B-672C6C622869}"/>
              </a:ext>
            </a:extLst>
          </p:cNvPr>
          <p:cNvSpPr txBox="1"/>
          <p:nvPr/>
        </p:nvSpPr>
        <p:spPr>
          <a:xfrm>
            <a:off x="245057" y="1293541"/>
            <a:ext cx="5408381" cy="530797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457200">
              <a:lnSpc>
                <a:spcPct val="70000"/>
              </a:lnSpc>
              <a:spcAft>
                <a:spcPts val="600"/>
              </a:spcAft>
              <a:buFont typeface="+mj-lt"/>
              <a:buAutoNum type="arabicPeriod"/>
            </a:pPr>
            <a:r>
              <a:rPr lang="en-GB" sz="2400" b="1" dirty="0" smtClean="0">
                <a:latin typeface="Arial" panose="020B0604020202020204" pitchFamily="34" charset="0"/>
                <a:cs typeface="Arial" panose="020B0604020202020204" pitchFamily="34" charset="0"/>
              </a:rPr>
              <a:t>Why </a:t>
            </a:r>
            <a:r>
              <a:rPr lang="en-GB" sz="2400" b="1" dirty="0">
                <a:latin typeface="Arial" panose="020B0604020202020204" pitchFamily="34" charset="0"/>
                <a:cs typeface="Arial" panose="020B0604020202020204" pitchFamily="34" charset="0"/>
              </a:rPr>
              <a:t>did you oversleep to work?</a:t>
            </a:r>
            <a:endParaRPr lang="pl-PL" sz="2400" b="1" dirty="0">
              <a:latin typeface="Arial" panose="020B0604020202020204" pitchFamily="34" charset="0"/>
              <a:cs typeface="Arial" panose="020B0604020202020204" pitchFamily="34" charset="0"/>
            </a:endParaRPr>
          </a:p>
          <a:p>
            <a:pPr lvl="2" indent="-457200">
              <a:lnSpc>
                <a:spcPct val="70000"/>
              </a:lnSpc>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Because I didn't set an alarm clock yesterday as I usually </a:t>
            </a:r>
            <a:r>
              <a:rPr lang="en-GB" sz="2400" dirty="0" smtClean="0">
                <a:latin typeface="Arial" panose="020B0604020202020204" pitchFamily="34" charset="0"/>
                <a:cs typeface="Arial" panose="020B0604020202020204" pitchFamily="34" charset="0"/>
              </a:rPr>
              <a:t>do.</a:t>
            </a:r>
            <a:endParaRPr lang="pl-PL" sz="2400" dirty="0">
              <a:latin typeface="Arial" panose="020B0604020202020204" pitchFamily="34" charset="0"/>
              <a:cs typeface="Arial" panose="020B0604020202020204" pitchFamily="34" charset="0"/>
            </a:endParaRPr>
          </a:p>
          <a:p>
            <a:pPr indent="-457200">
              <a:lnSpc>
                <a:spcPct val="70000"/>
              </a:lnSpc>
              <a:spcAft>
                <a:spcPts val="600"/>
              </a:spcAft>
              <a:buFont typeface="+mj-lt"/>
              <a:buAutoNum type="arabicPeriod"/>
            </a:pPr>
            <a:r>
              <a:rPr lang="en-GB" sz="2400" b="1" dirty="0" smtClean="0">
                <a:latin typeface="Arial" panose="020B0604020202020204" pitchFamily="34" charset="0"/>
                <a:cs typeface="Arial" panose="020B0604020202020204" pitchFamily="34" charset="0"/>
              </a:rPr>
              <a:t>Why </a:t>
            </a:r>
            <a:r>
              <a:rPr lang="en-GB" sz="2400" b="1" dirty="0">
                <a:latin typeface="Arial" panose="020B0604020202020204" pitchFamily="34" charset="0"/>
                <a:cs typeface="Arial" panose="020B0604020202020204" pitchFamily="34" charset="0"/>
              </a:rPr>
              <a:t>didn't you set an alarm clock yesterday?</a:t>
            </a:r>
            <a:endParaRPr lang="pl-PL" sz="2400" b="1" dirty="0">
              <a:latin typeface="Arial" panose="020B0604020202020204" pitchFamily="34" charset="0"/>
              <a:cs typeface="Arial" panose="020B0604020202020204" pitchFamily="34" charset="0"/>
            </a:endParaRPr>
          </a:p>
          <a:p>
            <a:pPr lvl="2" indent="-457200">
              <a:lnSpc>
                <a:spcPct val="70000"/>
              </a:lnSpc>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Because I stayed up late until I finally fell asleep</a:t>
            </a:r>
            <a:r>
              <a:rPr lang="en-GB" sz="2400" dirty="0" smtClean="0">
                <a:latin typeface="Arial" panose="020B0604020202020204" pitchFamily="34" charset="0"/>
                <a:cs typeface="Arial" panose="020B0604020202020204" pitchFamily="34" charset="0"/>
              </a:rPr>
              <a:t>.</a:t>
            </a:r>
            <a:endParaRPr lang="pl-PL" sz="2400" dirty="0" smtClean="0">
              <a:latin typeface="Arial" panose="020B0604020202020204" pitchFamily="34" charset="0"/>
              <a:cs typeface="Arial" panose="020B0604020202020204" pitchFamily="34" charset="0"/>
            </a:endParaRPr>
          </a:p>
          <a:p>
            <a:pPr indent="-457200">
              <a:lnSpc>
                <a:spcPct val="70000"/>
              </a:lnSpc>
              <a:spcAft>
                <a:spcPts val="600"/>
              </a:spcAft>
              <a:buFont typeface="+mj-lt"/>
              <a:buAutoNum type="arabicPeriod"/>
            </a:pPr>
            <a:r>
              <a:rPr lang="en-GB" sz="2400" b="1" dirty="0" smtClean="0">
                <a:latin typeface="Arial" panose="020B0604020202020204" pitchFamily="34" charset="0"/>
                <a:cs typeface="Arial" panose="020B0604020202020204" pitchFamily="34" charset="0"/>
              </a:rPr>
              <a:t>Why </a:t>
            </a:r>
            <a:r>
              <a:rPr lang="en-GB" sz="2400" b="1" dirty="0">
                <a:latin typeface="Arial" panose="020B0604020202020204" pitchFamily="34" charset="0"/>
                <a:cs typeface="Arial" panose="020B0604020202020204" pitchFamily="34" charset="0"/>
              </a:rPr>
              <a:t>did you stay up late?</a:t>
            </a:r>
            <a:endParaRPr lang="pl-PL" sz="2400" b="1" dirty="0">
              <a:latin typeface="Arial" panose="020B0604020202020204" pitchFamily="34" charset="0"/>
              <a:cs typeface="Arial" panose="020B0604020202020204" pitchFamily="34" charset="0"/>
            </a:endParaRPr>
          </a:p>
          <a:p>
            <a:pPr lvl="2" indent="-457200">
              <a:lnSpc>
                <a:spcPct val="70000"/>
              </a:lnSpc>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Because I had to prepare an initial outline for the work</a:t>
            </a:r>
            <a:r>
              <a:rPr lang="en-GB" sz="2400" dirty="0" smtClean="0">
                <a:latin typeface="Arial" panose="020B0604020202020204" pitchFamily="34" charset="0"/>
                <a:cs typeface="Arial" panose="020B0604020202020204" pitchFamily="34" charset="0"/>
              </a:rPr>
              <a:t>.</a:t>
            </a:r>
            <a:endParaRPr lang="pl-PL" sz="2400" dirty="0" smtClean="0">
              <a:latin typeface="Arial" panose="020B0604020202020204" pitchFamily="34" charset="0"/>
              <a:cs typeface="Arial" panose="020B0604020202020204" pitchFamily="34" charset="0"/>
            </a:endParaRPr>
          </a:p>
          <a:p>
            <a:pPr indent="-457200">
              <a:lnSpc>
                <a:spcPct val="70000"/>
              </a:lnSpc>
              <a:spcAft>
                <a:spcPts val="600"/>
              </a:spcAft>
              <a:buFont typeface="+mj-lt"/>
              <a:buAutoNum type="arabicPeriod"/>
            </a:pPr>
            <a:r>
              <a:rPr lang="en-GB" sz="2400" b="1" dirty="0" smtClean="0">
                <a:latin typeface="Arial" panose="020B0604020202020204" pitchFamily="34" charset="0"/>
                <a:cs typeface="Arial" panose="020B0604020202020204" pitchFamily="34" charset="0"/>
              </a:rPr>
              <a:t>Why </a:t>
            </a:r>
            <a:r>
              <a:rPr lang="en-GB" sz="2400" b="1" dirty="0">
                <a:latin typeface="Arial" panose="020B0604020202020204" pitchFamily="34" charset="0"/>
                <a:cs typeface="Arial" panose="020B0604020202020204" pitchFamily="34" charset="0"/>
              </a:rPr>
              <a:t>so late?</a:t>
            </a:r>
            <a:endParaRPr lang="pl-PL" sz="2400" b="1" dirty="0">
              <a:latin typeface="Arial" panose="020B0604020202020204" pitchFamily="34" charset="0"/>
              <a:cs typeface="Arial" panose="020B0604020202020204" pitchFamily="34" charset="0"/>
            </a:endParaRPr>
          </a:p>
          <a:p>
            <a:pPr lvl="2" indent="-457200">
              <a:lnSpc>
                <a:spcPct val="70000"/>
              </a:lnSpc>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Because I'm overloaded with </a:t>
            </a:r>
            <a:r>
              <a:rPr lang="en-GB" sz="2400" dirty="0" smtClean="0">
                <a:latin typeface="Arial" panose="020B0604020202020204" pitchFamily="34" charset="0"/>
                <a:cs typeface="Arial" panose="020B0604020202020204" pitchFamily="34" charset="0"/>
              </a:rPr>
              <a:t>responsibilities.</a:t>
            </a:r>
            <a:endParaRPr lang="pl-PL" sz="2400" dirty="0">
              <a:latin typeface="Arial" panose="020B0604020202020204" pitchFamily="34" charset="0"/>
              <a:cs typeface="Arial" panose="020B0604020202020204" pitchFamily="34" charset="0"/>
            </a:endParaRPr>
          </a:p>
          <a:p>
            <a:pPr indent="-457200">
              <a:lnSpc>
                <a:spcPct val="70000"/>
              </a:lnSpc>
              <a:spcAft>
                <a:spcPts val="600"/>
              </a:spcAft>
              <a:buFont typeface="+mj-lt"/>
              <a:buAutoNum type="arabicPeriod"/>
            </a:pPr>
            <a:r>
              <a:rPr lang="en-GB" sz="2400" b="1" dirty="0" smtClean="0">
                <a:latin typeface="Arial" panose="020B0604020202020204" pitchFamily="34" charset="0"/>
                <a:cs typeface="Arial" panose="020B0604020202020204" pitchFamily="34" charset="0"/>
              </a:rPr>
              <a:t>Why </a:t>
            </a:r>
            <a:r>
              <a:rPr lang="en-GB" sz="2400" b="1" dirty="0">
                <a:latin typeface="Arial" panose="020B0604020202020204" pitchFamily="34" charset="0"/>
                <a:cs typeface="Arial" panose="020B0604020202020204" pitchFamily="34" charset="0"/>
              </a:rPr>
              <a:t>are you overloaded with responsibilities</a:t>
            </a:r>
            <a:r>
              <a:rPr lang="en-GB" sz="2400" b="1" dirty="0" smtClean="0">
                <a:latin typeface="Arial" panose="020B0604020202020204" pitchFamily="34" charset="0"/>
                <a:cs typeface="Arial" panose="020B0604020202020204" pitchFamily="34" charset="0"/>
              </a:rPr>
              <a:t>?</a:t>
            </a:r>
            <a:endParaRPr lang="pl-PL" sz="2400" b="1" dirty="0">
              <a:latin typeface="Arial" panose="020B0604020202020204" pitchFamily="34" charset="0"/>
              <a:cs typeface="Arial" panose="020B0604020202020204" pitchFamily="34" charset="0"/>
            </a:endParaRPr>
          </a:p>
          <a:p>
            <a:pPr lvl="2" indent="-457200">
              <a:lnSpc>
                <a:spcPct val="70000"/>
              </a:lnSpc>
              <a:spcAft>
                <a:spcPts val="600"/>
              </a:spcAft>
              <a:buFont typeface="Arial" panose="020B0604020202020204" pitchFamily="34" charset="0"/>
              <a:buChar char="•"/>
            </a:pPr>
            <a:r>
              <a:rPr lang="en-GB" sz="2400" dirty="0" smtClean="0">
                <a:latin typeface="Arial" panose="020B0604020202020204" pitchFamily="34" charset="0"/>
                <a:cs typeface="Arial" panose="020B0604020202020204" pitchFamily="34" charset="0"/>
              </a:rPr>
              <a:t>Because </a:t>
            </a:r>
            <a:r>
              <a:rPr lang="en-GB" sz="2400" dirty="0">
                <a:latin typeface="Arial" panose="020B0604020202020204" pitchFamily="34" charset="0"/>
                <a:cs typeface="Arial" panose="020B0604020202020204" pitchFamily="34" charset="0"/>
              </a:rPr>
              <a:t>I took on too many projects at work.</a:t>
            </a:r>
            <a:endParaRPr lang="pl-PL" sz="24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200" dirty="0">
              <a:latin typeface="Times New Roman"/>
              <a:cs typeface="Times New Roman"/>
            </a:endParaRPr>
          </a:p>
        </p:txBody>
      </p:sp>
      <p:pic>
        <p:nvPicPr>
          <p:cNvPr id="4" name="Picture 4">
            <a:extLst>
              <a:ext uri="{FF2B5EF4-FFF2-40B4-BE49-F238E27FC236}">
                <a16:creationId xmlns="" xmlns:a16="http://schemas.microsoft.com/office/drawing/2014/main" id="{FCB2B46B-6C83-77C7-62CB-E88D0F161014}"/>
              </a:ext>
            </a:extLst>
          </p:cNvPr>
          <p:cNvPicPr>
            <a:picLocks noGrp="1" noChangeAspect="1"/>
          </p:cNvPicPr>
          <p:nvPr>
            <p:ph idx="1"/>
          </p:nvPr>
        </p:nvPicPr>
        <p:blipFill rotWithShape="1">
          <a:blip r:embed="rId2"/>
          <a:srcRect b="8774"/>
          <a:stretch/>
        </p:blipFill>
        <p:spPr>
          <a:xfrm>
            <a:off x="5724408" y="819234"/>
            <a:ext cx="5557909" cy="5070290"/>
          </a:xfrm>
          <a:prstGeom prst="rect">
            <a:avLst/>
          </a:prstGeom>
        </p:spPr>
      </p:pic>
    </p:spTree>
    <p:extLst>
      <p:ext uri="{BB962C8B-B14F-4D97-AF65-F5344CB8AC3E}">
        <p14:creationId xmlns:p14="http://schemas.microsoft.com/office/powerpoint/2010/main" val="323411155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964625" y="398348"/>
            <a:ext cx="10972800" cy="6390640"/>
          </a:xfrm>
        </p:spPr>
        <p:txBody>
          <a:bodyPr>
            <a:normAutofit/>
          </a:bodyPr>
          <a:lstStyle/>
          <a:p>
            <a:pPr marL="0" indent="0">
              <a:buNone/>
            </a:pPr>
            <a:r>
              <a:rPr lang="en-GB" sz="2800" b="1" dirty="0" smtClean="0">
                <a:solidFill>
                  <a:srgbClr val="00B050"/>
                </a:solidFill>
                <a:latin typeface="Arial" panose="020B0604020202020204" pitchFamily="34" charset="0"/>
                <a:cs typeface="Arial" panose="020B0604020202020204" pitchFamily="34" charset="0"/>
              </a:rPr>
              <a:t>The 5 Components of Emotional Intelligence:</a:t>
            </a:r>
            <a:endParaRPr lang="pl-PL" sz="2800" dirty="0" smtClean="0">
              <a:solidFill>
                <a:srgbClr val="00B050"/>
              </a:solidFill>
              <a:latin typeface="Arial" panose="020B0604020202020204" pitchFamily="34" charset="0"/>
              <a:cs typeface="Arial" panose="020B0604020202020204" pitchFamily="34" charset="0"/>
            </a:endParaRPr>
          </a:p>
          <a:p>
            <a:r>
              <a:rPr lang="en-GB" sz="2800" b="1" dirty="0" smtClean="0">
                <a:latin typeface="Arial" panose="020B0604020202020204" pitchFamily="34" charset="0"/>
                <a:cs typeface="Arial" panose="020B0604020202020204" pitchFamily="34" charset="0"/>
              </a:rPr>
              <a:t>Self-regulation </a:t>
            </a:r>
            <a:r>
              <a:rPr lang="en-GB" sz="2800" dirty="0" smtClean="0">
                <a:latin typeface="Arial" panose="020B0604020202020204" pitchFamily="34" charset="0"/>
                <a:cs typeface="Arial" panose="020B0604020202020204" pitchFamily="34" charset="0"/>
              </a:rPr>
              <a:t>(control over your emotions, self-control, conscientiousness, innovation)</a:t>
            </a:r>
            <a:endParaRPr lang="pl-PL" sz="2800" dirty="0" smtClean="0">
              <a:latin typeface="Arial" panose="020B0604020202020204" pitchFamily="34" charset="0"/>
              <a:cs typeface="Arial" panose="020B0604020202020204" pitchFamily="34" charset="0"/>
            </a:endParaRPr>
          </a:p>
          <a:p>
            <a:r>
              <a:rPr lang="en-GB" sz="2800" b="1" dirty="0" smtClean="0">
                <a:latin typeface="Arial" panose="020B0604020202020204" pitchFamily="34" charset="0"/>
                <a:cs typeface="Arial" panose="020B0604020202020204" pitchFamily="34" charset="0"/>
              </a:rPr>
              <a:t>Empathy </a:t>
            </a:r>
            <a:r>
              <a:rPr lang="en-GB" sz="2800" dirty="0" smtClean="0">
                <a:latin typeface="Arial" panose="020B0604020202020204" pitchFamily="34" charset="0"/>
                <a:cs typeface="Arial" panose="020B0604020202020204" pitchFamily="34" charset="0"/>
              </a:rPr>
              <a:t>(recognition of others’ emotions)</a:t>
            </a:r>
            <a:endParaRPr lang="pl-PL" sz="2800" dirty="0" smtClean="0">
              <a:latin typeface="Arial" panose="020B0604020202020204" pitchFamily="34" charset="0"/>
              <a:cs typeface="Arial" panose="020B0604020202020204" pitchFamily="34" charset="0"/>
            </a:endParaRPr>
          </a:p>
          <a:p>
            <a:r>
              <a:rPr lang="en-GB" sz="2800" b="1" dirty="0" smtClean="0">
                <a:latin typeface="Arial" panose="020B0604020202020204" pitchFamily="34" charset="0"/>
                <a:cs typeface="Arial" panose="020B0604020202020204" pitchFamily="34" charset="0"/>
              </a:rPr>
              <a:t>Social skills </a:t>
            </a:r>
            <a:r>
              <a:rPr lang="en-GB" sz="2800" dirty="0" smtClean="0">
                <a:latin typeface="Arial" panose="020B0604020202020204" pitchFamily="34" charset="0"/>
                <a:cs typeface="Arial" panose="020B0604020202020204" pitchFamily="34" charset="0"/>
              </a:rPr>
              <a:t>(control over the relationship with another person)</a:t>
            </a:r>
            <a:endParaRPr lang="pl-PL" sz="2800" dirty="0" smtClean="0">
              <a:latin typeface="Arial" panose="020B0604020202020204" pitchFamily="34" charset="0"/>
              <a:cs typeface="Arial" panose="020B0604020202020204" pitchFamily="34" charset="0"/>
            </a:endParaRPr>
          </a:p>
          <a:p>
            <a:r>
              <a:rPr lang="en-GB" sz="2800" b="1" dirty="0" smtClean="0">
                <a:latin typeface="Arial" panose="020B0604020202020204" pitchFamily="34" charset="0"/>
                <a:cs typeface="Arial" panose="020B0604020202020204" pitchFamily="34" charset="0"/>
              </a:rPr>
              <a:t>Motivation </a:t>
            </a:r>
            <a:r>
              <a:rPr lang="en-GB" sz="2800" dirty="0" smtClean="0">
                <a:latin typeface="Arial" panose="020B0604020202020204" pitchFamily="34" charset="0"/>
                <a:cs typeface="Arial" panose="020B0604020202020204" pitchFamily="34" charset="0"/>
              </a:rPr>
              <a:t>(self-motivating, commitment, initiative, optimism)</a:t>
            </a:r>
            <a:endParaRPr lang="pl-PL" sz="2800" dirty="0" smtClean="0">
              <a:latin typeface="Arial" panose="020B0604020202020204" pitchFamily="34" charset="0"/>
              <a:cs typeface="Arial" panose="020B0604020202020204" pitchFamily="34" charset="0"/>
            </a:endParaRPr>
          </a:p>
          <a:p>
            <a:r>
              <a:rPr lang="en-GB" sz="2800" b="1" dirty="0" smtClean="0">
                <a:latin typeface="Arial" panose="020B0604020202020204" pitchFamily="34" charset="0"/>
                <a:cs typeface="Arial" panose="020B0604020202020204" pitchFamily="34" charset="0"/>
              </a:rPr>
              <a:t>Self-awareness </a:t>
            </a:r>
            <a:r>
              <a:rPr lang="en-GB" sz="2800" dirty="0" smtClean="0">
                <a:latin typeface="Arial" panose="020B0604020202020204" pitchFamily="34" charset="0"/>
                <a:cs typeface="Arial" panose="020B0604020202020204" pitchFamily="34" charset="0"/>
              </a:rPr>
              <a:t>(knowing your own emotions, correct self-esteem, self-confidence)</a:t>
            </a:r>
            <a:endParaRPr lang="pl-PL" sz="2800" dirty="0" smtClean="0">
              <a:latin typeface="Arial" panose="020B0604020202020204" pitchFamily="34" charset="0"/>
              <a:cs typeface="Arial" panose="020B0604020202020204" pitchFamily="34" charset="0"/>
            </a:endParaRPr>
          </a:p>
          <a:p>
            <a:endParaRPr lang="pl-PL" dirty="0"/>
          </a:p>
        </p:txBody>
      </p:sp>
    </p:spTree>
    <p:extLst>
      <p:ext uri="{BB962C8B-B14F-4D97-AF65-F5344CB8AC3E}">
        <p14:creationId xmlns:p14="http://schemas.microsoft.com/office/powerpoint/2010/main" val="2917350434"/>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 xmlns:a16="http://schemas.microsoft.com/office/drawing/2014/main" id="{3EDB4D22-4F88-D8E8-D7BB-0F1502E8F496}"/>
              </a:ext>
            </a:extLst>
          </p:cNvPr>
          <p:cNvPicPr>
            <a:picLocks noGrp="1" noChangeAspect="1"/>
          </p:cNvPicPr>
          <p:nvPr>
            <p:ph idx="1"/>
          </p:nvPr>
        </p:nvPicPr>
        <p:blipFill rotWithShape="1">
          <a:blip r:embed="rId2"/>
          <a:srcRect r="888" b="-1"/>
          <a:stretch/>
        </p:blipFill>
        <p:spPr>
          <a:xfrm>
            <a:off x="20" y="10"/>
            <a:ext cx="12191980" cy="6857990"/>
          </a:xfrm>
          <a:prstGeom prst="rect">
            <a:avLst/>
          </a:prstGeom>
        </p:spPr>
      </p:pic>
      <p:sp>
        <p:nvSpPr>
          <p:cNvPr id="12" name="Rectangle 11">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E3161B9E-A9EE-E8EA-B332-CB6DDE362D45}"/>
              </a:ext>
            </a:extLst>
          </p:cNvPr>
          <p:cNvSpPr>
            <a:spLocks noGrp="1"/>
          </p:cNvSpPr>
          <p:nvPr>
            <p:ph type="title"/>
          </p:nvPr>
        </p:nvSpPr>
        <p:spPr>
          <a:xfrm>
            <a:off x="293837" y="5087203"/>
            <a:ext cx="11469717" cy="1363062"/>
          </a:xfrm>
        </p:spPr>
        <p:txBody>
          <a:bodyPr vert="horz" lIns="91440" tIns="45720" rIns="91440" bIns="45720" rtlCol="0" anchor="ctr">
            <a:noAutofit/>
          </a:bodyPr>
          <a:lstStyle/>
          <a:p>
            <a:pPr algn="ctr"/>
            <a:r>
              <a:rPr lang="en" sz="3200" b="1" smtClean="0">
                <a:solidFill>
                  <a:srgbClr val="002060"/>
                </a:solidFill>
                <a:latin typeface="Arial" panose="020B0604020202020204" pitchFamily="34" charset="0"/>
                <a:cs typeface="Arial" panose="020B0604020202020204" pitchFamily="34" charset="0"/>
              </a:rPr>
              <a:t>TURNING CRITIC</a:t>
            </a:r>
            <a:r>
              <a:rPr lang="pl-PL" sz="3200" b="1" smtClean="0">
                <a:solidFill>
                  <a:srgbClr val="002060"/>
                </a:solidFill>
                <a:latin typeface="Arial" panose="020B0604020202020204" pitchFamily="34" charset="0"/>
                <a:cs typeface="Arial" panose="020B0604020202020204" pitchFamily="34" charset="0"/>
              </a:rPr>
              <a:t>ISM</a:t>
            </a:r>
            <a:r>
              <a:rPr lang="en" sz="3200" b="1" smtClean="0">
                <a:solidFill>
                  <a:srgbClr val="002060"/>
                </a:solidFill>
                <a:latin typeface="Arial" panose="020B0604020202020204" pitchFamily="34" charset="0"/>
                <a:cs typeface="Arial" panose="020B0604020202020204" pitchFamily="34" charset="0"/>
              </a:rPr>
              <a:t> INTO EFFECTIVE EVALUATION</a:t>
            </a:r>
            <a:endParaRPr lang="en" sz="3200" b="1" dirty="0">
              <a:solidFill>
                <a:srgbClr val="002060"/>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40929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A1BD5AD-D279-D674-1575-D59CFC452809}"/>
              </a:ext>
            </a:extLst>
          </p:cNvPr>
          <p:cNvSpPr txBox="1">
            <a:spLocks/>
          </p:cNvSpPr>
          <p:nvPr/>
        </p:nvSpPr>
        <p:spPr>
          <a:xfrm>
            <a:off x="1488831" y="1031631"/>
            <a:ext cx="9601200" cy="96129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n" b="1" dirty="0">
                <a:solidFill>
                  <a:srgbClr val="365F91"/>
                </a:solidFill>
                <a:latin typeface="Arial" panose="020B0604020202020204" pitchFamily="34" charset="0"/>
                <a:ea typeface="Times New Roman" panose="02020603050405020304" pitchFamily="18" charset="0"/>
                <a:cs typeface="Arial" panose="020B0604020202020204" pitchFamily="34" charset="0"/>
              </a:rPr>
              <a:t>Disclaimer:</a:t>
            </a:r>
            <a:r>
              <a:rPr lang="pl-PL" b="1" dirty="0">
                <a:solidFill>
                  <a:srgbClr val="365F91"/>
                </a:solidFill>
                <a:latin typeface="Arial" panose="020B0604020202020204" pitchFamily="34" charset="0"/>
                <a:ea typeface="Times New Roman" panose="02020603050405020304" pitchFamily="18" charset="0"/>
                <a:cs typeface="Arial" panose="020B0604020202020204" pitchFamily="34" charset="0"/>
              </a:rPr>
              <a:t/>
            </a:r>
            <a:br>
              <a:rPr lang="pl-PL" b="1" dirty="0">
                <a:solidFill>
                  <a:srgbClr val="365F91"/>
                </a:solidFill>
                <a:latin typeface="Arial" panose="020B0604020202020204" pitchFamily="34" charset="0"/>
                <a:ea typeface="Times New Roman" panose="02020603050405020304" pitchFamily="18" charset="0"/>
                <a:cs typeface="Arial" panose="020B0604020202020204" pitchFamily="34" charset="0"/>
              </a:rPr>
            </a:br>
            <a:endParaRPr lang="pl-PL" b="1" dirty="0">
              <a:latin typeface="Arial" panose="020B0604020202020204" pitchFamily="34" charset="0"/>
              <a:cs typeface="Arial" panose="020B0604020202020204" pitchFamily="34" charset="0"/>
            </a:endParaRPr>
          </a:p>
        </p:txBody>
      </p:sp>
      <p:sp>
        <p:nvSpPr>
          <p:cNvPr id="3" name="Symbol zastępczy zawartości 2">
            <a:extLst>
              <a:ext uri="{FF2B5EF4-FFF2-40B4-BE49-F238E27FC236}">
                <a16:creationId xmlns="" xmlns:a16="http://schemas.microsoft.com/office/drawing/2014/main" id="{450EEC59-FF24-0386-DC18-7991E6B9E46B}"/>
              </a:ext>
            </a:extLst>
          </p:cNvPr>
          <p:cNvSpPr txBox="1">
            <a:spLocks/>
          </p:cNvSpPr>
          <p:nvPr/>
        </p:nvSpPr>
        <p:spPr>
          <a:xfrm>
            <a:off x="1488831" y="1992924"/>
            <a:ext cx="9601200" cy="41910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365F91"/>
                </a:solidFill>
                <a:latin typeface="Arial" panose="020B0604020202020204" pitchFamily="34" charset="0"/>
                <a:ea typeface="Times New Roman" panose="02020603050405020304" pitchFamily="18" charset="0"/>
                <a:cs typeface="Arial" panose="020B0604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pl-PL" sz="4000" b="1" dirty="0">
              <a:latin typeface="Arial" panose="020B0604020202020204" pitchFamily="34" charset="0"/>
              <a:cs typeface="Arial" panose="020B0604020202020204" pitchFamily="34" charset="0"/>
            </a:endParaRPr>
          </a:p>
        </p:txBody>
      </p:sp>
      <p:pic>
        <p:nvPicPr>
          <p:cNvPr id="5" name="Obraz 4" descr="C:\Users\FFI\AppData\Local\Temp\Rar$DIa0.968\EN Co-funded by the EU_PO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9521" y="603958"/>
            <a:ext cx="4080510" cy="855345"/>
          </a:xfrm>
          <a:prstGeom prst="rect">
            <a:avLst/>
          </a:prstGeom>
          <a:noFill/>
          <a:ln>
            <a:noFill/>
          </a:ln>
        </p:spPr>
      </p:pic>
    </p:spTree>
    <p:extLst>
      <p:ext uri="{BB962C8B-B14F-4D97-AF65-F5344CB8AC3E}">
        <p14:creationId xmlns:p14="http://schemas.microsoft.com/office/powerpoint/2010/main" val="2894408433"/>
      </p:ext>
    </p:extLst>
  </p:cSld>
  <p:clrMapOvr>
    <a:masterClrMapping/>
  </p:clrMapOvr>
  <p:transition spd="med">
    <p:cove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770185" y="2543908"/>
            <a:ext cx="8217877" cy="2883877"/>
          </a:xfrm>
        </p:spPr>
        <p:txBody>
          <a:bodyPr>
            <a:normAutofit/>
          </a:bodyPr>
          <a:lstStyle/>
          <a:p>
            <a:r>
              <a:rPr lang="pl-PL" b="1" dirty="0" err="1">
                <a:latin typeface="Times New Roman" panose="02020603050405020304" pitchFamily="18" charset="0"/>
                <a:cs typeface="Times New Roman" panose="02020603050405020304" pitchFamily="18" charset="0"/>
              </a:rPr>
              <a:t>K</a:t>
            </a:r>
            <a:r>
              <a:rPr lang="en" b="1" dirty="0" smtClean="0">
                <a:latin typeface="Times New Roman" panose="02020603050405020304" pitchFamily="18" charset="0"/>
                <a:cs typeface="Times New Roman" panose="02020603050405020304" pitchFamily="18" charset="0"/>
              </a:rPr>
              <a:t>ey competences for people 50+</a:t>
            </a:r>
          </a:p>
          <a:p>
            <a:endParaRPr lang="pl-PL" b="1" dirty="0">
              <a:latin typeface="Times New Roman" panose="02020603050405020304" pitchFamily="18" charset="0"/>
              <a:cs typeface="Times New Roman" panose="02020603050405020304" pitchFamily="18" charset="0"/>
            </a:endParaRPr>
          </a:p>
          <a:p>
            <a:r>
              <a:rPr lang="en" sz="4000" b="1" dirty="0" smtClean="0">
                <a:latin typeface="Times New Roman" panose="02020603050405020304" pitchFamily="18" charset="0"/>
                <a:cs typeface="Times New Roman" panose="02020603050405020304" pitchFamily="18" charset="0"/>
              </a:rPr>
              <a:t>Course: Entrepreneurship, </a:t>
            </a:r>
            <a:endParaRPr lang="pl-PL" sz="4000" b="1" dirty="0" smtClean="0">
              <a:latin typeface="Times New Roman" panose="02020603050405020304" pitchFamily="18" charset="0"/>
              <a:cs typeface="Times New Roman" panose="02020603050405020304" pitchFamily="18" charset="0"/>
            </a:endParaRPr>
          </a:p>
          <a:p>
            <a:r>
              <a:rPr lang="en" sz="4000" b="1" dirty="0" smtClean="0">
                <a:latin typeface="Times New Roman" panose="02020603050405020304" pitchFamily="18" charset="0"/>
                <a:cs typeface="Times New Roman" panose="02020603050405020304" pitchFamily="18" charset="0"/>
              </a:rPr>
              <a:t>Module 2 "Ecology in my life"</a:t>
            </a:r>
          </a:p>
        </p:txBody>
      </p:sp>
      <p:pic>
        <p:nvPicPr>
          <p:cNvPr id="4" name="Obraz 3" descr="C:\Users\FFI\Desktop\nowe projekty 2021\DEINDE\Erasmus+ 2021\co-funded_en\Horizontal\JPEG\EN Co-funded by the EU_POS.jpg"/>
          <p:cNvPicPr/>
          <p:nvPr/>
        </p:nvPicPr>
        <p:blipFill>
          <a:blip r:embed="rId2"/>
          <a:srcRect/>
          <a:stretch>
            <a:fillRect/>
          </a:stretch>
        </p:blipFill>
        <p:spPr>
          <a:xfrm>
            <a:off x="1399686" y="1330936"/>
            <a:ext cx="4375150" cy="915035"/>
          </a:xfrm>
          <a:prstGeom prst="rect">
            <a:avLst/>
          </a:prstGeom>
          <a:noFill/>
          <a:ln>
            <a:noFill/>
            <a:prstDash/>
          </a:ln>
        </p:spPr>
      </p:pic>
      <p:pic>
        <p:nvPicPr>
          <p:cNvPr id="5" name="Image 1"/>
          <p:cNvPicPr/>
          <p:nvPr/>
        </p:nvPicPr>
        <p:blipFill>
          <a:blip r:embed="rId3"/>
          <a:srcRect/>
          <a:stretch>
            <a:fillRect/>
          </a:stretch>
        </p:blipFill>
        <p:spPr>
          <a:xfrm>
            <a:off x="9615122" y="4208585"/>
            <a:ext cx="1238250" cy="1219200"/>
          </a:xfrm>
          <a:prstGeom prst="rect">
            <a:avLst/>
          </a:prstGeom>
          <a:noFill/>
          <a:ln>
            <a:noFill/>
            <a:prstDash/>
          </a:ln>
        </p:spPr>
      </p:pic>
    </p:spTree>
    <p:extLst>
      <p:ext uri="{BB962C8B-B14F-4D97-AF65-F5344CB8AC3E}">
        <p14:creationId xmlns:p14="http://schemas.microsoft.com/office/powerpoint/2010/main" val="1836898358"/>
      </p:ext>
    </p:extLst>
  </p:cSld>
  <p:clrMapOvr>
    <a:masterClrMapping/>
  </p:clrMapOvr>
  <p:transition spd="med">
    <p:cove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1828800"/>
            <a:ext cx="9601200" cy="4038600"/>
          </a:xfrm>
        </p:spPr>
        <p:txBody>
          <a:bodyPr>
            <a:normAutofit/>
          </a:bodyPr>
          <a:lstStyle/>
          <a:p>
            <a:pPr marL="0" indent="0" algn="ctr">
              <a:buNone/>
            </a:pPr>
            <a:r>
              <a:rPr lang="en" sz="6000" dirty="0" smtClean="0"/>
              <a:t>CLIMATE CHANGE</a:t>
            </a:r>
          </a:p>
          <a:p>
            <a:pPr marL="0" indent="0" algn="ctr">
              <a:buNone/>
            </a:pPr>
            <a:r>
              <a:rPr lang="en" sz="6000" dirty="0" smtClean="0"/>
              <a:t>- GLOBAL WARMING</a:t>
            </a:r>
            <a:endParaRPr lang="pl-PL" sz="6000" dirty="0"/>
          </a:p>
        </p:txBody>
      </p:sp>
    </p:spTree>
    <p:extLst>
      <p:ext uri="{BB962C8B-B14F-4D97-AF65-F5344CB8AC3E}">
        <p14:creationId xmlns:p14="http://schemas.microsoft.com/office/powerpoint/2010/main" val="3331268676"/>
      </p:ext>
    </p:extLst>
  </p:cSld>
  <p:clrMapOvr>
    <a:masterClrMapping/>
  </p:clrMapOvr>
  <p:transition spd="med">
    <p:cove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01260" y="773723"/>
            <a:ext cx="10631659" cy="5439508"/>
          </a:xfrm>
        </p:spPr>
        <p:txBody>
          <a:bodyPr>
            <a:noAutofit/>
          </a:bodyPr>
          <a:lstStyle/>
          <a:p>
            <a:pPr marL="0" indent="0">
              <a:buNone/>
            </a:pPr>
            <a:r>
              <a:rPr lang="en-US" sz="3600" dirty="0"/>
              <a:t>"Climate change" means a change of climate which </a:t>
            </a:r>
            <a:r>
              <a:rPr lang="en-US" sz="3600" dirty="0" smtClean="0"/>
              <a:t>is</a:t>
            </a:r>
            <a:r>
              <a:rPr lang="pl-PL" sz="3600" dirty="0" smtClean="0"/>
              <a:t> </a:t>
            </a:r>
            <a:r>
              <a:rPr lang="en-US" sz="3600" dirty="0" smtClean="0"/>
              <a:t>attributed </a:t>
            </a:r>
            <a:r>
              <a:rPr lang="en-US" sz="3600" dirty="0"/>
              <a:t>directly or indirectly to human activity </a:t>
            </a:r>
            <a:r>
              <a:rPr lang="en-US" sz="3600" dirty="0" smtClean="0"/>
              <a:t>that</a:t>
            </a:r>
            <a:r>
              <a:rPr lang="pl-PL" sz="3600" dirty="0" smtClean="0"/>
              <a:t> </a:t>
            </a:r>
            <a:r>
              <a:rPr lang="en-US" sz="3600" dirty="0" smtClean="0"/>
              <a:t>alters </a:t>
            </a:r>
            <a:r>
              <a:rPr lang="en-US" sz="3600" dirty="0"/>
              <a:t>the composition of the </a:t>
            </a:r>
            <a:r>
              <a:rPr lang="en-US" sz="3600" dirty="0">
                <a:solidFill>
                  <a:srgbClr val="00B050"/>
                </a:solidFill>
              </a:rPr>
              <a:t>global atmosphere </a:t>
            </a:r>
            <a:r>
              <a:rPr lang="en-US" sz="3600" dirty="0"/>
              <a:t>and </a:t>
            </a:r>
            <a:r>
              <a:rPr lang="en-US" sz="3600" dirty="0" smtClean="0"/>
              <a:t>which</a:t>
            </a:r>
            <a:r>
              <a:rPr lang="pl-PL" sz="3600" dirty="0" smtClean="0"/>
              <a:t> </a:t>
            </a:r>
            <a:r>
              <a:rPr lang="en-US" sz="3600" dirty="0" smtClean="0"/>
              <a:t>is </a:t>
            </a:r>
            <a:r>
              <a:rPr lang="en-US" sz="3600" dirty="0"/>
              <a:t>in addition to natural climate variability </a:t>
            </a:r>
            <a:r>
              <a:rPr lang="en-US" sz="3600" dirty="0" smtClean="0"/>
              <a:t>observed</a:t>
            </a:r>
            <a:r>
              <a:rPr lang="pl-PL" sz="3600" dirty="0" smtClean="0"/>
              <a:t> </a:t>
            </a:r>
            <a:r>
              <a:rPr lang="en-US" sz="3600" dirty="0" smtClean="0"/>
              <a:t>over </a:t>
            </a:r>
            <a:r>
              <a:rPr lang="en-US" sz="3600" dirty="0"/>
              <a:t>comparable time periods.</a:t>
            </a:r>
            <a:endParaRPr lang="pl-PL" sz="3600" dirty="0"/>
          </a:p>
          <a:p>
            <a:pPr marL="0" indent="0">
              <a:buNone/>
            </a:pPr>
            <a:endParaRPr lang="pl-PL" sz="2800" dirty="0" smtClean="0"/>
          </a:p>
          <a:p>
            <a:pPr marL="0" indent="0">
              <a:buNone/>
            </a:pPr>
            <a:r>
              <a:rPr lang="en" sz="1100" dirty="0" smtClean="0"/>
              <a:t>(</a:t>
            </a:r>
            <a:r>
              <a:rPr lang="en-US" sz="1100" dirty="0"/>
              <a:t>UNITED NATIONS FRAMEWORK CONVENTION</a:t>
            </a:r>
            <a:br>
              <a:rPr lang="en-US" sz="1100" dirty="0"/>
            </a:br>
            <a:r>
              <a:rPr lang="en-US" sz="1100" dirty="0"/>
              <a:t>ON CLIMATE CHANGE </a:t>
            </a:r>
            <a:r>
              <a:rPr lang="en" sz="1100" dirty="0" smtClean="0"/>
              <a:t>- </a:t>
            </a:r>
            <a:r>
              <a:rPr lang="en" sz="1100" dirty="0"/>
              <a:t>Article 1( </a:t>
            </a:r>
            <a:r>
              <a:rPr lang="en" sz="1100" dirty="0" smtClean="0"/>
              <a:t>2))</a:t>
            </a:r>
            <a:endParaRPr lang="pl-PL" sz="1100" dirty="0"/>
          </a:p>
        </p:txBody>
      </p:sp>
    </p:spTree>
    <p:extLst>
      <p:ext uri="{BB962C8B-B14F-4D97-AF65-F5344CB8AC3E}">
        <p14:creationId xmlns:p14="http://schemas.microsoft.com/office/powerpoint/2010/main" val="2072492027"/>
      </p:ext>
    </p:extLst>
  </p:cSld>
  <p:clrMapOvr>
    <a:masterClrMapping/>
  </p:clrMapOvr>
  <p:transition spd="med">
    <p:cove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u="sng" dirty="0" smtClean="0"/>
              <a:t>Effects </a:t>
            </a:r>
            <a:r>
              <a:rPr lang="en" u="sng" dirty="0"/>
              <a:t>of global </a:t>
            </a:r>
            <a:r>
              <a:rPr lang="en" u="sng" dirty="0" smtClean="0"/>
              <a:t>warming:</a:t>
            </a:r>
            <a:endParaRPr lang="pl-PL" u="sng" dirty="0"/>
          </a:p>
        </p:txBody>
      </p:sp>
      <p:sp>
        <p:nvSpPr>
          <p:cNvPr id="3" name="Symbol zastępczy zawartości 2"/>
          <p:cNvSpPr>
            <a:spLocks noGrp="1"/>
          </p:cNvSpPr>
          <p:nvPr>
            <p:ph idx="1"/>
          </p:nvPr>
        </p:nvSpPr>
        <p:spPr>
          <a:xfrm>
            <a:off x="1371600" y="1603248"/>
            <a:ext cx="9601200" cy="3581400"/>
          </a:xfrm>
        </p:spPr>
        <p:txBody>
          <a:bodyPr>
            <a:normAutofit/>
          </a:bodyPr>
          <a:lstStyle/>
          <a:p>
            <a:pPr marL="0" indent="0">
              <a:buNone/>
            </a:pPr>
            <a:r>
              <a:rPr lang="en" sz="3600" dirty="0">
                <a:solidFill>
                  <a:srgbClr val="7030A0"/>
                </a:solidFill>
              </a:rPr>
              <a:t>Solar energy is accumulated </a:t>
            </a:r>
            <a:r>
              <a:rPr lang="en" sz="3600" dirty="0" smtClean="0"/>
              <a:t>in in the </a:t>
            </a:r>
            <a:r>
              <a:rPr lang="en" sz="3600" dirty="0"/>
              <a:t>troposphere, and above all in the waters of the oceans, contributing to the increase in the average temperature around the </a:t>
            </a:r>
            <a:r>
              <a:rPr lang="en" sz="3600" dirty="0" smtClean="0"/>
              <a:t>globe.</a:t>
            </a:r>
          </a:p>
          <a:p>
            <a:pPr marL="0" indent="0">
              <a:buNone/>
            </a:pPr>
            <a:r>
              <a:rPr lang="en" sz="3200" dirty="0" smtClean="0"/>
              <a:t> </a:t>
            </a:r>
            <a:endParaRPr lang="pl-PL" sz="3200" dirty="0"/>
          </a:p>
        </p:txBody>
      </p:sp>
      <p:pic>
        <p:nvPicPr>
          <p:cNvPr id="5" name="Obraz 4"/>
          <p:cNvPicPr>
            <a:picLocks noChangeAspect="1"/>
          </p:cNvPicPr>
          <p:nvPr/>
        </p:nvPicPr>
        <p:blipFill>
          <a:blip r:embed="rId2"/>
          <a:stretch>
            <a:fillRect/>
          </a:stretch>
        </p:blipFill>
        <p:spPr>
          <a:xfrm>
            <a:off x="7353722" y="3831336"/>
            <a:ext cx="4061523" cy="2706624"/>
          </a:xfrm>
          <a:prstGeom prst="rect">
            <a:avLst/>
          </a:prstGeom>
        </p:spPr>
      </p:pic>
    </p:spTree>
    <p:extLst>
      <p:ext uri="{BB962C8B-B14F-4D97-AF65-F5344CB8AC3E}">
        <p14:creationId xmlns:p14="http://schemas.microsoft.com/office/powerpoint/2010/main" val="196827982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685800"/>
            <a:ext cx="10149840" cy="1485900"/>
          </a:xfrm>
        </p:spPr>
        <p:txBody>
          <a:bodyPr/>
          <a:lstStyle/>
          <a:p>
            <a:r>
              <a:rPr lang="en" u="sng" dirty="0"/>
              <a:t>Increased energy in the troposphere </a:t>
            </a:r>
            <a:r>
              <a:rPr lang="en" u="sng" dirty="0" smtClean="0"/>
              <a:t>is:</a:t>
            </a:r>
            <a:endParaRPr lang="pl-PL" u="sng" dirty="0"/>
          </a:p>
        </p:txBody>
      </p:sp>
      <p:sp>
        <p:nvSpPr>
          <p:cNvPr id="3" name="Symbol zastępczy zawartości 2"/>
          <p:cNvSpPr>
            <a:spLocks noGrp="1"/>
          </p:cNvSpPr>
          <p:nvPr>
            <p:ph idx="1"/>
          </p:nvPr>
        </p:nvSpPr>
        <p:spPr>
          <a:xfrm>
            <a:off x="1371600" y="2755361"/>
            <a:ext cx="9799504" cy="4515538"/>
          </a:xfrm>
        </p:spPr>
        <p:txBody>
          <a:bodyPr>
            <a:normAutofit/>
          </a:bodyPr>
          <a:lstStyle/>
          <a:p>
            <a:r>
              <a:rPr lang="en" sz="3200" dirty="0" smtClean="0"/>
              <a:t>increase in </a:t>
            </a:r>
            <a:r>
              <a:rPr lang="en" sz="3200" dirty="0"/>
              <a:t>average temperature,</a:t>
            </a:r>
            <a:endParaRPr lang="pl-PL" sz="3200" dirty="0" smtClean="0"/>
          </a:p>
          <a:p>
            <a:r>
              <a:rPr lang="en" sz="3200" dirty="0" smtClean="0"/>
              <a:t>reduction </a:t>
            </a:r>
            <a:r>
              <a:rPr lang="en" sz="3200" dirty="0"/>
              <a:t>of snow cover,</a:t>
            </a:r>
            <a:endParaRPr lang="pl-PL" sz="3200" dirty="0" smtClean="0"/>
          </a:p>
          <a:p>
            <a:r>
              <a:rPr lang="en" sz="3200" dirty="0" smtClean="0"/>
              <a:t>change </a:t>
            </a:r>
            <a:r>
              <a:rPr lang="en" sz="3200" dirty="0"/>
              <a:t>of directions of </a:t>
            </a:r>
            <a:r>
              <a:rPr lang="en" sz="3200" dirty="0" smtClean="0"/>
              <a:t>air masses movement,</a:t>
            </a:r>
          </a:p>
        </p:txBody>
      </p:sp>
    </p:spTree>
    <p:extLst>
      <p:ext uri="{BB962C8B-B14F-4D97-AF65-F5344CB8AC3E}">
        <p14:creationId xmlns:p14="http://schemas.microsoft.com/office/powerpoint/2010/main" val="53514935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1478604"/>
            <a:ext cx="9601200" cy="4388796"/>
          </a:xfrm>
        </p:spPr>
        <p:txBody>
          <a:bodyPr>
            <a:normAutofit/>
          </a:bodyPr>
          <a:lstStyle/>
          <a:p>
            <a:r>
              <a:rPr lang="en" sz="3200" dirty="0"/>
              <a:t>increase in wind strength,</a:t>
            </a:r>
            <a:endParaRPr lang="pl-PL" sz="3200" dirty="0"/>
          </a:p>
          <a:p>
            <a:r>
              <a:rPr lang="en" sz="3200" dirty="0"/>
              <a:t>changing the direction of ocean currents,</a:t>
            </a:r>
            <a:endParaRPr lang="pl-PL" sz="3200" dirty="0"/>
          </a:p>
          <a:p>
            <a:r>
              <a:rPr lang="en" sz="3200" dirty="0"/>
              <a:t>reducing the average amount of precipitation,</a:t>
            </a:r>
            <a:endParaRPr lang="pl-PL" sz="3200" dirty="0"/>
          </a:p>
          <a:p>
            <a:r>
              <a:rPr lang="en" sz="3200" dirty="0"/>
              <a:t>increase in torrential rainfall</a:t>
            </a:r>
            <a:r>
              <a:rPr lang="en" sz="3200" dirty="0" smtClean="0"/>
              <a:t>.</a:t>
            </a:r>
            <a:endParaRPr lang="pl-PL" sz="3200" dirty="0" smtClean="0"/>
          </a:p>
          <a:p>
            <a:endParaRPr lang="pl-PL" dirty="0"/>
          </a:p>
          <a:p>
            <a:endParaRPr lang="pl-PL" sz="1100" dirty="0"/>
          </a:p>
          <a:p>
            <a:pPr marL="0" indent="0">
              <a:buNone/>
            </a:pPr>
            <a:r>
              <a:rPr lang="en" sz="1100" dirty="0">
                <a:hlinkClick r:id="rId2"/>
              </a:rPr>
              <a:t>https://klimada2.ios.gov.pl/files/2021/Adaptacja%20do%20zmian%20klimatu%20na%20gruncie%20UNFCCC.pdf</a:t>
            </a:r>
            <a:r>
              <a:rPr lang="pl-PL" sz="1100" dirty="0"/>
              <a:t> </a:t>
            </a:r>
            <a:endParaRPr lang="en" sz="1100" dirty="0"/>
          </a:p>
          <a:p>
            <a:endParaRPr lang="pl-PL" dirty="0"/>
          </a:p>
        </p:txBody>
      </p:sp>
    </p:spTree>
    <p:extLst>
      <p:ext uri="{BB962C8B-B14F-4D97-AF65-F5344CB8AC3E}">
        <p14:creationId xmlns:p14="http://schemas.microsoft.com/office/powerpoint/2010/main" val="22849874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855785"/>
            <a:ext cx="9601200" cy="5011615"/>
          </a:xfrm>
        </p:spPr>
        <p:txBody>
          <a:bodyPr>
            <a:noAutofit/>
          </a:bodyPr>
          <a:lstStyle/>
          <a:p>
            <a:r>
              <a:rPr lang="en" sz="2600" dirty="0"/>
              <a:t>The unprecedented intensity and speed of changes taking place in the natural environment is the result of the rapidly increasing temperature of the </a:t>
            </a:r>
            <a:r>
              <a:rPr lang="en" sz="2600" dirty="0" smtClean="0"/>
              <a:t>troposphere.</a:t>
            </a:r>
          </a:p>
          <a:p>
            <a:r>
              <a:rPr lang="en" sz="2600" dirty="0"/>
              <a:t>The speed of environmental change is a phenomenon to which the long-term process of natural evolution may not find an </a:t>
            </a:r>
            <a:r>
              <a:rPr lang="en" sz="2600" dirty="0" smtClean="0"/>
              <a:t>answer.</a:t>
            </a:r>
          </a:p>
          <a:p>
            <a:r>
              <a:rPr lang="en" sz="2600" dirty="0"/>
              <a:t>The adaptive potential of natural and anthropogenic systems to the effects of climate change is directly proportional to their adaptive capacity over time.</a:t>
            </a:r>
          </a:p>
          <a:p>
            <a:endParaRPr lang="pl-PL" sz="2800" dirty="0"/>
          </a:p>
          <a:p>
            <a:pPr marL="0" indent="0">
              <a:buNone/>
            </a:pPr>
            <a:r>
              <a:rPr lang="en" sz="1100" dirty="0">
                <a:hlinkClick r:id="rId2"/>
              </a:rPr>
              <a:t>https://klimada2.ios.gov.pl/files/2021/Adaptacja%20do%20zmian%20klimatu%20na%20gruncie%20UNFCCC.pdf</a:t>
            </a:r>
            <a:endParaRPr lang="pl-PL" sz="1100" dirty="0"/>
          </a:p>
          <a:p>
            <a:endParaRPr lang="pl-PL" sz="2800" dirty="0"/>
          </a:p>
        </p:txBody>
      </p:sp>
    </p:spTree>
    <p:extLst>
      <p:ext uri="{BB962C8B-B14F-4D97-AF65-F5344CB8AC3E}">
        <p14:creationId xmlns:p14="http://schemas.microsoft.com/office/powerpoint/2010/main" val="90075135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u="sng" dirty="0" smtClean="0"/>
              <a:t>Biodiversity is:</a:t>
            </a:r>
            <a:endParaRPr lang="pl-PL" u="sng" dirty="0"/>
          </a:p>
        </p:txBody>
      </p:sp>
      <p:sp>
        <p:nvSpPr>
          <p:cNvPr id="3" name="Symbol zastępczy zawartości 2"/>
          <p:cNvSpPr>
            <a:spLocks noGrp="1"/>
          </p:cNvSpPr>
          <p:nvPr>
            <p:ph idx="1"/>
          </p:nvPr>
        </p:nvSpPr>
        <p:spPr>
          <a:xfrm>
            <a:off x="1371600" y="1559169"/>
            <a:ext cx="9601200" cy="5134708"/>
          </a:xfrm>
        </p:spPr>
        <p:txBody>
          <a:bodyPr>
            <a:noAutofit/>
          </a:bodyPr>
          <a:lstStyle/>
          <a:p>
            <a:pPr marL="0" indent="0">
              <a:buNone/>
            </a:pPr>
            <a:r>
              <a:rPr lang="en-US" sz="2800" dirty="0"/>
              <a:t>variety of ecosystems (natural capital), species and genes in the world or in a particular habitat. </a:t>
            </a:r>
            <a:endParaRPr lang="pl-PL" sz="2800" dirty="0" smtClean="0"/>
          </a:p>
          <a:p>
            <a:r>
              <a:rPr lang="en-US" sz="2800" dirty="0" smtClean="0"/>
              <a:t>It </a:t>
            </a:r>
            <a:r>
              <a:rPr lang="en-US" sz="2800" dirty="0"/>
              <a:t>is </a:t>
            </a:r>
            <a:r>
              <a:rPr lang="en-US" sz="2800" b="1" dirty="0">
                <a:solidFill>
                  <a:srgbClr val="00B050"/>
                </a:solidFill>
              </a:rPr>
              <a:t>essential</a:t>
            </a:r>
            <a:r>
              <a:rPr lang="en-US" sz="2800" dirty="0"/>
              <a:t> to human wellbeing, as it delivers services that sustain our economies and societies. </a:t>
            </a:r>
            <a:endParaRPr lang="pl-PL" sz="2800" dirty="0" smtClean="0"/>
          </a:p>
          <a:p>
            <a:r>
              <a:rPr lang="en-US" sz="2800" dirty="0" smtClean="0"/>
              <a:t>Biodiversity </a:t>
            </a:r>
            <a:r>
              <a:rPr lang="en-US" sz="2800" dirty="0"/>
              <a:t>is also </a:t>
            </a:r>
            <a:r>
              <a:rPr lang="en-US" sz="2800" b="1" dirty="0">
                <a:solidFill>
                  <a:srgbClr val="00B050"/>
                </a:solidFill>
              </a:rPr>
              <a:t>crucial</a:t>
            </a:r>
            <a:r>
              <a:rPr lang="en-US" sz="2800" dirty="0"/>
              <a:t> to ecosystem services — the services that nature supplies — such as pollination, climate regulation, flood protection, soil fertility and the production of food, fuel, </a:t>
            </a:r>
            <a:r>
              <a:rPr lang="en-US" sz="2800" dirty="0" err="1"/>
              <a:t>fibre</a:t>
            </a:r>
            <a:r>
              <a:rPr lang="en-US" sz="2800" dirty="0"/>
              <a:t> and medicines. </a:t>
            </a:r>
            <a:endParaRPr lang="pl-PL" sz="2800" dirty="0">
              <a:hlinkClick r:id="rId2"/>
            </a:endParaRPr>
          </a:p>
          <a:p>
            <a:pPr marL="0" indent="0">
              <a:buNone/>
            </a:pPr>
            <a:r>
              <a:rPr lang="pl-PL" sz="1100" dirty="0">
                <a:hlinkClick r:id="rId3"/>
              </a:rPr>
              <a:t>https://</a:t>
            </a:r>
            <a:r>
              <a:rPr lang="pl-PL" sz="1100" dirty="0" smtClean="0">
                <a:hlinkClick r:id="rId3"/>
              </a:rPr>
              <a:t>www.eea.europa.eu/themes/biodiversity/intro</a:t>
            </a:r>
            <a:r>
              <a:rPr lang="pl-PL" sz="1100" dirty="0" smtClean="0"/>
              <a:t> </a:t>
            </a:r>
            <a:endParaRPr lang="pl-PL" sz="1100" dirty="0"/>
          </a:p>
        </p:txBody>
      </p:sp>
    </p:spTree>
    <p:extLst>
      <p:ext uri="{BB962C8B-B14F-4D97-AF65-F5344CB8AC3E}">
        <p14:creationId xmlns:p14="http://schemas.microsoft.com/office/powerpoint/2010/main" val="267878641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xmlns="" id="{71AFD227-869A-489C-A9B5-3F0498DF3C0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096450" y="13394"/>
            <a:ext cx="494218" cy="6814823"/>
            <a:chOff x="11096450" y="13394"/>
            <a:chExt cx="494218" cy="6814823"/>
          </a:xfrm>
          <a:solidFill>
            <a:schemeClr val="bg2">
              <a:lumMod val="90000"/>
            </a:schemeClr>
          </a:solidFill>
        </p:grpSpPr>
        <p:sp>
          <p:nvSpPr>
            <p:cNvPr id="78" name="Freeform 8">
              <a:extLst>
                <a:ext uri="{FF2B5EF4-FFF2-40B4-BE49-F238E27FC236}">
                  <a16:creationId xmlns:a16="http://schemas.microsoft.com/office/drawing/2014/main" xmlns="" id="{62704B34-199B-4964-9C78-3AB9735915A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9" name="Freeform 10">
              <a:extLst>
                <a:ext uri="{FF2B5EF4-FFF2-40B4-BE49-F238E27FC236}">
                  <a16:creationId xmlns:a16="http://schemas.microsoft.com/office/drawing/2014/main" xmlns="" id="{8B1E8DB8-017D-454E-849F-EE5742849FD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0" name="Freeform 15">
              <a:extLst>
                <a:ext uri="{FF2B5EF4-FFF2-40B4-BE49-F238E27FC236}">
                  <a16:creationId xmlns:a16="http://schemas.microsoft.com/office/drawing/2014/main" xmlns="" id="{16D80E5D-5099-41C4-A80A-1B1538C382F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1" name="Freeform 18">
              <a:extLst>
                <a:ext uri="{FF2B5EF4-FFF2-40B4-BE49-F238E27FC236}">
                  <a16:creationId xmlns:a16="http://schemas.microsoft.com/office/drawing/2014/main" xmlns="" id="{947751E1-E2F4-467E-B547-3BD4BAB7F56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2" name="Freeform 19">
              <a:extLst>
                <a:ext uri="{FF2B5EF4-FFF2-40B4-BE49-F238E27FC236}">
                  <a16:creationId xmlns:a16="http://schemas.microsoft.com/office/drawing/2014/main" xmlns="" id="{55D8869B-B701-4268-9856-876345C8AE3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3" name="Freeform 20">
              <a:extLst>
                <a:ext uri="{FF2B5EF4-FFF2-40B4-BE49-F238E27FC236}">
                  <a16:creationId xmlns:a16="http://schemas.microsoft.com/office/drawing/2014/main" xmlns="" id="{A25CA59C-849F-4CE4-A9B0-293F98DE2C7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4" name="Freeform 22">
              <a:extLst>
                <a:ext uri="{FF2B5EF4-FFF2-40B4-BE49-F238E27FC236}">
                  <a16:creationId xmlns:a16="http://schemas.microsoft.com/office/drawing/2014/main" xmlns="" id="{FE000DB1-AAA1-4BFF-8F14-53624C2F9E0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5" name="Freeform 23">
              <a:extLst>
                <a:ext uri="{FF2B5EF4-FFF2-40B4-BE49-F238E27FC236}">
                  <a16:creationId xmlns:a16="http://schemas.microsoft.com/office/drawing/2014/main" xmlns="" id="{5EEFBC14-7E5B-47B2-B5E3-E90991F8919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6" name="Freeform 26">
              <a:extLst>
                <a:ext uri="{FF2B5EF4-FFF2-40B4-BE49-F238E27FC236}">
                  <a16:creationId xmlns:a16="http://schemas.microsoft.com/office/drawing/2014/main" xmlns="" id="{00AFF6E4-A34A-4FD3-8C57-BB96114822D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7" name="Freeform 27">
              <a:extLst>
                <a:ext uri="{FF2B5EF4-FFF2-40B4-BE49-F238E27FC236}">
                  <a16:creationId xmlns:a16="http://schemas.microsoft.com/office/drawing/2014/main" xmlns="" id="{C63A8474-C075-4441-A0B3-52286EA5009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8" name="Freeform 28">
              <a:extLst>
                <a:ext uri="{FF2B5EF4-FFF2-40B4-BE49-F238E27FC236}">
                  <a16:creationId xmlns:a16="http://schemas.microsoft.com/office/drawing/2014/main" xmlns="" id="{35DA4698-A2ED-4512-8887-F12D3F14372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9" name="Freeform 30">
              <a:extLst>
                <a:ext uri="{FF2B5EF4-FFF2-40B4-BE49-F238E27FC236}">
                  <a16:creationId xmlns:a16="http://schemas.microsoft.com/office/drawing/2014/main" xmlns="" id="{3358E118-D590-4E50-B21C-6CDAA1CCAFC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0" name="Freeform 43">
              <a:extLst>
                <a:ext uri="{FF2B5EF4-FFF2-40B4-BE49-F238E27FC236}">
                  <a16:creationId xmlns:a16="http://schemas.microsoft.com/office/drawing/2014/main" xmlns="" id="{F1EE889E-60FF-423F-ADCB-6CBEE853A04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1" name="Freeform 51">
              <a:extLst>
                <a:ext uri="{FF2B5EF4-FFF2-40B4-BE49-F238E27FC236}">
                  <a16:creationId xmlns:a16="http://schemas.microsoft.com/office/drawing/2014/main" xmlns="" id="{A4AA0634-0A7C-4A35-8EB7-775200F129F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2" name="Freeform 52">
              <a:extLst>
                <a:ext uri="{FF2B5EF4-FFF2-40B4-BE49-F238E27FC236}">
                  <a16:creationId xmlns:a16="http://schemas.microsoft.com/office/drawing/2014/main" xmlns="" id="{EBA21558-CAC3-445C-8882-5D4A0C6D2A0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3" name="Freeform 53">
              <a:extLst>
                <a:ext uri="{FF2B5EF4-FFF2-40B4-BE49-F238E27FC236}">
                  <a16:creationId xmlns:a16="http://schemas.microsoft.com/office/drawing/2014/main" xmlns="" id="{2E9415F1-5D31-4C25-9E26-203EEF50087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4" name="Freeform 54">
              <a:extLst>
                <a:ext uri="{FF2B5EF4-FFF2-40B4-BE49-F238E27FC236}">
                  <a16:creationId xmlns:a16="http://schemas.microsoft.com/office/drawing/2014/main" xmlns="" id="{622FC1F6-879A-45BA-8752-08020C39CE2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5" name="Freeform 55">
              <a:extLst>
                <a:ext uri="{FF2B5EF4-FFF2-40B4-BE49-F238E27FC236}">
                  <a16:creationId xmlns:a16="http://schemas.microsoft.com/office/drawing/2014/main" xmlns="" id="{BA09826C-58E2-48C5-9666-333326C2CA4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6" name="Freeform 56">
              <a:extLst>
                <a:ext uri="{FF2B5EF4-FFF2-40B4-BE49-F238E27FC236}">
                  <a16:creationId xmlns:a16="http://schemas.microsoft.com/office/drawing/2014/main" xmlns="" id="{A6D3555F-4EA1-4EA7-9D08-2D75CE51927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7" name="Freeform 57">
              <a:extLst>
                <a:ext uri="{FF2B5EF4-FFF2-40B4-BE49-F238E27FC236}">
                  <a16:creationId xmlns:a16="http://schemas.microsoft.com/office/drawing/2014/main" xmlns="" id="{60FA20E8-EDAA-4310-B870-97807901AC1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8" name="Freeform 59">
              <a:extLst>
                <a:ext uri="{FF2B5EF4-FFF2-40B4-BE49-F238E27FC236}">
                  <a16:creationId xmlns:a16="http://schemas.microsoft.com/office/drawing/2014/main" xmlns="" id="{F5552AA2-C2AB-4D59-B6EF-E8E5EE110E5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9" name="Freeform 60">
              <a:extLst>
                <a:ext uri="{FF2B5EF4-FFF2-40B4-BE49-F238E27FC236}">
                  <a16:creationId xmlns:a16="http://schemas.microsoft.com/office/drawing/2014/main" xmlns="" id="{0BA267D0-8F6B-4803-B948-70E29B4587E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0" name="Freeform 61">
              <a:extLst>
                <a:ext uri="{FF2B5EF4-FFF2-40B4-BE49-F238E27FC236}">
                  <a16:creationId xmlns:a16="http://schemas.microsoft.com/office/drawing/2014/main" xmlns="" id="{86E372A3-B9F4-4FEE-8B96-D9AD879E214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1" name="Freeform 5">
              <a:extLst>
                <a:ext uri="{FF2B5EF4-FFF2-40B4-BE49-F238E27FC236}">
                  <a16:creationId xmlns:a16="http://schemas.microsoft.com/office/drawing/2014/main" xmlns="" id="{FF0C4564-5DA6-4224-A8B7-85CE1323DE8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2" name="Freeform 6">
              <a:extLst>
                <a:ext uri="{FF2B5EF4-FFF2-40B4-BE49-F238E27FC236}">
                  <a16:creationId xmlns:a16="http://schemas.microsoft.com/office/drawing/2014/main" xmlns="" id="{19F31D0D-C43D-4BB0-A13C-9524B84117D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 name="Freeform 7">
              <a:extLst>
                <a:ext uri="{FF2B5EF4-FFF2-40B4-BE49-F238E27FC236}">
                  <a16:creationId xmlns:a16="http://schemas.microsoft.com/office/drawing/2014/main" xmlns="" id="{6B32FB03-B0FE-4731-BE41-C59AFB49FBF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 name="Freeform 8">
              <a:extLst>
                <a:ext uri="{FF2B5EF4-FFF2-40B4-BE49-F238E27FC236}">
                  <a16:creationId xmlns:a16="http://schemas.microsoft.com/office/drawing/2014/main" xmlns="" id="{BDD5B6F0-1E17-4DCD-AE5F-ED8C48892FE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 name="Freeform 9">
              <a:extLst>
                <a:ext uri="{FF2B5EF4-FFF2-40B4-BE49-F238E27FC236}">
                  <a16:creationId xmlns:a16="http://schemas.microsoft.com/office/drawing/2014/main" xmlns="" id="{0290BE17-E89B-4AF9-B3F6-AF4884D5246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 name="Freeform 11">
              <a:extLst>
                <a:ext uri="{FF2B5EF4-FFF2-40B4-BE49-F238E27FC236}">
                  <a16:creationId xmlns:a16="http://schemas.microsoft.com/office/drawing/2014/main" xmlns="" id="{85F63089-F77F-4F02-8417-AAC1847FBCA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 name="Freeform 12">
              <a:extLst>
                <a:ext uri="{FF2B5EF4-FFF2-40B4-BE49-F238E27FC236}">
                  <a16:creationId xmlns:a16="http://schemas.microsoft.com/office/drawing/2014/main" xmlns="" id="{7B01CD5E-570F-4CBF-9904-94F30D928C5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 name="Freeform 13">
              <a:extLst>
                <a:ext uri="{FF2B5EF4-FFF2-40B4-BE49-F238E27FC236}">
                  <a16:creationId xmlns:a16="http://schemas.microsoft.com/office/drawing/2014/main" xmlns="" id="{7EE6A672-2915-4B03-99A9-9364D5F1521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9" name="Freeform 14">
              <a:extLst>
                <a:ext uri="{FF2B5EF4-FFF2-40B4-BE49-F238E27FC236}">
                  <a16:creationId xmlns:a16="http://schemas.microsoft.com/office/drawing/2014/main" xmlns="" id="{2136B643-14E1-443A-BC1C-06ADAE65C30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0" name="Freeform 16">
              <a:extLst>
                <a:ext uri="{FF2B5EF4-FFF2-40B4-BE49-F238E27FC236}">
                  <a16:creationId xmlns:a16="http://schemas.microsoft.com/office/drawing/2014/main" xmlns="" id="{867FA393-4F37-4E1A-870B-F96775FAB7E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1" name="Freeform 17">
              <a:extLst>
                <a:ext uri="{FF2B5EF4-FFF2-40B4-BE49-F238E27FC236}">
                  <a16:creationId xmlns:a16="http://schemas.microsoft.com/office/drawing/2014/main" xmlns="" id="{E225A1BE-FAD2-4764-A7E4-A6DA07D0573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2" name="Freeform 21">
              <a:extLst>
                <a:ext uri="{FF2B5EF4-FFF2-40B4-BE49-F238E27FC236}">
                  <a16:creationId xmlns:a16="http://schemas.microsoft.com/office/drawing/2014/main" xmlns="" id="{25D65388-C7E0-4C07-822A-03C5009C6D1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3" name="Freeform 25">
              <a:extLst>
                <a:ext uri="{FF2B5EF4-FFF2-40B4-BE49-F238E27FC236}">
                  <a16:creationId xmlns:a16="http://schemas.microsoft.com/office/drawing/2014/main" xmlns="" id="{E1D79822-C494-449C-B439-F437DAD4F21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4" name="Freeform 29">
              <a:extLst>
                <a:ext uri="{FF2B5EF4-FFF2-40B4-BE49-F238E27FC236}">
                  <a16:creationId xmlns:a16="http://schemas.microsoft.com/office/drawing/2014/main" xmlns="" id="{CDB324E5-E8D9-40E3-BAB4-1F87E67E4F4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5" name="Freeform 31">
              <a:extLst>
                <a:ext uri="{FF2B5EF4-FFF2-40B4-BE49-F238E27FC236}">
                  <a16:creationId xmlns:a16="http://schemas.microsoft.com/office/drawing/2014/main" xmlns="" id="{15404AB3-12EB-462E-85A2-AF4A7E91D72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6" name="Freeform 32">
              <a:extLst>
                <a:ext uri="{FF2B5EF4-FFF2-40B4-BE49-F238E27FC236}">
                  <a16:creationId xmlns:a16="http://schemas.microsoft.com/office/drawing/2014/main" xmlns="" id="{228021CB-53B3-4BCC-A14C-0B6951FC971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7" name="Freeform 33">
              <a:extLst>
                <a:ext uri="{FF2B5EF4-FFF2-40B4-BE49-F238E27FC236}">
                  <a16:creationId xmlns:a16="http://schemas.microsoft.com/office/drawing/2014/main" xmlns="" id="{B353D0BC-00A6-4EA4-9311-9FCB88CC202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8" name="Freeform 34">
              <a:extLst>
                <a:ext uri="{FF2B5EF4-FFF2-40B4-BE49-F238E27FC236}">
                  <a16:creationId xmlns:a16="http://schemas.microsoft.com/office/drawing/2014/main" xmlns="" id="{0E001FD3-6EDD-47A3-9916-826E1595DAB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9" name="Freeform 35">
              <a:extLst>
                <a:ext uri="{FF2B5EF4-FFF2-40B4-BE49-F238E27FC236}">
                  <a16:creationId xmlns:a16="http://schemas.microsoft.com/office/drawing/2014/main" xmlns="" id="{FE214D5B-D151-4E09-A01E-BEAAF9C679E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 name="Freeform 36">
              <a:extLst>
                <a:ext uri="{FF2B5EF4-FFF2-40B4-BE49-F238E27FC236}">
                  <a16:creationId xmlns:a16="http://schemas.microsoft.com/office/drawing/2014/main" xmlns="" id="{3024EF13-0A45-49DD-B0F4-FA3A5169EFF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 name="Freeform 37">
              <a:extLst>
                <a:ext uri="{FF2B5EF4-FFF2-40B4-BE49-F238E27FC236}">
                  <a16:creationId xmlns:a16="http://schemas.microsoft.com/office/drawing/2014/main" xmlns="" id="{95E0BDAE-48A7-4752-A150-74DA4BAE5E4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 name="Freeform 38">
              <a:extLst>
                <a:ext uri="{FF2B5EF4-FFF2-40B4-BE49-F238E27FC236}">
                  <a16:creationId xmlns:a16="http://schemas.microsoft.com/office/drawing/2014/main" xmlns="" id="{DE128EDB-3179-4F47-8B37-BEDE3B82FFC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 name="Freeform 39">
              <a:extLst>
                <a:ext uri="{FF2B5EF4-FFF2-40B4-BE49-F238E27FC236}">
                  <a16:creationId xmlns:a16="http://schemas.microsoft.com/office/drawing/2014/main" xmlns="" id="{E09CDD49-7B7B-42C0-A09E-6CFB3CDFF6A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 name="Freeform 40">
              <a:extLst>
                <a:ext uri="{FF2B5EF4-FFF2-40B4-BE49-F238E27FC236}">
                  <a16:creationId xmlns:a16="http://schemas.microsoft.com/office/drawing/2014/main" xmlns="" id="{93C5D839-4CD5-4165-9091-7D9B92CDC1D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5" name="Freeform 41">
              <a:extLst>
                <a:ext uri="{FF2B5EF4-FFF2-40B4-BE49-F238E27FC236}">
                  <a16:creationId xmlns:a16="http://schemas.microsoft.com/office/drawing/2014/main" xmlns="" id="{3C7F638A-BB6D-4B24-A7F9-03BF8087459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6" name="Freeform 42">
              <a:extLst>
                <a:ext uri="{FF2B5EF4-FFF2-40B4-BE49-F238E27FC236}">
                  <a16:creationId xmlns:a16="http://schemas.microsoft.com/office/drawing/2014/main" xmlns="" id="{5B59DB64-329B-45EA-8A67-4213A886B5B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7" name="Freeform 44">
              <a:extLst>
                <a:ext uri="{FF2B5EF4-FFF2-40B4-BE49-F238E27FC236}">
                  <a16:creationId xmlns:a16="http://schemas.microsoft.com/office/drawing/2014/main" xmlns="" id="{D8DAB003-6484-4D1D-85AE-93FA09BC5EF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8" name="Freeform 45">
              <a:extLst>
                <a:ext uri="{FF2B5EF4-FFF2-40B4-BE49-F238E27FC236}">
                  <a16:creationId xmlns:a16="http://schemas.microsoft.com/office/drawing/2014/main" xmlns="" id="{D49280A1-ACA8-4CD6-9012-AF12660F07E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9" name="Freeform 46">
              <a:extLst>
                <a:ext uri="{FF2B5EF4-FFF2-40B4-BE49-F238E27FC236}">
                  <a16:creationId xmlns:a16="http://schemas.microsoft.com/office/drawing/2014/main" xmlns="" id="{C03EAE8C-6089-40E5-9361-2E266A1EEBA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0" name="Freeform 47">
              <a:extLst>
                <a:ext uri="{FF2B5EF4-FFF2-40B4-BE49-F238E27FC236}">
                  <a16:creationId xmlns:a16="http://schemas.microsoft.com/office/drawing/2014/main" xmlns="" id="{02E3A077-F087-4E14-A13E-4E9D4369B1F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1" name="Freeform 48">
              <a:extLst>
                <a:ext uri="{FF2B5EF4-FFF2-40B4-BE49-F238E27FC236}">
                  <a16:creationId xmlns:a16="http://schemas.microsoft.com/office/drawing/2014/main" xmlns="" id="{7CE4FAAA-45E7-4C86-B59A-F284B79EFD2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2" name="Freeform 49">
              <a:extLst>
                <a:ext uri="{FF2B5EF4-FFF2-40B4-BE49-F238E27FC236}">
                  <a16:creationId xmlns:a16="http://schemas.microsoft.com/office/drawing/2014/main" xmlns="" id="{E2689B62-CCA1-4EE5-B622-FBA51686891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3" name="Freeform 8">
              <a:extLst>
                <a:ext uri="{FF2B5EF4-FFF2-40B4-BE49-F238E27FC236}">
                  <a16:creationId xmlns:a16="http://schemas.microsoft.com/office/drawing/2014/main" xmlns="" id="{113638EE-3BCF-4315-A329-3C6766A3890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4" name="Freeform 106">
              <a:extLst>
                <a:ext uri="{FF2B5EF4-FFF2-40B4-BE49-F238E27FC236}">
                  <a16:creationId xmlns:a16="http://schemas.microsoft.com/office/drawing/2014/main" xmlns="" id="{4FB36B8F-335B-40F2-83BB-C2B2689DC2E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136" name="Rectangle 135">
            <a:extLst>
              <a:ext uri="{FF2B5EF4-FFF2-40B4-BE49-F238E27FC236}">
                <a16:creationId xmlns:a16="http://schemas.microsoft.com/office/drawing/2014/main" xmlns="" id="{17121B47-384D-4AA6-BFEE-9EB117D2A4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xmlns="" id="{B8AA8937-D869-4CEB-9DB3-A2AAE5433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xmlns="" id="{B84EE3D2-B06F-47DE-AAC1-4DB46BF883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300" y="1378872"/>
            <a:ext cx="6040389" cy="423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rostokąt 2">
            <a:extLst>
              <a:ext uri="{FF2B5EF4-FFF2-40B4-BE49-F238E27FC236}">
                <a16:creationId xmlns:a16="http://schemas.microsoft.com/office/drawing/2014/main" xmlns="" id="{CFAAD8E1-A836-3DA2-E457-9C58F7E9FDFD}"/>
              </a:ext>
            </a:extLst>
          </p:cNvPr>
          <p:cNvSpPr/>
          <p:nvPr/>
        </p:nvSpPr>
        <p:spPr>
          <a:xfrm>
            <a:off x="842245" y="1048193"/>
            <a:ext cx="5537718" cy="501519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2" name="Title 1">
            <a:extLst>
              <a:ext uri="{FF2B5EF4-FFF2-40B4-BE49-F238E27FC236}">
                <a16:creationId xmlns:a16="http://schemas.microsoft.com/office/drawing/2014/main" xmlns="" id="{7CB41596-B8AC-6DD2-DE48-F4BA6FAAE53E}"/>
              </a:ext>
            </a:extLst>
          </p:cNvPr>
          <p:cNvSpPr>
            <a:spLocks noGrp="1"/>
          </p:cNvSpPr>
          <p:nvPr>
            <p:ph type="title"/>
          </p:nvPr>
        </p:nvSpPr>
        <p:spPr>
          <a:xfrm>
            <a:off x="757115" y="2750265"/>
            <a:ext cx="5344230" cy="2244152"/>
          </a:xfrm>
        </p:spPr>
        <p:txBody>
          <a:bodyPr vert="horz" lIns="91440" tIns="45720" rIns="91440" bIns="45720" rtlCol="0" anchor="b">
            <a:normAutofit/>
          </a:bodyPr>
          <a:lstStyle/>
          <a:p>
            <a:pPr algn="ctr">
              <a:lnSpc>
                <a:spcPct val="90000"/>
              </a:lnSpc>
            </a:pPr>
            <a:r>
              <a:rPr lang="en" sz="3700" b="1" dirty="0">
                <a:solidFill>
                  <a:srgbClr val="A925CD"/>
                </a:solidFill>
                <a:latin typeface="Arial" panose="020B0604020202020204" pitchFamily="34" charset="0"/>
                <a:cs typeface="Arial" panose="020B0604020202020204" pitchFamily="34" charset="0"/>
              </a:rPr>
              <a:t>BENEFITS OF </a:t>
            </a:r>
            <a:r>
              <a:rPr lang="en" sz="3700" b="1" dirty="0" smtClean="0">
                <a:solidFill>
                  <a:srgbClr val="A925CD"/>
                </a:solidFill>
                <a:latin typeface="Arial" panose="020B0604020202020204" pitchFamily="34" charset="0"/>
                <a:cs typeface="Arial" panose="020B0604020202020204" pitchFamily="34" charset="0"/>
              </a:rPr>
              <a:t>SELF</a:t>
            </a:r>
            <a:r>
              <a:rPr lang="pl-PL" sz="3700" b="1" dirty="0" smtClean="0">
                <a:solidFill>
                  <a:srgbClr val="A925CD"/>
                </a:solidFill>
                <a:latin typeface="Arial" panose="020B0604020202020204" pitchFamily="34" charset="0"/>
                <a:cs typeface="Arial" panose="020B0604020202020204" pitchFamily="34" charset="0"/>
              </a:rPr>
              <a:t>-</a:t>
            </a:r>
            <a:r>
              <a:rPr lang="en" sz="3700" b="1" dirty="0" smtClean="0">
                <a:solidFill>
                  <a:srgbClr val="A925CD"/>
                </a:solidFill>
                <a:latin typeface="Arial" panose="020B0604020202020204" pitchFamily="34" charset="0"/>
                <a:cs typeface="Arial" panose="020B0604020202020204" pitchFamily="34" charset="0"/>
              </a:rPr>
              <a:t> </a:t>
            </a:r>
            <a:r>
              <a:rPr lang="en" sz="3700" b="1" dirty="0">
                <a:solidFill>
                  <a:srgbClr val="A925CD"/>
                </a:solidFill>
                <a:latin typeface="Arial" panose="020B0604020202020204" pitchFamily="34" charset="0"/>
                <a:cs typeface="Arial" panose="020B0604020202020204" pitchFamily="34" charset="0"/>
              </a:rPr>
              <a:t>AWARENESS </a:t>
            </a:r>
            <a:r>
              <a:rPr lang="en-US" sz="3700" b="1" dirty="0">
                <a:latin typeface="Arial" panose="020B0604020202020204" pitchFamily="34" charset="0"/>
                <a:cs typeface="Arial" panose="020B0604020202020204" pitchFamily="34" charset="0"/>
              </a:rPr>
              <a:t/>
            </a:r>
            <a:br>
              <a:rPr lang="en-US" sz="3700" b="1" dirty="0">
                <a:latin typeface="Arial" panose="020B0604020202020204" pitchFamily="34" charset="0"/>
                <a:cs typeface="Arial" panose="020B0604020202020204" pitchFamily="34" charset="0"/>
              </a:rPr>
            </a:br>
            <a:r>
              <a:rPr lang="en" sz="3200" b="1" dirty="0">
                <a:latin typeface="Arial" panose="020B0604020202020204" pitchFamily="34" charset="0"/>
                <a:cs typeface="Arial" panose="020B0604020202020204" pitchFamily="34" charset="0"/>
              </a:rPr>
              <a:t>(EXERCISE - BRAINSTORMING)</a:t>
            </a:r>
            <a:endParaRPr lang="en-US" sz="3200" dirty="0">
              <a:latin typeface="Arial" panose="020B0604020202020204" pitchFamily="34" charset="0"/>
              <a:cs typeface="Arial" panose="020B0604020202020204" pitchFamily="34" charset="0"/>
            </a:endParaRPr>
          </a:p>
          <a:p>
            <a:pPr algn="ctr">
              <a:lnSpc>
                <a:spcPct val="90000"/>
              </a:lnSpc>
            </a:pPr>
            <a:endParaRPr lang="en-US" sz="3700" dirty="0">
              <a:latin typeface="Arial" panose="020B0604020202020204" pitchFamily="34" charset="0"/>
              <a:cs typeface="Arial" panose="020B0604020202020204" pitchFamily="34" charset="0"/>
            </a:endParaRPr>
          </a:p>
        </p:txBody>
      </p:sp>
      <p:grpSp>
        <p:nvGrpSpPr>
          <p:cNvPr id="142" name="Group 141">
            <a:extLst>
              <a:ext uri="{FF2B5EF4-FFF2-40B4-BE49-F238E27FC236}">
                <a16:creationId xmlns:a16="http://schemas.microsoft.com/office/drawing/2014/main" xmlns="" id="{6599FC7B-1DF7-4530-83E5-C095D4A2DE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580590" y="0"/>
            <a:ext cx="1355886" cy="6796617"/>
            <a:chOff x="10580590" y="0"/>
            <a:chExt cx="1355886" cy="6796617"/>
          </a:xfrm>
        </p:grpSpPr>
        <p:sp>
          <p:nvSpPr>
            <p:cNvPr id="143" name="Freeform 8">
              <a:extLst>
                <a:ext uri="{FF2B5EF4-FFF2-40B4-BE49-F238E27FC236}">
                  <a16:creationId xmlns:a16="http://schemas.microsoft.com/office/drawing/2014/main" xmlns="" id="{2DE640CE-132C-43BE-BCA3-8F0BE59F468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43595" y="668164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0">
              <a:extLst>
                <a:ext uri="{FF2B5EF4-FFF2-40B4-BE49-F238E27FC236}">
                  <a16:creationId xmlns:a16="http://schemas.microsoft.com/office/drawing/2014/main" xmlns="" id="{000F7CF0-3D04-492F-A268-9018177261A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20842" y="152662"/>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5">
              <a:extLst>
                <a:ext uri="{FF2B5EF4-FFF2-40B4-BE49-F238E27FC236}">
                  <a16:creationId xmlns:a16="http://schemas.microsoft.com/office/drawing/2014/main" xmlns="" id="{C1DEC041-746E-4EA1-B788-1F7F7483510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24772" y="66685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8">
              <a:extLst>
                <a:ext uri="{FF2B5EF4-FFF2-40B4-BE49-F238E27FC236}">
                  <a16:creationId xmlns:a16="http://schemas.microsoft.com/office/drawing/2014/main" xmlns="" id="{5F1AFD93-4239-40D2-8DCA-F946C9E6E65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28186" y="41011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9">
              <a:extLst>
                <a:ext uri="{FF2B5EF4-FFF2-40B4-BE49-F238E27FC236}">
                  <a16:creationId xmlns:a16="http://schemas.microsoft.com/office/drawing/2014/main" xmlns="" id="{F7C397F6-59FA-4A2D-8F3F-BEB6EE859DE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18104" y="209699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20">
              <a:extLst>
                <a:ext uri="{FF2B5EF4-FFF2-40B4-BE49-F238E27FC236}">
                  <a16:creationId xmlns:a16="http://schemas.microsoft.com/office/drawing/2014/main" xmlns="" id="{19BD7C73-D214-444B-88EB-EE29E138BDE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02867" y="229455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22">
              <a:extLst>
                <a:ext uri="{FF2B5EF4-FFF2-40B4-BE49-F238E27FC236}">
                  <a16:creationId xmlns:a16="http://schemas.microsoft.com/office/drawing/2014/main" xmlns="" id="{C4F6F166-B2C7-4DEF-9D27-8C7C5281EDA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72206" y="1124393"/>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23">
              <a:extLst>
                <a:ext uri="{FF2B5EF4-FFF2-40B4-BE49-F238E27FC236}">
                  <a16:creationId xmlns:a16="http://schemas.microsoft.com/office/drawing/2014/main" xmlns="" id="{1836659E-9BA4-478B-888E-7918CD1E4F7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85893" y="91182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26">
              <a:extLst>
                <a:ext uri="{FF2B5EF4-FFF2-40B4-BE49-F238E27FC236}">
                  <a16:creationId xmlns:a16="http://schemas.microsoft.com/office/drawing/2014/main" xmlns="" id="{11DC92E8-61D6-4678-A815-0A449C372F5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73117" y="1395534"/>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27">
              <a:extLst>
                <a:ext uri="{FF2B5EF4-FFF2-40B4-BE49-F238E27FC236}">
                  <a16:creationId xmlns:a16="http://schemas.microsoft.com/office/drawing/2014/main" xmlns="" id="{16F2F68A-C3D4-4CF7-BC66-3BB510BA95D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63593" y="1832636"/>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28">
              <a:extLst>
                <a:ext uri="{FF2B5EF4-FFF2-40B4-BE49-F238E27FC236}">
                  <a16:creationId xmlns:a16="http://schemas.microsoft.com/office/drawing/2014/main" xmlns="" id="{27E279E3-83BE-46D7-BC57-137DED9A1DD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50677" y="1610044"/>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30">
              <a:extLst>
                <a:ext uri="{FF2B5EF4-FFF2-40B4-BE49-F238E27FC236}">
                  <a16:creationId xmlns:a16="http://schemas.microsoft.com/office/drawing/2014/main" xmlns="" id="{65AB9160-E89C-4231-9056-39F8CBAF0E8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825927" y="115314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43">
              <a:extLst>
                <a:ext uri="{FF2B5EF4-FFF2-40B4-BE49-F238E27FC236}">
                  <a16:creationId xmlns:a16="http://schemas.microsoft.com/office/drawing/2014/main" xmlns="" id="{8CC42264-7CBA-4049-8CE9-F42DA07F27E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39919" y="86103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51">
              <a:extLst>
                <a:ext uri="{FF2B5EF4-FFF2-40B4-BE49-F238E27FC236}">
                  <a16:creationId xmlns:a16="http://schemas.microsoft.com/office/drawing/2014/main" xmlns="" id="{22AC0855-2BCD-48C6-B7E9-93E17644991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12888" y="101545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52">
              <a:extLst>
                <a:ext uri="{FF2B5EF4-FFF2-40B4-BE49-F238E27FC236}">
                  <a16:creationId xmlns:a16="http://schemas.microsoft.com/office/drawing/2014/main" xmlns="" id="{8F2B8603-2341-48E0-A478-D3DEC6BCB38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09893" y="451020"/>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53">
              <a:extLst>
                <a:ext uri="{FF2B5EF4-FFF2-40B4-BE49-F238E27FC236}">
                  <a16:creationId xmlns:a16="http://schemas.microsoft.com/office/drawing/2014/main" xmlns="" id="{9829AAB0-C80F-4816-98D9-B073E0E0258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00974" y="1254224"/>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4">
              <a:extLst>
                <a:ext uri="{FF2B5EF4-FFF2-40B4-BE49-F238E27FC236}">
                  <a16:creationId xmlns:a16="http://schemas.microsoft.com/office/drawing/2014/main" xmlns="" id="{FFF2AF19-A868-44F8-944E-8625EFEA7AE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86821" y="614648"/>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5">
              <a:extLst>
                <a:ext uri="{FF2B5EF4-FFF2-40B4-BE49-F238E27FC236}">
                  <a16:creationId xmlns:a16="http://schemas.microsoft.com/office/drawing/2014/main" xmlns="" id="{19C481A9-3BCA-4C40-A323-E99C9481315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00834" y="146382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6">
              <a:extLst>
                <a:ext uri="{FF2B5EF4-FFF2-40B4-BE49-F238E27FC236}">
                  <a16:creationId xmlns:a16="http://schemas.microsoft.com/office/drawing/2014/main" xmlns="" id="{B6DEB2DB-99F0-41FE-8F15-BEB091B2510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500530" y="229386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57">
              <a:extLst>
                <a:ext uri="{FF2B5EF4-FFF2-40B4-BE49-F238E27FC236}">
                  <a16:creationId xmlns:a16="http://schemas.microsoft.com/office/drawing/2014/main" xmlns="" id="{635C6778-22C5-4739-ADA3-03D9500BAAA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86983" y="1673570"/>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59">
              <a:extLst>
                <a:ext uri="{FF2B5EF4-FFF2-40B4-BE49-F238E27FC236}">
                  <a16:creationId xmlns:a16="http://schemas.microsoft.com/office/drawing/2014/main" xmlns="" id="{2A768F35-A374-4597-8C0F-E5E9170C4CE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66433" y="255923"/>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60">
              <a:extLst>
                <a:ext uri="{FF2B5EF4-FFF2-40B4-BE49-F238E27FC236}">
                  <a16:creationId xmlns:a16="http://schemas.microsoft.com/office/drawing/2014/main" xmlns="" id="{3F5CA884-0B4E-4C1E-A397-B03B860D2DC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61664" y="190336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61">
              <a:extLst>
                <a:ext uri="{FF2B5EF4-FFF2-40B4-BE49-F238E27FC236}">
                  <a16:creationId xmlns:a16="http://schemas.microsoft.com/office/drawing/2014/main" xmlns="" id="{319CE7B5-B5E2-4F13-ABF5-1CDF0865402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27961" y="2137724"/>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78">
              <a:extLst>
                <a:ext uri="{FF2B5EF4-FFF2-40B4-BE49-F238E27FC236}">
                  <a16:creationId xmlns:a16="http://schemas.microsoft.com/office/drawing/2014/main" xmlns="" id="{397D2E03-98AE-4647-821F-85862785BB0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247199" y="72146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79">
              <a:extLst>
                <a:ext uri="{FF2B5EF4-FFF2-40B4-BE49-F238E27FC236}">
                  <a16:creationId xmlns:a16="http://schemas.microsoft.com/office/drawing/2014/main" xmlns="" id="{17C275DB-E849-4EA4-8713-32B5D2DE9B7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259571" y="95250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80">
              <a:extLst>
                <a:ext uri="{FF2B5EF4-FFF2-40B4-BE49-F238E27FC236}">
                  <a16:creationId xmlns:a16="http://schemas.microsoft.com/office/drawing/2014/main" xmlns="" id="{5C9D14FB-8462-4595-9073-0C1669E55DE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254230" y="1190303"/>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82">
              <a:extLst>
                <a:ext uri="{FF2B5EF4-FFF2-40B4-BE49-F238E27FC236}">
                  <a16:creationId xmlns:a16="http://schemas.microsoft.com/office/drawing/2014/main" xmlns="" id="{61CFC522-2DDE-41FE-A896-31FD81E75BF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897973" y="5809440"/>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84">
              <a:extLst>
                <a:ext uri="{FF2B5EF4-FFF2-40B4-BE49-F238E27FC236}">
                  <a16:creationId xmlns:a16="http://schemas.microsoft.com/office/drawing/2014/main" xmlns="" id="{1DE986F0-71DA-4FC5-9B8D-B80BCA378EC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228689" y="51687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86">
              <a:extLst>
                <a:ext uri="{FF2B5EF4-FFF2-40B4-BE49-F238E27FC236}">
                  <a16:creationId xmlns:a16="http://schemas.microsoft.com/office/drawing/2014/main" xmlns="" id="{FD3945E4-65D1-40A4-AA52-E82C5758BAB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238658" y="170868"/>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89">
              <a:extLst>
                <a:ext uri="{FF2B5EF4-FFF2-40B4-BE49-F238E27FC236}">
                  <a16:creationId xmlns:a16="http://schemas.microsoft.com/office/drawing/2014/main" xmlns="" id="{69EDD546-3725-4141-9AEE-446524F560C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595939" y="5625289"/>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90">
              <a:extLst>
                <a:ext uri="{FF2B5EF4-FFF2-40B4-BE49-F238E27FC236}">
                  <a16:creationId xmlns:a16="http://schemas.microsoft.com/office/drawing/2014/main" xmlns="" id="{29EB779D-53F9-4449-A3B9-B16A6EBF418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271313" y="2076674"/>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05">
              <a:extLst>
                <a:ext uri="{FF2B5EF4-FFF2-40B4-BE49-F238E27FC236}">
                  <a16:creationId xmlns:a16="http://schemas.microsoft.com/office/drawing/2014/main" xmlns="" id="{C163A133-1361-488B-ACD1-7F6A6DE25E8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39649" y="5935260"/>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06">
              <a:extLst>
                <a:ext uri="{FF2B5EF4-FFF2-40B4-BE49-F238E27FC236}">
                  <a16:creationId xmlns:a16="http://schemas.microsoft.com/office/drawing/2014/main" xmlns="" id="{0D0520FA-0028-46DA-BF2D-2DC8D74D4FE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974357" y="5894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108">
              <a:extLst>
                <a:ext uri="{FF2B5EF4-FFF2-40B4-BE49-F238E27FC236}">
                  <a16:creationId xmlns:a16="http://schemas.microsoft.com/office/drawing/2014/main" xmlns="" id="{23F22E59-1B66-47AA-BA81-7B4191A480B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959785" y="1102738"/>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110">
              <a:extLst>
                <a:ext uri="{FF2B5EF4-FFF2-40B4-BE49-F238E27FC236}">
                  <a16:creationId xmlns:a16="http://schemas.microsoft.com/office/drawing/2014/main" xmlns="" id="{36F7FB00-9A76-4C0E-A05C-CA6B96A1D01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952081" y="341651"/>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111">
              <a:extLst>
                <a:ext uri="{FF2B5EF4-FFF2-40B4-BE49-F238E27FC236}">
                  <a16:creationId xmlns:a16="http://schemas.microsoft.com/office/drawing/2014/main" xmlns="" id="{68DA8E50-B15F-4B3A-90EC-2A03E257B2C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966505" y="1297711"/>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112">
              <a:extLst>
                <a:ext uri="{FF2B5EF4-FFF2-40B4-BE49-F238E27FC236}">
                  <a16:creationId xmlns:a16="http://schemas.microsoft.com/office/drawing/2014/main" xmlns="" id="{82C7AB40-A354-4997-93B2-B7DE6C7D447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962783" y="91049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123">
              <a:extLst>
                <a:ext uri="{FF2B5EF4-FFF2-40B4-BE49-F238E27FC236}">
                  <a16:creationId xmlns:a16="http://schemas.microsoft.com/office/drawing/2014/main" xmlns="" id="{C62E3823-6812-4FC3-9E11-0D743AF69A6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733793" y="214054"/>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130">
              <a:extLst>
                <a:ext uri="{FF2B5EF4-FFF2-40B4-BE49-F238E27FC236}">
                  <a16:creationId xmlns:a16="http://schemas.microsoft.com/office/drawing/2014/main" xmlns="" id="{BD38CEC7-EB05-4770-88A0-21AB3389ECE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707014" y="503303"/>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131">
              <a:extLst>
                <a:ext uri="{FF2B5EF4-FFF2-40B4-BE49-F238E27FC236}">
                  <a16:creationId xmlns:a16="http://schemas.microsoft.com/office/drawing/2014/main" xmlns="" id="{2C2A7A5C-8262-4207-A106-7925BEE25EF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720832" y="1058290"/>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132">
              <a:extLst>
                <a:ext uri="{FF2B5EF4-FFF2-40B4-BE49-F238E27FC236}">
                  <a16:creationId xmlns:a16="http://schemas.microsoft.com/office/drawing/2014/main" xmlns="" id="{109B8939-2359-4AA5-BE84-D08AD6896C5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604163" y="589406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135">
              <a:extLst>
                <a:ext uri="{FF2B5EF4-FFF2-40B4-BE49-F238E27FC236}">
                  <a16:creationId xmlns:a16="http://schemas.microsoft.com/office/drawing/2014/main" xmlns="" id="{28E156B2-2673-4090-B92A-DD788F91826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708171" y="828632"/>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141">
              <a:extLst>
                <a:ext uri="{FF2B5EF4-FFF2-40B4-BE49-F238E27FC236}">
                  <a16:creationId xmlns:a16="http://schemas.microsoft.com/office/drawing/2014/main" xmlns="" id="{7EF42F55-E2C9-4A07-91DA-8C10E0D7F4E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658486" y="1194032"/>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5">
              <a:extLst>
                <a:ext uri="{FF2B5EF4-FFF2-40B4-BE49-F238E27FC236}">
                  <a16:creationId xmlns:a16="http://schemas.microsoft.com/office/drawing/2014/main" xmlns="" id="{1230B5C4-95EA-4655-8618-08D13B32DCC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88752" y="2765620"/>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6">
              <a:extLst>
                <a:ext uri="{FF2B5EF4-FFF2-40B4-BE49-F238E27FC236}">
                  <a16:creationId xmlns:a16="http://schemas.microsoft.com/office/drawing/2014/main" xmlns="" id="{90469482-5E37-4BFE-9F83-760D56D2CAD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90279" y="5109777"/>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7">
              <a:extLst>
                <a:ext uri="{FF2B5EF4-FFF2-40B4-BE49-F238E27FC236}">
                  <a16:creationId xmlns:a16="http://schemas.microsoft.com/office/drawing/2014/main" xmlns="" id="{14E7CD44-9E2F-4FB6-AED9-D9BDB042E7E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58709" y="2479307"/>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8">
              <a:extLst>
                <a:ext uri="{FF2B5EF4-FFF2-40B4-BE49-F238E27FC236}">
                  <a16:creationId xmlns:a16="http://schemas.microsoft.com/office/drawing/2014/main" xmlns="" id="{4DF38201-76AF-46C0-B2C7-3643EEED0A7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47157" y="48107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9">
              <a:extLst>
                <a:ext uri="{FF2B5EF4-FFF2-40B4-BE49-F238E27FC236}">
                  <a16:creationId xmlns:a16="http://schemas.microsoft.com/office/drawing/2014/main" xmlns="" id="{F829FF5C-5043-4640-B01F-F0F28271D7A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55295" y="4530259"/>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11">
              <a:extLst>
                <a:ext uri="{FF2B5EF4-FFF2-40B4-BE49-F238E27FC236}">
                  <a16:creationId xmlns:a16="http://schemas.microsoft.com/office/drawing/2014/main" xmlns="" id="{D8EEAE37-148C-4CE3-89B1-152EA4AFD50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15656" y="4269027"/>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12">
              <a:extLst>
                <a:ext uri="{FF2B5EF4-FFF2-40B4-BE49-F238E27FC236}">
                  <a16:creationId xmlns:a16="http://schemas.microsoft.com/office/drawing/2014/main" xmlns="" id="{A61104F5-14AD-4EB7-A54C-DAF0A2FCAB9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27432" y="3766546"/>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13">
              <a:extLst>
                <a:ext uri="{FF2B5EF4-FFF2-40B4-BE49-F238E27FC236}">
                  <a16:creationId xmlns:a16="http://schemas.microsoft.com/office/drawing/2014/main" xmlns="" id="{EC38536F-D0A4-4AEC-A9F8-389E8990D9C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31897" y="3170516"/>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14">
              <a:extLst>
                <a:ext uri="{FF2B5EF4-FFF2-40B4-BE49-F238E27FC236}">
                  <a16:creationId xmlns:a16="http://schemas.microsoft.com/office/drawing/2014/main" xmlns="" id="{127854F2-6E1A-4EFC-855D-55DECDD8B97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22537" y="341044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16">
              <a:extLst>
                <a:ext uri="{FF2B5EF4-FFF2-40B4-BE49-F238E27FC236}">
                  <a16:creationId xmlns:a16="http://schemas.microsoft.com/office/drawing/2014/main" xmlns="" id="{9A119165-64BD-4252-8438-117F3E43E16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06272" y="4009578"/>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17">
              <a:extLst>
                <a:ext uri="{FF2B5EF4-FFF2-40B4-BE49-F238E27FC236}">
                  <a16:creationId xmlns:a16="http://schemas.microsoft.com/office/drawing/2014/main" xmlns="" id="{B53A63B6-93A3-46DF-8EBB-44894367190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41251" y="5422266"/>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21">
              <a:extLst>
                <a:ext uri="{FF2B5EF4-FFF2-40B4-BE49-F238E27FC236}">
                  <a16:creationId xmlns:a16="http://schemas.microsoft.com/office/drawing/2014/main" xmlns="" id="{B84CD6CD-22DF-4D8A-9074-674F7B23D54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689242" y="5733420"/>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25">
              <a:extLst>
                <a:ext uri="{FF2B5EF4-FFF2-40B4-BE49-F238E27FC236}">
                  <a16:creationId xmlns:a16="http://schemas.microsoft.com/office/drawing/2014/main" xmlns="" id="{6CAC2E54-038E-42E0-A5CA-7260279ABC4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880615" y="6658415"/>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29">
              <a:extLst>
                <a:ext uri="{FF2B5EF4-FFF2-40B4-BE49-F238E27FC236}">
                  <a16:creationId xmlns:a16="http://schemas.microsoft.com/office/drawing/2014/main" xmlns="" id="{9D859BA7-EA9B-49BC-BAB5-5AA5DD96280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670125" y="5972127"/>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31">
              <a:extLst>
                <a:ext uri="{FF2B5EF4-FFF2-40B4-BE49-F238E27FC236}">
                  <a16:creationId xmlns:a16="http://schemas.microsoft.com/office/drawing/2014/main" xmlns="" id="{132A12C0-F9E0-402E-86BF-0CA61264559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44008" y="6352160"/>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32">
              <a:extLst>
                <a:ext uri="{FF2B5EF4-FFF2-40B4-BE49-F238E27FC236}">
                  <a16:creationId xmlns:a16="http://schemas.microsoft.com/office/drawing/2014/main" xmlns="" id="{B6052C85-F025-4AEC-BA73-B3D732161B8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50006" y="3296600"/>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33">
              <a:extLst>
                <a:ext uri="{FF2B5EF4-FFF2-40B4-BE49-F238E27FC236}">
                  <a16:creationId xmlns:a16="http://schemas.microsoft.com/office/drawing/2014/main" xmlns="" id="{5DEC65F1-8509-4F25-9D55-7CD837E188B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79919" y="438791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34">
              <a:extLst>
                <a:ext uri="{FF2B5EF4-FFF2-40B4-BE49-F238E27FC236}">
                  <a16:creationId xmlns:a16="http://schemas.microsoft.com/office/drawing/2014/main" xmlns="" id="{AB3D96EE-DFC5-4071-89B2-F5DB3ACD112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83849" y="538523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35">
              <a:extLst>
                <a:ext uri="{FF2B5EF4-FFF2-40B4-BE49-F238E27FC236}">
                  <a16:creationId xmlns:a16="http://schemas.microsoft.com/office/drawing/2014/main" xmlns="" id="{8F5F8AEE-422E-4180-8C39-6FCEC059CB4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79501" y="45961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36">
              <a:extLst>
                <a:ext uri="{FF2B5EF4-FFF2-40B4-BE49-F238E27FC236}">
                  <a16:creationId xmlns:a16="http://schemas.microsoft.com/office/drawing/2014/main" xmlns="" id="{934D274F-F47D-47DE-AF0F-A1939A3F2E5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51638" y="6047123"/>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37">
              <a:extLst>
                <a:ext uri="{FF2B5EF4-FFF2-40B4-BE49-F238E27FC236}">
                  <a16:creationId xmlns:a16="http://schemas.microsoft.com/office/drawing/2014/main" xmlns="" id="{0A7C4035-FD5D-4380-90B8-3F24A816C10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63404" y="306066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38">
              <a:extLst>
                <a:ext uri="{FF2B5EF4-FFF2-40B4-BE49-F238E27FC236}">
                  <a16:creationId xmlns:a16="http://schemas.microsoft.com/office/drawing/2014/main" xmlns="" id="{C7F15AEE-302F-4C4B-8669-7D196FA2CAB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71073" y="4900756"/>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39">
              <a:extLst>
                <a:ext uri="{FF2B5EF4-FFF2-40B4-BE49-F238E27FC236}">
                  <a16:creationId xmlns:a16="http://schemas.microsoft.com/office/drawing/2014/main" xmlns="" id="{D034440B-82AF-497A-9D49-3907F4905D4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63181" y="514187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40">
              <a:extLst>
                <a:ext uri="{FF2B5EF4-FFF2-40B4-BE49-F238E27FC236}">
                  <a16:creationId xmlns:a16="http://schemas.microsoft.com/office/drawing/2014/main" xmlns="" id="{C473DED0-7789-47BA-88E9-BA510F17F47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58145" y="259857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41">
              <a:extLst>
                <a:ext uri="{FF2B5EF4-FFF2-40B4-BE49-F238E27FC236}">
                  <a16:creationId xmlns:a16="http://schemas.microsoft.com/office/drawing/2014/main" xmlns="" id="{61660303-C328-4E3E-B718-FF16FE80829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51638" y="627913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42">
              <a:extLst>
                <a:ext uri="{FF2B5EF4-FFF2-40B4-BE49-F238E27FC236}">
                  <a16:creationId xmlns:a16="http://schemas.microsoft.com/office/drawing/2014/main" xmlns="" id="{889A903A-3978-4E46-8E90-C21B27B80FE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39806" y="559714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44">
              <a:extLst>
                <a:ext uri="{FF2B5EF4-FFF2-40B4-BE49-F238E27FC236}">
                  <a16:creationId xmlns:a16="http://schemas.microsoft.com/office/drawing/2014/main" xmlns="" id="{D999DFDA-98C7-49A3-A202-413BE43AB7A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43596" y="408127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45">
              <a:extLst>
                <a:ext uri="{FF2B5EF4-FFF2-40B4-BE49-F238E27FC236}">
                  <a16:creationId xmlns:a16="http://schemas.microsoft.com/office/drawing/2014/main" xmlns="" id="{D8AE04A9-F987-40C8-8324-54B6166397B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21445" y="58371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46">
              <a:extLst>
                <a:ext uri="{FF2B5EF4-FFF2-40B4-BE49-F238E27FC236}">
                  <a16:creationId xmlns:a16="http://schemas.microsoft.com/office/drawing/2014/main" xmlns="" id="{6BDC2FAA-6705-4773-A719-9B7BA5EC7F2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70504" y="2831197"/>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47">
              <a:extLst>
                <a:ext uri="{FF2B5EF4-FFF2-40B4-BE49-F238E27FC236}">
                  <a16:creationId xmlns:a16="http://schemas.microsoft.com/office/drawing/2014/main" xmlns="" id="{39D3DD60-78EA-41B8-9629-B2097C0257F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28649" y="385014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48">
              <a:extLst>
                <a:ext uri="{FF2B5EF4-FFF2-40B4-BE49-F238E27FC236}">
                  <a16:creationId xmlns:a16="http://schemas.microsoft.com/office/drawing/2014/main" xmlns="" id="{C82D54CE-3C15-4476-A162-D2B18460877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23906" y="3616678"/>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49">
              <a:extLst>
                <a:ext uri="{FF2B5EF4-FFF2-40B4-BE49-F238E27FC236}">
                  <a16:creationId xmlns:a16="http://schemas.microsoft.com/office/drawing/2014/main" xmlns="" id="{C77AD9C8-EFE2-459E-9D2D-6D3F9003561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22520" y="650834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70">
              <a:extLst>
                <a:ext uri="{FF2B5EF4-FFF2-40B4-BE49-F238E27FC236}">
                  <a16:creationId xmlns:a16="http://schemas.microsoft.com/office/drawing/2014/main" xmlns="" id="{A0B8A69D-893C-4130-B6D9-EE7A4151640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33099" y="6187020"/>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75">
              <a:extLst>
                <a:ext uri="{FF2B5EF4-FFF2-40B4-BE49-F238E27FC236}">
                  <a16:creationId xmlns:a16="http://schemas.microsoft.com/office/drawing/2014/main" xmlns="" id="{98B6FAFB-A59E-4743-88ED-ECC8308A163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786635" y="298347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85">
              <a:extLst>
                <a:ext uri="{FF2B5EF4-FFF2-40B4-BE49-F238E27FC236}">
                  <a16:creationId xmlns:a16="http://schemas.microsoft.com/office/drawing/2014/main" xmlns="" id="{AD93045F-69E5-4B98-8A99-B093F9A436D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36504" y="6435018"/>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87">
              <a:extLst>
                <a:ext uri="{FF2B5EF4-FFF2-40B4-BE49-F238E27FC236}">
                  <a16:creationId xmlns:a16="http://schemas.microsoft.com/office/drawing/2014/main" xmlns="" id="{EE6C8149-2426-4883-A4E6-70F4CB0BF3E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23983" y="665805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117">
              <a:extLst>
                <a:ext uri="{FF2B5EF4-FFF2-40B4-BE49-F238E27FC236}">
                  <a16:creationId xmlns:a16="http://schemas.microsoft.com/office/drawing/2014/main" xmlns="" id="{AD2584B5-8D22-45BD-A767-26635B70D52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990501" y="587577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118">
              <a:extLst>
                <a:ext uri="{FF2B5EF4-FFF2-40B4-BE49-F238E27FC236}">
                  <a16:creationId xmlns:a16="http://schemas.microsoft.com/office/drawing/2014/main" xmlns="" id="{21F6A307-936F-4618-8F06-A639C91C97A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880865" y="6433515"/>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119">
              <a:extLst>
                <a:ext uri="{FF2B5EF4-FFF2-40B4-BE49-F238E27FC236}">
                  <a16:creationId xmlns:a16="http://schemas.microsoft.com/office/drawing/2014/main" xmlns="" id="{4E79E3A2-3436-4935-AFA0-6D81A1F5458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867932" y="617468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139">
              <a:extLst>
                <a:ext uri="{FF2B5EF4-FFF2-40B4-BE49-F238E27FC236}">
                  <a16:creationId xmlns:a16="http://schemas.microsoft.com/office/drawing/2014/main" xmlns="" id="{88D3F1C3-57F7-4475-BE24-994E429A789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594855" y="6687383"/>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144">
              <a:extLst>
                <a:ext uri="{FF2B5EF4-FFF2-40B4-BE49-F238E27FC236}">
                  <a16:creationId xmlns:a16="http://schemas.microsoft.com/office/drawing/2014/main" xmlns="" id="{15EE5509-C1EF-4CE6-8DFF-08F8CFF9506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554987" y="6067649"/>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145">
              <a:extLst>
                <a:ext uri="{FF2B5EF4-FFF2-40B4-BE49-F238E27FC236}">
                  <a16:creationId xmlns:a16="http://schemas.microsoft.com/office/drawing/2014/main" xmlns="" id="{4E19D03A-8D08-4A59-A8B8-E44825AD5F9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572583" y="635706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8">
              <a:extLst>
                <a:ext uri="{FF2B5EF4-FFF2-40B4-BE49-F238E27FC236}">
                  <a16:creationId xmlns:a16="http://schemas.microsoft.com/office/drawing/2014/main" xmlns="" id="{24C9664D-878C-4BAE-9D15-1B5F9222E5E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883983" y="596321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8">
              <a:extLst>
                <a:ext uri="{FF2B5EF4-FFF2-40B4-BE49-F238E27FC236}">
                  <a16:creationId xmlns:a16="http://schemas.microsoft.com/office/drawing/2014/main" xmlns="" id="{49E2A78F-5EF2-48FF-9F7B-F4F265DE34B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487661" y="3532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8">
              <a:extLst>
                <a:ext uri="{FF2B5EF4-FFF2-40B4-BE49-F238E27FC236}">
                  <a16:creationId xmlns:a16="http://schemas.microsoft.com/office/drawing/2014/main" xmlns="" id="{410802B9-9228-43C9-A27E-CB4CC0B50DC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987838" y="975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106">
              <a:extLst>
                <a:ext uri="{FF2B5EF4-FFF2-40B4-BE49-F238E27FC236}">
                  <a16:creationId xmlns:a16="http://schemas.microsoft.com/office/drawing/2014/main" xmlns="" id="{2EB97A80-0E3D-48D2-B0C2-E10739A39EB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0767088" y="18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106">
              <a:extLst>
                <a:ext uri="{FF2B5EF4-FFF2-40B4-BE49-F238E27FC236}">
                  <a16:creationId xmlns:a16="http://schemas.microsoft.com/office/drawing/2014/main" xmlns="" id="{9C52230F-B5E5-40D3-8563-0914770C7D4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rot="5400000">
              <a:off x="11140290" y="575918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4">
            <a:extLst>
              <a:ext uri="{FF2B5EF4-FFF2-40B4-BE49-F238E27FC236}">
                <a16:creationId xmlns:a16="http://schemas.microsoft.com/office/drawing/2014/main" xmlns="" id="{0A427D1C-7E28-D141-794F-09440F6DB75A}"/>
              </a:ext>
            </a:extLst>
          </p:cNvPr>
          <p:cNvPicPr>
            <a:picLocks noChangeAspect="1"/>
          </p:cNvPicPr>
          <p:nvPr/>
        </p:nvPicPr>
        <p:blipFill rotWithShape="1">
          <a:blip r:embed="rId2"/>
          <a:srcRect l="7056" r="7784" b="-2"/>
          <a:stretch/>
        </p:blipFill>
        <p:spPr>
          <a:xfrm>
            <a:off x="6314223" y="1048193"/>
            <a:ext cx="5275346" cy="5015193"/>
          </a:xfrm>
          <a:prstGeom prst="rect">
            <a:avLst/>
          </a:prstGeom>
        </p:spPr>
      </p:pic>
    </p:spTree>
    <p:extLst>
      <p:ext uri="{BB962C8B-B14F-4D97-AF65-F5344CB8AC3E}">
        <p14:creationId xmlns:p14="http://schemas.microsoft.com/office/powerpoint/2010/main" val="807394815"/>
      </p:ext>
    </p:extLst>
  </p:cSld>
  <p:clrMapOvr>
    <a:masterClrMapping/>
  </p:clrMapOvr>
  <p:transition>
    <p:cove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 dirty="0"/>
              <a:t>Why is biodiversity important?</a:t>
            </a:r>
            <a:r>
              <a:rPr lang="pl-PL" dirty="0"/>
              <a:t/>
            </a:r>
            <a:br>
              <a:rPr lang="pl-PL" dirty="0"/>
            </a:br>
            <a:endParaRPr lang="pl-PL" dirty="0"/>
          </a:p>
        </p:txBody>
      </p:sp>
      <p:sp>
        <p:nvSpPr>
          <p:cNvPr id="3" name="Symbol zastępczy zawartości 2"/>
          <p:cNvSpPr>
            <a:spLocks noGrp="1"/>
          </p:cNvSpPr>
          <p:nvPr>
            <p:ph idx="1"/>
          </p:nvPr>
        </p:nvSpPr>
        <p:spPr>
          <a:xfrm>
            <a:off x="1371600" y="1371600"/>
            <a:ext cx="10223770" cy="5486400"/>
          </a:xfrm>
        </p:spPr>
        <p:txBody>
          <a:bodyPr>
            <a:noAutofit/>
          </a:bodyPr>
          <a:lstStyle/>
          <a:p>
            <a:r>
              <a:rPr lang="en" sz="2800" dirty="0" smtClean="0"/>
              <a:t>Healthy </a:t>
            </a:r>
            <a:r>
              <a:rPr lang="en" sz="2800" dirty="0"/>
              <a:t>ecosystems provide us with </a:t>
            </a:r>
            <a:r>
              <a:rPr lang="en" sz="2800" b="1" dirty="0" smtClean="0">
                <a:solidFill>
                  <a:srgbClr val="00B050"/>
                </a:solidFill>
              </a:rPr>
              <a:t>everything</a:t>
            </a:r>
            <a:r>
              <a:rPr lang="en" sz="2800" dirty="0" smtClean="0"/>
              <a:t> </a:t>
            </a:r>
            <a:r>
              <a:rPr lang="en" sz="2800" b="1" dirty="0">
                <a:solidFill>
                  <a:srgbClr val="C00000"/>
                </a:solidFill>
              </a:rPr>
              <a:t>we take for granted</a:t>
            </a:r>
            <a:r>
              <a:rPr lang="en" sz="2800" dirty="0"/>
              <a:t>. </a:t>
            </a:r>
            <a:r>
              <a:rPr lang="en" sz="2800" b="1" dirty="0">
                <a:solidFill>
                  <a:srgbClr val="00B050"/>
                </a:solidFill>
              </a:rPr>
              <a:t>Plants</a:t>
            </a:r>
            <a:r>
              <a:rPr lang="en" sz="2800" dirty="0"/>
              <a:t> convert solar energy, making it available to other life forms. </a:t>
            </a:r>
            <a:r>
              <a:rPr lang="en" sz="2800" b="1" dirty="0">
                <a:solidFill>
                  <a:srgbClr val="00B050"/>
                </a:solidFill>
              </a:rPr>
              <a:t>Bacteria</a:t>
            </a:r>
            <a:r>
              <a:rPr lang="en" sz="2800" dirty="0"/>
              <a:t> and other living organisms break down organic matter into nutrients, providing plants with a healthy soil to grow in. </a:t>
            </a:r>
            <a:r>
              <a:rPr lang="en" sz="2800" b="1" dirty="0">
                <a:solidFill>
                  <a:srgbClr val="00B050"/>
                </a:solidFill>
              </a:rPr>
              <a:t>Pollinators</a:t>
            </a:r>
            <a:r>
              <a:rPr lang="en" sz="2800" dirty="0"/>
              <a:t> are essential for plant reproduction, guaranteeing food production. </a:t>
            </a:r>
            <a:r>
              <a:rPr lang="en" sz="2800" b="1" dirty="0">
                <a:solidFill>
                  <a:srgbClr val="00B050"/>
                </a:solidFill>
              </a:rPr>
              <a:t>Plants</a:t>
            </a:r>
            <a:r>
              <a:rPr lang="en" sz="2800" dirty="0"/>
              <a:t> and </a:t>
            </a:r>
            <a:r>
              <a:rPr lang="en" sz="2800" b="1" dirty="0">
                <a:solidFill>
                  <a:srgbClr val="00B050"/>
                </a:solidFill>
              </a:rPr>
              <a:t>oceans</a:t>
            </a:r>
            <a:r>
              <a:rPr lang="en" sz="2800" dirty="0"/>
              <a:t> </a:t>
            </a:r>
            <a:r>
              <a:rPr lang="en" sz="2800" dirty="0" smtClean="0"/>
              <a:t>absorb carbon </a:t>
            </a:r>
            <a:r>
              <a:rPr lang="en" sz="2800" dirty="0"/>
              <a:t>dioxide. The water cycle </a:t>
            </a:r>
            <a:r>
              <a:rPr lang="en" sz="2800" dirty="0" smtClean="0"/>
              <a:t>is </a:t>
            </a:r>
            <a:r>
              <a:rPr lang="en" sz="2800" dirty="0"/>
              <a:t>largely </a:t>
            </a:r>
            <a:r>
              <a:rPr lang="en" sz="2800" dirty="0" smtClean="0"/>
              <a:t>based </a:t>
            </a:r>
            <a:r>
              <a:rPr lang="en" sz="2800" dirty="0"/>
              <a:t>on </a:t>
            </a:r>
            <a:r>
              <a:rPr lang="en" sz="2800" b="1" dirty="0">
                <a:solidFill>
                  <a:srgbClr val="00B050"/>
                </a:solidFill>
              </a:rPr>
              <a:t>living </a:t>
            </a:r>
            <a:r>
              <a:rPr lang="en" sz="2800" b="1" dirty="0" smtClean="0">
                <a:solidFill>
                  <a:srgbClr val="00B050"/>
                </a:solidFill>
              </a:rPr>
              <a:t>organisms</a:t>
            </a:r>
            <a:r>
              <a:rPr lang="en" sz="2800" dirty="0" smtClean="0"/>
              <a:t>.</a:t>
            </a:r>
            <a:endParaRPr lang="pl-PL" sz="2800" dirty="0"/>
          </a:p>
          <a:p>
            <a:r>
              <a:rPr lang="en" sz="2800" dirty="0"/>
              <a:t>In short, biodiversity gives us </a:t>
            </a:r>
            <a:r>
              <a:rPr lang="en" sz="2800" b="1" dirty="0">
                <a:solidFill>
                  <a:srgbClr val="00B050"/>
                </a:solidFill>
              </a:rPr>
              <a:t>clean</a:t>
            </a:r>
            <a:r>
              <a:rPr lang="en" sz="2800" dirty="0"/>
              <a:t> air and water, good quality soil and pollination for crops, helps us fight and adapt to climate change, and </a:t>
            </a:r>
            <a:r>
              <a:rPr lang="en" sz="2800" b="1" dirty="0" smtClean="0">
                <a:solidFill>
                  <a:srgbClr val="00B050"/>
                </a:solidFill>
              </a:rPr>
              <a:t>reduces the impact </a:t>
            </a:r>
            <a:r>
              <a:rPr lang="en" sz="2800" dirty="0" smtClean="0"/>
              <a:t>of </a:t>
            </a:r>
            <a:r>
              <a:rPr lang="en" sz="2800" dirty="0"/>
              <a:t>natural </a:t>
            </a:r>
            <a:r>
              <a:rPr lang="en" sz="2800" dirty="0" smtClean="0"/>
              <a:t>disasters.</a:t>
            </a:r>
            <a:endParaRPr lang="pl-PL" dirty="0"/>
          </a:p>
          <a:p>
            <a:pPr marL="0" indent="0">
              <a:buNone/>
            </a:pPr>
            <a:r>
              <a:rPr lang="en" sz="1200" dirty="0" smtClean="0">
                <a:hlinkClick r:id="rId2"/>
              </a:rPr>
              <a:t>https://www.europarl.europa.eu/news/en/headlines/society/20200109STO69929/loss-biodiversity-meaning-and-cause</a:t>
            </a:r>
            <a:r>
              <a:rPr lang="pl-PL" sz="1200" dirty="0" smtClean="0"/>
              <a:t> </a:t>
            </a:r>
            <a:endParaRPr lang="pl-PL" sz="1200" dirty="0"/>
          </a:p>
        </p:txBody>
      </p:sp>
    </p:spTree>
    <p:extLst>
      <p:ext uri="{BB962C8B-B14F-4D97-AF65-F5344CB8AC3E}">
        <p14:creationId xmlns:p14="http://schemas.microsoft.com/office/powerpoint/2010/main" val="403874905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65960" y="676656"/>
            <a:ext cx="9601200" cy="1485900"/>
          </a:xfrm>
        </p:spPr>
        <p:txBody>
          <a:bodyPr>
            <a:normAutofit fontScale="90000"/>
          </a:bodyPr>
          <a:lstStyle/>
          <a:p>
            <a:r>
              <a:rPr lang="en" b="1" dirty="0" smtClean="0"/>
              <a:t>Up to </a:t>
            </a:r>
            <a:r>
              <a:rPr lang="en" b="1" dirty="0"/>
              <a:t>200 species go </a:t>
            </a:r>
            <a:r>
              <a:rPr lang="en" dirty="0"/>
              <a:t>extinct every </a:t>
            </a:r>
            <a:r>
              <a:rPr lang="en" dirty="0" smtClean="0"/>
              <a:t>day!</a:t>
            </a:r>
            <a:r>
              <a:rPr lang="pl-PL" dirty="0"/>
              <a:t/>
            </a:r>
            <a:br>
              <a:rPr lang="pl-PL" dirty="0"/>
            </a:br>
            <a:endParaRPr lang="pl-PL" dirty="0"/>
          </a:p>
        </p:txBody>
      </p:sp>
      <p:pic>
        <p:nvPicPr>
          <p:cNvPr id="4" name="Symbol zastępczy zawartości 3"/>
          <p:cNvPicPr>
            <a:picLocks noGrp="1" noChangeAspect="1"/>
          </p:cNvPicPr>
          <p:nvPr>
            <p:ph idx="1"/>
          </p:nvPr>
        </p:nvPicPr>
        <p:blipFill>
          <a:blip r:embed="rId2"/>
          <a:stretch>
            <a:fillRect/>
          </a:stretch>
        </p:blipFill>
        <p:spPr>
          <a:xfrm>
            <a:off x="3469257" y="2286000"/>
            <a:ext cx="5405886" cy="3581400"/>
          </a:xfrm>
          <a:prstGeom prst="rect">
            <a:avLst/>
          </a:prstGeom>
        </p:spPr>
      </p:pic>
    </p:spTree>
    <p:extLst>
      <p:ext uri="{BB962C8B-B14F-4D97-AF65-F5344CB8AC3E}">
        <p14:creationId xmlns:p14="http://schemas.microsoft.com/office/powerpoint/2010/main" val="3699441996"/>
      </p:ext>
    </p:extLst>
  </p:cSld>
  <p:clrMapOvr>
    <a:masterClrMapping/>
  </p:clrMapOvr>
  <p:transition spd="med">
    <p:cove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1137138"/>
            <a:ext cx="9601200" cy="5720862"/>
          </a:xfrm>
        </p:spPr>
        <p:txBody>
          <a:bodyPr>
            <a:noAutofit/>
          </a:bodyPr>
          <a:lstStyle/>
          <a:p>
            <a:pPr marL="0" indent="0">
              <a:buNone/>
            </a:pPr>
            <a:r>
              <a:rPr lang="en" sz="3600" dirty="0" smtClean="0"/>
              <a:t>Human </a:t>
            </a:r>
            <a:r>
              <a:rPr lang="en" sz="3600" dirty="0"/>
              <a:t>activities causing pollution, changes in habitats and climate change put pressure on species and ecosystems. According to </a:t>
            </a:r>
            <a:r>
              <a:rPr lang="en" sz="3600" dirty="0" smtClean="0"/>
              <a:t>scientists, </a:t>
            </a:r>
            <a:r>
              <a:rPr lang="en" sz="3600" b="1" dirty="0"/>
              <a:t>1 million species of </a:t>
            </a:r>
            <a:r>
              <a:rPr lang="en" sz="3600" dirty="0"/>
              <a:t>plants, insects, birds and mammals around the world are currently </a:t>
            </a:r>
            <a:r>
              <a:rPr lang="en" sz="3600" b="1" dirty="0"/>
              <a:t>threatened with </a:t>
            </a:r>
            <a:r>
              <a:rPr lang="en" sz="3600" b="1" dirty="0" smtClean="0">
                <a:solidFill>
                  <a:srgbClr val="C00000"/>
                </a:solidFill>
              </a:rPr>
              <a:t>extinction</a:t>
            </a:r>
            <a:r>
              <a:rPr lang="en" sz="3600" dirty="0" smtClean="0"/>
              <a:t>.</a:t>
            </a:r>
          </a:p>
          <a:p>
            <a:pPr marL="0" indent="0">
              <a:buNone/>
            </a:pPr>
            <a:endParaRPr lang="pl-PL" sz="3200" dirty="0"/>
          </a:p>
          <a:p>
            <a:pPr marL="0" indent="0">
              <a:buNone/>
            </a:pPr>
            <a:r>
              <a:rPr lang="en" sz="1100" dirty="0">
                <a:hlinkClick r:id="rId2"/>
              </a:rPr>
              <a:t>https://www.consilium.europa.eu/pl/policies/biodiversity</a:t>
            </a:r>
            <a:r>
              <a:rPr lang="en" sz="1100" dirty="0" smtClean="0">
                <a:hlinkClick r:id="rId2"/>
              </a:rPr>
              <a:t>/</a:t>
            </a:r>
            <a:r>
              <a:rPr lang="pl-PL" sz="1100" dirty="0" smtClean="0"/>
              <a:t> </a:t>
            </a:r>
          </a:p>
          <a:p>
            <a:pPr marL="0" indent="0">
              <a:buNone/>
            </a:pPr>
            <a:endParaRPr lang="pl-PL" dirty="0"/>
          </a:p>
        </p:txBody>
      </p:sp>
    </p:spTree>
    <p:extLst>
      <p:ext uri="{BB962C8B-B14F-4D97-AF65-F5344CB8AC3E}">
        <p14:creationId xmlns:p14="http://schemas.microsoft.com/office/powerpoint/2010/main" val="19062040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9367" y="1529862"/>
            <a:ext cx="9601200" cy="5328138"/>
          </a:xfrm>
        </p:spPr>
        <p:txBody>
          <a:bodyPr>
            <a:noAutofit/>
          </a:bodyPr>
          <a:lstStyle/>
          <a:p>
            <a:pPr marL="0" indent="0">
              <a:buNone/>
            </a:pPr>
            <a:r>
              <a:rPr lang="en" sz="3600" dirty="0" smtClean="0"/>
              <a:t>Acid rain damages the leaves and roots of plants (</a:t>
            </a:r>
            <a:r>
              <a:rPr lang="pl-PL" sz="3600" dirty="0" smtClean="0"/>
              <a:t>AR</a:t>
            </a:r>
            <a:r>
              <a:rPr lang="en" sz="3600" dirty="0" smtClean="0"/>
              <a:t> - precipitation </a:t>
            </a:r>
            <a:r>
              <a:rPr lang="en" sz="3600" dirty="0"/>
              <a:t>with a pH lower than 5.6; it is formed as a result of the reaction of water vapor contained in the air with oxides (sulphur, carbon, </a:t>
            </a:r>
            <a:r>
              <a:rPr lang="en" sz="3600" dirty="0" smtClean="0"/>
              <a:t>nitrogen).</a:t>
            </a:r>
          </a:p>
        </p:txBody>
      </p:sp>
    </p:spTree>
    <p:extLst>
      <p:ext uri="{BB962C8B-B14F-4D97-AF65-F5344CB8AC3E}">
        <p14:creationId xmlns:p14="http://schemas.microsoft.com/office/powerpoint/2010/main" val="122425806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507786" y="505838"/>
            <a:ext cx="10262681" cy="4077511"/>
          </a:xfrm>
        </p:spPr>
        <p:txBody>
          <a:bodyPr>
            <a:noAutofit/>
          </a:bodyPr>
          <a:lstStyle/>
          <a:p>
            <a:pPr marL="0" indent="0">
              <a:buNone/>
            </a:pPr>
            <a:r>
              <a:rPr lang="en" sz="3600" dirty="0" smtClean="0"/>
              <a:t>Research </a:t>
            </a:r>
            <a:r>
              <a:rPr lang="en" sz="3600" dirty="0"/>
              <a:t>conducted by </a:t>
            </a:r>
            <a:r>
              <a:rPr lang="en" sz="3600" i="1" dirty="0"/>
              <a:t>the International Union for Conservation of Nature </a:t>
            </a:r>
            <a:r>
              <a:rPr lang="en" sz="3600" dirty="0"/>
              <a:t>(</a:t>
            </a:r>
            <a:r>
              <a:rPr lang="en" sz="3600" b="1" dirty="0"/>
              <a:t>IUCN</a:t>
            </a:r>
            <a:r>
              <a:rPr lang="en" sz="3600" dirty="0"/>
              <a:t>) showed that between 1500 and 2009, </a:t>
            </a:r>
            <a:r>
              <a:rPr lang="en" sz="3600" u="sng" dirty="0"/>
              <a:t>875 species </a:t>
            </a:r>
            <a:r>
              <a:rPr lang="en" sz="3600" b="1" dirty="0">
                <a:solidFill>
                  <a:srgbClr val="C00000"/>
                </a:solidFill>
              </a:rPr>
              <a:t>disappeared permanently </a:t>
            </a:r>
            <a:r>
              <a:rPr lang="en" sz="3600" dirty="0"/>
              <a:t>from the Earth. However, this value seems to be very underestimated, especially in relation to modern times, i.e. from the mid-15th to the beginning of the 20th century. The state of knowledge </a:t>
            </a:r>
            <a:r>
              <a:rPr lang="pl-PL" sz="3600" dirty="0" err="1"/>
              <a:t>at</a:t>
            </a:r>
            <a:r>
              <a:rPr lang="pl-PL" sz="3600" dirty="0"/>
              <a:t> </a:t>
            </a:r>
            <a:r>
              <a:rPr lang="pl-PL" sz="3600" dirty="0" err="1"/>
              <a:t>that</a:t>
            </a:r>
            <a:r>
              <a:rPr lang="pl-PL" sz="3600" dirty="0"/>
              <a:t> </a:t>
            </a:r>
            <a:r>
              <a:rPr lang="pl-PL" sz="3600" dirty="0" err="1"/>
              <a:t>time</a:t>
            </a:r>
            <a:r>
              <a:rPr lang="pl-PL" sz="3600" dirty="0"/>
              <a:t> </a:t>
            </a:r>
            <a:r>
              <a:rPr lang="en" sz="3600" dirty="0"/>
              <a:t>did not allow to recognize and describe </a:t>
            </a:r>
            <a:r>
              <a:rPr lang="en" sz="3600" b="1" dirty="0">
                <a:solidFill>
                  <a:srgbClr val="C00000"/>
                </a:solidFill>
              </a:rPr>
              <a:t>a large number of species</a:t>
            </a:r>
            <a:r>
              <a:rPr lang="en" sz="3600" dirty="0"/>
              <a:t>.</a:t>
            </a:r>
          </a:p>
          <a:p>
            <a:endParaRPr lang="pl-PL" sz="3200" dirty="0"/>
          </a:p>
        </p:txBody>
      </p:sp>
    </p:spTree>
    <p:extLst>
      <p:ext uri="{BB962C8B-B14F-4D97-AF65-F5344CB8AC3E}">
        <p14:creationId xmlns:p14="http://schemas.microsoft.com/office/powerpoint/2010/main" val="8819956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00783" y="922755"/>
            <a:ext cx="9821195" cy="5935245"/>
          </a:xfrm>
        </p:spPr>
        <p:txBody>
          <a:bodyPr>
            <a:normAutofit/>
          </a:bodyPr>
          <a:lstStyle/>
          <a:p>
            <a:pPr marL="0" indent="0">
              <a:buNone/>
            </a:pPr>
            <a:r>
              <a:rPr lang="en" sz="3200" dirty="0"/>
              <a:t>The number of </a:t>
            </a:r>
            <a:r>
              <a:rPr lang="en" sz="3200" b="1" dirty="0">
                <a:solidFill>
                  <a:srgbClr val="C00000"/>
                </a:solidFill>
              </a:rPr>
              <a:t>species</a:t>
            </a:r>
            <a:r>
              <a:rPr lang="en" sz="3200" dirty="0"/>
              <a:t> that exist on our planet today and those that </a:t>
            </a:r>
            <a:r>
              <a:rPr lang="en" sz="3200" b="1" dirty="0">
                <a:solidFill>
                  <a:srgbClr val="C00000"/>
                </a:solidFill>
              </a:rPr>
              <a:t>are dying </a:t>
            </a:r>
            <a:r>
              <a:rPr lang="en" sz="3200" dirty="0"/>
              <a:t>out can only be approximated. </a:t>
            </a:r>
            <a:r>
              <a:rPr lang="en" sz="3200" dirty="0" smtClean="0"/>
              <a:t>Optimistic </a:t>
            </a:r>
            <a:r>
              <a:rPr lang="en" sz="3200" dirty="0"/>
              <a:t>reports say that </a:t>
            </a:r>
            <a:r>
              <a:rPr lang="en" sz="3200" dirty="0" smtClean="0"/>
              <a:t>between 500 </a:t>
            </a:r>
            <a:r>
              <a:rPr lang="en" sz="3200" dirty="0"/>
              <a:t>and 5,000 of them die annually. Others, </a:t>
            </a:r>
            <a:r>
              <a:rPr lang="en" sz="3200" dirty="0" smtClean="0"/>
              <a:t>created </a:t>
            </a:r>
            <a:r>
              <a:rPr lang="en" sz="3200" dirty="0"/>
              <a:t>by estimating the number of extinct species based on the area of destroyed natural habitats, set the rate of extinction at 50, 100, 150 and even </a:t>
            </a:r>
            <a:r>
              <a:rPr lang="en" sz="3200" u="sng" dirty="0"/>
              <a:t>350 species per day</a:t>
            </a:r>
            <a:r>
              <a:rPr lang="en" sz="3200" dirty="0"/>
              <a:t>, which gives a number of </a:t>
            </a:r>
            <a:r>
              <a:rPr lang="en" sz="3200" dirty="0" smtClean="0"/>
              <a:t>20</a:t>
            </a:r>
            <a:r>
              <a:rPr lang="pl-PL" sz="3200" dirty="0" smtClean="0"/>
              <a:t>,000</a:t>
            </a:r>
            <a:r>
              <a:rPr lang="en" sz="3200" dirty="0" smtClean="0"/>
              <a:t>-50</a:t>
            </a:r>
            <a:r>
              <a:rPr lang="pl-PL" sz="3200" dirty="0" smtClean="0"/>
              <a:t>,000,</a:t>
            </a:r>
            <a:r>
              <a:rPr lang="en" sz="3200" dirty="0" smtClean="0"/>
              <a:t> </a:t>
            </a:r>
            <a:r>
              <a:rPr lang="pl-PL" sz="3200" dirty="0" err="1" smtClean="0"/>
              <a:t>or</a:t>
            </a:r>
            <a:r>
              <a:rPr lang="en" sz="3200" dirty="0" smtClean="0"/>
              <a:t> </a:t>
            </a:r>
            <a:r>
              <a:rPr lang="en" sz="3200" dirty="0"/>
              <a:t>even </a:t>
            </a:r>
            <a:r>
              <a:rPr lang="en" sz="3200" dirty="0" smtClean="0"/>
              <a:t>120,000</a:t>
            </a:r>
            <a:r>
              <a:rPr lang="pl-PL" sz="3200" dirty="0" smtClean="0"/>
              <a:t>, </a:t>
            </a:r>
            <a:r>
              <a:rPr lang="en" sz="3200" dirty="0" smtClean="0"/>
              <a:t>per year.</a:t>
            </a:r>
            <a:endParaRPr lang="en" sz="3200" dirty="0"/>
          </a:p>
        </p:txBody>
      </p:sp>
    </p:spTree>
    <p:extLst>
      <p:ext uri="{BB962C8B-B14F-4D97-AF65-F5344CB8AC3E}">
        <p14:creationId xmlns:p14="http://schemas.microsoft.com/office/powerpoint/2010/main" val="255071815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663429" y="1254868"/>
            <a:ext cx="9601200" cy="3581400"/>
          </a:xfrm>
        </p:spPr>
        <p:txBody>
          <a:bodyPr/>
          <a:lstStyle/>
          <a:p>
            <a:pPr marL="0" indent="0">
              <a:buNone/>
            </a:pPr>
            <a:r>
              <a:rPr lang="en" sz="3200" dirty="0" smtClean="0"/>
              <a:t>A </a:t>
            </a:r>
            <a:r>
              <a:rPr lang="en" sz="3200" dirty="0"/>
              <a:t>drastic increase in the rate of extinction of species has been observed since the beginning of the 20th century, and this process is </a:t>
            </a:r>
            <a:r>
              <a:rPr lang="en" sz="3200" b="1" dirty="0">
                <a:solidFill>
                  <a:srgbClr val="C00000"/>
                </a:solidFill>
              </a:rPr>
              <a:t>constantly intensifying</a:t>
            </a:r>
            <a:r>
              <a:rPr lang="en" sz="3200" dirty="0"/>
              <a:t>. For this reason, it is sometimes said that we are witnessing </a:t>
            </a:r>
            <a:r>
              <a:rPr lang="en" sz="3200" b="1" dirty="0"/>
              <a:t>the sixth mass extinction, </a:t>
            </a:r>
            <a:r>
              <a:rPr lang="en" sz="3200" dirty="0"/>
              <a:t>also known as the </a:t>
            </a:r>
            <a:r>
              <a:rPr lang="en" sz="3200" b="1" u="sng" dirty="0"/>
              <a:t>Holocene</a:t>
            </a:r>
            <a:r>
              <a:rPr lang="en" sz="3200" dirty="0"/>
              <a:t>.</a:t>
            </a:r>
          </a:p>
          <a:p>
            <a:endParaRPr lang="pl-PL" sz="1000" dirty="0"/>
          </a:p>
          <a:p>
            <a:pPr marL="0" indent="0">
              <a:buNone/>
            </a:pPr>
            <a:r>
              <a:rPr lang="en" sz="1000" dirty="0">
                <a:hlinkClick r:id="rId2"/>
              </a:rPr>
              <a:t>https:// zpe.gov.pl/a/zagrorzenia-bioroznorodnosci/D19ogvFoa</a:t>
            </a:r>
            <a:r>
              <a:rPr lang="en" sz="1000" dirty="0"/>
              <a:t> </a:t>
            </a:r>
            <a:endParaRPr lang="pl-PL" sz="1000" dirty="0"/>
          </a:p>
        </p:txBody>
      </p:sp>
    </p:spTree>
    <p:extLst>
      <p:ext uri="{BB962C8B-B14F-4D97-AF65-F5344CB8AC3E}">
        <p14:creationId xmlns:p14="http://schemas.microsoft.com/office/powerpoint/2010/main" val="293258335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 dirty="0"/>
              <a:t>Main causes of biodiversity </a:t>
            </a:r>
            <a:r>
              <a:rPr lang="en" dirty="0" smtClean="0"/>
              <a:t>loss:</a:t>
            </a:r>
            <a:r>
              <a:rPr lang="pl-PL" dirty="0"/>
              <a:t/>
            </a:r>
            <a:br>
              <a:rPr lang="pl-PL" dirty="0"/>
            </a:br>
            <a:endParaRPr lang="pl-PL" dirty="0"/>
          </a:p>
        </p:txBody>
      </p:sp>
      <p:sp>
        <p:nvSpPr>
          <p:cNvPr id="3" name="Symbol zastępczy zawartości 2"/>
          <p:cNvSpPr>
            <a:spLocks noGrp="1"/>
          </p:cNvSpPr>
          <p:nvPr>
            <p:ph idx="1"/>
          </p:nvPr>
        </p:nvSpPr>
        <p:spPr>
          <a:xfrm>
            <a:off x="1371600" y="1643974"/>
            <a:ext cx="10168128" cy="3581400"/>
          </a:xfrm>
        </p:spPr>
        <p:txBody>
          <a:bodyPr>
            <a:noAutofit/>
          </a:bodyPr>
          <a:lstStyle/>
          <a:p>
            <a:pPr fontAlgn="t"/>
            <a:r>
              <a:rPr lang="pl-PL" sz="3200" dirty="0"/>
              <a:t>C</a:t>
            </a:r>
            <a:r>
              <a:rPr lang="en" sz="3200" dirty="0" smtClean="0"/>
              <a:t>hange </a:t>
            </a:r>
            <a:r>
              <a:rPr lang="pl-PL" sz="3200" dirty="0" smtClean="0"/>
              <a:t>of land </a:t>
            </a:r>
            <a:r>
              <a:rPr lang="pl-PL" sz="3200" dirty="0" err="1" smtClean="0"/>
              <a:t>use</a:t>
            </a:r>
            <a:r>
              <a:rPr lang="pl-PL" sz="3200" dirty="0" smtClean="0"/>
              <a:t> </a:t>
            </a:r>
            <a:r>
              <a:rPr lang="en" sz="3200" dirty="0" smtClean="0"/>
              <a:t>(e.g</a:t>
            </a:r>
            <a:r>
              <a:rPr lang="en" sz="3200" dirty="0"/>
              <a:t>. deforestation, intensive monoculture, urbanisation)</a:t>
            </a:r>
          </a:p>
          <a:p>
            <a:pPr fontAlgn="t"/>
            <a:r>
              <a:rPr lang="en" sz="3200" dirty="0"/>
              <a:t>Direct exploitation such as hunting and overfishing</a:t>
            </a:r>
          </a:p>
          <a:p>
            <a:pPr fontAlgn="t"/>
            <a:r>
              <a:rPr lang="en" sz="3200" dirty="0"/>
              <a:t>Climate change</a:t>
            </a:r>
          </a:p>
          <a:p>
            <a:pPr fontAlgn="t"/>
            <a:r>
              <a:rPr lang="en" sz="3200" dirty="0"/>
              <a:t>Environment pollution</a:t>
            </a:r>
          </a:p>
          <a:p>
            <a:pPr fontAlgn="t"/>
            <a:r>
              <a:rPr lang="en" sz="3200" dirty="0"/>
              <a:t>Invasive </a:t>
            </a:r>
            <a:r>
              <a:rPr lang="en" sz="3200" dirty="0" smtClean="0"/>
              <a:t>alien species</a:t>
            </a:r>
          </a:p>
          <a:p>
            <a:pPr fontAlgn="t"/>
            <a:endParaRPr lang="pl-PL" sz="2800" dirty="0"/>
          </a:p>
          <a:p>
            <a:pPr marL="0" indent="0" fontAlgn="t">
              <a:buNone/>
            </a:pPr>
            <a:r>
              <a:rPr lang="en" sz="1100" dirty="0">
                <a:hlinkClick r:id="rId2"/>
              </a:rPr>
              <a:t>https://</a:t>
            </a:r>
            <a:r>
              <a:rPr lang="en" sz="1100" dirty="0" smtClean="0">
                <a:hlinkClick r:id="rId2"/>
              </a:rPr>
              <a:t>www.europarl.europa.eu/pdfs/news/expert/2020/1/story/20200109STO69929/20200109STO69929_en.pdf</a:t>
            </a:r>
            <a:r>
              <a:rPr lang="pl-PL" sz="1100" dirty="0" smtClean="0"/>
              <a:t> </a:t>
            </a:r>
            <a:endParaRPr lang="en" sz="1100" dirty="0"/>
          </a:p>
          <a:p>
            <a:endParaRPr lang="pl-PL" sz="2800" dirty="0"/>
          </a:p>
        </p:txBody>
      </p:sp>
    </p:spTree>
    <p:extLst>
      <p:ext uri="{BB962C8B-B14F-4D97-AF65-F5344CB8AC3E}">
        <p14:creationId xmlns:p14="http://schemas.microsoft.com/office/powerpoint/2010/main" val="406448822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94945" y="291831"/>
            <a:ext cx="10408595" cy="6400800"/>
          </a:xfrm>
        </p:spPr>
        <p:txBody>
          <a:bodyPr>
            <a:normAutofit/>
          </a:bodyPr>
          <a:lstStyle/>
          <a:p>
            <a:pPr marL="0" indent="0">
              <a:buNone/>
            </a:pPr>
            <a:r>
              <a:rPr lang="en" sz="3200" dirty="0" smtClean="0"/>
              <a:t>As </a:t>
            </a:r>
            <a:r>
              <a:rPr lang="en" sz="3200" dirty="0"/>
              <a:t>a result of the </a:t>
            </a:r>
            <a:r>
              <a:rPr lang="en" sz="3200" b="1" dirty="0">
                <a:solidFill>
                  <a:srgbClr val="C00000"/>
                </a:solidFill>
              </a:rPr>
              <a:t>growth</a:t>
            </a:r>
            <a:r>
              <a:rPr lang="en" sz="3200" dirty="0"/>
              <a:t> of human populations and the growing </a:t>
            </a:r>
            <a:r>
              <a:rPr lang="en" sz="3200" b="1" dirty="0">
                <a:solidFill>
                  <a:srgbClr val="C00000"/>
                </a:solidFill>
              </a:rPr>
              <a:t>demand</a:t>
            </a:r>
            <a:r>
              <a:rPr lang="en" sz="3200" dirty="0"/>
              <a:t> for </a:t>
            </a:r>
            <a:r>
              <a:rPr lang="en" sz="3200" b="1" dirty="0">
                <a:solidFill>
                  <a:srgbClr val="C00000"/>
                </a:solidFill>
              </a:rPr>
              <a:t>meat and </a:t>
            </a:r>
            <a:r>
              <a:rPr lang="en" sz="3200" b="1" dirty="0" smtClean="0">
                <a:solidFill>
                  <a:srgbClr val="C00000"/>
                </a:solidFill>
              </a:rPr>
              <a:t>hides</a:t>
            </a:r>
            <a:r>
              <a:rPr lang="en" sz="3200" dirty="0" smtClean="0"/>
              <a:t>:</a:t>
            </a:r>
          </a:p>
          <a:p>
            <a:r>
              <a:rPr lang="en" sz="3200" dirty="0" smtClean="0"/>
              <a:t>Hunting </a:t>
            </a:r>
            <a:r>
              <a:rPr lang="en" sz="3200" dirty="0"/>
              <a:t>for selected species has often been so intense that it has led to their </a:t>
            </a:r>
            <a:r>
              <a:rPr lang="en" sz="3200" b="1" dirty="0">
                <a:solidFill>
                  <a:srgbClr val="C00000"/>
                </a:solidFill>
              </a:rPr>
              <a:t>extinction.</a:t>
            </a:r>
            <a:endParaRPr lang="pl-PL" sz="3200" b="1" dirty="0" smtClean="0">
              <a:solidFill>
                <a:srgbClr val="C00000"/>
              </a:solidFill>
            </a:endParaRPr>
          </a:p>
          <a:p>
            <a:r>
              <a:rPr lang="en-US" sz="3200" dirty="0">
                <a:solidFill>
                  <a:srgbClr val="290701"/>
                </a:solidFill>
              </a:rPr>
              <a:t>In the 17th century, the </a:t>
            </a:r>
            <a:r>
              <a:rPr lang="en-US" sz="3200" b="1" dirty="0" err="1">
                <a:solidFill>
                  <a:srgbClr val="C00000"/>
                </a:solidFill>
              </a:rPr>
              <a:t>auroch</a:t>
            </a:r>
            <a:r>
              <a:rPr lang="en-US" sz="3200" dirty="0">
                <a:solidFill>
                  <a:srgbClr val="290701"/>
                </a:solidFill>
              </a:rPr>
              <a:t> (</a:t>
            </a:r>
            <a:r>
              <a:rPr lang="en-US" sz="3200" dirty="0" err="1">
                <a:solidFill>
                  <a:srgbClr val="290701"/>
                </a:solidFill>
              </a:rPr>
              <a:t>Bos</a:t>
            </a:r>
            <a:r>
              <a:rPr lang="en-US" sz="3200" dirty="0">
                <a:solidFill>
                  <a:srgbClr val="290701"/>
                </a:solidFill>
              </a:rPr>
              <a:t> </a:t>
            </a:r>
            <a:r>
              <a:rPr lang="en-US" sz="3200" dirty="0" err="1">
                <a:solidFill>
                  <a:srgbClr val="290701"/>
                </a:solidFill>
              </a:rPr>
              <a:t>primigenius</a:t>
            </a:r>
            <a:r>
              <a:rPr lang="en-US" sz="3200" dirty="0">
                <a:solidFill>
                  <a:srgbClr val="290701"/>
                </a:solidFill>
              </a:rPr>
              <a:t>) was extirpated in Europe, the </a:t>
            </a:r>
            <a:r>
              <a:rPr lang="en-US" sz="3200" dirty="0" err="1">
                <a:solidFill>
                  <a:srgbClr val="290701"/>
                </a:solidFill>
              </a:rPr>
              <a:t>dronta</a:t>
            </a:r>
            <a:r>
              <a:rPr lang="en-US" sz="3200" dirty="0">
                <a:solidFill>
                  <a:srgbClr val="290701"/>
                </a:solidFill>
              </a:rPr>
              <a:t> </a:t>
            </a:r>
            <a:r>
              <a:rPr lang="en-US" sz="3200" b="1" dirty="0">
                <a:solidFill>
                  <a:srgbClr val="C00000"/>
                </a:solidFill>
              </a:rPr>
              <a:t>dodo bird</a:t>
            </a:r>
            <a:r>
              <a:rPr lang="en-US" sz="3200" dirty="0">
                <a:solidFill>
                  <a:srgbClr val="290701"/>
                </a:solidFill>
              </a:rPr>
              <a:t> (</a:t>
            </a:r>
            <a:r>
              <a:rPr lang="en-US" sz="3200" dirty="0" err="1">
                <a:solidFill>
                  <a:srgbClr val="290701"/>
                </a:solidFill>
              </a:rPr>
              <a:t>Raphus</a:t>
            </a:r>
            <a:r>
              <a:rPr lang="en-US" sz="3200" dirty="0">
                <a:solidFill>
                  <a:srgbClr val="290701"/>
                </a:solidFill>
              </a:rPr>
              <a:t> </a:t>
            </a:r>
            <a:r>
              <a:rPr lang="en-US" sz="3200" dirty="0" err="1">
                <a:solidFill>
                  <a:srgbClr val="290701"/>
                </a:solidFill>
              </a:rPr>
              <a:t>cucullatus</a:t>
            </a:r>
            <a:r>
              <a:rPr lang="en-US" sz="3200" dirty="0">
                <a:solidFill>
                  <a:srgbClr val="290701"/>
                </a:solidFill>
              </a:rPr>
              <a:t>) was extirpated on the island of Mauritius, and the last </a:t>
            </a:r>
            <a:r>
              <a:rPr lang="en-US" sz="3200" b="1" dirty="0">
                <a:solidFill>
                  <a:srgbClr val="C00000"/>
                </a:solidFill>
              </a:rPr>
              <a:t>sea cow </a:t>
            </a:r>
            <a:r>
              <a:rPr lang="en-US" sz="3200" dirty="0">
                <a:solidFill>
                  <a:srgbClr val="290701"/>
                </a:solidFill>
              </a:rPr>
              <a:t>(</a:t>
            </a:r>
            <a:r>
              <a:rPr lang="en-US" sz="3200" dirty="0" err="1">
                <a:solidFill>
                  <a:srgbClr val="290701"/>
                </a:solidFill>
              </a:rPr>
              <a:t>Hydrodamalis</a:t>
            </a:r>
            <a:r>
              <a:rPr lang="en-US" sz="3200" dirty="0">
                <a:solidFill>
                  <a:srgbClr val="290701"/>
                </a:solidFill>
              </a:rPr>
              <a:t> </a:t>
            </a:r>
            <a:r>
              <a:rPr lang="en-US" sz="3200" dirty="0" err="1">
                <a:solidFill>
                  <a:srgbClr val="290701"/>
                </a:solidFill>
              </a:rPr>
              <a:t>gigas</a:t>
            </a:r>
            <a:r>
              <a:rPr lang="en-US" sz="3200" dirty="0">
                <a:solidFill>
                  <a:srgbClr val="290701"/>
                </a:solidFill>
              </a:rPr>
              <a:t>) was hunted near Bering Island in the 18th century. In the 20th century, the North American migratory </a:t>
            </a:r>
            <a:r>
              <a:rPr lang="en-US" sz="3200" b="1" dirty="0">
                <a:solidFill>
                  <a:srgbClr val="C00000"/>
                </a:solidFill>
              </a:rPr>
              <a:t>pigeon </a:t>
            </a:r>
            <a:r>
              <a:rPr lang="en-US" sz="3200" dirty="0">
                <a:solidFill>
                  <a:srgbClr val="290701"/>
                </a:solidFill>
              </a:rPr>
              <a:t>(</a:t>
            </a:r>
            <a:r>
              <a:rPr lang="en-US" sz="3200" dirty="0" err="1">
                <a:solidFill>
                  <a:srgbClr val="290701"/>
                </a:solidFill>
              </a:rPr>
              <a:t>Ectopistes</a:t>
            </a:r>
            <a:r>
              <a:rPr lang="en-US" sz="3200" dirty="0">
                <a:solidFill>
                  <a:srgbClr val="290701"/>
                </a:solidFill>
              </a:rPr>
              <a:t> </a:t>
            </a:r>
            <a:r>
              <a:rPr lang="en-US" sz="3200" dirty="0" err="1">
                <a:solidFill>
                  <a:srgbClr val="290701"/>
                </a:solidFill>
              </a:rPr>
              <a:t>migratorius</a:t>
            </a:r>
            <a:r>
              <a:rPr lang="en-US" sz="3200" dirty="0">
                <a:solidFill>
                  <a:srgbClr val="290701"/>
                </a:solidFill>
              </a:rPr>
              <a:t>) was extirpated</a:t>
            </a:r>
            <a:r>
              <a:rPr lang="en-US" sz="3200" dirty="0" smtClean="0">
                <a:solidFill>
                  <a:srgbClr val="290701"/>
                </a:solidFill>
              </a:rPr>
              <a:t>.</a:t>
            </a:r>
            <a:endParaRPr lang="pl-PL" sz="3200" dirty="0" smtClean="0">
              <a:solidFill>
                <a:srgbClr val="290701"/>
              </a:solidFill>
            </a:endParaRPr>
          </a:p>
          <a:p>
            <a:pPr marL="0" indent="0">
              <a:buNone/>
            </a:pPr>
            <a:endParaRPr lang="pl-PL" sz="1200" dirty="0"/>
          </a:p>
          <a:p>
            <a:pPr marL="0" indent="0">
              <a:buNone/>
            </a:pPr>
            <a:r>
              <a:rPr lang="en" sz="1200" dirty="0" smtClean="0">
                <a:hlinkClick r:id="rId2"/>
              </a:rPr>
              <a:t>https://zpe.gov.pl/a/zagrorzenia-bioroznorodnosci/D19ogvFoa</a:t>
            </a:r>
            <a:r>
              <a:rPr lang="pl-PL" sz="1200" dirty="0" smtClean="0"/>
              <a:t> </a:t>
            </a:r>
            <a:endParaRPr lang="pl-PL" sz="1200" dirty="0"/>
          </a:p>
        </p:txBody>
      </p:sp>
    </p:spTree>
    <p:extLst>
      <p:ext uri="{BB962C8B-B14F-4D97-AF65-F5344CB8AC3E}">
        <p14:creationId xmlns:p14="http://schemas.microsoft.com/office/powerpoint/2010/main" val="304838292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56033" y="214008"/>
            <a:ext cx="10719881" cy="6643991"/>
          </a:xfrm>
        </p:spPr>
        <p:txBody>
          <a:bodyPr>
            <a:normAutofit/>
          </a:bodyPr>
          <a:lstStyle/>
          <a:p>
            <a:r>
              <a:rPr lang="pl-PL" sz="2800" dirty="0" smtClean="0"/>
              <a:t>Food </a:t>
            </a:r>
            <a:r>
              <a:rPr lang="en" sz="2800" dirty="0" smtClean="0"/>
              <a:t>was also </a:t>
            </a:r>
            <a:r>
              <a:rPr lang="en" sz="2800" dirty="0"/>
              <a:t>obtained through </a:t>
            </a:r>
            <a:r>
              <a:rPr lang="en" sz="2800" dirty="0" smtClean="0"/>
              <a:t>agriculture. Huge areas were devoted to </a:t>
            </a:r>
            <a:r>
              <a:rPr lang="en" sz="2800" dirty="0"/>
              <a:t>plant cultivation and </a:t>
            </a:r>
            <a:r>
              <a:rPr lang="en" sz="2800" dirty="0" smtClean="0"/>
              <a:t>animal grazing. </a:t>
            </a:r>
            <a:r>
              <a:rPr lang="en" sz="2800" dirty="0"/>
              <a:t>Natural resources were exploited more and more intensively, which also had a negative impact on the </a:t>
            </a:r>
            <a:r>
              <a:rPr lang="en" sz="2800" dirty="0" smtClean="0"/>
              <a:t>environment.</a:t>
            </a:r>
          </a:p>
          <a:p>
            <a:r>
              <a:rPr lang="en" sz="2800" dirty="0" smtClean="0"/>
              <a:t>Fishing has also become a threat </a:t>
            </a:r>
            <a:r>
              <a:rPr lang="en" sz="2800" dirty="0"/>
              <a:t>to </a:t>
            </a:r>
            <a:r>
              <a:rPr lang="en" sz="2800" dirty="0" smtClean="0"/>
              <a:t>biodiversity: today, </a:t>
            </a:r>
            <a:r>
              <a:rPr lang="en" sz="2800" dirty="0"/>
              <a:t>nearly 30% of the world's fisheries are constantly </a:t>
            </a:r>
            <a:r>
              <a:rPr lang="en" sz="2800" b="1" dirty="0" smtClean="0">
                <a:solidFill>
                  <a:srgbClr val="C00000"/>
                </a:solidFill>
              </a:rPr>
              <a:t>overfished</a:t>
            </a:r>
            <a:r>
              <a:rPr lang="en" sz="2800" dirty="0" smtClean="0"/>
              <a:t>, </a:t>
            </a:r>
            <a:r>
              <a:rPr lang="en" sz="2800" dirty="0"/>
              <a:t>and another 50% are </a:t>
            </a:r>
            <a:r>
              <a:rPr lang="en" sz="2800" b="1" dirty="0">
                <a:solidFill>
                  <a:srgbClr val="C00000"/>
                </a:solidFill>
              </a:rPr>
              <a:t>exploited</a:t>
            </a:r>
            <a:r>
              <a:rPr lang="en" sz="2800" dirty="0"/>
              <a:t> so intensively that they will </a:t>
            </a:r>
            <a:r>
              <a:rPr lang="en" sz="2800" u="sng" dirty="0"/>
              <a:t>soon</a:t>
            </a:r>
            <a:r>
              <a:rPr lang="en" sz="2800" dirty="0"/>
              <a:t> be </a:t>
            </a:r>
            <a:r>
              <a:rPr lang="en" sz="2800" b="1" dirty="0">
                <a:solidFill>
                  <a:srgbClr val="C00000"/>
                </a:solidFill>
              </a:rPr>
              <a:t>unable to </a:t>
            </a:r>
            <a:r>
              <a:rPr lang="en" sz="2800" b="1" dirty="0" smtClean="0">
                <a:solidFill>
                  <a:srgbClr val="C00000"/>
                </a:solidFill>
              </a:rPr>
              <a:t>regenerate</a:t>
            </a:r>
            <a:r>
              <a:rPr lang="en" sz="2800" dirty="0" smtClean="0"/>
              <a:t>.</a:t>
            </a:r>
          </a:p>
          <a:p>
            <a:r>
              <a:rPr lang="en" sz="2800" dirty="0"/>
              <a:t>Subsequent negative changes in the natural environment, especially its pollution and degradation, have been and still are taking place under the influence of the development of industry, transport, construction, municipal economy, and now also </a:t>
            </a:r>
            <a:r>
              <a:rPr lang="en" sz="2800" dirty="0" smtClean="0"/>
              <a:t>tourism.</a:t>
            </a:r>
          </a:p>
          <a:p>
            <a:pPr marL="0" indent="0">
              <a:buNone/>
            </a:pPr>
            <a:r>
              <a:rPr lang="pl-PL" sz="1100" dirty="0">
                <a:hlinkClick r:id="rId2"/>
              </a:rPr>
              <a:t>https://</a:t>
            </a:r>
            <a:r>
              <a:rPr lang="pl-PL" sz="1100" dirty="0" smtClean="0">
                <a:hlinkClick r:id="rId2"/>
              </a:rPr>
              <a:t>zpe.gov.pl/a/zagrozenia-bioroznorodnosci/D19ogvFoa</a:t>
            </a:r>
            <a:r>
              <a:rPr lang="pl-PL" sz="1100" dirty="0" smtClean="0"/>
              <a:t> </a:t>
            </a:r>
          </a:p>
          <a:p>
            <a:endParaRPr lang="pl-PL" sz="2400" dirty="0"/>
          </a:p>
        </p:txBody>
      </p:sp>
    </p:spTree>
    <p:extLst>
      <p:ext uri="{BB962C8B-B14F-4D97-AF65-F5344CB8AC3E}">
        <p14:creationId xmlns:p14="http://schemas.microsoft.com/office/powerpoint/2010/main" val="4095865949"/>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37BA95E-8641-78FF-1E71-71157CAE041A}"/>
              </a:ext>
            </a:extLst>
          </p:cNvPr>
          <p:cNvSpPr>
            <a:spLocks noGrp="1"/>
          </p:cNvSpPr>
          <p:nvPr>
            <p:ph idx="1"/>
          </p:nvPr>
        </p:nvSpPr>
        <p:spPr>
          <a:xfrm>
            <a:off x="1055472" y="412456"/>
            <a:ext cx="10252237" cy="6445544"/>
          </a:xfrm>
        </p:spPr>
        <p:txBody>
          <a:bodyPr vert="horz" lIns="91440" tIns="45720" rIns="91440" bIns="45720" rtlCol="0" anchor="t">
            <a:normAutofit/>
          </a:bodyPr>
          <a:lstStyle/>
          <a:p>
            <a:pPr lvl="0"/>
            <a:r>
              <a:rPr lang="en-GB" sz="2400" b="1" dirty="0">
                <a:latin typeface="Arial" panose="020B0604020202020204" pitchFamily="34" charset="0"/>
                <a:cs typeface="Arial" panose="020B0604020202020204" pitchFamily="34" charset="0"/>
              </a:rPr>
              <a:t>Understanding your own thoughts and feelings</a:t>
            </a:r>
            <a:endParaRPr lang="pl-PL" sz="2400" b="1" dirty="0">
              <a:latin typeface="Arial" panose="020B0604020202020204" pitchFamily="34" charset="0"/>
              <a:cs typeface="Arial" panose="020B0604020202020204" pitchFamily="34" charset="0"/>
            </a:endParaRPr>
          </a:p>
          <a:p>
            <a:pPr lvl="0"/>
            <a:r>
              <a:rPr lang="en-GB" sz="2400" b="1" dirty="0">
                <a:latin typeface="Arial" panose="020B0604020202020204" pitchFamily="34" charset="0"/>
                <a:cs typeface="Arial" panose="020B0604020202020204" pitchFamily="34" charset="0"/>
              </a:rPr>
              <a:t>Strengthening self-discipline</a:t>
            </a:r>
            <a:endParaRPr lang="pl-PL" sz="2400" b="1" dirty="0">
              <a:latin typeface="Arial" panose="020B0604020202020204" pitchFamily="34" charset="0"/>
              <a:cs typeface="Arial" panose="020B0604020202020204" pitchFamily="34" charset="0"/>
            </a:endParaRPr>
          </a:p>
          <a:p>
            <a:pPr lvl="0"/>
            <a:r>
              <a:rPr lang="en-GB" sz="2400" b="1" dirty="0">
                <a:latin typeface="Arial" panose="020B0604020202020204" pitchFamily="34" charset="0"/>
                <a:cs typeface="Arial" panose="020B0604020202020204" pitchFamily="34" charset="0"/>
              </a:rPr>
              <a:t>Increased self-esteem</a:t>
            </a:r>
            <a:endParaRPr lang="pl-PL" sz="2400" b="1" dirty="0">
              <a:latin typeface="Arial" panose="020B0604020202020204" pitchFamily="34" charset="0"/>
              <a:cs typeface="Arial" panose="020B0604020202020204" pitchFamily="34" charset="0"/>
            </a:endParaRPr>
          </a:p>
          <a:p>
            <a:pPr lvl="0"/>
            <a:r>
              <a:rPr lang="en-GB" sz="2400" b="1" dirty="0">
                <a:latin typeface="Arial" panose="020B0604020202020204" pitchFamily="34" charset="0"/>
                <a:cs typeface="Arial" panose="020B0604020202020204" pitchFamily="34" charset="0"/>
              </a:rPr>
              <a:t>Changing habits</a:t>
            </a:r>
            <a:endParaRPr lang="pl-PL" sz="2400" b="1" dirty="0">
              <a:latin typeface="Arial" panose="020B0604020202020204" pitchFamily="34" charset="0"/>
              <a:cs typeface="Arial" panose="020B0604020202020204" pitchFamily="34" charset="0"/>
            </a:endParaRPr>
          </a:p>
          <a:p>
            <a:pPr lvl="0"/>
            <a:r>
              <a:rPr lang="en-GB" sz="2400" b="1" dirty="0">
                <a:latin typeface="Arial" panose="020B0604020202020204" pitchFamily="34" charset="0"/>
                <a:cs typeface="Arial" panose="020B0604020202020204" pitchFamily="34" charset="0"/>
              </a:rPr>
              <a:t>Establishing good relationships</a:t>
            </a:r>
            <a:endParaRPr lang="pl-PL" sz="2400" b="1" dirty="0">
              <a:latin typeface="Arial" panose="020B0604020202020204" pitchFamily="34" charset="0"/>
              <a:cs typeface="Arial" panose="020B0604020202020204" pitchFamily="34" charset="0"/>
            </a:endParaRPr>
          </a:p>
          <a:p>
            <a:pPr lvl="0"/>
            <a:r>
              <a:rPr lang="en-GB" sz="2400" b="1" dirty="0">
                <a:latin typeface="Arial" panose="020B0604020202020204" pitchFamily="34" charset="0"/>
                <a:cs typeface="Arial" panose="020B0604020202020204" pitchFamily="34" charset="0"/>
              </a:rPr>
              <a:t>Strengthening self-discipline</a:t>
            </a:r>
            <a:endParaRPr lang="pl-PL" sz="2400" b="1" dirty="0">
              <a:latin typeface="Arial" panose="020B0604020202020204" pitchFamily="34" charset="0"/>
              <a:cs typeface="Arial" panose="020B0604020202020204" pitchFamily="34" charset="0"/>
            </a:endParaRPr>
          </a:p>
          <a:p>
            <a:pPr lvl="0"/>
            <a:r>
              <a:rPr lang="en-GB" sz="2400" b="1" dirty="0">
                <a:latin typeface="Arial" panose="020B0604020202020204" pitchFamily="34" charset="0"/>
                <a:cs typeface="Arial" panose="020B0604020202020204" pitchFamily="34" charset="0"/>
              </a:rPr>
              <a:t>Greater agency in decision-making</a:t>
            </a:r>
            <a:endParaRPr lang="pl-PL" sz="2400" b="1" dirty="0">
              <a:latin typeface="Arial" panose="020B0604020202020204" pitchFamily="34" charset="0"/>
              <a:cs typeface="Arial" panose="020B0604020202020204" pitchFamily="34" charset="0"/>
            </a:endParaRPr>
          </a:p>
          <a:p>
            <a:pPr lvl="0"/>
            <a:r>
              <a:rPr lang="en-GB" sz="2400" b="1" dirty="0">
                <a:latin typeface="Arial" panose="020B0604020202020204" pitchFamily="34" charset="0"/>
                <a:cs typeface="Arial" panose="020B0604020202020204" pitchFamily="34" charset="0"/>
              </a:rPr>
              <a:t>The ability to listen</a:t>
            </a:r>
            <a:endParaRPr lang="pl-PL" sz="2400" b="1" dirty="0">
              <a:latin typeface="Arial" panose="020B0604020202020204" pitchFamily="34" charset="0"/>
              <a:cs typeface="Arial" panose="020B0604020202020204" pitchFamily="34" charset="0"/>
            </a:endParaRPr>
          </a:p>
          <a:p>
            <a:pPr lvl="0"/>
            <a:r>
              <a:rPr lang="en-GB" sz="2400" b="1" dirty="0">
                <a:latin typeface="Arial" panose="020B0604020202020204" pitchFamily="34" charset="0"/>
                <a:cs typeface="Arial" panose="020B0604020202020204" pitchFamily="34" charset="0"/>
              </a:rPr>
              <a:t>More effective learning</a:t>
            </a:r>
            <a:endParaRPr lang="pl-PL" sz="2400" b="1" dirty="0">
              <a:latin typeface="Arial" panose="020B0604020202020204" pitchFamily="34" charset="0"/>
              <a:cs typeface="Arial" panose="020B0604020202020204" pitchFamily="34" charset="0"/>
            </a:endParaRPr>
          </a:p>
          <a:p>
            <a:pPr marL="0" indent="0">
              <a:buClr>
                <a:srgbClr val="C3B2A7"/>
              </a:buClr>
              <a:buNone/>
            </a:pPr>
            <a:endParaRPr lang="en-US" dirty="0">
              <a:latin typeface="Times New Roman"/>
              <a:cs typeface="Times New Roman"/>
            </a:endParaRPr>
          </a:p>
          <a:p>
            <a:pPr>
              <a:buClr>
                <a:srgbClr val="C3B2A7"/>
              </a:buClr>
            </a:pPr>
            <a:endParaRPr lang="en-US" dirty="0"/>
          </a:p>
        </p:txBody>
      </p:sp>
      <p:pic>
        <p:nvPicPr>
          <p:cNvPr id="4" name="Picture 4">
            <a:extLst>
              <a:ext uri="{FF2B5EF4-FFF2-40B4-BE49-F238E27FC236}">
                <a16:creationId xmlns:a16="http://schemas.microsoft.com/office/drawing/2014/main" xmlns="" id="{99752495-9755-DF21-3B6B-8C63D45397FA}"/>
              </a:ext>
            </a:extLst>
          </p:cNvPr>
          <p:cNvPicPr>
            <a:picLocks noChangeAspect="1"/>
          </p:cNvPicPr>
          <p:nvPr/>
        </p:nvPicPr>
        <p:blipFill>
          <a:blip r:embed="rId2"/>
          <a:stretch>
            <a:fillRect/>
          </a:stretch>
        </p:blipFill>
        <p:spPr>
          <a:xfrm>
            <a:off x="6719977" y="2029870"/>
            <a:ext cx="5244860" cy="3603389"/>
          </a:xfrm>
          <a:prstGeom prst="rect">
            <a:avLst/>
          </a:prstGeom>
        </p:spPr>
      </p:pic>
    </p:spTree>
    <p:extLst>
      <p:ext uri="{BB962C8B-B14F-4D97-AF65-F5344CB8AC3E}">
        <p14:creationId xmlns:p14="http://schemas.microsoft.com/office/powerpoint/2010/main" val="378662438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281353"/>
            <a:ext cx="9601200" cy="6154615"/>
          </a:xfrm>
        </p:spPr>
        <p:txBody>
          <a:bodyPr>
            <a:normAutofit lnSpcReduction="10000"/>
          </a:bodyPr>
          <a:lstStyle/>
          <a:p>
            <a:pPr marL="0" indent="0" algn="ctr">
              <a:buNone/>
            </a:pPr>
            <a:r>
              <a:rPr lang="en" sz="2600" dirty="0"/>
              <a:t>The most important cause of the decline in biodiversity is the constant reduction of the area of natural ecosystems. Deforestation is the biggest </a:t>
            </a:r>
            <a:r>
              <a:rPr lang="en" sz="2600" dirty="0" smtClean="0"/>
              <a:t>problem, because </a:t>
            </a:r>
            <a:r>
              <a:rPr lang="en" sz="2600" b="1" dirty="0" smtClean="0">
                <a:solidFill>
                  <a:srgbClr val="00B050"/>
                </a:solidFill>
              </a:rPr>
              <a:t>forests </a:t>
            </a:r>
            <a:r>
              <a:rPr lang="en" sz="2600" dirty="0" smtClean="0"/>
              <a:t>are the most valuable </a:t>
            </a:r>
            <a:r>
              <a:rPr lang="en" sz="2600" dirty="0"/>
              <a:t>ecosystems on Earth from the point of view of biodiversity.</a:t>
            </a:r>
            <a:endParaRPr lang="pl-PL" sz="2600" dirty="0" smtClean="0"/>
          </a:p>
          <a:p>
            <a:pPr marL="0" indent="0" algn="ctr">
              <a:buNone/>
            </a:pPr>
            <a:r>
              <a:rPr lang="en" sz="2600" dirty="0" smtClean="0"/>
              <a:t>They are a </a:t>
            </a:r>
            <a:r>
              <a:rPr lang="en" sz="2600" u="sng" dirty="0"/>
              <a:t>refuge for about 75% of land species </a:t>
            </a:r>
            <a:r>
              <a:rPr lang="en" sz="2600" dirty="0"/>
              <a:t>living on our planet.</a:t>
            </a:r>
            <a:endParaRPr lang="pl-PL" sz="2600" dirty="0" smtClean="0"/>
          </a:p>
          <a:p>
            <a:pPr marL="0" indent="0" algn="ctr">
              <a:buNone/>
            </a:pPr>
            <a:r>
              <a:rPr lang="en" sz="2600" dirty="0" smtClean="0"/>
              <a:t>They are </a:t>
            </a:r>
            <a:r>
              <a:rPr lang="en" sz="2600" dirty="0"/>
              <a:t>the second global supplier of oxygen after the </a:t>
            </a:r>
            <a:r>
              <a:rPr lang="en" sz="2600" b="1" dirty="0">
                <a:solidFill>
                  <a:srgbClr val="0070C0"/>
                </a:solidFill>
              </a:rPr>
              <a:t>oceans </a:t>
            </a:r>
            <a:r>
              <a:rPr lang="en" sz="2600" dirty="0"/>
              <a:t>and a specific reservoir of drinking water.</a:t>
            </a:r>
            <a:endParaRPr lang="pl-PL" sz="2600" dirty="0" smtClean="0"/>
          </a:p>
          <a:p>
            <a:pPr marL="0" indent="0" algn="ctr">
              <a:buNone/>
            </a:pPr>
            <a:r>
              <a:rPr lang="en" sz="2600" dirty="0" smtClean="0"/>
              <a:t>They </a:t>
            </a:r>
            <a:r>
              <a:rPr lang="en" sz="2600" dirty="0"/>
              <a:t>also act as a </a:t>
            </a:r>
            <a:r>
              <a:rPr lang="en" sz="2600" u="sng" dirty="0"/>
              <a:t>natural air </a:t>
            </a:r>
            <a:r>
              <a:rPr lang="en" sz="2600" u="sng" dirty="0" smtClean="0"/>
              <a:t>filter</a:t>
            </a:r>
            <a:r>
              <a:rPr lang="en" sz="2600" dirty="0" smtClean="0"/>
              <a:t>.</a:t>
            </a:r>
            <a:endParaRPr lang="pl-PL" sz="2600" dirty="0" smtClean="0"/>
          </a:p>
          <a:p>
            <a:pPr marL="0" indent="0" algn="ctr">
              <a:buNone/>
            </a:pPr>
            <a:r>
              <a:rPr lang="en" sz="2600" dirty="0" smtClean="0"/>
              <a:t>In addition, </a:t>
            </a:r>
            <a:r>
              <a:rPr lang="en" sz="2600" u="sng" dirty="0"/>
              <a:t>they prevent soil erosion and stabilize the </a:t>
            </a:r>
            <a:r>
              <a:rPr lang="en" sz="2600" u="sng" dirty="0" smtClean="0"/>
              <a:t>climate</a:t>
            </a:r>
            <a:r>
              <a:rPr lang="en" sz="2600" dirty="0" smtClean="0"/>
              <a:t>.</a:t>
            </a:r>
            <a:endParaRPr lang="pl-PL" sz="2600" dirty="0" smtClean="0"/>
          </a:p>
          <a:p>
            <a:pPr marL="0" indent="0" algn="ctr">
              <a:buNone/>
            </a:pPr>
            <a:r>
              <a:rPr lang="en" sz="2600" dirty="0"/>
              <a:t>And </a:t>
            </a:r>
            <a:r>
              <a:rPr lang="en" sz="2600" dirty="0" smtClean="0"/>
              <a:t>their </a:t>
            </a:r>
            <a:r>
              <a:rPr lang="en" sz="2600" dirty="0"/>
              <a:t>maintenance is important for stopping global warming </a:t>
            </a:r>
            <a:r>
              <a:rPr lang="en" sz="2600" dirty="0" smtClean="0"/>
              <a:t>because they </a:t>
            </a:r>
            <a:r>
              <a:rPr lang="en" sz="2600" u="sng" dirty="0"/>
              <a:t>absorb huge amounts of </a:t>
            </a:r>
            <a:r>
              <a:rPr lang="en" sz="2600" u="sng" dirty="0" smtClean="0"/>
              <a:t>CO2</a:t>
            </a:r>
            <a:r>
              <a:rPr lang="en" sz="2600" dirty="0" smtClean="0"/>
              <a:t>.</a:t>
            </a:r>
          </a:p>
          <a:p>
            <a:pPr marL="0" indent="0">
              <a:buNone/>
            </a:pPr>
            <a:endParaRPr lang="pl-PL" sz="1400" dirty="0"/>
          </a:p>
          <a:p>
            <a:pPr marL="0" indent="0">
              <a:buNone/>
            </a:pPr>
            <a:r>
              <a:rPr lang="pl-PL" sz="1400" dirty="0">
                <a:hlinkClick r:id="rId2"/>
              </a:rPr>
              <a:t>ht</a:t>
            </a:r>
            <a:r>
              <a:rPr lang="pl-PL" sz="1100" dirty="0">
                <a:hlinkClick r:id="rId2"/>
              </a:rPr>
              <a:t>tps://</a:t>
            </a:r>
            <a:r>
              <a:rPr lang="pl-PL" sz="1100" dirty="0" smtClean="0">
                <a:hlinkClick r:id="rId2"/>
              </a:rPr>
              <a:t>zpe.gov.pl/a/zagrozenia-bioroznorodnosci/D19ogvFoa</a:t>
            </a:r>
            <a:r>
              <a:rPr lang="pl-PL" sz="1100" dirty="0" smtClean="0"/>
              <a:t> </a:t>
            </a:r>
            <a:endParaRPr lang="en" sz="1100" dirty="0" smtClean="0"/>
          </a:p>
        </p:txBody>
      </p:sp>
    </p:spTree>
    <p:extLst>
      <p:ext uri="{BB962C8B-B14F-4D97-AF65-F5344CB8AC3E}">
        <p14:creationId xmlns:p14="http://schemas.microsoft.com/office/powerpoint/2010/main" val="169571887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10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10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599" y="914400"/>
            <a:ext cx="10359957" cy="5943600"/>
          </a:xfrm>
        </p:spPr>
        <p:txBody>
          <a:bodyPr/>
          <a:lstStyle/>
          <a:p>
            <a:r>
              <a:rPr lang="en" sz="2600" dirty="0"/>
              <a:t>Each tree </a:t>
            </a:r>
            <a:r>
              <a:rPr lang="en" sz="2600" dirty="0" smtClean="0"/>
              <a:t>is a habitat for numerous</a:t>
            </a:r>
            <a:r>
              <a:rPr lang="en" sz="2600" b="1" dirty="0" smtClean="0"/>
              <a:t> </a:t>
            </a:r>
            <a:r>
              <a:rPr lang="en" sz="2600" b="1" dirty="0">
                <a:solidFill>
                  <a:srgbClr val="00B050"/>
                </a:solidFill>
              </a:rPr>
              <a:t>organisms</a:t>
            </a:r>
            <a:r>
              <a:rPr lang="en" sz="2600" b="1" dirty="0"/>
              <a:t> </a:t>
            </a:r>
            <a:r>
              <a:rPr lang="en" sz="2600" dirty="0"/>
              <a:t>creating a specific biocenosis</a:t>
            </a:r>
            <a:r>
              <a:rPr lang="en" sz="2600" dirty="0">
                <a:solidFill>
                  <a:srgbClr val="C00000"/>
                </a:solidFill>
              </a:rPr>
              <a:t>. Deforestation </a:t>
            </a:r>
            <a:r>
              <a:rPr lang="en" sz="2600" dirty="0"/>
              <a:t>means the loss of all these functions, and thus the </a:t>
            </a:r>
            <a:r>
              <a:rPr lang="en" sz="2600" dirty="0" smtClean="0"/>
              <a:t>disappearance of a huge </a:t>
            </a:r>
            <a:r>
              <a:rPr lang="en" sz="2600" dirty="0"/>
              <a:t>number of species and the relationships with which they are linked</a:t>
            </a:r>
            <a:r>
              <a:rPr lang="en" sz="2600" dirty="0" smtClean="0"/>
              <a:t>.</a:t>
            </a:r>
            <a:endParaRPr lang="pl-PL" sz="2600" dirty="0" smtClean="0"/>
          </a:p>
          <a:p>
            <a:r>
              <a:rPr lang="en" sz="2600" dirty="0" smtClean="0"/>
              <a:t>An important </a:t>
            </a:r>
            <a:r>
              <a:rPr lang="en" sz="2600" dirty="0"/>
              <a:t>reason for the threat to biodiversity is also the disappearance of </a:t>
            </a:r>
            <a:r>
              <a:rPr lang="en" sz="2600" b="1" dirty="0">
                <a:solidFill>
                  <a:srgbClr val="00B050"/>
                </a:solidFill>
              </a:rPr>
              <a:t>swamp, marsh and peatbog ecosystems</a:t>
            </a:r>
            <a:r>
              <a:rPr lang="en" sz="2600" dirty="0"/>
              <a:t>. These areas are </a:t>
            </a:r>
            <a:r>
              <a:rPr lang="en" sz="2600" b="1" dirty="0">
                <a:solidFill>
                  <a:srgbClr val="C00000"/>
                </a:solidFill>
              </a:rPr>
              <a:t>drained</a:t>
            </a:r>
            <a:r>
              <a:rPr lang="en" sz="2600" dirty="0"/>
              <a:t> and used in agriculture for growing crops. Drainage </a:t>
            </a:r>
            <a:r>
              <a:rPr lang="en" sz="2600" dirty="0" smtClean="0"/>
              <a:t>measures, </a:t>
            </a:r>
            <a:r>
              <a:rPr lang="en" sz="2600" dirty="0"/>
              <a:t>which lower the </a:t>
            </a:r>
            <a:r>
              <a:rPr lang="en" sz="2600" dirty="0" smtClean="0"/>
              <a:t>water level, </a:t>
            </a:r>
            <a:r>
              <a:rPr lang="en" sz="2600" dirty="0"/>
              <a:t>contribute to the </a:t>
            </a:r>
            <a:r>
              <a:rPr lang="en" sz="2600" b="1" dirty="0">
                <a:solidFill>
                  <a:srgbClr val="C00000"/>
                </a:solidFill>
              </a:rPr>
              <a:t>loss</a:t>
            </a:r>
            <a:r>
              <a:rPr lang="en" sz="2600" dirty="0"/>
              <a:t> of habitats by numerous water and wetland </a:t>
            </a:r>
            <a:r>
              <a:rPr lang="en" sz="2600" b="1" dirty="0">
                <a:solidFill>
                  <a:srgbClr val="00B050"/>
                </a:solidFill>
              </a:rPr>
              <a:t>birds</a:t>
            </a:r>
            <a:r>
              <a:rPr lang="en" sz="2600" dirty="0"/>
              <a:t>, and also lead to the extinction of </a:t>
            </a:r>
            <a:r>
              <a:rPr lang="en" sz="2600" b="1" dirty="0">
                <a:solidFill>
                  <a:srgbClr val="00B050"/>
                </a:solidFill>
              </a:rPr>
              <a:t>amphibians</a:t>
            </a:r>
            <a:r>
              <a:rPr lang="en" sz="2600" dirty="0">
                <a:solidFill>
                  <a:srgbClr val="00B050"/>
                </a:solidFill>
              </a:rPr>
              <a:t> </a:t>
            </a:r>
            <a:r>
              <a:rPr lang="en" sz="2600" dirty="0"/>
              <a:t>that breed in these areas</a:t>
            </a:r>
            <a:r>
              <a:rPr lang="en" sz="2600" dirty="0" smtClean="0"/>
              <a:t>.</a:t>
            </a:r>
            <a:endParaRPr lang="pl-PL" sz="1100" dirty="0" smtClean="0"/>
          </a:p>
          <a:p>
            <a:pPr marL="0" indent="0">
              <a:buNone/>
            </a:pPr>
            <a:r>
              <a:rPr lang="pl-PL" sz="1100" dirty="0">
                <a:hlinkClick r:id="rId2"/>
              </a:rPr>
              <a:t>https://zpe.gov.pl/a/zagrozenia-bioroznorodnosci/D19ogvFoa#:~:</a:t>
            </a:r>
            <a:r>
              <a:rPr lang="pl-PL" sz="1100" dirty="0" smtClean="0">
                <a:hlinkClick r:id="rId2"/>
              </a:rPr>
              <a:t>text=Istotnym%20powodem%20zagro%C5%BCenia,na%20tych%20obszarach</a:t>
            </a:r>
            <a:r>
              <a:rPr lang="pl-PL" sz="1100" dirty="0" smtClean="0"/>
              <a:t> </a:t>
            </a:r>
            <a:endParaRPr lang="pl-PL" sz="1100" dirty="0"/>
          </a:p>
        </p:txBody>
      </p:sp>
    </p:spTree>
    <p:extLst>
      <p:ext uri="{BB962C8B-B14F-4D97-AF65-F5344CB8AC3E}">
        <p14:creationId xmlns:p14="http://schemas.microsoft.com/office/powerpoint/2010/main" val="344790839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27531" y="105367"/>
            <a:ext cx="9612217" cy="6020011"/>
          </a:xfrm>
        </p:spPr>
        <p:txBody>
          <a:bodyPr>
            <a:noAutofit/>
          </a:bodyPr>
          <a:lstStyle/>
          <a:p>
            <a:r>
              <a:rPr lang="en" sz="2600" dirty="0" smtClean="0"/>
              <a:t>Another reason for the </a:t>
            </a:r>
            <a:r>
              <a:rPr lang="en" sz="2600" b="1" dirty="0" smtClean="0">
                <a:solidFill>
                  <a:srgbClr val="C00000"/>
                </a:solidFill>
              </a:rPr>
              <a:t>decline</a:t>
            </a:r>
            <a:r>
              <a:rPr lang="en" sz="2600" dirty="0" smtClean="0"/>
              <a:t> in global biodiversity is the introduction of alien, </a:t>
            </a:r>
            <a:r>
              <a:rPr lang="en" sz="2600" b="1" dirty="0" smtClean="0">
                <a:solidFill>
                  <a:srgbClr val="C00000"/>
                </a:solidFill>
              </a:rPr>
              <a:t>invasive</a:t>
            </a:r>
            <a:r>
              <a:rPr lang="en" sz="2600" dirty="0" smtClean="0"/>
              <a:t> species into natural ecosystems.</a:t>
            </a:r>
          </a:p>
          <a:p>
            <a:r>
              <a:rPr lang="en" sz="2600" dirty="0" smtClean="0"/>
              <a:t>Globally, this has led to the </a:t>
            </a:r>
            <a:r>
              <a:rPr lang="en" sz="2600" b="1" dirty="0" smtClean="0">
                <a:solidFill>
                  <a:srgbClr val="C00000"/>
                </a:solidFill>
              </a:rPr>
              <a:t>loss</a:t>
            </a:r>
            <a:r>
              <a:rPr lang="en" sz="2600" dirty="0" smtClean="0"/>
              <a:t> of about </a:t>
            </a:r>
            <a:r>
              <a:rPr lang="en" sz="2600" u="sng" dirty="0" smtClean="0"/>
              <a:t>half</a:t>
            </a:r>
            <a:r>
              <a:rPr lang="en" sz="2600" dirty="0" smtClean="0"/>
              <a:t> of native species. Many alien species are </a:t>
            </a:r>
            <a:r>
              <a:rPr lang="en" sz="2600" u="sng" dirty="0" smtClean="0"/>
              <a:t>introduced by man consciously</a:t>
            </a:r>
            <a:r>
              <a:rPr lang="en" sz="2600" dirty="0" smtClean="0"/>
              <a:t>, considering them useful</a:t>
            </a:r>
            <a:r>
              <a:rPr lang="en" sz="2600" dirty="0" smtClean="0">
                <a:solidFill>
                  <a:schemeClr val="tx1"/>
                </a:solidFill>
              </a:rPr>
              <a:t> in</a:t>
            </a:r>
            <a:r>
              <a:rPr lang="en" sz="2600" b="1" dirty="0" smtClean="0">
                <a:solidFill>
                  <a:schemeClr val="tx1"/>
                </a:solidFill>
              </a:rPr>
              <a:t> </a:t>
            </a:r>
            <a:r>
              <a:rPr lang="en" sz="2600" b="1" dirty="0" smtClean="0">
                <a:solidFill>
                  <a:srgbClr val="002060"/>
                </a:solidFill>
              </a:rPr>
              <a:t>agriculture, forestry, horticulture</a:t>
            </a:r>
            <a:r>
              <a:rPr lang="en" sz="2600" dirty="0" smtClean="0"/>
              <a:t>, others accidentally. This is especially favo</a:t>
            </a:r>
            <a:r>
              <a:rPr lang="pl-PL" sz="2600" dirty="0" smtClean="0"/>
              <a:t>u</a:t>
            </a:r>
            <a:r>
              <a:rPr lang="en" sz="2600" dirty="0" smtClean="0"/>
              <a:t>red by the development of international and intercontinental transport and tourism.</a:t>
            </a:r>
            <a:endParaRPr lang="pl-PL" sz="2600" dirty="0" smtClean="0"/>
          </a:p>
          <a:p>
            <a:r>
              <a:rPr lang="en" sz="2600" b="1" dirty="0" smtClean="0">
                <a:solidFill>
                  <a:srgbClr val="C00000"/>
                </a:solidFill>
              </a:rPr>
              <a:t>Invasive</a:t>
            </a:r>
            <a:r>
              <a:rPr lang="en" sz="2600" dirty="0" smtClean="0"/>
              <a:t> species are defined as alien species in a given ecosystem, usually originating from other climatic zones, which have found very favo</a:t>
            </a:r>
            <a:r>
              <a:rPr lang="pl-PL" sz="2600" dirty="0" smtClean="0"/>
              <a:t>u</a:t>
            </a:r>
            <a:r>
              <a:rPr lang="en" sz="2600" dirty="0" smtClean="0"/>
              <a:t>rable development opportunities in new conditions. Because of this, they began to reproduce </a:t>
            </a:r>
            <a:r>
              <a:rPr lang="en" sz="2600" b="1" dirty="0" smtClean="0">
                <a:solidFill>
                  <a:srgbClr val="C00000"/>
                </a:solidFill>
              </a:rPr>
              <a:t>en masse </a:t>
            </a:r>
            <a:r>
              <a:rPr lang="en" sz="2600" dirty="0" smtClean="0"/>
              <a:t>and </a:t>
            </a:r>
            <a:r>
              <a:rPr lang="en" sz="2600" b="1" dirty="0" smtClean="0">
                <a:solidFill>
                  <a:srgbClr val="C00000"/>
                </a:solidFill>
              </a:rPr>
              <a:t>dominate</a:t>
            </a:r>
            <a:r>
              <a:rPr lang="en" sz="2600" dirty="0" smtClean="0"/>
              <a:t> the ecosystems. They also usually have the ability to spread very quickly.</a:t>
            </a:r>
            <a:endParaRPr lang="pl-PL" sz="2600" dirty="0" smtClean="0"/>
          </a:p>
          <a:p>
            <a:pPr marL="0" indent="0">
              <a:buNone/>
            </a:pPr>
            <a:r>
              <a:rPr lang="en" sz="1000" dirty="0" smtClean="0">
                <a:hlinkClick r:id="rId2"/>
              </a:rPr>
              <a:t>https</a:t>
            </a:r>
            <a:r>
              <a:rPr lang="en" sz="1000" dirty="0">
                <a:hlinkClick r:id="rId2"/>
              </a:rPr>
              <a:t>://view.genial.ly/5e9765cf682dd50db8837a5f/presentation-human-influence-on-biological-diversity </a:t>
            </a:r>
            <a:r>
              <a:rPr lang="en" sz="1000" dirty="0" smtClean="0">
                <a:hlinkClick r:id="rId2"/>
              </a:rPr>
              <a:t>_</a:t>
            </a:r>
            <a:endParaRPr lang="pl-PL" sz="1000" dirty="0" smtClean="0"/>
          </a:p>
          <a:p>
            <a:pPr marL="0" indent="0">
              <a:buNone/>
            </a:pPr>
            <a:r>
              <a:rPr lang="pl-PL" sz="1000" dirty="0">
                <a:hlinkClick r:id="rId3"/>
              </a:rPr>
              <a:t>https://</a:t>
            </a:r>
            <a:r>
              <a:rPr lang="pl-PL" sz="1000" dirty="0" smtClean="0">
                <a:hlinkClick r:id="rId3"/>
              </a:rPr>
              <a:t>zpe.gov.pl/a/zagrozenia-bioroznorodnosci/D19ogvFoa</a:t>
            </a:r>
            <a:r>
              <a:rPr lang="pl-PL" sz="1000" dirty="0" smtClean="0"/>
              <a:t> </a:t>
            </a:r>
            <a:endParaRPr lang="pl-PL" sz="1000" dirty="0"/>
          </a:p>
        </p:txBody>
      </p:sp>
    </p:spTree>
    <p:extLst>
      <p:ext uri="{BB962C8B-B14F-4D97-AF65-F5344CB8AC3E}">
        <p14:creationId xmlns:p14="http://schemas.microsoft.com/office/powerpoint/2010/main" val="309405177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633046"/>
            <a:ext cx="9601200" cy="5234354"/>
          </a:xfrm>
        </p:spPr>
        <p:txBody>
          <a:bodyPr>
            <a:normAutofit lnSpcReduction="10000"/>
          </a:bodyPr>
          <a:lstStyle/>
          <a:p>
            <a:r>
              <a:rPr lang="en" sz="2600" dirty="0"/>
              <a:t>In Poland, invasive species include, for example, </a:t>
            </a:r>
            <a:r>
              <a:rPr lang="pl-PL" sz="2600" dirty="0" smtClean="0"/>
              <a:t>t</a:t>
            </a:r>
            <a:r>
              <a:rPr lang="en-US" sz="2600" dirty="0" smtClean="0">
                <a:solidFill>
                  <a:srgbClr val="290701"/>
                </a:solidFill>
              </a:rPr>
              <a:t>he </a:t>
            </a:r>
            <a:r>
              <a:rPr lang="en-US" sz="2600" b="1" dirty="0">
                <a:solidFill>
                  <a:srgbClr val="002060"/>
                </a:solidFill>
              </a:rPr>
              <a:t>American mink </a:t>
            </a:r>
            <a:r>
              <a:rPr lang="en-US" sz="2600" dirty="0">
                <a:solidFill>
                  <a:srgbClr val="290701"/>
                </a:solidFill>
              </a:rPr>
              <a:t>(</a:t>
            </a:r>
            <a:r>
              <a:rPr lang="en-US" sz="2600" dirty="0" err="1">
                <a:solidFill>
                  <a:srgbClr val="290701"/>
                </a:solidFill>
              </a:rPr>
              <a:t>Neovison</a:t>
            </a:r>
            <a:r>
              <a:rPr lang="en-US" sz="2600" dirty="0">
                <a:solidFill>
                  <a:srgbClr val="290701"/>
                </a:solidFill>
              </a:rPr>
              <a:t> vison) and the </a:t>
            </a:r>
            <a:r>
              <a:rPr lang="en-US" sz="2600" b="1" dirty="0">
                <a:solidFill>
                  <a:srgbClr val="002060"/>
                </a:solidFill>
              </a:rPr>
              <a:t>raccoon</a:t>
            </a:r>
            <a:r>
              <a:rPr lang="en-US" sz="2600" dirty="0">
                <a:solidFill>
                  <a:srgbClr val="290701"/>
                </a:solidFill>
              </a:rPr>
              <a:t> (Procyon </a:t>
            </a:r>
            <a:r>
              <a:rPr lang="en-US" sz="2600" dirty="0" err="1">
                <a:solidFill>
                  <a:srgbClr val="290701"/>
                </a:solidFill>
              </a:rPr>
              <a:t>lotor</a:t>
            </a:r>
            <a:r>
              <a:rPr lang="en-US" sz="2600" dirty="0">
                <a:solidFill>
                  <a:srgbClr val="290701"/>
                </a:solidFill>
              </a:rPr>
              <a:t>) </a:t>
            </a:r>
            <a:r>
              <a:rPr lang="en" sz="2600" dirty="0" smtClean="0"/>
              <a:t>- </a:t>
            </a:r>
            <a:r>
              <a:rPr lang="en" sz="2600" dirty="0"/>
              <a:t>animals that escaped from </a:t>
            </a:r>
            <a:r>
              <a:rPr lang="en" sz="2600" b="1" dirty="0">
                <a:solidFill>
                  <a:srgbClr val="C00000"/>
                </a:solidFill>
              </a:rPr>
              <a:t>fur farms </a:t>
            </a:r>
            <a:r>
              <a:rPr lang="en" sz="2600" dirty="0"/>
              <a:t>or were released from them and created numerous populations. They </a:t>
            </a:r>
            <a:r>
              <a:rPr lang="en" sz="2600" b="1" dirty="0">
                <a:solidFill>
                  <a:srgbClr val="C00000"/>
                </a:solidFill>
              </a:rPr>
              <a:t>easily adapt </a:t>
            </a:r>
            <a:r>
              <a:rPr lang="en" sz="2600" dirty="0"/>
              <a:t>to new conditions, are very </a:t>
            </a:r>
            <a:r>
              <a:rPr lang="en" sz="2600" b="1" dirty="0">
                <a:solidFill>
                  <a:srgbClr val="C00000"/>
                </a:solidFill>
              </a:rPr>
              <a:t>prolific</a:t>
            </a:r>
            <a:r>
              <a:rPr lang="en" sz="2600" dirty="0"/>
              <a:t>, </a:t>
            </a:r>
            <a:r>
              <a:rPr lang="en" sz="2600" b="1" dirty="0">
                <a:solidFill>
                  <a:srgbClr val="C00000"/>
                </a:solidFill>
              </a:rPr>
              <a:t>threaten birds </a:t>
            </a:r>
            <a:r>
              <a:rPr lang="en" sz="2600" dirty="0"/>
              <a:t>nesting on the ground and many </a:t>
            </a:r>
            <a:r>
              <a:rPr lang="en" sz="2600" b="1" dirty="0">
                <a:solidFill>
                  <a:srgbClr val="C00000"/>
                </a:solidFill>
              </a:rPr>
              <a:t>mammals</a:t>
            </a:r>
            <a:r>
              <a:rPr lang="en" sz="2600" dirty="0"/>
              <a:t>. They also inhabit national parks and other protected areas, where attempts are made to eliminate them.</a:t>
            </a:r>
          </a:p>
          <a:p>
            <a:r>
              <a:rPr lang="en-US" sz="2600" b="1" dirty="0">
                <a:solidFill>
                  <a:srgbClr val="002060"/>
                </a:solidFill>
              </a:rPr>
              <a:t>The </a:t>
            </a:r>
            <a:r>
              <a:rPr lang="pl-PL" sz="2600" b="1" dirty="0" err="1">
                <a:solidFill>
                  <a:srgbClr val="002060"/>
                </a:solidFill>
              </a:rPr>
              <a:t>Sosnowsky's</a:t>
            </a:r>
            <a:r>
              <a:rPr lang="pl-PL" sz="2600" b="1" dirty="0">
                <a:solidFill>
                  <a:srgbClr val="002060"/>
                </a:solidFill>
              </a:rPr>
              <a:t> </a:t>
            </a:r>
            <a:r>
              <a:rPr lang="pl-PL" sz="2600" b="1" dirty="0" err="1">
                <a:solidFill>
                  <a:srgbClr val="002060"/>
                </a:solidFill>
              </a:rPr>
              <a:t>hogweed</a:t>
            </a:r>
            <a:r>
              <a:rPr lang="pl-PL" sz="2600" b="1" dirty="0">
                <a:solidFill>
                  <a:srgbClr val="002060"/>
                </a:solidFill>
              </a:rPr>
              <a:t> </a:t>
            </a:r>
            <a:r>
              <a:rPr lang="en-US" sz="2600" dirty="0" smtClean="0"/>
              <a:t>(</a:t>
            </a:r>
            <a:r>
              <a:rPr lang="en-US" sz="2600" dirty="0" err="1" smtClean="0"/>
              <a:t>Heracleum</a:t>
            </a:r>
            <a:r>
              <a:rPr lang="en-US" sz="2600" dirty="0" smtClean="0"/>
              <a:t> </a:t>
            </a:r>
            <a:r>
              <a:rPr lang="en-US" sz="2600" dirty="0" err="1"/>
              <a:t>sosnowskyi</a:t>
            </a:r>
            <a:r>
              <a:rPr lang="en-US" sz="2600" dirty="0"/>
              <a:t>) is also an invasive species, which was supposed to be cultivated for its medicinal values and used as fodder, but has proved harmful to humans and cattle through its scorching properties. In turn, its dynamic spread has become a </a:t>
            </a:r>
            <a:r>
              <a:rPr lang="en-US" sz="2600" b="1" dirty="0">
                <a:solidFill>
                  <a:srgbClr val="C00000"/>
                </a:solidFill>
              </a:rPr>
              <a:t>serious threat </a:t>
            </a:r>
            <a:r>
              <a:rPr lang="en-US" sz="2600" dirty="0"/>
              <a:t>to the native flora</a:t>
            </a:r>
            <a:r>
              <a:rPr lang="en-US" sz="2600" dirty="0" smtClean="0"/>
              <a:t>.</a:t>
            </a:r>
            <a:endParaRPr lang="pl-PL" sz="2600" dirty="0" smtClean="0"/>
          </a:p>
          <a:p>
            <a:pPr marL="0" indent="0">
              <a:buNone/>
            </a:pPr>
            <a:r>
              <a:rPr lang="pl-PL" sz="1200" dirty="0" smtClean="0">
                <a:hlinkClick r:id="rId2"/>
              </a:rPr>
              <a:t>https</a:t>
            </a:r>
            <a:r>
              <a:rPr lang="pl-PL" sz="1200" dirty="0">
                <a:hlinkClick r:id="rId2"/>
              </a:rPr>
              <a:t>://</a:t>
            </a:r>
            <a:r>
              <a:rPr lang="pl-PL" sz="1200" dirty="0" smtClean="0">
                <a:hlinkClick r:id="rId2"/>
              </a:rPr>
              <a:t>zpe.gov.pl/a/zagrozenia-bioroznorodnosci/D19ogvFoa</a:t>
            </a:r>
            <a:r>
              <a:rPr lang="pl-PL" sz="1200" dirty="0" smtClean="0"/>
              <a:t> </a:t>
            </a:r>
            <a:endParaRPr lang="pl-PL" sz="1200" dirty="0"/>
          </a:p>
        </p:txBody>
      </p:sp>
    </p:spTree>
    <p:extLst>
      <p:ext uri="{BB962C8B-B14F-4D97-AF65-F5344CB8AC3E}">
        <p14:creationId xmlns:p14="http://schemas.microsoft.com/office/powerpoint/2010/main" val="1067747732"/>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997527" y="259773"/>
            <a:ext cx="9975273" cy="5607627"/>
          </a:xfrm>
        </p:spPr>
        <p:txBody>
          <a:bodyPr>
            <a:noAutofit/>
          </a:bodyPr>
          <a:lstStyle/>
          <a:p>
            <a:pPr marL="0" indent="0">
              <a:buNone/>
            </a:pPr>
            <a:r>
              <a:rPr lang="en" sz="2800" b="1" dirty="0">
                <a:solidFill>
                  <a:srgbClr val="C00000"/>
                </a:solidFill>
              </a:rPr>
              <a:t>The increase in global temperature </a:t>
            </a:r>
            <a:r>
              <a:rPr lang="en" sz="2600" dirty="0"/>
              <a:t>is also causing another serious problem that has been observed since the </a:t>
            </a:r>
            <a:r>
              <a:rPr lang="en" sz="2600" dirty="0" smtClean="0"/>
              <a:t>1970s, i.e. the progressive </a:t>
            </a:r>
            <a:r>
              <a:rPr lang="en" sz="2800" b="1" dirty="0">
                <a:solidFill>
                  <a:srgbClr val="C00000"/>
                </a:solidFill>
              </a:rPr>
              <a:t>melting of the polar ice caps</a:t>
            </a:r>
            <a:r>
              <a:rPr lang="en" sz="2600" dirty="0" smtClean="0"/>
              <a:t>. The ice-bound </a:t>
            </a:r>
            <a:r>
              <a:rPr lang="en" sz="2600" dirty="0"/>
              <a:t>shores of Alaska, which are a breeding and rearing place for walruses, are gradually melting, which means </a:t>
            </a:r>
            <a:r>
              <a:rPr lang="en" sz="2600" dirty="0" smtClean="0"/>
              <a:t>that </a:t>
            </a:r>
            <a:r>
              <a:rPr lang="en" sz="2600" b="1" dirty="0">
                <a:solidFill>
                  <a:srgbClr val="00B050"/>
                </a:solidFill>
              </a:rPr>
              <a:t>pregnant females</a:t>
            </a:r>
            <a:r>
              <a:rPr lang="en" sz="2600" dirty="0"/>
              <a:t> </a:t>
            </a:r>
            <a:r>
              <a:rPr lang="en" sz="2600" dirty="0" smtClean="0"/>
              <a:t>are forced to </a:t>
            </a:r>
            <a:r>
              <a:rPr lang="en" sz="2600" dirty="0"/>
              <a:t>look for new, unaltered areas. As a result, they crowd on small beaches still covered with ice, forming herds of several tens of thousands of individuals.</a:t>
            </a:r>
            <a:endParaRPr lang="pl-PL" sz="2600" dirty="0" smtClean="0"/>
          </a:p>
          <a:p>
            <a:pPr marL="0" indent="0">
              <a:buNone/>
            </a:pPr>
            <a:r>
              <a:rPr lang="en" sz="2800" b="1" dirty="0">
                <a:solidFill>
                  <a:srgbClr val="C00000"/>
                </a:solidFill>
              </a:rPr>
              <a:t>The disappearance of the ice cover </a:t>
            </a:r>
            <a:r>
              <a:rPr lang="en" sz="2600" dirty="0"/>
              <a:t>also affects the populations of </a:t>
            </a:r>
            <a:r>
              <a:rPr lang="pl-PL" sz="2600" dirty="0" smtClean="0"/>
              <a:t>the </a:t>
            </a:r>
            <a:r>
              <a:rPr lang="pl-PL" sz="2600" b="1" dirty="0" err="1">
                <a:solidFill>
                  <a:srgbClr val="00B050"/>
                </a:solidFill>
              </a:rPr>
              <a:t>Adélie</a:t>
            </a:r>
            <a:r>
              <a:rPr lang="pl-PL" sz="2600" b="1" dirty="0">
                <a:solidFill>
                  <a:srgbClr val="00B050"/>
                </a:solidFill>
              </a:rPr>
              <a:t> </a:t>
            </a:r>
            <a:r>
              <a:rPr lang="pl-PL" sz="2600" b="1" dirty="0" err="1">
                <a:solidFill>
                  <a:srgbClr val="00B050"/>
                </a:solidFill>
              </a:rPr>
              <a:t>penguin</a:t>
            </a:r>
            <a:r>
              <a:rPr lang="pl-PL" sz="2600" b="1" dirty="0">
                <a:solidFill>
                  <a:srgbClr val="00B050"/>
                </a:solidFill>
              </a:rPr>
              <a:t> </a:t>
            </a:r>
            <a:r>
              <a:rPr lang="pl-PL" sz="2600" dirty="0"/>
              <a:t>(</a:t>
            </a:r>
            <a:r>
              <a:rPr lang="pl-PL" sz="2600" i="1" dirty="0" err="1"/>
              <a:t>Pygoscelis</a:t>
            </a:r>
            <a:r>
              <a:rPr lang="pl-PL" sz="2600" i="1" dirty="0"/>
              <a:t> </a:t>
            </a:r>
            <a:r>
              <a:rPr lang="pl-PL" sz="2600" i="1" dirty="0" err="1"/>
              <a:t>adeliae</a:t>
            </a:r>
            <a:r>
              <a:rPr lang="pl-PL" sz="2600" dirty="0" smtClean="0"/>
              <a:t>). </a:t>
            </a:r>
            <a:r>
              <a:rPr lang="en" sz="2600" dirty="0" smtClean="0"/>
              <a:t>These </a:t>
            </a:r>
            <a:r>
              <a:rPr lang="en" sz="2600" dirty="0"/>
              <a:t>birds prey on krill by </a:t>
            </a:r>
            <a:r>
              <a:rPr lang="en" sz="2600" dirty="0" smtClean="0"/>
              <a:t>diving</a:t>
            </a:r>
            <a:r>
              <a:rPr lang="pl-PL" sz="2600" dirty="0" smtClean="0"/>
              <a:t> from the </a:t>
            </a:r>
            <a:r>
              <a:rPr lang="pl-PL" sz="2600" dirty="0" err="1" smtClean="0"/>
              <a:t>ice</a:t>
            </a:r>
            <a:r>
              <a:rPr lang="pl-PL" sz="2600" dirty="0" smtClean="0"/>
              <a:t> </a:t>
            </a:r>
            <a:r>
              <a:rPr lang="pl-PL" sz="2600" dirty="0" err="1" smtClean="0"/>
              <a:t>floe</a:t>
            </a:r>
            <a:r>
              <a:rPr lang="en" sz="2600" dirty="0" smtClean="0"/>
              <a:t>, </a:t>
            </a:r>
            <a:r>
              <a:rPr lang="en" sz="2600" dirty="0"/>
              <a:t>usually close to the breeding colony. </a:t>
            </a:r>
            <a:r>
              <a:rPr lang="en" sz="2600" dirty="0" smtClean="0"/>
              <a:t>Due to the fact that </a:t>
            </a:r>
            <a:r>
              <a:rPr lang="en" sz="2600" dirty="0"/>
              <a:t>coastal ice floes are melting faster and faster, and krill exist only under the ice, birds have to feed further and further from the shore. For this reason, </a:t>
            </a:r>
            <a:r>
              <a:rPr lang="en" sz="2800" b="1" dirty="0">
                <a:solidFill>
                  <a:srgbClr val="C00000"/>
                </a:solidFill>
              </a:rPr>
              <a:t>they leave their chicks</a:t>
            </a:r>
            <a:r>
              <a:rPr lang="en" sz="2600" dirty="0"/>
              <a:t> for a long time, which </a:t>
            </a:r>
            <a:r>
              <a:rPr lang="en" sz="2600" dirty="0" smtClean="0"/>
              <a:t>is the reason for their increased mortality.</a:t>
            </a:r>
          </a:p>
          <a:p>
            <a:pPr marL="0" indent="0">
              <a:buNone/>
            </a:pPr>
            <a:r>
              <a:rPr lang="en" sz="900" dirty="0">
                <a:hlinkClick r:id="rId2"/>
              </a:rPr>
              <a:t>https:// </a:t>
            </a:r>
            <a:r>
              <a:rPr lang="en" sz="900" dirty="0" smtClean="0">
                <a:hlinkClick r:id="rId2"/>
              </a:rPr>
              <a:t>sp16.piotrkow.pl/content/artykuly/files/Biologia%208%20a,c,d%20%2001-04.06.2020.docx </a:t>
            </a:r>
            <a:r>
              <a:rPr lang="en" sz="900" dirty="0" smtClean="0"/>
              <a:t>, </a:t>
            </a:r>
            <a:r>
              <a:rPr lang="en" sz="900" dirty="0">
                <a:hlinkClick r:id="rId3"/>
              </a:rPr>
              <a:t>https://zpe.gov.pl/a/zagrorzenia- biodiversity/D19ogvFoa</a:t>
            </a:r>
            <a:endParaRPr lang="pl-PL" sz="900" dirty="0"/>
          </a:p>
        </p:txBody>
      </p:sp>
    </p:spTree>
    <p:extLst>
      <p:ext uri="{BB962C8B-B14F-4D97-AF65-F5344CB8AC3E}">
        <p14:creationId xmlns:p14="http://schemas.microsoft.com/office/powerpoint/2010/main" val="242802545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 b="1" dirty="0"/>
              <a:t>Do you know that…?</a:t>
            </a:r>
            <a:r>
              <a:rPr lang="pl-PL" dirty="0"/>
              <a:t/>
            </a:r>
            <a:br>
              <a:rPr lang="pl-PL" dirty="0"/>
            </a:br>
            <a:endParaRPr lang="pl-PL" dirty="0"/>
          </a:p>
        </p:txBody>
      </p:sp>
      <p:sp>
        <p:nvSpPr>
          <p:cNvPr id="3" name="Symbol zastępczy zawartości 2"/>
          <p:cNvSpPr>
            <a:spLocks noGrp="1"/>
          </p:cNvSpPr>
          <p:nvPr>
            <p:ph idx="1"/>
          </p:nvPr>
        </p:nvSpPr>
        <p:spPr>
          <a:xfrm>
            <a:off x="1371600" y="1673352"/>
            <a:ext cx="9601200" cy="5029200"/>
          </a:xfrm>
        </p:spPr>
        <p:txBody>
          <a:bodyPr>
            <a:normAutofit/>
          </a:bodyPr>
          <a:lstStyle/>
          <a:p>
            <a:r>
              <a:rPr lang="en" sz="2600" dirty="0" smtClean="0"/>
              <a:t>About </a:t>
            </a:r>
            <a:r>
              <a:rPr lang="en" sz="2600" dirty="0"/>
              <a:t>80% of the world's biodiversity is associated with forests.</a:t>
            </a:r>
          </a:p>
          <a:p>
            <a:r>
              <a:rPr lang="pl-PL" sz="2600" dirty="0" smtClean="0"/>
              <a:t>Ca.</a:t>
            </a:r>
            <a:r>
              <a:rPr lang="en" sz="2600" dirty="0" smtClean="0"/>
              <a:t> </a:t>
            </a:r>
            <a:r>
              <a:rPr lang="en" sz="2600" dirty="0"/>
              <a:t>1.6 billion people depend directly on forests for food, shelter, energy, medicine and income.</a:t>
            </a:r>
          </a:p>
          <a:p>
            <a:r>
              <a:rPr lang="en" sz="2600" dirty="0"/>
              <a:t>Every year, 10 million hectares of forest are lost worldwide – roughly the size of Iceland – which is responsible for 12 to 20 percent of the increase in global greenhouse gas emissions that contribute to climate change.</a:t>
            </a:r>
          </a:p>
          <a:p>
            <a:r>
              <a:rPr lang="en" sz="2600" dirty="0"/>
              <a:t>Land degradation affects nearly 2 billion hectares – an area larger than South America.</a:t>
            </a:r>
          </a:p>
          <a:p>
            <a:endParaRPr lang="pl-PL" sz="1600" dirty="0" smtClean="0"/>
          </a:p>
          <a:p>
            <a:pPr marL="0" indent="0">
              <a:buNone/>
            </a:pPr>
            <a:r>
              <a:rPr lang="en" sz="1100" dirty="0">
                <a:hlinkClick r:id="rId2"/>
              </a:rPr>
              <a:t>https://klimada2.ios.gov.pl/chronmy-lasy</a:t>
            </a:r>
            <a:r>
              <a:rPr lang="en" sz="1100" dirty="0" smtClean="0">
                <a:hlinkClick r:id="rId2"/>
              </a:rPr>
              <a:t>/</a:t>
            </a:r>
            <a:r>
              <a:rPr lang="pl-PL" sz="1100" dirty="0" smtClean="0"/>
              <a:t> </a:t>
            </a:r>
            <a:endParaRPr lang="pl-PL" sz="1100" dirty="0"/>
          </a:p>
        </p:txBody>
      </p:sp>
    </p:spTree>
    <p:extLst>
      <p:ext uri="{BB962C8B-B14F-4D97-AF65-F5344CB8AC3E}">
        <p14:creationId xmlns:p14="http://schemas.microsoft.com/office/powerpoint/2010/main" val="244384183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89415" y="1173011"/>
            <a:ext cx="9601200" cy="1485900"/>
          </a:xfrm>
        </p:spPr>
        <p:txBody>
          <a:bodyPr>
            <a:normAutofit fontScale="90000"/>
          </a:bodyPr>
          <a:lstStyle/>
          <a:p>
            <a:pPr algn="ctr"/>
            <a:r>
              <a:rPr lang="en" sz="6600" dirty="0" smtClean="0"/>
              <a:t>Sustainable development</a:t>
            </a:r>
            <a:endParaRPr lang="pl-PL" sz="6600" dirty="0"/>
          </a:p>
        </p:txBody>
      </p:sp>
      <p:pic>
        <p:nvPicPr>
          <p:cNvPr id="4" name="Obraz 3"/>
          <p:cNvPicPr>
            <a:picLocks noChangeAspect="1"/>
          </p:cNvPicPr>
          <p:nvPr/>
        </p:nvPicPr>
        <p:blipFill>
          <a:blip r:embed="rId2"/>
          <a:stretch>
            <a:fillRect/>
          </a:stretch>
        </p:blipFill>
        <p:spPr>
          <a:xfrm>
            <a:off x="3285767" y="2359152"/>
            <a:ext cx="6208496" cy="3948215"/>
          </a:xfrm>
          <a:prstGeom prst="rect">
            <a:avLst/>
          </a:prstGeom>
        </p:spPr>
      </p:pic>
    </p:spTree>
    <p:extLst>
      <p:ext uri="{BB962C8B-B14F-4D97-AF65-F5344CB8AC3E}">
        <p14:creationId xmlns:p14="http://schemas.microsoft.com/office/powerpoint/2010/main" val="1162043528"/>
      </p:ext>
    </p:extLst>
  </p:cSld>
  <p:clrMapOvr>
    <a:masterClrMapping/>
  </p:clrMapOvr>
  <p:transition spd="med">
    <p:cove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1277816" y="1307122"/>
            <a:ext cx="9952892" cy="4613031"/>
          </a:xfrm>
        </p:spPr>
        <p:txBody>
          <a:bodyPr>
            <a:normAutofit fontScale="90000"/>
          </a:bodyPr>
          <a:lstStyle/>
          <a:p>
            <a:pPr algn="ctr"/>
            <a:r>
              <a:rPr lang="en" sz="6600" b="1" dirty="0" smtClean="0">
                <a:solidFill>
                  <a:schemeClr val="tx1"/>
                </a:solidFill>
                <a:latin typeface="Cambria" panose="02040503050406030204" pitchFamily="18" charset="0"/>
                <a:ea typeface="Cambria" panose="02040503050406030204" pitchFamily="18" charset="0"/>
              </a:rPr>
              <a:t>We did not inherit </a:t>
            </a:r>
            <a:r>
              <a:rPr lang="en" sz="6600" b="1" dirty="0" smtClean="0">
                <a:solidFill>
                  <a:srgbClr val="00B050"/>
                </a:solidFill>
                <a:latin typeface="Cambria" panose="02040503050406030204" pitchFamily="18" charset="0"/>
                <a:ea typeface="Cambria" panose="02040503050406030204" pitchFamily="18" charset="0"/>
              </a:rPr>
              <a:t>the Earth </a:t>
            </a:r>
            <a:r>
              <a:rPr lang="en" sz="6600" b="1" dirty="0" smtClean="0">
                <a:solidFill>
                  <a:schemeClr val="tx1"/>
                </a:solidFill>
                <a:latin typeface="Cambria" panose="02040503050406030204" pitchFamily="18" charset="0"/>
                <a:ea typeface="Cambria" panose="02040503050406030204" pitchFamily="18" charset="0"/>
              </a:rPr>
              <a:t>from our ancestors.</a:t>
            </a:r>
            <a:r>
              <a:rPr lang="pl-PL" sz="6600" b="1" dirty="0" smtClean="0">
                <a:solidFill>
                  <a:schemeClr val="tx1"/>
                </a:solidFill>
                <a:latin typeface="Cambria" panose="02040503050406030204" pitchFamily="18" charset="0"/>
                <a:ea typeface="Cambria" panose="02040503050406030204" pitchFamily="18" charset="0"/>
              </a:rPr>
              <a:t/>
            </a:r>
            <a:br>
              <a:rPr lang="pl-PL" sz="6600" b="1" dirty="0" smtClean="0">
                <a:solidFill>
                  <a:schemeClr val="tx1"/>
                </a:solidFill>
                <a:latin typeface="Cambria" panose="02040503050406030204" pitchFamily="18" charset="0"/>
                <a:ea typeface="Cambria" panose="02040503050406030204" pitchFamily="18" charset="0"/>
              </a:rPr>
            </a:br>
            <a:r>
              <a:rPr lang="en" sz="6600" b="1" dirty="0" smtClean="0">
                <a:solidFill>
                  <a:schemeClr val="tx1"/>
                </a:solidFill>
                <a:latin typeface="Cambria" panose="02040503050406030204" pitchFamily="18" charset="0"/>
                <a:ea typeface="Cambria" panose="02040503050406030204" pitchFamily="18" charset="0"/>
              </a:rPr>
              <a:t> We only </a:t>
            </a:r>
            <a:r>
              <a:rPr lang="pl-PL" sz="6600" b="1" dirty="0" smtClean="0">
                <a:solidFill>
                  <a:schemeClr val="tx1"/>
                </a:solidFill>
                <a:latin typeface="Cambria" panose="02040503050406030204" pitchFamily="18" charset="0"/>
                <a:ea typeface="Cambria" panose="02040503050406030204" pitchFamily="18" charset="0"/>
              </a:rPr>
              <a:t/>
            </a:r>
            <a:br>
              <a:rPr lang="pl-PL" sz="6600" b="1" dirty="0" smtClean="0">
                <a:solidFill>
                  <a:schemeClr val="tx1"/>
                </a:solidFill>
                <a:latin typeface="Cambria" panose="02040503050406030204" pitchFamily="18" charset="0"/>
                <a:ea typeface="Cambria" panose="02040503050406030204" pitchFamily="18" charset="0"/>
              </a:rPr>
            </a:br>
            <a:r>
              <a:rPr lang="en" sz="6600" b="1" dirty="0" smtClean="0">
                <a:solidFill>
                  <a:schemeClr val="tx1"/>
                </a:solidFill>
                <a:latin typeface="Cambria" panose="02040503050406030204" pitchFamily="18" charset="0"/>
                <a:ea typeface="Cambria" panose="02040503050406030204" pitchFamily="18" charset="0"/>
              </a:rPr>
              <a:t>borrowed </a:t>
            </a:r>
            <a:r>
              <a:rPr lang="en" sz="6600" b="1" dirty="0">
                <a:solidFill>
                  <a:schemeClr val="tx1"/>
                </a:solidFill>
                <a:latin typeface="Cambria" panose="02040503050406030204" pitchFamily="18" charset="0"/>
                <a:ea typeface="Cambria" panose="02040503050406030204" pitchFamily="18" charset="0"/>
              </a:rPr>
              <a:t>it from our </a:t>
            </a:r>
            <a:r>
              <a:rPr lang="en" sz="6600" b="1" dirty="0" smtClean="0">
                <a:solidFill>
                  <a:schemeClr val="tx1"/>
                </a:solidFill>
                <a:latin typeface="Cambria" panose="02040503050406030204" pitchFamily="18" charset="0"/>
                <a:ea typeface="Cambria" panose="02040503050406030204" pitchFamily="18" charset="0"/>
              </a:rPr>
              <a:t>children.</a:t>
            </a:r>
            <a:r>
              <a:rPr lang="pl-PL" sz="6600" b="1" dirty="0" smtClean="0">
                <a:solidFill>
                  <a:schemeClr val="tx1"/>
                </a:solidFill>
                <a:latin typeface="Cambria" panose="02040503050406030204" pitchFamily="18" charset="0"/>
                <a:ea typeface="Cambria" panose="02040503050406030204" pitchFamily="18" charset="0"/>
              </a:rPr>
              <a:t/>
            </a:r>
            <a:br>
              <a:rPr lang="pl-PL" sz="6600" b="1" dirty="0" smtClean="0">
                <a:solidFill>
                  <a:schemeClr val="tx1"/>
                </a:solidFill>
                <a:latin typeface="Cambria" panose="02040503050406030204" pitchFamily="18" charset="0"/>
                <a:ea typeface="Cambria" panose="02040503050406030204" pitchFamily="18" charset="0"/>
              </a:rPr>
            </a:br>
            <a:r>
              <a:rPr lang="en" sz="6600" b="1" dirty="0" smtClean="0">
                <a:solidFill>
                  <a:schemeClr val="tx1"/>
                </a:solidFill>
                <a:latin typeface="Cambria" panose="02040503050406030204" pitchFamily="18" charset="0"/>
                <a:ea typeface="Cambria" panose="02040503050406030204" pitchFamily="18" charset="0"/>
              </a:rPr>
              <a:t> </a:t>
            </a:r>
            <a:r>
              <a:rPr lang="pl-PL" sz="6600" b="1" dirty="0" smtClean="0">
                <a:solidFill>
                  <a:schemeClr val="tx1"/>
                </a:solidFill>
                <a:latin typeface="Cambria" panose="02040503050406030204" pitchFamily="18" charset="0"/>
                <a:ea typeface="Cambria" panose="02040503050406030204" pitchFamily="18" charset="0"/>
              </a:rPr>
              <a:t/>
            </a:r>
            <a:br>
              <a:rPr lang="pl-PL" sz="6600" b="1" dirty="0" smtClean="0">
                <a:solidFill>
                  <a:schemeClr val="tx1"/>
                </a:solidFill>
                <a:latin typeface="Cambria" panose="02040503050406030204" pitchFamily="18" charset="0"/>
                <a:ea typeface="Cambria" panose="02040503050406030204" pitchFamily="18" charset="0"/>
              </a:rPr>
            </a:br>
            <a:r>
              <a:rPr lang="en" sz="1300" b="1" dirty="0" smtClean="0">
                <a:solidFill>
                  <a:schemeClr val="tx1"/>
                </a:solidFill>
                <a:latin typeface="Cambria" panose="02040503050406030204" pitchFamily="18" charset="0"/>
                <a:ea typeface="Cambria" panose="02040503050406030204" pitchFamily="18" charset="0"/>
              </a:rPr>
              <a:t>Source: no clear author, the saying appears among Indian and Chinese proverbs, </a:t>
            </a:r>
            <a:r>
              <a:rPr lang="pl-PL" sz="1300" b="1" dirty="0" smtClean="0">
                <a:solidFill>
                  <a:schemeClr val="tx1"/>
                </a:solidFill>
                <a:latin typeface="Cambria" panose="02040503050406030204" pitchFamily="18" charset="0"/>
                <a:ea typeface="Cambria" panose="02040503050406030204" pitchFamily="18" charset="0"/>
              </a:rPr>
              <a:t/>
            </a:r>
            <a:br>
              <a:rPr lang="pl-PL" sz="1300" b="1" dirty="0" smtClean="0">
                <a:solidFill>
                  <a:schemeClr val="tx1"/>
                </a:solidFill>
                <a:latin typeface="Cambria" panose="02040503050406030204" pitchFamily="18" charset="0"/>
                <a:ea typeface="Cambria" panose="02040503050406030204" pitchFamily="18" charset="0"/>
              </a:rPr>
            </a:br>
            <a:r>
              <a:rPr lang="en" sz="1300" b="1" dirty="0" smtClean="0">
                <a:solidFill>
                  <a:schemeClr val="tx1"/>
                </a:solidFill>
                <a:latin typeface="Cambria" panose="02040503050406030204" pitchFamily="18" charset="0"/>
                <a:ea typeface="Cambria" panose="02040503050406030204" pitchFamily="18" charset="0"/>
              </a:rPr>
              <a:t>it was also used by </a:t>
            </a:r>
            <a:r>
              <a:rPr lang="en" sz="1300" b="1" dirty="0">
                <a:latin typeface="Cambria" panose="02040503050406030204" pitchFamily="18" charset="0"/>
                <a:ea typeface="Cambria" panose="02040503050406030204" pitchFamily="18" charset="0"/>
              </a:rPr>
              <a:t>Antoine Marie Roger de </a:t>
            </a:r>
            <a:r>
              <a:rPr lang="en" sz="1300" b="1" dirty="0" smtClean="0">
                <a:latin typeface="Cambria" panose="02040503050406030204" pitchFamily="18" charset="0"/>
                <a:ea typeface="Cambria" panose="02040503050406030204" pitchFamily="18" charset="0"/>
              </a:rPr>
              <a:t>Saint-Exupéry and Lester Brown</a:t>
            </a:r>
            <a:r>
              <a:rPr lang="fr-FR" sz="1200" b="1" dirty="0">
                <a:latin typeface="Cambria" panose="02040503050406030204" pitchFamily="18" charset="0"/>
                <a:ea typeface="Cambria" panose="02040503050406030204" pitchFamily="18" charset="0"/>
              </a:rPr>
              <a:t/>
            </a:r>
            <a:br>
              <a:rPr lang="fr-FR" sz="1200" b="1" dirty="0">
                <a:latin typeface="Cambria" panose="02040503050406030204" pitchFamily="18" charset="0"/>
                <a:ea typeface="Cambria" panose="02040503050406030204" pitchFamily="18" charset="0"/>
              </a:rPr>
            </a:br>
            <a:r>
              <a:rPr lang="pl-PL" sz="1300" b="1" dirty="0">
                <a:solidFill>
                  <a:schemeClr val="tx1"/>
                </a:solidFill>
                <a:latin typeface="Cambria" panose="02040503050406030204" pitchFamily="18" charset="0"/>
                <a:ea typeface="Cambria" panose="02040503050406030204" pitchFamily="18" charset="0"/>
              </a:rPr>
              <a:t/>
            </a:r>
            <a:br>
              <a:rPr lang="pl-PL" sz="1300" b="1" dirty="0">
                <a:solidFill>
                  <a:schemeClr val="tx1"/>
                </a:solidFill>
                <a:latin typeface="Cambria" panose="02040503050406030204" pitchFamily="18" charset="0"/>
                <a:ea typeface="Cambria" panose="02040503050406030204" pitchFamily="18" charset="0"/>
              </a:rPr>
            </a:br>
            <a:endParaRPr lang="pl-PL" sz="66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350798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en" dirty="0"/>
              <a:t>Sustainable development</a:t>
            </a:r>
          </a:p>
        </p:txBody>
      </p:sp>
      <p:sp>
        <p:nvSpPr>
          <p:cNvPr id="3" name="Symbol zastępczy zawartości 2"/>
          <p:cNvSpPr>
            <a:spLocks noGrp="1"/>
          </p:cNvSpPr>
          <p:nvPr>
            <p:ph idx="1"/>
          </p:nvPr>
        </p:nvSpPr>
        <p:spPr>
          <a:xfrm>
            <a:off x="1371600" y="1874520"/>
            <a:ext cx="9601200" cy="4837176"/>
          </a:xfrm>
        </p:spPr>
        <p:txBody>
          <a:bodyPr>
            <a:normAutofit/>
          </a:bodyPr>
          <a:lstStyle/>
          <a:p>
            <a:pPr marL="0" indent="0" algn="ctr">
              <a:buNone/>
            </a:pPr>
            <a:r>
              <a:rPr lang="en" sz="3200" i="1" dirty="0"/>
              <a:t>Sustainable development </a:t>
            </a:r>
            <a:r>
              <a:rPr lang="en" sz="3200" i="1" dirty="0">
                <a:solidFill>
                  <a:srgbClr val="0070C0"/>
                </a:solidFill>
              </a:rPr>
              <a:t>is </a:t>
            </a:r>
            <a:r>
              <a:rPr lang="en" sz="3200" b="1" i="1" dirty="0">
                <a:solidFill>
                  <a:srgbClr val="0070C0"/>
                </a:solidFill>
              </a:rPr>
              <a:t>intergenerational solidarity</a:t>
            </a:r>
            <a:r>
              <a:rPr lang="en" sz="3200" b="1" i="1" dirty="0"/>
              <a:t> </a:t>
            </a:r>
            <a:r>
              <a:rPr lang="en" sz="3200" i="1" dirty="0"/>
              <a:t>consisting in finding such solutions that guarantee </a:t>
            </a:r>
            <a:r>
              <a:rPr lang="en" sz="3200" b="1" i="1" dirty="0">
                <a:solidFill>
                  <a:srgbClr val="00B050"/>
                </a:solidFill>
              </a:rPr>
              <a:t>further </a:t>
            </a:r>
            <a:r>
              <a:rPr lang="en" sz="3200" b="1" i="1" dirty="0" smtClean="0">
                <a:solidFill>
                  <a:srgbClr val="00B050"/>
                </a:solidFill>
              </a:rPr>
              <a:t>growth</a:t>
            </a:r>
            <a:r>
              <a:rPr lang="en" sz="3200" i="1" dirty="0" smtClean="0"/>
              <a:t>, </a:t>
            </a:r>
            <a:r>
              <a:rPr lang="en" sz="3200" i="1" dirty="0"/>
              <a:t>which allow for active inclusion in development processes of </a:t>
            </a:r>
            <a:r>
              <a:rPr lang="en" sz="3200" b="1" i="1" dirty="0">
                <a:solidFill>
                  <a:srgbClr val="7030A0"/>
                </a:solidFill>
              </a:rPr>
              <a:t>all social </a:t>
            </a:r>
            <a:r>
              <a:rPr lang="en" sz="3200" b="1" i="1" dirty="0" smtClean="0">
                <a:solidFill>
                  <a:srgbClr val="7030A0"/>
                </a:solidFill>
              </a:rPr>
              <a:t>groups</a:t>
            </a:r>
            <a:r>
              <a:rPr lang="en" sz="3200" i="1" dirty="0" smtClean="0"/>
              <a:t>, </a:t>
            </a:r>
            <a:r>
              <a:rPr lang="en" sz="3200" i="1" dirty="0"/>
              <a:t>while giving them the opportunity to benefit from economic </a:t>
            </a:r>
            <a:r>
              <a:rPr lang="en" sz="3200" i="1" dirty="0" smtClean="0"/>
              <a:t>growth.</a:t>
            </a:r>
          </a:p>
          <a:p>
            <a:pPr marL="0" indent="0" algn="ctr">
              <a:buNone/>
            </a:pPr>
            <a:endParaRPr lang="pl-PL" sz="3200" i="1" dirty="0" smtClean="0"/>
          </a:p>
          <a:p>
            <a:pPr marL="0" indent="0" algn="ctr">
              <a:buNone/>
            </a:pPr>
            <a:r>
              <a:rPr lang="pl-PL" sz="1500" i="1" dirty="0">
                <a:hlinkClick r:id="rId2"/>
              </a:rPr>
              <a:t>https://www.gov.pl/web/rozwoj-technologia/zrownowazony-rozwoj</a:t>
            </a:r>
            <a:r>
              <a:rPr lang="pl-PL" sz="1500" i="1" dirty="0"/>
              <a:t> </a:t>
            </a:r>
          </a:p>
        </p:txBody>
      </p:sp>
    </p:spTree>
    <p:extLst>
      <p:ext uri="{BB962C8B-B14F-4D97-AF65-F5344CB8AC3E}">
        <p14:creationId xmlns:p14="http://schemas.microsoft.com/office/powerpoint/2010/main" val="251679065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785445"/>
            <a:ext cx="9601200" cy="6072555"/>
          </a:xfrm>
        </p:spPr>
        <p:txBody>
          <a:bodyPr>
            <a:normAutofit/>
          </a:bodyPr>
          <a:lstStyle/>
          <a:p>
            <a:pPr marL="0" indent="0">
              <a:buNone/>
            </a:pPr>
            <a:r>
              <a:rPr lang="en" sz="2800" dirty="0"/>
              <a:t>Initially, discussions on sustainable development were limited to the need to reduce the negative impact of economies on the natural environment.</a:t>
            </a:r>
            <a:endParaRPr lang="pl-PL" sz="2800" dirty="0" smtClean="0"/>
          </a:p>
          <a:p>
            <a:pPr marL="0" indent="0">
              <a:buNone/>
            </a:pPr>
            <a:r>
              <a:rPr lang="en" sz="2800" dirty="0" smtClean="0"/>
              <a:t>Over </a:t>
            </a:r>
            <a:r>
              <a:rPr lang="en" sz="2800" dirty="0"/>
              <a:t>the years, the concept has gained a fuller understanding, aligning the essence of the three factors of development: respect for the environment, social progress and economic growth.</a:t>
            </a:r>
            <a:endParaRPr lang="pl-PL" sz="2800" dirty="0" smtClean="0"/>
          </a:p>
          <a:p>
            <a:pPr marL="0" indent="0">
              <a:buNone/>
            </a:pPr>
            <a:r>
              <a:rPr lang="en" sz="2800" dirty="0" smtClean="0"/>
              <a:t>Currently, </a:t>
            </a:r>
            <a:r>
              <a:rPr lang="en" sz="2800" dirty="0"/>
              <a:t>the concept of sustainable development is increasingly entering the mainstream of discussions on socio-economic development, becoming a horizontal principle, reflected in all </a:t>
            </a:r>
            <a:r>
              <a:rPr lang="en" sz="2800" dirty="0" smtClean="0"/>
              <a:t>development policies.</a:t>
            </a:r>
            <a:endParaRPr lang="pl-PL" sz="2800" dirty="0" smtClean="0"/>
          </a:p>
          <a:p>
            <a:pPr marL="0" indent="0">
              <a:buNone/>
            </a:pPr>
            <a:r>
              <a:rPr lang="pl-PL" sz="1100" dirty="0">
                <a:hlinkClick r:id="rId2"/>
              </a:rPr>
              <a:t>https://www.gov.pl/web/rozwoj-technologia/zrownowazony-rozwoj</a:t>
            </a:r>
            <a:r>
              <a:rPr lang="pl-PL" sz="1100" dirty="0"/>
              <a:t> </a:t>
            </a:r>
          </a:p>
        </p:txBody>
      </p:sp>
    </p:spTree>
    <p:extLst>
      <p:ext uri="{BB962C8B-B14F-4D97-AF65-F5344CB8AC3E}">
        <p14:creationId xmlns:p14="http://schemas.microsoft.com/office/powerpoint/2010/main" val="2023453784"/>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4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9db9a72-f5b5-46b3-9d03-5ead294b5174">
      <Terms xmlns="http://schemas.microsoft.com/office/infopath/2007/PartnerControls"/>
    </lcf76f155ced4ddcb4097134ff3c332f>
    <TaxCatchAll xmlns="e121dbf0-d4b1-48b5-bc96-32c700c4e89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F3D719707AEBB429ED0B64A3E8CDB79" ma:contentTypeVersion="15" ma:contentTypeDescription="Utwórz nowy dokument." ma:contentTypeScope="" ma:versionID="067fa7e69fe29c8633db2beff22a28d3">
  <xsd:schema xmlns:xsd="http://www.w3.org/2001/XMLSchema" xmlns:xs="http://www.w3.org/2001/XMLSchema" xmlns:p="http://schemas.microsoft.com/office/2006/metadata/properties" xmlns:ns2="e9db9a72-f5b5-46b3-9d03-5ead294b5174" xmlns:ns3="e121dbf0-d4b1-48b5-bc96-32c700c4e892" targetNamespace="http://schemas.microsoft.com/office/2006/metadata/properties" ma:root="true" ma:fieldsID="c60c8d8f681313244b09d44c3f057fea" ns2:_="" ns3:_="">
    <xsd:import namespace="e9db9a72-f5b5-46b3-9d03-5ead294b5174"/>
    <xsd:import namespace="e121dbf0-d4b1-48b5-bc96-32c700c4e89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b9a72-f5b5-46b3-9d03-5ead294b51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Tagi obrazów" ma:readOnly="false" ma:fieldId="{5cf76f15-5ced-4ddc-b409-7134ff3c332f}" ma:taxonomyMulti="true" ma:sspId="599d2947-5c47-4062-8a0c-865e5a40d8c7"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21dbf0-d4b1-48b5-bc96-32c700c4e89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4000879-71fb-47cb-b3ca-f918f6d972c2}" ma:internalName="TaxCatchAll" ma:showField="CatchAllData" ma:web="e121dbf0-d4b1-48b5-bc96-32c700c4e89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Udostępnione dla — szczegóły"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925C58-F5EA-48EF-924A-1725C42CD587}">
  <ds:schemaRefs>
    <ds:schemaRef ds:uri="http://schemas.microsoft.com/sharepoint/v3/contenttype/forms"/>
  </ds:schemaRefs>
</ds:datastoreItem>
</file>

<file path=customXml/itemProps2.xml><?xml version="1.0" encoding="utf-8"?>
<ds:datastoreItem xmlns:ds="http://schemas.openxmlformats.org/officeDocument/2006/customXml" ds:itemID="{5C817835-6F79-4B95-860C-4577B7FBB0C3}">
  <ds:schemaRefs>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purl.org/dc/dcmitype/"/>
    <ds:schemaRef ds:uri="e121dbf0-d4b1-48b5-bc96-32c700c4e892"/>
    <ds:schemaRef ds:uri="e9db9a72-f5b5-46b3-9d03-5ead294b5174"/>
    <ds:schemaRef ds:uri="http://www.w3.org/XML/1998/namespace"/>
    <ds:schemaRef ds:uri="http://purl.org/dc/terms/"/>
  </ds:schemaRefs>
</ds:datastoreItem>
</file>

<file path=customXml/itemProps3.xml><?xml version="1.0" encoding="utf-8"?>
<ds:datastoreItem xmlns:ds="http://schemas.openxmlformats.org/officeDocument/2006/customXml" ds:itemID="{B3513007-E84B-4FC7-B55D-2F26F79F44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b9a72-f5b5-46b3-9d03-5ead294b5174"/>
    <ds:schemaRef ds:uri="e121dbf0-d4b1-48b5-bc96-32c700c4e8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Przycinanie</Template>
  <TotalTime>3410</TotalTime>
  <Words>14160</Words>
  <Application>Microsoft Office PowerPoint</Application>
  <PresentationFormat>Panoramiczny</PresentationFormat>
  <Paragraphs>1139</Paragraphs>
  <Slides>258</Slides>
  <Notes>1</Notes>
  <HiddenSlides>0</HiddenSlides>
  <MMClips>0</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258</vt:i4>
      </vt:variant>
    </vt:vector>
  </HeadingPairs>
  <TitlesOfParts>
    <vt:vector size="269" baseType="lpstr">
      <vt:lpstr>Arial</vt:lpstr>
      <vt:lpstr>Calibri</vt:lpstr>
      <vt:lpstr>Calibri Light</vt:lpstr>
      <vt:lpstr>Cambria</vt:lpstr>
      <vt:lpstr>Franklin Gothic Book</vt:lpstr>
      <vt:lpstr>inherit</vt:lpstr>
      <vt:lpstr>Lora</vt:lpstr>
      <vt:lpstr>Segoe UI</vt:lpstr>
      <vt:lpstr>Times New Roman</vt:lpstr>
      <vt:lpstr>Wingdings</vt:lpstr>
      <vt:lpstr>Crop</vt:lpstr>
      <vt:lpstr>Prezentacja programu PowerPoint</vt:lpstr>
      <vt:lpstr>Prezentacja programu PowerPoint</vt:lpstr>
      <vt:lpstr>Prezentacja programu PowerPoint</vt:lpstr>
      <vt:lpstr>SELF-AWARENESS - MONITORING OUR INTERNAL AND OUTSIDE WORLD. </vt:lpstr>
      <vt:lpstr>5 COMPONENTS OF EMOTIONAL INTELLIGENCE  - (Daniel Goleman)  </vt:lpstr>
      <vt:lpstr>Prezentacja programu PowerPoint</vt:lpstr>
      <vt:lpstr>Prezentacja programu PowerPoint</vt:lpstr>
      <vt:lpstr>BENEFITS OF SELF- AWARENESS  (EXERCISE - BRAINSTORMING) </vt:lpstr>
      <vt:lpstr>Prezentacja programu PowerPoint</vt:lpstr>
      <vt:lpstr>8 PILLARS OF INTERNAL CONFIDENCE </vt:lpstr>
      <vt:lpstr>HOW TO TAKE CARE OF OUR SELF-AWARENESS?</vt:lpstr>
      <vt:lpstr>WAYS TO INCREASE YOUR SELF-AWARENESS </vt:lpstr>
      <vt:lpstr>WAYS TO INCREASE SELF-AWARENESS</vt:lpstr>
      <vt:lpstr>COGNITIVE PROCESSES ARE THE BASIS IN BUILDING SELF-AWARENESS. </vt:lpstr>
      <vt:lpstr>Prezentacja programu PowerPoint</vt:lpstr>
      <vt:lpstr>BELIEFS THAT FACILITATE AND LIMIT EFFECTIVE ACTION</vt:lpstr>
      <vt:lpstr>Prezentacja programu PowerPoint</vt:lpstr>
      <vt:lpstr>UNMASKING THE HABITS THAT HINDER EFFECTIVE ACTION</vt:lpstr>
      <vt:lpstr>Prezentacja programu PowerPoint</vt:lpstr>
      <vt:lpstr>Prezentacja programu PowerPoint</vt:lpstr>
      <vt:lpstr>Prezentacja programu PowerPoint</vt:lpstr>
      <vt:lpstr>HUMAN PERSONALITY</vt:lpstr>
      <vt:lpstr>FACTORS AFFECTING PERSONALITY</vt:lpstr>
      <vt:lpstr>BIG FIVE –   THE BIG 5 PERSONALITY TRAITS </vt:lpstr>
      <vt:lpstr>1. AGREEABLENESS</vt:lpstr>
      <vt:lpstr>2. OPENNESS TO EXPERIENCE </vt:lpstr>
      <vt:lpstr>3. CONSCIENTIOUSNESS</vt:lpstr>
      <vt:lpstr>4. EXTRAVERTISM </vt:lpstr>
      <vt:lpstr>5. NEUROTISM</vt:lpstr>
      <vt:lpstr>PERSONALITY PROFILE</vt:lpstr>
      <vt:lpstr>BENEFITS</vt:lpstr>
      <vt:lpstr>INDIVIDUAL LIFE VALUES AND GOALS</vt:lpstr>
      <vt:lpstr> SWOT ANALYSIS</vt:lpstr>
      <vt:lpstr>WHAT IS  A SWOT ANALYSIS? </vt:lpstr>
      <vt:lpstr>PERSONAL SWOT ANALYSIS</vt:lpstr>
      <vt:lpstr>Prezentacja programu PowerPoint</vt:lpstr>
      <vt:lpstr>    WHEEL OF LIFE </vt:lpstr>
      <vt:lpstr>                   </vt:lpstr>
      <vt:lpstr>                   </vt:lpstr>
      <vt:lpstr>                 BENEFITS :</vt:lpstr>
      <vt:lpstr>Prezentacja programu PowerPoint</vt:lpstr>
      <vt:lpstr>Prezentacja programu PowerPoint</vt:lpstr>
      <vt:lpstr>THE MAGIC OF  CREATIVITY</vt:lpstr>
      <vt:lpstr>PATTERNS IN THE PROCESS OF  CREATIVE THINKING  </vt:lpstr>
      <vt:lpstr>Prezentacja programu PowerPoint</vt:lpstr>
      <vt:lpstr>PRINCIPLES OF CREATIVE THINKING</vt:lpstr>
      <vt:lpstr>THE ESSENCE OF CREATIVE THINKING </vt:lpstr>
      <vt:lpstr>SCHEME  OF THE CREATIVE THINKING PROCESS  </vt:lpstr>
      <vt:lpstr>LIMITATIONS  OF THE CREATIVE PROCESSES </vt:lpstr>
      <vt:lpstr>Prezentacja programu PowerPoint</vt:lpstr>
      <vt:lpstr>TOOLS OF CREATIVE WORK</vt:lpstr>
      <vt:lpstr>METHOD 635 </vt:lpstr>
      <vt:lpstr>MIND MAP</vt:lpstr>
      <vt:lpstr>ISHIKAWA DIAGRAM</vt:lpstr>
      <vt:lpstr>METHODS OF STIMULATING YOUR OWN CREATIVITY </vt:lpstr>
      <vt:lpstr>Prezentacja programu PowerPoint</vt:lpstr>
      <vt:lpstr> </vt:lpstr>
      <vt:lpstr>3. FREQUENT BREAKS AT WORK STIMULATE CREATIVE THINKING</vt:lpstr>
      <vt:lpstr>4. KNOWLEDGE DIVERSIFICATION</vt:lpstr>
      <vt:lpstr>Prezentacja programu PowerPoint</vt:lpstr>
      <vt:lpstr>6. WRITING EVERYTHING DOWN MANUALLY</vt:lpstr>
      <vt:lpstr>7. CREATE WHILE SLEEPING</vt:lpstr>
      <vt:lpstr>TOOLS SUPPORTING THE PROCESS OF GENERATING IDEAS</vt:lpstr>
      <vt:lpstr>DESIGN THINKING - step by step </vt:lpstr>
      <vt:lpstr>S  (substitute)  C (combine)   A (adapt) M (modify / magnify / minify)  P  (put to other uses)  E  (eliminate)  R  (reverse / rearrange)   </vt:lpstr>
      <vt:lpstr>LOTUS FLOWER</vt:lpstr>
      <vt:lpstr>METHODS OF CREATIVE PROBLEM SOLVING</vt:lpstr>
      <vt:lpstr>3 DISNEY CHAIRS </vt:lpstr>
      <vt:lpstr> 5xWHY ?</vt:lpstr>
      <vt:lpstr>TURNING CRITICISM INTO EFFECTIVE EVALUATION</vt:lpstr>
      <vt:lpstr>Prezentacja programu PowerPoint</vt:lpstr>
      <vt:lpstr>Prezentacja programu PowerPoint</vt:lpstr>
      <vt:lpstr>Prezentacja programu PowerPoint</vt:lpstr>
      <vt:lpstr>Prezentacja programu PowerPoint</vt:lpstr>
      <vt:lpstr>Effects of global warming:</vt:lpstr>
      <vt:lpstr>Increased energy in the troposphere is:</vt:lpstr>
      <vt:lpstr>Prezentacja programu PowerPoint</vt:lpstr>
      <vt:lpstr>Prezentacja programu PowerPoint</vt:lpstr>
      <vt:lpstr>Biodiversity is:</vt:lpstr>
      <vt:lpstr>Why is biodiversity important? </vt:lpstr>
      <vt:lpstr>Up to 200 species go extinct every day! </vt:lpstr>
      <vt:lpstr>Prezentacja programu PowerPoint</vt:lpstr>
      <vt:lpstr>Prezentacja programu PowerPoint</vt:lpstr>
      <vt:lpstr>Prezentacja programu PowerPoint</vt:lpstr>
      <vt:lpstr>Prezentacja programu PowerPoint</vt:lpstr>
      <vt:lpstr>Prezentacja programu PowerPoint</vt:lpstr>
      <vt:lpstr>Main causes of biodiversity loss: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Do you know that…? </vt:lpstr>
      <vt:lpstr>Sustainable development</vt:lpstr>
      <vt:lpstr>We did not inherit the Earth from our ancestors.  We only  borrowed it from our children.   Source: no clear author, the saying appears among Indian and Chinese proverbs,  it was also used by Antoine Marie Roger de Saint-Exupéry and Lester Brown  </vt:lpstr>
      <vt:lpstr>Sustainable development</vt:lpstr>
      <vt:lpstr>Prezentacja programu PowerPoint</vt:lpstr>
      <vt:lpstr>Prezentacja programu PowerPoint</vt:lpstr>
      <vt:lpstr>Prezentacja programu PowerPoint</vt:lpstr>
      <vt:lpstr>Prezentacja programu PowerPoint</vt:lpstr>
      <vt:lpstr>Prezentacja programu PowerPoint</vt:lpstr>
      <vt:lpstr>Facts </vt:lpstr>
      <vt:lpstr>Prezentacja programu PowerPoint</vt:lpstr>
      <vt:lpstr>Prezentacja programu PowerPoint</vt:lpstr>
      <vt:lpstr>Facts </vt:lpstr>
      <vt:lpstr>Prezentacja programu PowerPoint</vt:lpstr>
      <vt:lpstr>Facts:</vt:lpstr>
      <vt:lpstr>Prezentacja programu PowerPoint</vt:lpstr>
      <vt:lpstr>Prezentacja programu PowerPoint</vt:lpstr>
      <vt:lpstr>Facts:</vt:lpstr>
      <vt:lpstr>Energy </vt:lpstr>
      <vt:lpstr>Food </vt:lpstr>
      <vt:lpstr>Prezentacja programu PowerPoint</vt:lpstr>
      <vt:lpstr>Facts: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Forests </vt:lpstr>
      <vt:lpstr>Prezentacja programu PowerPoint</vt:lpstr>
      <vt:lpstr>Desertification</vt:lpstr>
      <vt:lpstr>Biodiversity </vt:lpstr>
      <vt:lpstr>Prezentacja programu PowerPoint</vt:lpstr>
      <vt:lpstr>SMOG</vt:lpstr>
      <vt:lpstr>Smog</vt:lpstr>
      <vt:lpstr>Prezentacja programu PowerPoint</vt:lpstr>
      <vt:lpstr>Prezentacja programu PowerPoint</vt:lpstr>
      <vt:lpstr>Prezentacja programu PowerPoint</vt:lpstr>
      <vt:lpstr>Prezentacja programu PowerPoint</vt:lpstr>
      <vt:lpstr>Smog - effects on people</vt:lpstr>
      <vt:lpstr>Prezentacja programu PowerPoint</vt:lpstr>
      <vt:lpstr>Prezentacja programu PowerPoint</vt:lpstr>
      <vt:lpstr>Prezentacja programu PowerPoint</vt:lpstr>
      <vt:lpstr>Prezentacja programu PowerPoint</vt:lpstr>
      <vt:lpstr>Prezentacja programu PowerPoint</vt:lpstr>
      <vt:lpstr>Effects On The Environment:</vt:lpstr>
      <vt:lpstr>Prezentacja programu PowerPoint</vt:lpstr>
      <vt:lpstr>https://smog.edu.pl/skutki-inf</vt:lpstr>
      <vt:lpstr>Water resources</vt:lpstr>
      <vt:lpstr>Prezentacja programu PowerPoint</vt:lpstr>
      <vt:lpstr>Water </vt:lpstr>
      <vt:lpstr>Water </vt:lpstr>
      <vt:lpstr>Prezentacja programu PowerPoint</vt:lpstr>
      <vt:lpstr>https://ekonsument.pl/materialy/publ_711_przede_wszystkim_woda.pdf</vt:lpstr>
      <vt:lpstr>Prezentacja programu PowerPoint</vt:lpstr>
      <vt:lpstr>Bathroom:</vt:lpstr>
      <vt:lpstr>Kitchen:</vt:lpstr>
      <vt:lpstr>Balcony/garden:</vt:lpstr>
      <vt:lpstr>6R Principle</vt:lpstr>
      <vt:lpstr>6R Principle</vt:lpstr>
      <vt:lpstr>Prezentacja programu PowerPoint</vt:lpstr>
      <vt:lpstr>Prezentacja programu PowerPoint</vt:lpstr>
      <vt:lpstr>Rethink, i.e. think if you really need a given thing.</vt:lpstr>
      <vt:lpstr>Rethink in practice: </vt:lpstr>
      <vt:lpstr>Refuse</vt:lpstr>
      <vt:lpstr>Refuse in practice:</vt:lpstr>
      <vt:lpstr>Reduce</vt:lpstr>
      <vt:lpstr>Reduce in practice:</vt:lpstr>
      <vt:lpstr>Reuse</vt:lpstr>
      <vt:lpstr>Reuse in practice:</vt:lpstr>
      <vt:lpstr>Recovery</vt:lpstr>
      <vt:lpstr>Recovery in practice:</vt:lpstr>
      <vt:lpstr>Recycle</vt:lpstr>
      <vt:lpstr>Recycle in practice:</vt:lpstr>
      <vt:lpstr>Exercise - segregating waste </vt:lpstr>
      <vt:lpstr>Prezentacja programu PowerPoint</vt:lpstr>
      <vt:lpstr>Where to dispose of waste after renovation? </vt:lpstr>
      <vt:lpstr>Prezentacja programu PowerPoint</vt:lpstr>
      <vt:lpstr>METALS AND PLASTICS </vt:lpstr>
      <vt:lpstr>PAPER </vt:lpstr>
      <vt:lpstr>GLASS </vt:lpstr>
      <vt:lpstr>BIODEGRADABLE WASTE </vt:lpstr>
      <vt:lpstr>MIXED WASTE </vt:lpstr>
      <vt:lpstr>Prezentacja programu PowerPoint</vt:lpstr>
      <vt:lpstr>Prezentacja programu PowerPoint</vt:lpstr>
      <vt:lpstr>Prezentacja programu PowerPoint</vt:lpstr>
      <vt:lpstr>Prezentacja programu PowerPoint</vt:lpstr>
      <vt:lpstr>Greenwashing</vt:lpstr>
      <vt:lpstr>Prezentacja programu PowerPoint</vt:lpstr>
      <vt:lpstr>Examples of greenwashing:</vt:lpstr>
      <vt:lpstr>We call it greenwashing when:</vt:lpstr>
      <vt:lpstr>We call it greenwashing when:</vt:lpstr>
      <vt:lpstr>Prezentacja programu PowerPoint</vt:lpstr>
      <vt:lpstr>Disclaimer:  </vt:lpstr>
      <vt:lpstr>Prezentacja programu PowerPoint</vt:lpstr>
      <vt:lpstr>European Green Deal</vt:lpstr>
      <vt:lpstr>1. Improvement of energy efficiency</vt:lpstr>
      <vt:lpstr>Prezentacja programu PowerPoint</vt:lpstr>
      <vt:lpstr>Prezentacja programu PowerPoint</vt:lpstr>
      <vt:lpstr>2. Implementation of renewable energy sources</vt:lpstr>
      <vt:lpstr>3. Clean, safe and connected mobility</vt:lpstr>
      <vt:lpstr>What can you do?</vt:lpstr>
      <vt:lpstr>4. Competitive and circular industry</vt:lpstr>
      <vt:lpstr>What can you do?</vt:lpstr>
      <vt:lpstr>5. Infrastructure and connections</vt:lpstr>
      <vt:lpstr>6. Bioeconomy and natural carbon sinks </vt:lpstr>
      <vt:lpstr>What can you do? </vt:lpstr>
      <vt:lpstr>Interesting facts</vt:lpstr>
      <vt:lpstr>Food </vt:lpstr>
      <vt:lpstr>Home energy </vt:lpstr>
      <vt:lpstr>Prezentacja programu PowerPoint</vt:lpstr>
      <vt:lpstr>Transport </vt:lpstr>
      <vt:lpstr>Prezentacja programu PowerPoint</vt:lpstr>
      <vt:lpstr>Fashion </vt:lpstr>
      <vt:lpstr>Waste </vt:lpstr>
      <vt:lpstr>Water </vt:lpstr>
      <vt:lpstr>Prezentacja programu PowerPoint</vt:lpstr>
      <vt:lpstr>Prezentacja programu PowerPoint</vt:lpstr>
      <vt:lpstr>Disclaimer:  </vt:lpstr>
      <vt:lpstr>Prezentacja programu PowerPoint</vt:lpstr>
      <vt:lpstr>Prezentacja programu PowerPoint</vt:lpstr>
      <vt:lpstr>Plant-based diet </vt:lpstr>
      <vt:lpstr>A bicycle instead of a car</vt:lpstr>
      <vt:lpstr>Collecting rainwater</vt:lpstr>
      <vt:lpstr>Make full use of the food you buy </vt:lpstr>
      <vt:lpstr>Limiting clothing purchases</vt:lpstr>
      <vt:lpstr>Prezentacja programu PowerPoint</vt:lpstr>
      <vt:lpstr>Quit smoking</vt:lpstr>
      <vt:lpstr>Prezentacja programu PowerPoint</vt:lpstr>
      <vt:lpstr>Drinking tap water</vt:lpstr>
      <vt:lpstr>Disconnecting unused devices  from the power supply</vt:lpstr>
      <vt:lpstr>Conscious shopping</vt:lpstr>
      <vt:lpstr>Disclaimer: </vt:lpstr>
      <vt:lpstr>Prezentacja programu PowerPoint</vt:lpstr>
      <vt:lpstr>What is a project?</vt:lpstr>
      <vt:lpstr>What elements does the project consist of?</vt:lpstr>
      <vt:lpstr>Stages of project management:</vt:lpstr>
      <vt:lpstr>Problem analysis</vt:lpstr>
      <vt:lpstr>Goal analysis</vt:lpstr>
      <vt:lpstr>Specific </vt:lpstr>
      <vt:lpstr>Measurable  </vt:lpstr>
      <vt:lpstr>Achievable  </vt:lpstr>
      <vt:lpstr>Relevant </vt:lpstr>
      <vt:lpstr>Time-bound  </vt:lpstr>
      <vt:lpstr>Project Schedule</vt:lpstr>
      <vt:lpstr>Creating the Gantt chart</vt:lpstr>
      <vt:lpstr>Project budget - definition</vt:lpstr>
      <vt:lpstr>Step by step: project budget</vt:lpstr>
      <vt:lpstr>Step by step: project budget</vt:lpstr>
      <vt:lpstr>Prezentacja programu PowerPoint</vt:lpstr>
      <vt:lpstr>Risk management</vt:lpstr>
      <vt:lpstr>Prezentacja programu PowerPoint</vt:lpstr>
      <vt:lpstr>Project results</vt:lpstr>
      <vt:lpstr>Prezentacja programu PowerPoint</vt:lpstr>
      <vt:lpstr>Sources</vt:lpstr>
      <vt:lpstr>Disclaimer: </vt:lpstr>
      <vt:lpstr>Prezentacja programu PowerPoint</vt:lpstr>
      <vt:lpstr>Personal projects</vt:lpstr>
      <vt:lpstr>Prezentacja programu PowerPoint</vt:lpstr>
      <vt:lpstr>Self-motivation</vt:lpstr>
      <vt:lpstr>To increase your level of motivation,  you can:</vt:lpstr>
      <vt:lpstr>Sources:</vt:lpstr>
      <vt:lpstr>Disclaimer: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KK 50+</dc:title>
  <dc:creator>Konto Microsoft</dc:creator>
  <cp:lastModifiedBy>ffi</cp:lastModifiedBy>
  <cp:revision>357</cp:revision>
  <cp:lastPrinted>2023-03-22T12:01:43Z</cp:lastPrinted>
  <dcterms:created xsi:type="dcterms:W3CDTF">2022-02-23T14:27:45Z</dcterms:created>
  <dcterms:modified xsi:type="dcterms:W3CDTF">2023-05-31T08:53:54Z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0x010100AF3D719707AEBB429ED0B64A3E8CDB79</vt:lpwstr>
  </property>
</Properties>
</file>