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4" r:id="rId4"/>
  </p:sldMasterIdLst>
  <p:notesMasterIdLst>
    <p:notesMasterId r:id="rId55"/>
  </p:notesMasterIdLst>
  <p:sldIdLst>
    <p:sldId id="256" r:id="rId5"/>
    <p:sldId id="289" r:id="rId6"/>
    <p:sldId id="277" r:id="rId7"/>
    <p:sldId id="287" r:id="rId8"/>
    <p:sldId id="280" r:id="rId9"/>
    <p:sldId id="282" r:id="rId10"/>
    <p:sldId id="281" r:id="rId11"/>
    <p:sldId id="288" r:id="rId12"/>
    <p:sldId id="290" r:id="rId13"/>
    <p:sldId id="291" r:id="rId14"/>
    <p:sldId id="292" r:id="rId15"/>
    <p:sldId id="293" r:id="rId16"/>
    <p:sldId id="294" r:id="rId17"/>
    <p:sldId id="295" r:id="rId18"/>
    <p:sldId id="296" r:id="rId19"/>
    <p:sldId id="283" r:id="rId20"/>
    <p:sldId id="319" r:id="rId21"/>
    <p:sldId id="298" r:id="rId22"/>
    <p:sldId id="300" r:id="rId23"/>
    <p:sldId id="301" r:id="rId24"/>
    <p:sldId id="302" r:id="rId25"/>
    <p:sldId id="303" r:id="rId26"/>
    <p:sldId id="297" r:id="rId27"/>
    <p:sldId id="284" r:id="rId28"/>
    <p:sldId id="304" r:id="rId29"/>
    <p:sldId id="305" r:id="rId30"/>
    <p:sldId id="306" r:id="rId31"/>
    <p:sldId id="307" r:id="rId32"/>
    <p:sldId id="308" r:id="rId33"/>
    <p:sldId id="320" r:id="rId34"/>
    <p:sldId id="321" r:id="rId35"/>
    <p:sldId id="285" r:id="rId36"/>
    <p:sldId id="309" r:id="rId37"/>
    <p:sldId id="310" r:id="rId38"/>
    <p:sldId id="311" r:id="rId39"/>
    <p:sldId id="314" r:id="rId40"/>
    <p:sldId id="315" r:id="rId41"/>
    <p:sldId id="286" r:id="rId42"/>
    <p:sldId id="299" r:id="rId43"/>
    <p:sldId id="316" r:id="rId44"/>
    <p:sldId id="317" r:id="rId45"/>
    <p:sldId id="312" r:id="rId46"/>
    <p:sldId id="313" r:id="rId47"/>
    <p:sldId id="318" r:id="rId48"/>
    <p:sldId id="322" r:id="rId49"/>
    <p:sldId id="323" r:id="rId50"/>
    <p:sldId id="324" r:id="rId51"/>
    <p:sldId id="325" r:id="rId52"/>
    <p:sldId id="326" r:id="rId53"/>
    <p:sldId id="279" r:id="rId5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07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4828C5-1119-4AE5-82EC-20402F95E67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nb-NO"/>
        </a:p>
      </dgm:t>
    </dgm:pt>
    <dgm:pt modelId="{70E36E52-BC17-429B-AAAC-64ABCDAA3F08}">
      <dgm:prSet phldrT="[Tekst]" custT="1"/>
      <dgm:spPr/>
      <dgm:t>
        <a:bodyPr/>
        <a:lstStyle/>
        <a:p>
          <a:r>
            <a:rPr lang="nb-NO" sz="2800" dirty="0">
              <a:latin typeface="Aharoni" panose="02010803020104030203" pitchFamily="2" charset="-79"/>
              <a:cs typeface="Aharoni" panose="02010803020104030203" pitchFamily="2" charset="-79"/>
            </a:rPr>
            <a:t>The </a:t>
          </a:r>
          <a:r>
            <a:rPr lang="nb-NO" sz="2800" dirty="0" err="1">
              <a:latin typeface="Aharoni" panose="02010803020104030203" pitchFamily="2" charset="-79"/>
              <a:cs typeface="Aharoni" panose="02010803020104030203" pitchFamily="2" charset="-79"/>
            </a:rPr>
            <a:t>history</a:t>
          </a:r>
          <a:r>
            <a:rPr lang="nb-NO" sz="2800" dirty="0">
              <a:latin typeface="Aharoni" panose="02010803020104030203" pitchFamily="2" charset="-79"/>
              <a:cs typeface="Aharoni" panose="02010803020104030203" pitchFamily="2" charset="-79"/>
            </a:rPr>
            <a:t> </a:t>
          </a:r>
          <a:r>
            <a:rPr lang="nb-NO" sz="2800" dirty="0" err="1">
              <a:latin typeface="Aharoni" panose="02010803020104030203" pitchFamily="2" charset="-79"/>
              <a:cs typeface="Aharoni" panose="02010803020104030203" pitchFamily="2" charset="-79"/>
            </a:rPr>
            <a:t>behind</a:t>
          </a:r>
          <a:r>
            <a:rPr lang="nb-NO" sz="2800" dirty="0">
              <a:latin typeface="Aharoni" panose="02010803020104030203" pitchFamily="2" charset="-79"/>
              <a:cs typeface="Aharoni" panose="02010803020104030203" pitchFamily="2" charset="-79"/>
            </a:rPr>
            <a:t> </a:t>
          </a:r>
          <a:r>
            <a:rPr lang="nb-NO" sz="2800" dirty="0" err="1">
              <a:latin typeface="Aharoni" panose="02010803020104030203" pitchFamily="2" charset="-79"/>
              <a:cs typeface="Aharoni" panose="02010803020104030203" pitchFamily="2" charset="-79"/>
            </a:rPr>
            <a:t>our</a:t>
          </a:r>
          <a:r>
            <a:rPr lang="nb-NO" sz="2800" dirty="0">
              <a:latin typeface="Aharoni" panose="02010803020104030203" pitchFamily="2" charset="-79"/>
              <a:cs typeface="Aharoni" panose="02010803020104030203" pitchFamily="2" charset="-79"/>
            </a:rPr>
            <a:t> </a:t>
          </a:r>
          <a:r>
            <a:rPr lang="nb-NO" sz="2800" dirty="0" err="1">
              <a:latin typeface="Aharoni" panose="02010803020104030203" pitchFamily="2" charset="-79"/>
              <a:cs typeface="Aharoni" panose="02010803020104030203" pitchFamily="2" charset="-79"/>
            </a:rPr>
            <a:t>product</a:t>
          </a:r>
          <a:endParaRPr lang="nb-NO" sz="2800" dirty="0">
            <a:latin typeface="Aharoni" panose="02010803020104030203" pitchFamily="2" charset="-79"/>
            <a:cs typeface="Aharoni" panose="02010803020104030203" pitchFamily="2" charset="-79"/>
          </a:endParaRPr>
        </a:p>
      </dgm:t>
    </dgm:pt>
    <dgm:pt modelId="{246226DE-C542-42B3-81A0-5772F169E5CC}" type="parTrans" cxnId="{44372083-1025-4EDE-8E60-0CE867A2D1F9}">
      <dgm:prSet/>
      <dgm:spPr/>
      <dgm:t>
        <a:bodyPr/>
        <a:lstStyle/>
        <a:p>
          <a:endParaRPr lang="nb-NO"/>
        </a:p>
      </dgm:t>
    </dgm:pt>
    <dgm:pt modelId="{2F0B7AFC-208F-46A8-AEB7-823EFB5E342D}" type="sibTrans" cxnId="{44372083-1025-4EDE-8E60-0CE867A2D1F9}">
      <dgm:prSet/>
      <dgm:spPr/>
      <dgm:t>
        <a:bodyPr/>
        <a:lstStyle/>
        <a:p>
          <a:endParaRPr lang="nb-NO"/>
        </a:p>
      </dgm:t>
    </dgm:pt>
    <dgm:pt modelId="{01DBBA96-F403-473B-9F99-2343375F0D75}">
      <dgm:prSet phldrT="[Tekst]" custT="1"/>
      <dgm:spPr/>
      <dgm:t>
        <a:bodyPr/>
        <a:lstStyle/>
        <a:p>
          <a:r>
            <a:rPr lang="nb-NO" sz="2800" dirty="0" err="1">
              <a:latin typeface="Aharoni" panose="02010803020104030203" pitchFamily="2" charset="-79"/>
              <a:cs typeface="Aharoni" panose="02010803020104030203" pitchFamily="2" charset="-79"/>
            </a:rPr>
            <a:t>Thank</a:t>
          </a:r>
          <a:r>
            <a:rPr lang="nb-NO" sz="2800" dirty="0">
              <a:latin typeface="Aharoni" panose="02010803020104030203" pitchFamily="2" charset="-79"/>
              <a:cs typeface="Aharoni" panose="02010803020104030203" pitchFamily="2" charset="-79"/>
            </a:rPr>
            <a:t> </a:t>
          </a:r>
          <a:r>
            <a:rPr lang="nb-NO" sz="2800" dirty="0" err="1">
              <a:latin typeface="Aharoni" panose="02010803020104030203" pitchFamily="2" charset="-79"/>
              <a:cs typeface="Aharoni" panose="02010803020104030203" pitchFamily="2" charset="-79"/>
            </a:rPr>
            <a:t>you</a:t>
          </a:r>
          <a:r>
            <a:rPr lang="nb-NO" sz="2800" dirty="0">
              <a:latin typeface="Aharoni" panose="02010803020104030203" pitchFamily="2" charset="-79"/>
              <a:cs typeface="Aharoni" panose="02010803020104030203" pitchFamily="2" charset="-79"/>
            </a:rPr>
            <a:t> for </a:t>
          </a:r>
          <a:r>
            <a:rPr lang="nb-NO" sz="2800" dirty="0" err="1">
              <a:latin typeface="Aharoni" panose="02010803020104030203" pitchFamily="2" charset="-79"/>
              <a:cs typeface="Aharoni" panose="02010803020104030203" pitchFamily="2" charset="-79"/>
            </a:rPr>
            <a:t>your</a:t>
          </a:r>
          <a:r>
            <a:rPr lang="nb-NO" sz="2800" dirty="0">
              <a:latin typeface="Aharoni" panose="02010803020104030203" pitchFamily="2" charset="-79"/>
              <a:cs typeface="Aharoni" panose="02010803020104030203" pitchFamily="2" charset="-79"/>
            </a:rPr>
            <a:t> </a:t>
          </a:r>
          <a:r>
            <a:rPr lang="nb-NO" sz="2800" dirty="0" err="1">
              <a:latin typeface="Aharoni" panose="02010803020104030203" pitchFamily="2" charset="-79"/>
              <a:cs typeface="Aharoni" panose="02010803020104030203" pitchFamily="2" charset="-79"/>
            </a:rPr>
            <a:t>attention</a:t>
          </a:r>
          <a:r>
            <a:rPr lang="nb-NO" sz="2800" dirty="0">
              <a:latin typeface="Aharoni" panose="02010803020104030203" pitchFamily="2" charset="-79"/>
              <a:cs typeface="Aharoni" panose="02010803020104030203" pitchFamily="2" charset="-79"/>
            </a:rPr>
            <a:t>!</a:t>
          </a:r>
        </a:p>
        <a:p>
          <a:r>
            <a:rPr lang="nb-NO" sz="2800" dirty="0">
              <a:latin typeface="Aharoni" panose="02010803020104030203" pitchFamily="2" charset="-79"/>
              <a:cs typeface="Aharoni" panose="02010803020104030203" pitchFamily="2" charset="-79"/>
            </a:rPr>
            <a:t>Introduce </a:t>
          </a:r>
          <a:r>
            <a:rPr lang="nb-NO" sz="2800" dirty="0" err="1">
              <a:latin typeface="Aharoni" panose="02010803020104030203" pitchFamily="2" charset="-79"/>
              <a:cs typeface="Aharoni" panose="02010803020104030203" pitchFamily="2" charset="-79"/>
            </a:rPr>
            <a:t>the</a:t>
          </a:r>
          <a:r>
            <a:rPr lang="nb-NO" sz="2800" dirty="0">
              <a:latin typeface="Aharoni" panose="02010803020104030203" pitchFamily="2" charset="-79"/>
              <a:cs typeface="Aharoni" panose="02010803020104030203" pitchFamily="2" charset="-79"/>
            </a:rPr>
            <a:t> </a:t>
          </a:r>
          <a:r>
            <a:rPr lang="nb-NO" sz="2800" dirty="0" err="1">
              <a:latin typeface="Aharoni" panose="02010803020104030203" pitchFamily="2" charset="-79"/>
              <a:cs typeface="Aharoni" panose="02010803020104030203" pitchFamily="2" charset="-79"/>
            </a:rPr>
            <a:t>next</a:t>
          </a:r>
          <a:r>
            <a:rPr lang="nb-NO" sz="2800" dirty="0">
              <a:latin typeface="Aharoni" panose="02010803020104030203" pitchFamily="2" charset="-79"/>
              <a:cs typeface="Aharoni" panose="02010803020104030203" pitchFamily="2" charset="-79"/>
            </a:rPr>
            <a:t> speaker</a:t>
          </a:r>
        </a:p>
      </dgm:t>
    </dgm:pt>
    <dgm:pt modelId="{2476EDA5-0F62-471B-916A-1CFC7FDE1F85}" type="parTrans" cxnId="{81D31FBD-AC22-4052-9917-1DFC60601EBB}">
      <dgm:prSet/>
      <dgm:spPr/>
      <dgm:t>
        <a:bodyPr/>
        <a:lstStyle/>
        <a:p>
          <a:endParaRPr lang="nb-NO"/>
        </a:p>
      </dgm:t>
    </dgm:pt>
    <dgm:pt modelId="{E9A0829C-7BC8-43B2-B774-6D39ED6DEF40}" type="sibTrans" cxnId="{81D31FBD-AC22-4052-9917-1DFC60601EBB}">
      <dgm:prSet/>
      <dgm:spPr/>
      <dgm:t>
        <a:bodyPr/>
        <a:lstStyle/>
        <a:p>
          <a:endParaRPr lang="nb-NO"/>
        </a:p>
      </dgm:t>
    </dgm:pt>
    <dgm:pt modelId="{CAB75264-15ED-441F-B4FF-6309CF747467}">
      <dgm:prSet phldrT="[Tekst]" custT="1"/>
      <dgm:spPr/>
      <dgm:t>
        <a:bodyPr/>
        <a:lstStyle/>
        <a:p>
          <a:r>
            <a:rPr lang="nb-NO" sz="2800" dirty="0">
              <a:latin typeface="Aharoni" panose="02010803020104030203" pitchFamily="2" charset="-79"/>
              <a:cs typeface="Aharoni" panose="02010803020104030203" pitchFamily="2" charset="-79"/>
            </a:rPr>
            <a:t>Me and my </a:t>
          </a:r>
          <a:r>
            <a:rPr lang="nb-NO" sz="2800" dirty="0" err="1">
              <a:latin typeface="Aharoni" panose="02010803020104030203" pitchFamily="2" charset="-79"/>
              <a:cs typeface="Aharoni" panose="02010803020104030203" pitchFamily="2" charset="-79"/>
            </a:rPr>
            <a:t>company</a:t>
          </a:r>
          <a:endParaRPr lang="nb-NO" sz="2800" dirty="0">
            <a:latin typeface="Aharoni" panose="02010803020104030203" pitchFamily="2" charset="-79"/>
            <a:cs typeface="Aharoni" panose="02010803020104030203" pitchFamily="2" charset="-79"/>
          </a:endParaRPr>
        </a:p>
      </dgm:t>
    </dgm:pt>
    <dgm:pt modelId="{C23F71F3-ED0E-4D6B-83BA-9D8A53808CCE}" type="parTrans" cxnId="{DF1BC7A3-3E98-4A5C-BA64-B2FE0A850B76}">
      <dgm:prSet/>
      <dgm:spPr/>
      <dgm:t>
        <a:bodyPr/>
        <a:lstStyle/>
        <a:p>
          <a:endParaRPr lang="nb-NO"/>
        </a:p>
      </dgm:t>
    </dgm:pt>
    <dgm:pt modelId="{313D01FC-B88B-48DA-93A7-9B9AE93EFD5E}" type="sibTrans" cxnId="{DF1BC7A3-3E98-4A5C-BA64-B2FE0A850B76}">
      <dgm:prSet/>
      <dgm:spPr/>
      <dgm:t>
        <a:bodyPr/>
        <a:lstStyle/>
        <a:p>
          <a:endParaRPr lang="nb-NO"/>
        </a:p>
      </dgm:t>
    </dgm:pt>
    <dgm:pt modelId="{83ECC268-978F-40BD-983C-4D394AC90AB9}">
      <dgm:prSet phldrT="[Tekst]" custT="1"/>
      <dgm:spPr/>
      <dgm:t>
        <a:bodyPr/>
        <a:lstStyle/>
        <a:p>
          <a:r>
            <a:rPr lang="nb-NO" sz="2800" dirty="0" err="1">
              <a:latin typeface="Aharoni" panose="02010803020104030203" pitchFamily="2" charset="-79"/>
              <a:cs typeface="Aharoni" panose="02010803020104030203" pitchFamily="2" charset="-79"/>
            </a:rPr>
            <a:t>Why</a:t>
          </a:r>
          <a:r>
            <a:rPr lang="nb-NO" sz="2800" dirty="0">
              <a:latin typeface="Aharoni" panose="02010803020104030203" pitchFamily="2" charset="-79"/>
              <a:cs typeface="Aharoni" panose="02010803020104030203" pitchFamily="2" charset="-79"/>
            </a:rPr>
            <a:t> </a:t>
          </a:r>
          <a:r>
            <a:rPr lang="nb-NO" sz="2800" dirty="0" err="1">
              <a:latin typeface="Aharoni" panose="02010803020104030203" pitchFamily="2" charset="-79"/>
              <a:cs typeface="Aharoni" panose="02010803020104030203" pitchFamily="2" charset="-79"/>
            </a:rPr>
            <a:t>our</a:t>
          </a:r>
          <a:r>
            <a:rPr lang="nb-NO" sz="2800" dirty="0">
              <a:latin typeface="Aharoni" panose="02010803020104030203" pitchFamily="2" charset="-79"/>
              <a:cs typeface="Aharoni" panose="02010803020104030203" pitchFamily="2" charset="-79"/>
            </a:rPr>
            <a:t> </a:t>
          </a:r>
          <a:r>
            <a:rPr lang="nb-NO" sz="2800" dirty="0" err="1">
              <a:latin typeface="Aharoni" panose="02010803020104030203" pitchFamily="2" charset="-79"/>
              <a:cs typeface="Aharoni" panose="02010803020104030203" pitchFamily="2" charset="-79"/>
            </a:rPr>
            <a:t>product</a:t>
          </a:r>
          <a:r>
            <a:rPr lang="nb-NO" sz="2800" dirty="0">
              <a:latin typeface="Aharoni" panose="02010803020104030203" pitchFamily="2" charset="-79"/>
              <a:cs typeface="Aharoni" panose="02010803020104030203" pitchFamily="2" charset="-79"/>
            </a:rPr>
            <a:t> is </a:t>
          </a:r>
          <a:r>
            <a:rPr lang="nb-NO" sz="2800" dirty="0" err="1">
              <a:latin typeface="Aharoni" panose="02010803020104030203" pitchFamily="2" charset="-79"/>
              <a:cs typeface="Aharoni" panose="02010803020104030203" pitchFamily="2" charset="-79"/>
            </a:rPr>
            <a:t>great</a:t>
          </a:r>
          <a:r>
            <a:rPr lang="nb-NO" sz="2800" dirty="0">
              <a:latin typeface="Aharoni" panose="02010803020104030203" pitchFamily="2" charset="-79"/>
              <a:cs typeface="Aharoni" panose="02010803020104030203" pitchFamily="2" charset="-79"/>
            </a:rPr>
            <a:t> - </a:t>
          </a:r>
          <a:r>
            <a:rPr lang="nb-NO" sz="2800" dirty="0" err="1">
              <a:latin typeface="Aharoni" panose="02010803020104030203" pitchFamily="2" charset="-79"/>
              <a:cs typeface="Aharoni" panose="02010803020104030203" pitchFamily="2" charset="-79"/>
            </a:rPr>
            <a:t>examples</a:t>
          </a:r>
          <a:endParaRPr lang="nb-NO" sz="2800" dirty="0">
            <a:latin typeface="Aharoni" panose="02010803020104030203" pitchFamily="2" charset="-79"/>
            <a:cs typeface="Aharoni" panose="02010803020104030203" pitchFamily="2" charset="-79"/>
          </a:endParaRPr>
        </a:p>
      </dgm:t>
    </dgm:pt>
    <dgm:pt modelId="{8C5BDB15-17A5-4486-9CA5-A327FA7B5FD3}" type="parTrans" cxnId="{752912E4-C35C-4BB2-B85E-1B047966383F}">
      <dgm:prSet/>
      <dgm:spPr/>
      <dgm:t>
        <a:bodyPr/>
        <a:lstStyle/>
        <a:p>
          <a:endParaRPr lang="nb-NO"/>
        </a:p>
      </dgm:t>
    </dgm:pt>
    <dgm:pt modelId="{6BE03DD8-63A3-4B61-8B3A-C14968A49224}" type="sibTrans" cxnId="{752912E4-C35C-4BB2-B85E-1B047966383F}">
      <dgm:prSet/>
      <dgm:spPr/>
      <dgm:t>
        <a:bodyPr/>
        <a:lstStyle/>
        <a:p>
          <a:endParaRPr lang="nb-NO"/>
        </a:p>
      </dgm:t>
    </dgm:pt>
    <dgm:pt modelId="{06D69D86-3D3C-4E15-B312-D7D2B2BD283F}">
      <dgm:prSet phldrT="[Tekst]" custT="1"/>
      <dgm:spPr/>
      <dgm:t>
        <a:bodyPr/>
        <a:lstStyle/>
        <a:p>
          <a:r>
            <a:rPr lang="nb-NO" sz="2800" dirty="0" err="1">
              <a:latin typeface="Aharoni" panose="02010803020104030203" pitchFamily="2" charset="-79"/>
              <a:cs typeface="Aharoni" panose="02010803020104030203" pitchFamily="2" charset="-79"/>
            </a:rPr>
            <a:t>Wish</a:t>
          </a:r>
          <a:r>
            <a:rPr lang="nb-NO" sz="2800" dirty="0">
              <a:latin typeface="Aharoni" panose="02010803020104030203" pitchFamily="2" charset="-79"/>
              <a:cs typeface="Aharoni" panose="02010803020104030203" pitchFamily="2" charset="-79"/>
            </a:rPr>
            <a:t> </a:t>
          </a:r>
          <a:r>
            <a:rPr lang="nb-NO" sz="2800" dirty="0" err="1">
              <a:latin typeface="Aharoni" panose="02010803020104030203" pitchFamily="2" charset="-79"/>
              <a:cs typeface="Aharoni" panose="02010803020104030203" pitchFamily="2" charset="-79"/>
            </a:rPr>
            <a:t>everyone</a:t>
          </a:r>
          <a:r>
            <a:rPr lang="nb-NO" sz="2800" dirty="0">
              <a:latin typeface="Aharoni" panose="02010803020104030203" pitchFamily="2" charset="-79"/>
              <a:cs typeface="Aharoni" panose="02010803020104030203" pitchFamily="2" charset="-79"/>
            </a:rPr>
            <a:t> </a:t>
          </a:r>
          <a:r>
            <a:rPr lang="nb-NO" sz="2800" dirty="0" err="1">
              <a:latin typeface="Aharoni" panose="02010803020104030203" pitchFamily="2" charset="-79"/>
              <a:cs typeface="Aharoni" panose="02010803020104030203" pitchFamily="2" charset="-79"/>
            </a:rPr>
            <a:t>welcome</a:t>
          </a:r>
          <a:r>
            <a:rPr lang="nb-NO" sz="2800" dirty="0">
              <a:latin typeface="Aharoni" panose="02010803020104030203" pitchFamily="2" charset="-79"/>
              <a:cs typeface="Aharoni" panose="02010803020104030203" pitchFamily="2" charset="-79"/>
            </a:rPr>
            <a:t> to </a:t>
          </a:r>
          <a:r>
            <a:rPr lang="nb-NO" sz="2800" dirty="0" err="1">
              <a:latin typeface="Aharoni" panose="02010803020104030203" pitchFamily="2" charset="-79"/>
              <a:cs typeface="Aharoni" panose="02010803020104030203" pitchFamily="2" charset="-79"/>
            </a:rPr>
            <a:t>the</a:t>
          </a:r>
          <a:r>
            <a:rPr lang="nb-NO" sz="2800" dirty="0">
              <a:latin typeface="Aharoni" panose="02010803020104030203" pitchFamily="2" charset="-79"/>
              <a:cs typeface="Aharoni" panose="02010803020104030203" pitchFamily="2" charset="-79"/>
            </a:rPr>
            <a:t> </a:t>
          </a:r>
          <a:r>
            <a:rPr lang="nb-NO" sz="2800" dirty="0" err="1">
              <a:latin typeface="Aharoni" panose="02010803020104030203" pitchFamily="2" charset="-79"/>
              <a:cs typeface="Aharoni" panose="02010803020104030203" pitchFamily="2" charset="-79"/>
            </a:rPr>
            <a:t>event</a:t>
          </a:r>
          <a:endParaRPr lang="nb-NO" sz="2800" dirty="0">
            <a:latin typeface="Aharoni" panose="02010803020104030203" pitchFamily="2" charset="-79"/>
            <a:cs typeface="Aharoni" panose="02010803020104030203" pitchFamily="2" charset="-79"/>
          </a:endParaRPr>
        </a:p>
      </dgm:t>
    </dgm:pt>
    <dgm:pt modelId="{CC020CF0-5B11-4801-8561-607253765E17}" type="parTrans" cxnId="{86561E24-F456-4AE3-B3AE-271473C86200}">
      <dgm:prSet/>
      <dgm:spPr/>
      <dgm:t>
        <a:bodyPr/>
        <a:lstStyle/>
        <a:p>
          <a:endParaRPr lang="nb-NO"/>
        </a:p>
      </dgm:t>
    </dgm:pt>
    <dgm:pt modelId="{24475A30-8A34-4AEE-986F-2F4E8EBCDADA}" type="sibTrans" cxnId="{86561E24-F456-4AE3-B3AE-271473C86200}">
      <dgm:prSet/>
      <dgm:spPr/>
      <dgm:t>
        <a:bodyPr/>
        <a:lstStyle/>
        <a:p>
          <a:endParaRPr lang="nb-NO"/>
        </a:p>
      </dgm:t>
    </dgm:pt>
    <dgm:pt modelId="{7359E727-A766-4819-A54A-1315E9E59357}" type="pres">
      <dgm:prSet presAssocID="{F54828C5-1119-4AE5-82EC-20402F95E67D}" presName="diagram" presStyleCnt="0">
        <dgm:presLayoutVars>
          <dgm:dir/>
          <dgm:resizeHandles val="exact"/>
        </dgm:presLayoutVars>
      </dgm:prSet>
      <dgm:spPr/>
      <dgm:t>
        <a:bodyPr/>
        <a:lstStyle/>
        <a:p>
          <a:endParaRPr lang="pl-PL"/>
        </a:p>
      </dgm:t>
    </dgm:pt>
    <dgm:pt modelId="{73A7AF3A-2EDF-4135-B92D-B6C2C3E46DEF}" type="pres">
      <dgm:prSet presAssocID="{70E36E52-BC17-429B-AAAC-64ABCDAA3F08}" presName="node" presStyleLbl="node1" presStyleIdx="0" presStyleCnt="5">
        <dgm:presLayoutVars>
          <dgm:bulletEnabled val="1"/>
        </dgm:presLayoutVars>
      </dgm:prSet>
      <dgm:spPr/>
      <dgm:t>
        <a:bodyPr/>
        <a:lstStyle/>
        <a:p>
          <a:endParaRPr lang="pl-PL"/>
        </a:p>
      </dgm:t>
    </dgm:pt>
    <dgm:pt modelId="{F8809EDD-64E6-4810-A2A8-4591AA926453}" type="pres">
      <dgm:prSet presAssocID="{2F0B7AFC-208F-46A8-AEB7-823EFB5E342D}" presName="sibTrans" presStyleCnt="0"/>
      <dgm:spPr/>
    </dgm:pt>
    <dgm:pt modelId="{BCB795D9-B81E-49DB-9CD9-F9C48E4034C1}" type="pres">
      <dgm:prSet presAssocID="{01DBBA96-F403-473B-9F99-2343375F0D75}" presName="node" presStyleLbl="node1" presStyleIdx="1" presStyleCnt="5">
        <dgm:presLayoutVars>
          <dgm:bulletEnabled val="1"/>
        </dgm:presLayoutVars>
      </dgm:prSet>
      <dgm:spPr/>
      <dgm:t>
        <a:bodyPr/>
        <a:lstStyle/>
        <a:p>
          <a:endParaRPr lang="pl-PL"/>
        </a:p>
      </dgm:t>
    </dgm:pt>
    <dgm:pt modelId="{8E0083DA-0867-4FE7-A33B-ACE4FACF93E2}" type="pres">
      <dgm:prSet presAssocID="{E9A0829C-7BC8-43B2-B774-6D39ED6DEF40}" presName="sibTrans" presStyleCnt="0"/>
      <dgm:spPr/>
    </dgm:pt>
    <dgm:pt modelId="{C2C375FC-A51E-4DEE-A318-4BBC827C58F7}" type="pres">
      <dgm:prSet presAssocID="{CAB75264-15ED-441F-B4FF-6309CF747467}" presName="node" presStyleLbl="node1" presStyleIdx="2" presStyleCnt="5">
        <dgm:presLayoutVars>
          <dgm:bulletEnabled val="1"/>
        </dgm:presLayoutVars>
      </dgm:prSet>
      <dgm:spPr/>
      <dgm:t>
        <a:bodyPr/>
        <a:lstStyle/>
        <a:p>
          <a:endParaRPr lang="pl-PL"/>
        </a:p>
      </dgm:t>
    </dgm:pt>
    <dgm:pt modelId="{84854F1A-B3D5-4345-9794-46D9407D0E29}" type="pres">
      <dgm:prSet presAssocID="{313D01FC-B88B-48DA-93A7-9B9AE93EFD5E}" presName="sibTrans" presStyleCnt="0"/>
      <dgm:spPr/>
    </dgm:pt>
    <dgm:pt modelId="{FD4F6428-6D6E-4691-9A30-AF6DB16BAB9B}" type="pres">
      <dgm:prSet presAssocID="{83ECC268-978F-40BD-983C-4D394AC90AB9}" presName="node" presStyleLbl="node1" presStyleIdx="3" presStyleCnt="5">
        <dgm:presLayoutVars>
          <dgm:bulletEnabled val="1"/>
        </dgm:presLayoutVars>
      </dgm:prSet>
      <dgm:spPr/>
      <dgm:t>
        <a:bodyPr/>
        <a:lstStyle/>
        <a:p>
          <a:endParaRPr lang="pl-PL"/>
        </a:p>
      </dgm:t>
    </dgm:pt>
    <dgm:pt modelId="{2FC7CC29-58CD-4D46-8913-22796F068B5D}" type="pres">
      <dgm:prSet presAssocID="{6BE03DD8-63A3-4B61-8B3A-C14968A49224}" presName="sibTrans" presStyleCnt="0"/>
      <dgm:spPr/>
    </dgm:pt>
    <dgm:pt modelId="{2BD1005F-9AE4-4D60-A649-8EBCDF06EAB3}" type="pres">
      <dgm:prSet presAssocID="{06D69D86-3D3C-4E15-B312-D7D2B2BD283F}" presName="node" presStyleLbl="node1" presStyleIdx="4" presStyleCnt="5">
        <dgm:presLayoutVars>
          <dgm:bulletEnabled val="1"/>
        </dgm:presLayoutVars>
      </dgm:prSet>
      <dgm:spPr/>
      <dgm:t>
        <a:bodyPr/>
        <a:lstStyle/>
        <a:p>
          <a:endParaRPr lang="pl-PL"/>
        </a:p>
      </dgm:t>
    </dgm:pt>
  </dgm:ptLst>
  <dgm:cxnLst>
    <dgm:cxn modelId="{44372083-1025-4EDE-8E60-0CE867A2D1F9}" srcId="{F54828C5-1119-4AE5-82EC-20402F95E67D}" destId="{70E36E52-BC17-429B-AAAC-64ABCDAA3F08}" srcOrd="0" destOrd="0" parTransId="{246226DE-C542-42B3-81A0-5772F169E5CC}" sibTransId="{2F0B7AFC-208F-46A8-AEB7-823EFB5E342D}"/>
    <dgm:cxn modelId="{80574C6A-38D5-400E-9302-7C805DCEA3EB}" type="presOf" srcId="{70E36E52-BC17-429B-AAAC-64ABCDAA3F08}" destId="{73A7AF3A-2EDF-4135-B92D-B6C2C3E46DEF}" srcOrd="0" destOrd="0" presId="urn:microsoft.com/office/officeart/2005/8/layout/default"/>
    <dgm:cxn modelId="{A606B04B-7B11-4246-B367-B491CDA6F843}" type="presOf" srcId="{CAB75264-15ED-441F-B4FF-6309CF747467}" destId="{C2C375FC-A51E-4DEE-A318-4BBC827C58F7}" srcOrd="0" destOrd="0" presId="urn:microsoft.com/office/officeart/2005/8/layout/default"/>
    <dgm:cxn modelId="{86561E24-F456-4AE3-B3AE-271473C86200}" srcId="{F54828C5-1119-4AE5-82EC-20402F95E67D}" destId="{06D69D86-3D3C-4E15-B312-D7D2B2BD283F}" srcOrd="4" destOrd="0" parTransId="{CC020CF0-5B11-4801-8561-607253765E17}" sibTransId="{24475A30-8A34-4AEE-986F-2F4E8EBCDADA}"/>
    <dgm:cxn modelId="{752912E4-C35C-4BB2-B85E-1B047966383F}" srcId="{F54828C5-1119-4AE5-82EC-20402F95E67D}" destId="{83ECC268-978F-40BD-983C-4D394AC90AB9}" srcOrd="3" destOrd="0" parTransId="{8C5BDB15-17A5-4486-9CA5-A327FA7B5FD3}" sibTransId="{6BE03DD8-63A3-4B61-8B3A-C14968A49224}"/>
    <dgm:cxn modelId="{DF1BC7A3-3E98-4A5C-BA64-B2FE0A850B76}" srcId="{F54828C5-1119-4AE5-82EC-20402F95E67D}" destId="{CAB75264-15ED-441F-B4FF-6309CF747467}" srcOrd="2" destOrd="0" parTransId="{C23F71F3-ED0E-4D6B-83BA-9D8A53808CCE}" sibTransId="{313D01FC-B88B-48DA-93A7-9B9AE93EFD5E}"/>
    <dgm:cxn modelId="{454C0AFA-76F8-4000-80A1-22911D405A7D}" type="presOf" srcId="{06D69D86-3D3C-4E15-B312-D7D2B2BD283F}" destId="{2BD1005F-9AE4-4D60-A649-8EBCDF06EAB3}" srcOrd="0" destOrd="0" presId="urn:microsoft.com/office/officeart/2005/8/layout/default"/>
    <dgm:cxn modelId="{81D31FBD-AC22-4052-9917-1DFC60601EBB}" srcId="{F54828C5-1119-4AE5-82EC-20402F95E67D}" destId="{01DBBA96-F403-473B-9F99-2343375F0D75}" srcOrd="1" destOrd="0" parTransId="{2476EDA5-0F62-471B-916A-1CFC7FDE1F85}" sibTransId="{E9A0829C-7BC8-43B2-B774-6D39ED6DEF40}"/>
    <dgm:cxn modelId="{B64F34F0-9ED1-469B-B905-7D52B381630D}" type="presOf" srcId="{83ECC268-978F-40BD-983C-4D394AC90AB9}" destId="{FD4F6428-6D6E-4691-9A30-AF6DB16BAB9B}" srcOrd="0" destOrd="0" presId="urn:microsoft.com/office/officeart/2005/8/layout/default"/>
    <dgm:cxn modelId="{04300A9F-A6E6-4F8B-8FD4-B38E0AFAA23A}" type="presOf" srcId="{F54828C5-1119-4AE5-82EC-20402F95E67D}" destId="{7359E727-A766-4819-A54A-1315E9E59357}" srcOrd="0" destOrd="0" presId="urn:microsoft.com/office/officeart/2005/8/layout/default"/>
    <dgm:cxn modelId="{034821BC-298B-42FB-A469-200417F81E10}" type="presOf" srcId="{01DBBA96-F403-473B-9F99-2343375F0D75}" destId="{BCB795D9-B81E-49DB-9CD9-F9C48E4034C1}" srcOrd="0" destOrd="0" presId="urn:microsoft.com/office/officeart/2005/8/layout/default"/>
    <dgm:cxn modelId="{3EEBB863-7A4E-42E5-9DA0-B96DF140DA2F}" type="presParOf" srcId="{7359E727-A766-4819-A54A-1315E9E59357}" destId="{73A7AF3A-2EDF-4135-B92D-B6C2C3E46DEF}" srcOrd="0" destOrd="0" presId="urn:microsoft.com/office/officeart/2005/8/layout/default"/>
    <dgm:cxn modelId="{C2CD2412-CD42-4DBA-BA46-B2521CF4F8FE}" type="presParOf" srcId="{7359E727-A766-4819-A54A-1315E9E59357}" destId="{F8809EDD-64E6-4810-A2A8-4591AA926453}" srcOrd="1" destOrd="0" presId="urn:microsoft.com/office/officeart/2005/8/layout/default"/>
    <dgm:cxn modelId="{1926EC80-C92A-47E4-9AF2-CF34B845056C}" type="presParOf" srcId="{7359E727-A766-4819-A54A-1315E9E59357}" destId="{BCB795D9-B81E-49DB-9CD9-F9C48E4034C1}" srcOrd="2" destOrd="0" presId="urn:microsoft.com/office/officeart/2005/8/layout/default"/>
    <dgm:cxn modelId="{202C5640-F026-471C-9A4F-C9C8785EC77D}" type="presParOf" srcId="{7359E727-A766-4819-A54A-1315E9E59357}" destId="{8E0083DA-0867-4FE7-A33B-ACE4FACF93E2}" srcOrd="3" destOrd="0" presId="urn:microsoft.com/office/officeart/2005/8/layout/default"/>
    <dgm:cxn modelId="{A35EFAC3-C2A0-491A-B256-99AC82CE4871}" type="presParOf" srcId="{7359E727-A766-4819-A54A-1315E9E59357}" destId="{C2C375FC-A51E-4DEE-A318-4BBC827C58F7}" srcOrd="4" destOrd="0" presId="urn:microsoft.com/office/officeart/2005/8/layout/default"/>
    <dgm:cxn modelId="{448956B5-3589-4788-A17A-1C314B788603}" type="presParOf" srcId="{7359E727-A766-4819-A54A-1315E9E59357}" destId="{84854F1A-B3D5-4345-9794-46D9407D0E29}" srcOrd="5" destOrd="0" presId="urn:microsoft.com/office/officeart/2005/8/layout/default"/>
    <dgm:cxn modelId="{17042499-8C07-4B81-B9CE-DCB194E7BB5A}" type="presParOf" srcId="{7359E727-A766-4819-A54A-1315E9E59357}" destId="{FD4F6428-6D6E-4691-9A30-AF6DB16BAB9B}" srcOrd="6" destOrd="0" presId="urn:microsoft.com/office/officeart/2005/8/layout/default"/>
    <dgm:cxn modelId="{C95990D4-BC7A-4101-938E-5070EB0F1365}" type="presParOf" srcId="{7359E727-A766-4819-A54A-1315E9E59357}" destId="{2FC7CC29-58CD-4D46-8913-22796F068B5D}" srcOrd="7" destOrd="0" presId="urn:microsoft.com/office/officeart/2005/8/layout/default"/>
    <dgm:cxn modelId="{9F4FCC2E-BDD6-44FE-B97A-D1080D3737AF}" type="presParOf" srcId="{7359E727-A766-4819-A54A-1315E9E59357}" destId="{2BD1005F-9AE4-4D60-A649-8EBCDF06EAB3}"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A7AF3A-2EDF-4135-B92D-B6C2C3E46DEF}">
      <dsp:nvSpPr>
        <dsp:cNvPr id="0" name=""/>
        <dsp:cNvSpPr/>
      </dsp:nvSpPr>
      <dsp:spPr>
        <a:xfrm>
          <a:off x="397549" y="1960"/>
          <a:ext cx="2751906" cy="1651143"/>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nb-NO" sz="2800" kern="1200" dirty="0">
              <a:latin typeface="Aharoni" panose="02010803020104030203" pitchFamily="2" charset="-79"/>
              <a:cs typeface="Aharoni" panose="02010803020104030203" pitchFamily="2" charset="-79"/>
            </a:rPr>
            <a:t>The </a:t>
          </a:r>
          <a:r>
            <a:rPr lang="nb-NO" sz="2800" kern="1200" dirty="0" err="1">
              <a:latin typeface="Aharoni" panose="02010803020104030203" pitchFamily="2" charset="-79"/>
              <a:cs typeface="Aharoni" panose="02010803020104030203" pitchFamily="2" charset="-79"/>
            </a:rPr>
            <a:t>history</a:t>
          </a:r>
          <a:r>
            <a:rPr lang="nb-NO" sz="2800" kern="1200" dirty="0">
              <a:latin typeface="Aharoni" panose="02010803020104030203" pitchFamily="2" charset="-79"/>
              <a:cs typeface="Aharoni" panose="02010803020104030203" pitchFamily="2" charset="-79"/>
            </a:rPr>
            <a:t> </a:t>
          </a:r>
          <a:r>
            <a:rPr lang="nb-NO" sz="2800" kern="1200" dirty="0" err="1">
              <a:latin typeface="Aharoni" panose="02010803020104030203" pitchFamily="2" charset="-79"/>
              <a:cs typeface="Aharoni" panose="02010803020104030203" pitchFamily="2" charset="-79"/>
            </a:rPr>
            <a:t>behind</a:t>
          </a:r>
          <a:r>
            <a:rPr lang="nb-NO" sz="2800" kern="1200" dirty="0">
              <a:latin typeface="Aharoni" panose="02010803020104030203" pitchFamily="2" charset="-79"/>
              <a:cs typeface="Aharoni" panose="02010803020104030203" pitchFamily="2" charset="-79"/>
            </a:rPr>
            <a:t> </a:t>
          </a:r>
          <a:r>
            <a:rPr lang="nb-NO" sz="2800" kern="1200" dirty="0" err="1">
              <a:latin typeface="Aharoni" panose="02010803020104030203" pitchFamily="2" charset="-79"/>
              <a:cs typeface="Aharoni" panose="02010803020104030203" pitchFamily="2" charset="-79"/>
            </a:rPr>
            <a:t>our</a:t>
          </a:r>
          <a:r>
            <a:rPr lang="nb-NO" sz="2800" kern="1200" dirty="0">
              <a:latin typeface="Aharoni" panose="02010803020104030203" pitchFamily="2" charset="-79"/>
              <a:cs typeface="Aharoni" panose="02010803020104030203" pitchFamily="2" charset="-79"/>
            </a:rPr>
            <a:t> </a:t>
          </a:r>
          <a:r>
            <a:rPr lang="nb-NO" sz="2800" kern="1200" dirty="0" err="1">
              <a:latin typeface="Aharoni" panose="02010803020104030203" pitchFamily="2" charset="-79"/>
              <a:cs typeface="Aharoni" panose="02010803020104030203" pitchFamily="2" charset="-79"/>
            </a:rPr>
            <a:t>product</a:t>
          </a:r>
          <a:endParaRPr lang="nb-NO" sz="2800" kern="1200" dirty="0">
            <a:latin typeface="Aharoni" panose="02010803020104030203" pitchFamily="2" charset="-79"/>
            <a:cs typeface="Aharoni" panose="02010803020104030203" pitchFamily="2" charset="-79"/>
          </a:endParaRPr>
        </a:p>
      </dsp:txBody>
      <dsp:txXfrm>
        <a:off x="397549" y="1960"/>
        <a:ext cx="2751906" cy="1651143"/>
      </dsp:txXfrm>
    </dsp:sp>
    <dsp:sp modelId="{BCB795D9-B81E-49DB-9CD9-F9C48E4034C1}">
      <dsp:nvSpPr>
        <dsp:cNvPr id="0" name=""/>
        <dsp:cNvSpPr/>
      </dsp:nvSpPr>
      <dsp:spPr>
        <a:xfrm>
          <a:off x="3424646" y="1960"/>
          <a:ext cx="2751906" cy="1651143"/>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nb-NO" sz="2800" kern="1200" dirty="0" err="1">
              <a:latin typeface="Aharoni" panose="02010803020104030203" pitchFamily="2" charset="-79"/>
              <a:cs typeface="Aharoni" panose="02010803020104030203" pitchFamily="2" charset="-79"/>
            </a:rPr>
            <a:t>Thank</a:t>
          </a:r>
          <a:r>
            <a:rPr lang="nb-NO" sz="2800" kern="1200" dirty="0">
              <a:latin typeface="Aharoni" panose="02010803020104030203" pitchFamily="2" charset="-79"/>
              <a:cs typeface="Aharoni" panose="02010803020104030203" pitchFamily="2" charset="-79"/>
            </a:rPr>
            <a:t> </a:t>
          </a:r>
          <a:r>
            <a:rPr lang="nb-NO" sz="2800" kern="1200" dirty="0" err="1">
              <a:latin typeface="Aharoni" panose="02010803020104030203" pitchFamily="2" charset="-79"/>
              <a:cs typeface="Aharoni" panose="02010803020104030203" pitchFamily="2" charset="-79"/>
            </a:rPr>
            <a:t>you</a:t>
          </a:r>
          <a:r>
            <a:rPr lang="nb-NO" sz="2800" kern="1200" dirty="0">
              <a:latin typeface="Aharoni" panose="02010803020104030203" pitchFamily="2" charset="-79"/>
              <a:cs typeface="Aharoni" panose="02010803020104030203" pitchFamily="2" charset="-79"/>
            </a:rPr>
            <a:t> for </a:t>
          </a:r>
          <a:r>
            <a:rPr lang="nb-NO" sz="2800" kern="1200" dirty="0" err="1">
              <a:latin typeface="Aharoni" panose="02010803020104030203" pitchFamily="2" charset="-79"/>
              <a:cs typeface="Aharoni" panose="02010803020104030203" pitchFamily="2" charset="-79"/>
            </a:rPr>
            <a:t>your</a:t>
          </a:r>
          <a:r>
            <a:rPr lang="nb-NO" sz="2800" kern="1200" dirty="0">
              <a:latin typeface="Aharoni" panose="02010803020104030203" pitchFamily="2" charset="-79"/>
              <a:cs typeface="Aharoni" panose="02010803020104030203" pitchFamily="2" charset="-79"/>
            </a:rPr>
            <a:t> </a:t>
          </a:r>
          <a:r>
            <a:rPr lang="nb-NO" sz="2800" kern="1200" dirty="0" err="1">
              <a:latin typeface="Aharoni" panose="02010803020104030203" pitchFamily="2" charset="-79"/>
              <a:cs typeface="Aharoni" panose="02010803020104030203" pitchFamily="2" charset="-79"/>
            </a:rPr>
            <a:t>attention</a:t>
          </a:r>
          <a:r>
            <a:rPr lang="nb-NO" sz="2800" kern="1200" dirty="0">
              <a:latin typeface="Aharoni" panose="02010803020104030203" pitchFamily="2" charset="-79"/>
              <a:cs typeface="Aharoni" panose="02010803020104030203" pitchFamily="2" charset="-79"/>
            </a:rPr>
            <a:t>!</a:t>
          </a:r>
        </a:p>
        <a:p>
          <a:pPr lvl="0" algn="ctr" defTabSz="1244600">
            <a:lnSpc>
              <a:spcPct val="90000"/>
            </a:lnSpc>
            <a:spcBef>
              <a:spcPct val="0"/>
            </a:spcBef>
            <a:spcAft>
              <a:spcPct val="35000"/>
            </a:spcAft>
          </a:pPr>
          <a:r>
            <a:rPr lang="nb-NO" sz="2800" kern="1200" dirty="0">
              <a:latin typeface="Aharoni" panose="02010803020104030203" pitchFamily="2" charset="-79"/>
              <a:cs typeface="Aharoni" panose="02010803020104030203" pitchFamily="2" charset="-79"/>
            </a:rPr>
            <a:t>Introduce </a:t>
          </a:r>
          <a:r>
            <a:rPr lang="nb-NO" sz="2800" kern="1200" dirty="0" err="1">
              <a:latin typeface="Aharoni" panose="02010803020104030203" pitchFamily="2" charset="-79"/>
              <a:cs typeface="Aharoni" panose="02010803020104030203" pitchFamily="2" charset="-79"/>
            </a:rPr>
            <a:t>the</a:t>
          </a:r>
          <a:r>
            <a:rPr lang="nb-NO" sz="2800" kern="1200" dirty="0">
              <a:latin typeface="Aharoni" panose="02010803020104030203" pitchFamily="2" charset="-79"/>
              <a:cs typeface="Aharoni" panose="02010803020104030203" pitchFamily="2" charset="-79"/>
            </a:rPr>
            <a:t> </a:t>
          </a:r>
          <a:r>
            <a:rPr lang="nb-NO" sz="2800" kern="1200" dirty="0" err="1">
              <a:latin typeface="Aharoni" panose="02010803020104030203" pitchFamily="2" charset="-79"/>
              <a:cs typeface="Aharoni" panose="02010803020104030203" pitchFamily="2" charset="-79"/>
            </a:rPr>
            <a:t>next</a:t>
          </a:r>
          <a:r>
            <a:rPr lang="nb-NO" sz="2800" kern="1200" dirty="0">
              <a:latin typeface="Aharoni" panose="02010803020104030203" pitchFamily="2" charset="-79"/>
              <a:cs typeface="Aharoni" panose="02010803020104030203" pitchFamily="2" charset="-79"/>
            </a:rPr>
            <a:t> speaker</a:t>
          </a:r>
        </a:p>
      </dsp:txBody>
      <dsp:txXfrm>
        <a:off x="3424646" y="1960"/>
        <a:ext cx="2751906" cy="1651143"/>
      </dsp:txXfrm>
    </dsp:sp>
    <dsp:sp modelId="{C2C375FC-A51E-4DEE-A318-4BBC827C58F7}">
      <dsp:nvSpPr>
        <dsp:cNvPr id="0" name=""/>
        <dsp:cNvSpPr/>
      </dsp:nvSpPr>
      <dsp:spPr>
        <a:xfrm>
          <a:off x="6451743" y="1960"/>
          <a:ext cx="2751906" cy="1651143"/>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nb-NO" sz="2800" kern="1200" dirty="0">
              <a:latin typeface="Aharoni" panose="02010803020104030203" pitchFamily="2" charset="-79"/>
              <a:cs typeface="Aharoni" panose="02010803020104030203" pitchFamily="2" charset="-79"/>
            </a:rPr>
            <a:t>Me and my </a:t>
          </a:r>
          <a:r>
            <a:rPr lang="nb-NO" sz="2800" kern="1200" dirty="0" err="1">
              <a:latin typeface="Aharoni" panose="02010803020104030203" pitchFamily="2" charset="-79"/>
              <a:cs typeface="Aharoni" panose="02010803020104030203" pitchFamily="2" charset="-79"/>
            </a:rPr>
            <a:t>company</a:t>
          </a:r>
          <a:endParaRPr lang="nb-NO" sz="2800" kern="1200" dirty="0">
            <a:latin typeface="Aharoni" panose="02010803020104030203" pitchFamily="2" charset="-79"/>
            <a:cs typeface="Aharoni" panose="02010803020104030203" pitchFamily="2" charset="-79"/>
          </a:endParaRPr>
        </a:p>
      </dsp:txBody>
      <dsp:txXfrm>
        <a:off x="6451743" y="1960"/>
        <a:ext cx="2751906" cy="1651143"/>
      </dsp:txXfrm>
    </dsp:sp>
    <dsp:sp modelId="{FD4F6428-6D6E-4691-9A30-AF6DB16BAB9B}">
      <dsp:nvSpPr>
        <dsp:cNvPr id="0" name=""/>
        <dsp:cNvSpPr/>
      </dsp:nvSpPr>
      <dsp:spPr>
        <a:xfrm>
          <a:off x="1911098" y="1928295"/>
          <a:ext cx="2751906" cy="1651143"/>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nb-NO" sz="2800" kern="1200" dirty="0" err="1">
              <a:latin typeface="Aharoni" panose="02010803020104030203" pitchFamily="2" charset="-79"/>
              <a:cs typeface="Aharoni" panose="02010803020104030203" pitchFamily="2" charset="-79"/>
            </a:rPr>
            <a:t>Why</a:t>
          </a:r>
          <a:r>
            <a:rPr lang="nb-NO" sz="2800" kern="1200" dirty="0">
              <a:latin typeface="Aharoni" panose="02010803020104030203" pitchFamily="2" charset="-79"/>
              <a:cs typeface="Aharoni" panose="02010803020104030203" pitchFamily="2" charset="-79"/>
            </a:rPr>
            <a:t> </a:t>
          </a:r>
          <a:r>
            <a:rPr lang="nb-NO" sz="2800" kern="1200" dirty="0" err="1">
              <a:latin typeface="Aharoni" panose="02010803020104030203" pitchFamily="2" charset="-79"/>
              <a:cs typeface="Aharoni" panose="02010803020104030203" pitchFamily="2" charset="-79"/>
            </a:rPr>
            <a:t>our</a:t>
          </a:r>
          <a:r>
            <a:rPr lang="nb-NO" sz="2800" kern="1200" dirty="0">
              <a:latin typeface="Aharoni" panose="02010803020104030203" pitchFamily="2" charset="-79"/>
              <a:cs typeface="Aharoni" panose="02010803020104030203" pitchFamily="2" charset="-79"/>
            </a:rPr>
            <a:t> </a:t>
          </a:r>
          <a:r>
            <a:rPr lang="nb-NO" sz="2800" kern="1200" dirty="0" err="1">
              <a:latin typeface="Aharoni" panose="02010803020104030203" pitchFamily="2" charset="-79"/>
              <a:cs typeface="Aharoni" panose="02010803020104030203" pitchFamily="2" charset="-79"/>
            </a:rPr>
            <a:t>product</a:t>
          </a:r>
          <a:r>
            <a:rPr lang="nb-NO" sz="2800" kern="1200" dirty="0">
              <a:latin typeface="Aharoni" panose="02010803020104030203" pitchFamily="2" charset="-79"/>
              <a:cs typeface="Aharoni" panose="02010803020104030203" pitchFamily="2" charset="-79"/>
            </a:rPr>
            <a:t> is </a:t>
          </a:r>
          <a:r>
            <a:rPr lang="nb-NO" sz="2800" kern="1200" dirty="0" err="1">
              <a:latin typeface="Aharoni" panose="02010803020104030203" pitchFamily="2" charset="-79"/>
              <a:cs typeface="Aharoni" panose="02010803020104030203" pitchFamily="2" charset="-79"/>
            </a:rPr>
            <a:t>great</a:t>
          </a:r>
          <a:r>
            <a:rPr lang="nb-NO" sz="2800" kern="1200" dirty="0">
              <a:latin typeface="Aharoni" panose="02010803020104030203" pitchFamily="2" charset="-79"/>
              <a:cs typeface="Aharoni" panose="02010803020104030203" pitchFamily="2" charset="-79"/>
            </a:rPr>
            <a:t> - </a:t>
          </a:r>
          <a:r>
            <a:rPr lang="nb-NO" sz="2800" kern="1200" dirty="0" err="1">
              <a:latin typeface="Aharoni" panose="02010803020104030203" pitchFamily="2" charset="-79"/>
              <a:cs typeface="Aharoni" panose="02010803020104030203" pitchFamily="2" charset="-79"/>
            </a:rPr>
            <a:t>examples</a:t>
          </a:r>
          <a:endParaRPr lang="nb-NO" sz="2800" kern="1200" dirty="0">
            <a:latin typeface="Aharoni" panose="02010803020104030203" pitchFamily="2" charset="-79"/>
            <a:cs typeface="Aharoni" panose="02010803020104030203" pitchFamily="2" charset="-79"/>
          </a:endParaRPr>
        </a:p>
      </dsp:txBody>
      <dsp:txXfrm>
        <a:off x="1911098" y="1928295"/>
        <a:ext cx="2751906" cy="1651143"/>
      </dsp:txXfrm>
    </dsp:sp>
    <dsp:sp modelId="{2BD1005F-9AE4-4D60-A649-8EBCDF06EAB3}">
      <dsp:nvSpPr>
        <dsp:cNvPr id="0" name=""/>
        <dsp:cNvSpPr/>
      </dsp:nvSpPr>
      <dsp:spPr>
        <a:xfrm>
          <a:off x="4938195" y="1928295"/>
          <a:ext cx="2751906" cy="1651143"/>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nb-NO" sz="2800" kern="1200" dirty="0" err="1">
              <a:latin typeface="Aharoni" panose="02010803020104030203" pitchFamily="2" charset="-79"/>
              <a:cs typeface="Aharoni" panose="02010803020104030203" pitchFamily="2" charset="-79"/>
            </a:rPr>
            <a:t>Wish</a:t>
          </a:r>
          <a:r>
            <a:rPr lang="nb-NO" sz="2800" kern="1200" dirty="0">
              <a:latin typeface="Aharoni" panose="02010803020104030203" pitchFamily="2" charset="-79"/>
              <a:cs typeface="Aharoni" panose="02010803020104030203" pitchFamily="2" charset="-79"/>
            </a:rPr>
            <a:t> </a:t>
          </a:r>
          <a:r>
            <a:rPr lang="nb-NO" sz="2800" kern="1200" dirty="0" err="1">
              <a:latin typeface="Aharoni" panose="02010803020104030203" pitchFamily="2" charset="-79"/>
              <a:cs typeface="Aharoni" panose="02010803020104030203" pitchFamily="2" charset="-79"/>
            </a:rPr>
            <a:t>everyone</a:t>
          </a:r>
          <a:r>
            <a:rPr lang="nb-NO" sz="2800" kern="1200" dirty="0">
              <a:latin typeface="Aharoni" panose="02010803020104030203" pitchFamily="2" charset="-79"/>
              <a:cs typeface="Aharoni" panose="02010803020104030203" pitchFamily="2" charset="-79"/>
            </a:rPr>
            <a:t> </a:t>
          </a:r>
          <a:r>
            <a:rPr lang="nb-NO" sz="2800" kern="1200" dirty="0" err="1">
              <a:latin typeface="Aharoni" panose="02010803020104030203" pitchFamily="2" charset="-79"/>
              <a:cs typeface="Aharoni" panose="02010803020104030203" pitchFamily="2" charset="-79"/>
            </a:rPr>
            <a:t>welcome</a:t>
          </a:r>
          <a:r>
            <a:rPr lang="nb-NO" sz="2800" kern="1200" dirty="0">
              <a:latin typeface="Aharoni" panose="02010803020104030203" pitchFamily="2" charset="-79"/>
              <a:cs typeface="Aharoni" panose="02010803020104030203" pitchFamily="2" charset="-79"/>
            </a:rPr>
            <a:t> to </a:t>
          </a:r>
          <a:r>
            <a:rPr lang="nb-NO" sz="2800" kern="1200" dirty="0" err="1">
              <a:latin typeface="Aharoni" panose="02010803020104030203" pitchFamily="2" charset="-79"/>
              <a:cs typeface="Aharoni" panose="02010803020104030203" pitchFamily="2" charset="-79"/>
            </a:rPr>
            <a:t>the</a:t>
          </a:r>
          <a:r>
            <a:rPr lang="nb-NO" sz="2800" kern="1200" dirty="0">
              <a:latin typeface="Aharoni" panose="02010803020104030203" pitchFamily="2" charset="-79"/>
              <a:cs typeface="Aharoni" panose="02010803020104030203" pitchFamily="2" charset="-79"/>
            </a:rPr>
            <a:t> </a:t>
          </a:r>
          <a:r>
            <a:rPr lang="nb-NO" sz="2800" kern="1200" dirty="0" err="1">
              <a:latin typeface="Aharoni" panose="02010803020104030203" pitchFamily="2" charset="-79"/>
              <a:cs typeface="Aharoni" panose="02010803020104030203" pitchFamily="2" charset="-79"/>
            </a:rPr>
            <a:t>event</a:t>
          </a:r>
          <a:endParaRPr lang="nb-NO" sz="2800" kern="1200" dirty="0">
            <a:latin typeface="Aharoni" panose="02010803020104030203" pitchFamily="2" charset="-79"/>
            <a:cs typeface="Aharoni" panose="02010803020104030203" pitchFamily="2" charset="-79"/>
          </a:endParaRPr>
        </a:p>
      </dsp:txBody>
      <dsp:txXfrm>
        <a:off x="4938195" y="1928295"/>
        <a:ext cx="2751906" cy="165114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9B3456-C61D-49FF-A4C1-4DA246F56105}" type="datetimeFigureOut">
              <a:rPr lang="pl-PL" smtClean="0"/>
              <a:t>2023-09-15</a:t>
            </a:fld>
            <a:endParaRPr lang="pl-PL" dirty="0"/>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B6D442-872C-440A-AB25-4C7EC2600B2D}" type="slidenum">
              <a:rPr lang="pl-PL" smtClean="0"/>
              <a:t>‹#›</a:t>
            </a:fld>
            <a:endParaRPr lang="pl-PL" dirty="0"/>
          </a:p>
        </p:txBody>
      </p:sp>
    </p:spTree>
    <p:extLst>
      <p:ext uri="{BB962C8B-B14F-4D97-AF65-F5344CB8AC3E}">
        <p14:creationId xmlns:p14="http://schemas.microsoft.com/office/powerpoint/2010/main" val="2275418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pl-PL"/>
              <a:t>Kliknij, aby edytować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72616ED-44AA-4090-93E7-C44BD0300CD7}" type="datetimeFigureOut">
              <a:rPr lang="pl-PL" smtClean="0"/>
              <a:t>2023-09-15</a:t>
            </a:fld>
            <a:endParaRPr lang="pl-PL"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pl-PL"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702201E7-4A14-42B5-BE89-6EF24852E0AA}" type="slidenum">
              <a:rPr lang="pl-PL" smtClean="0"/>
              <a:t>‹#›</a:t>
            </a:fld>
            <a:endParaRPr lang="pl-PL"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09207809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72616ED-44AA-4090-93E7-C44BD0300CD7}" type="datetimeFigureOut">
              <a:rPr lang="pl-PL" smtClean="0"/>
              <a:t>2023-09-15</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702201E7-4A14-42B5-BE89-6EF24852E0AA}" type="slidenum">
              <a:rPr lang="pl-PL" smtClean="0"/>
              <a:t>‹#›</a:t>
            </a:fld>
            <a:endParaRPr lang="pl-PL" dirty="0"/>
          </a:p>
        </p:txBody>
      </p:sp>
    </p:spTree>
    <p:extLst>
      <p:ext uri="{BB962C8B-B14F-4D97-AF65-F5344CB8AC3E}">
        <p14:creationId xmlns:p14="http://schemas.microsoft.com/office/powerpoint/2010/main" val="1139096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72616ED-44AA-4090-93E7-C44BD0300CD7}" type="datetimeFigureOut">
              <a:rPr lang="pl-PL" smtClean="0"/>
              <a:t>2023-09-15</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702201E7-4A14-42B5-BE89-6EF24852E0AA}" type="slidenum">
              <a:rPr lang="pl-PL" smtClean="0"/>
              <a:t>‹#›</a:t>
            </a:fld>
            <a:endParaRPr lang="pl-PL" dirty="0"/>
          </a:p>
        </p:txBody>
      </p:sp>
    </p:spTree>
    <p:extLst>
      <p:ext uri="{BB962C8B-B14F-4D97-AF65-F5344CB8AC3E}">
        <p14:creationId xmlns:p14="http://schemas.microsoft.com/office/powerpoint/2010/main" val="2979820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72616ED-44AA-4090-93E7-C44BD0300CD7}" type="datetimeFigureOut">
              <a:rPr lang="pl-PL" smtClean="0"/>
              <a:t>2023-09-15</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702201E7-4A14-42B5-BE89-6EF24852E0AA}" type="slidenum">
              <a:rPr lang="pl-PL" smtClean="0"/>
              <a:t>‹#›</a:t>
            </a:fld>
            <a:endParaRPr lang="pl-PL" dirty="0"/>
          </a:p>
        </p:txBody>
      </p:sp>
    </p:spTree>
    <p:extLst>
      <p:ext uri="{BB962C8B-B14F-4D97-AF65-F5344CB8AC3E}">
        <p14:creationId xmlns:p14="http://schemas.microsoft.com/office/powerpoint/2010/main" val="2346744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72616ED-44AA-4090-93E7-C44BD0300CD7}" type="datetimeFigureOut">
              <a:rPr lang="pl-PL" smtClean="0"/>
              <a:t>2023-09-15</a:t>
            </a:fld>
            <a:endParaRPr lang="pl-PL"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pl-PL"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702201E7-4A14-42B5-BE89-6EF24852E0AA}" type="slidenum">
              <a:rPr lang="pl-PL" smtClean="0"/>
              <a:t>‹#›</a:t>
            </a:fld>
            <a:endParaRPr lang="pl-PL"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87083578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l-PL"/>
              <a:t>Kliknij, aby edytować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C72616ED-44AA-4090-93E7-C44BD0300CD7}" type="datetimeFigureOut">
              <a:rPr lang="pl-PL" smtClean="0"/>
              <a:t>2023-09-15</a:t>
            </a:fld>
            <a:endParaRPr lang="pl-PL" dirty="0"/>
          </a:p>
        </p:txBody>
      </p:sp>
      <p:sp>
        <p:nvSpPr>
          <p:cNvPr id="6" name="Footer Placeholder 5"/>
          <p:cNvSpPr>
            <a:spLocks noGrp="1"/>
          </p:cNvSpPr>
          <p:nvPr>
            <p:ph type="ftr" sz="quarter" idx="11"/>
          </p:nvPr>
        </p:nvSpPr>
        <p:spPr/>
        <p:txBody>
          <a:bodyPr/>
          <a:lstStyle/>
          <a:p>
            <a:endParaRPr lang="pl-PL" dirty="0"/>
          </a:p>
        </p:txBody>
      </p:sp>
      <p:sp>
        <p:nvSpPr>
          <p:cNvPr id="7" name="Slide Number Placeholder 6"/>
          <p:cNvSpPr>
            <a:spLocks noGrp="1"/>
          </p:cNvSpPr>
          <p:nvPr>
            <p:ph type="sldNum" sz="quarter" idx="12"/>
          </p:nvPr>
        </p:nvSpPr>
        <p:spPr/>
        <p:txBody>
          <a:bodyPr/>
          <a:lstStyle/>
          <a:p>
            <a:fld id="{702201E7-4A14-42B5-BE89-6EF24852E0AA}" type="slidenum">
              <a:rPr lang="pl-PL" smtClean="0"/>
              <a:t>‹#›</a:t>
            </a:fld>
            <a:endParaRPr lang="pl-PL" dirty="0"/>
          </a:p>
        </p:txBody>
      </p:sp>
    </p:spTree>
    <p:extLst>
      <p:ext uri="{BB962C8B-B14F-4D97-AF65-F5344CB8AC3E}">
        <p14:creationId xmlns:p14="http://schemas.microsoft.com/office/powerpoint/2010/main" val="3957588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C72616ED-44AA-4090-93E7-C44BD0300CD7}" type="datetimeFigureOut">
              <a:rPr lang="pl-PL" smtClean="0"/>
              <a:t>2023-09-15</a:t>
            </a:fld>
            <a:endParaRPr lang="pl-PL" dirty="0"/>
          </a:p>
        </p:txBody>
      </p:sp>
      <p:sp>
        <p:nvSpPr>
          <p:cNvPr id="8" name="Footer Placeholder 7"/>
          <p:cNvSpPr>
            <a:spLocks noGrp="1"/>
          </p:cNvSpPr>
          <p:nvPr>
            <p:ph type="ftr" sz="quarter" idx="11"/>
          </p:nvPr>
        </p:nvSpPr>
        <p:spPr/>
        <p:txBody>
          <a:bodyPr/>
          <a:lstStyle/>
          <a:p>
            <a:endParaRPr lang="pl-PL" dirty="0"/>
          </a:p>
        </p:txBody>
      </p:sp>
      <p:sp>
        <p:nvSpPr>
          <p:cNvPr id="9" name="Slide Number Placeholder 8"/>
          <p:cNvSpPr>
            <a:spLocks noGrp="1"/>
          </p:cNvSpPr>
          <p:nvPr>
            <p:ph type="sldNum" sz="quarter" idx="12"/>
          </p:nvPr>
        </p:nvSpPr>
        <p:spPr/>
        <p:txBody>
          <a:bodyPr/>
          <a:lstStyle/>
          <a:p>
            <a:fld id="{702201E7-4A14-42B5-BE89-6EF24852E0AA}" type="slidenum">
              <a:rPr lang="pl-PL" smtClean="0"/>
              <a:t>‹#›</a:t>
            </a:fld>
            <a:endParaRPr lang="pl-PL" dirty="0"/>
          </a:p>
        </p:txBody>
      </p:sp>
    </p:spTree>
    <p:extLst>
      <p:ext uri="{BB962C8B-B14F-4D97-AF65-F5344CB8AC3E}">
        <p14:creationId xmlns:p14="http://schemas.microsoft.com/office/powerpoint/2010/main" val="4017160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C72616ED-44AA-4090-93E7-C44BD0300CD7}" type="datetimeFigureOut">
              <a:rPr lang="pl-PL" smtClean="0"/>
              <a:t>2023-09-15</a:t>
            </a:fld>
            <a:endParaRPr lang="pl-PL" dirty="0"/>
          </a:p>
        </p:txBody>
      </p:sp>
      <p:sp>
        <p:nvSpPr>
          <p:cNvPr id="4" name="Footer Placeholder 3"/>
          <p:cNvSpPr>
            <a:spLocks noGrp="1"/>
          </p:cNvSpPr>
          <p:nvPr>
            <p:ph type="ftr" sz="quarter" idx="11"/>
          </p:nvPr>
        </p:nvSpPr>
        <p:spPr/>
        <p:txBody>
          <a:bodyPr/>
          <a:lstStyle/>
          <a:p>
            <a:endParaRPr lang="pl-PL" dirty="0"/>
          </a:p>
        </p:txBody>
      </p:sp>
      <p:sp>
        <p:nvSpPr>
          <p:cNvPr id="5" name="Slide Number Placeholder 4"/>
          <p:cNvSpPr>
            <a:spLocks noGrp="1"/>
          </p:cNvSpPr>
          <p:nvPr>
            <p:ph type="sldNum" sz="quarter" idx="12"/>
          </p:nvPr>
        </p:nvSpPr>
        <p:spPr/>
        <p:txBody>
          <a:bodyPr/>
          <a:lstStyle/>
          <a:p>
            <a:fld id="{702201E7-4A14-42B5-BE89-6EF24852E0AA}" type="slidenum">
              <a:rPr lang="pl-PL" smtClean="0"/>
              <a:t>‹#›</a:t>
            </a:fld>
            <a:endParaRPr lang="pl-PL" dirty="0"/>
          </a:p>
        </p:txBody>
      </p:sp>
    </p:spTree>
    <p:extLst>
      <p:ext uri="{BB962C8B-B14F-4D97-AF65-F5344CB8AC3E}">
        <p14:creationId xmlns:p14="http://schemas.microsoft.com/office/powerpoint/2010/main" val="1582156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2616ED-44AA-4090-93E7-C44BD0300CD7}" type="datetimeFigureOut">
              <a:rPr lang="pl-PL" smtClean="0"/>
              <a:t>2023-09-15</a:t>
            </a:fld>
            <a:endParaRPr lang="pl-PL" dirty="0"/>
          </a:p>
        </p:txBody>
      </p:sp>
      <p:sp>
        <p:nvSpPr>
          <p:cNvPr id="3" name="Footer Placeholder 2"/>
          <p:cNvSpPr>
            <a:spLocks noGrp="1"/>
          </p:cNvSpPr>
          <p:nvPr>
            <p:ph type="ftr" sz="quarter" idx="11"/>
          </p:nvPr>
        </p:nvSpPr>
        <p:spPr/>
        <p:txBody>
          <a:bodyPr/>
          <a:lstStyle/>
          <a:p>
            <a:endParaRPr lang="pl-PL" dirty="0"/>
          </a:p>
        </p:txBody>
      </p:sp>
      <p:sp>
        <p:nvSpPr>
          <p:cNvPr id="4" name="Slide Number Placeholder 3"/>
          <p:cNvSpPr>
            <a:spLocks noGrp="1"/>
          </p:cNvSpPr>
          <p:nvPr>
            <p:ph type="sldNum" sz="quarter" idx="12"/>
          </p:nvPr>
        </p:nvSpPr>
        <p:spPr/>
        <p:txBody>
          <a:bodyPr/>
          <a:lstStyle/>
          <a:p>
            <a:fld id="{702201E7-4A14-42B5-BE89-6EF24852E0AA}" type="slidenum">
              <a:rPr lang="pl-PL" smtClean="0"/>
              <a:t>‹#›</a:t>
            </a:fld>
            <a:endParaRPr lang="pl-PL" dirty="0"/>
          </a:p>
        </p:txBody>
      </p:sp>
    </p:spTree>
    <p:extLst>
      <p:ext uri="{BB962C8B-B14F-4D97-AF65-F5344CB8AC3E}">
        <p14:creationId xmlns:p14="http://schemas.microsoft.com/office/powerpoint/2010/main" val="4118509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pl-PL"/>
              <a:t>Kliknij, aby edytować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72616ED-44AA-4090-93E7-C44BD0300CD7}" type="datetimeFigureOut">
              <a:rPr lang="pl-PL" smtClean="0"/>
              <a:t>2023-09-15</a:t>
            </a:fld>
            <a:endParaRPr lang="pl-PL"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pl-PL"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02201E7-4A14-42B5-BE89-6EF24852E0AA}" type="slidenum">
              <a:rPr lang="pl-PL" smtClean="0"/>
              <a:t>‹#›</a:t>
            </a:fld>
            <a:endParaRPr lang="pl-PL"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81487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72616ED-44AA-4090-93E7-C44BD0300CD7}" type="datetimeFigureOut">
              <a:rPr lang="pl-PL" smtClean="0"/>
              <a:t>2023-09-15</a:t>
            </a:fld>
            <a:endParaRPr lang="pl-PL"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02201E7-4A14-42B5-BE89-6EF24852E0AA}" type="slidenum">
              <a:rPr lang="pl-PL" smtClean="0"/>
              <a:t>‹#›</a:t>
            </a:fld>
            <a:endParaRPr lang="pl-PL"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9061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72616ED-44AA-4090-93E7-C44BD0300CD7}" type="datetimeFigureOut">
              <a:rPr lang="pl-PL" smtClean="0"/>
              <a:t>2023-09-15</a:t>
            </a:fld>
            <a:endParaRPr lang="pl-PL"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pl-PL"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702201E7-4A14-42B5-BE89-6EF24852E0AA}" type="slidenum">
              <a:rPr lang="pl-PL" smtClean="0"/>
              <a:t>‹#›</a:t>
            </a:fld>
            <a:endParaRPr lang="pl-PL"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25393165"/>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youtu.be/sCGBgx8o0L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9.svg"/><Relationship Id="rId7" Type="http://schemas.openxmlformats.org/officeDocument/2006/relationships/image" Target="../media/image23.sv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21.svg"/><Relationship Id="rId4" Type="http://schemas.openxmlformats.org/officeDocument/2006/relationships/image" Target="../media/image12.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770185" y="2543908"/>
            <a:ext cx="8217877" cy="2883877"/>
          </a:xfrm>
        </p:spPr>
        <p:txBody>
          <a:bodyPr>
            <a:normAutofit/>
          </a:bodyPr>
          <a:lstStyle/>
          <a:p>
            <a:r>
              <a:rPr lang="pl-PL" b="1" dirty="0" err="1">
                <a:latin typeface="Times New Roman" panose="02020603050405020304" pitchFamily="18" charset="0"/>
                <a:cs typeface="Times New Roman" panose="02020603050405020304" pitchFamily="18" charset="0"/>
              </a:rPr>
              <a:t>Key</a:t>
            </a:r>
            <a:r>
              <a:rPr lang="pl-PL" b="1" dirty="0">
                <a:latin typeface="Times New Roman" panose="02020603050405020304" pitchFamily="18" charset="0"/>
                <a:cs typeface="Times New Roman" panose="02020603050405020304" pitchFamily="18" charset="0"/>
              </a:rPr>
              <a:t> </a:t>
            </a:r>
            <a:r>
              <a:rPr lang="pl-PL" b="1" dirty="0" err="1">
                <a:latin typeface="Times New Roman" panose="02020603050405020304" pitchFamily="18" charset="0"/>
                <a:cs typeface="Times New Roman" panose="02020603050405020304" pitchFamily="18" charset="0"/>
              </a:rPr>
              <a:t>competences</a:t>
            </a:r>
            <a:r>
              <a:rPr lang="pl-PL" b="1" dirty="0">
                <a:latin typeface="Times New Roman" panose="02020603050405020304" pitchFamily="18" charset="0"/>
                <a:cs typeface="Times New Roman" panose="02020603050405020304" pitchFamily="18" charset="0"/>
              </a:rPr>
              <a:t> for </a:t>
            </a:r>
            <a:r>
              <a:rPr lang="pl-PL" b="1" dirty="0" err="1">
                <a:latin typeface="Times New Roman" panose="02020603050405020304" pitchFamily="18" charset="0"/>
                <a:cs typeface="Times New Roman" panose="02020603050405020304" pitchFamily="18" charset="0"/>
              </a:rPr>
              <a:t>people</a:t>
            </a:r>
            <a:r>
              <a:rPr lang="pl-PL" b="1" dirty="0">
                <a:latin typeface="Times New Roman" panose="02020603050405020304" pitchFamily="18" charset="0"/>
                <a:cs typeface="Times New Roman" panose="02020603050405020304" pitchFamily="18" charset="0"/>
              </a:rPr>
              <a:t> 50+</a:t>
            </a:r>
          </a:p>
          <a:p>
            <a:endParaRPr lang="pl-PL" b="1" dirty="0">
              <a:latin typeface="Times New Roman" panose="02020603050405020304" pitchFamily="18" charset="0"/>
              <a:cs typeface="Times New Roman" panose="02020603050405020304" pitchFamily="18" charset="0"/>
            </a:endParaRPr>
          </a:p>
          <a:p>
            <a:r>
              <a:rPr lang="pl-PL" sz="4000" b="1" dirty="0">
                <a:latin typeface="Times New Roman" panose="02020603050405020304" pitchFamily="18" charset="0"/>
                <a:cs typeface="Times New Roman" panose="02020603050405020304" pitchFamily="18" charset="0"/>
              </a:rPr>
              <a:t>Course</a:t>
            </a:r>
            <a:r>
              <a:rPr lang="nb-NO" sz="4000" b="1" dirty="0">
                <a:latin typeface="Times New Roman" panose="02020603050405020304" pitchFamily="18" charset="0"/>
                <a:cs typeface="Times New Roman" panose="02020603050405020304" pitchFamily="18" charset="0"/>
              </a:rPr>
              <a:t>: </a:t>
            </a:r>
            <a:r>
              <a:rPr lang="nb-NO" sz="4000" b="1" dirty="0" err="1">
                <a:latin typeface="Times New Roman" panose="02020603050405020304" pitchFamily="18" charset="0"/>
                <a:cs typeface="Times New Roman" panose="02020603050405020304" pitchFamily="18" charset="0"/>
              </a:rPr>
              <a:t>Literacy</a:t>
            </a:r>
            <a:endParaRPr lang="nb-NO" sz="4000" b="1" dirty="0">
              <a:latin typeface="Times New Roman" panose="02020603050405020304" pitchFamily="18" charset="0"/>
              <a:cs typeface="Times New Roman" panose="02020603050405020304" pitchFamily="18" charset="0"/>
            </a:endParaRPr>
          </a:p>
          <a:p>
            <a:r>
              <a:rPr lang="nb-NO" sz="4000" b="1" dirty="0">
                <a:latin typeface="Times New Roman" panose="02020603050405020304" pitchFamily="18" charset="0"/>
                <a:cs typeface="Times New Roman" panose="02020603050405020304" pitchFamily="18" charset="0"/>
              </a:rPr>
              <a:t>Material for </a:t>
            </a:r>
            <a:r>
              <a:rPr lang="nb-NO" sz="4000" b="1" dirty="0" err="1">
                <a:latin typeface="Times New Roman" panose="02020603050405020304" pitchFamily="18" charset="0"/>
                <a:cs typeface="Times New Roman" panose="02020603050405020304" pitchFamily="18" charset="0"/>
              </a:rPr>
              <a:t>learners</a:t>
            </a:r>
            <a:endParaRPr lang="pl-PL" sz="4000" b="1" dirty="0">
              <a:latin typeface="Times New Roman" panose="02020603050405020304" pitchFamily="18" charset="0"/>
              <a:cs typeface="Times New Roman" panose="02020603050405020304" pitchFamily="18" charset="0"/>
            </a:endParaRPr>
          </a:p>
        </p:txBody>
      </p:sp>
      <p:pic>
        <p:nvPicPr>
          <p:cNvPr id="4" name="Obraz 3" descr="C:\Users\FFI\Desktop\nowe projekty 2021\DEINDE\Erasmus+ 2021\co-funded_en\Horizontal\JPEG\EN Co-funded by the EU_POS.jpg"/>
          <p:cNvPicPr/>
          <p:nvPr/>
        </p:nvPicPr>
        <p:blipFill>
          <a:blip r:embed="rId2"/>
          <a:srcRect/>
          <a:stretch>
            <a:fillRect/>
          </a:stretch>
        </p:blipFill>
        <p:spPr>
          <a:xfrm>
            <a:off x="1399686" y="1330936"/>
            <a:ext cx="4375150" cy="915035"/>
          </a:xfrm>
          <a:prstGeom prst="rect">
            <a:avLst/>
          </a:prstGeom>
          <a:noFill/>
          <a:ln>
            <a:noFill/>
            <a:prstDash/>
          </a:ln>
        </p:spPr>
      </p:pic>
      <p:pic>
        <p:nvPicPr>
          <p:cNvPr id="5" name="Image 1"/>
          <p:cNvPicPr/>
          <p:nvPr/>
        </p:nvPicPr>
        <p:blipFill>
          <a:blip r:embed="rId3"/>
          <a:srcRect/>
          <a:stretch>
            <a:fillRect/>
          </a:stretch>
        </p:blipFill>
        <p:spPr>
          <a:xfrm>
            <a:off x="9615122" y="4208585"/>
            <a:ext cx="1238250" cy="1219200"/>
          </a:xfrm>
          <a:prstGeom prst="rect">
            <a:avLst/>
          </a:prstGeom>
          <a:noFill/>
          <a:ln>
            <a:noFill/>
            <a:prstDash/>
          </a:ln>
        </p:spPr>
      </p:pic>
    </p:spTree>
    <p:extLst>
      <p:ext uri="{BB962C8B-B14F-4D97-AF65-F5344CB8AC3E}">
        <p14:creationId xmlns:p14="http://schemas.microsoft.com/office/powerpoint/2010/main" val="1836898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5FD2362-4ED1-1579-1047-67EB2ECE456D}"/>
              </a:ext>
            </a:extLst>
          </p:cNvPr>
          <p:cNvSpPr>
            <a:spLocks noGrp="1"/>
          </p:cNvSpPr>
          <p:nvPr>
            <p:ph type="title"/>
          </p:nvPr>
        </p:nvSpPr>
        <p:spPr>
          <a:xfrm>
            <a:off x="1371600" y="685800"/>
            <a:ext cx="9601200" cy="773130"/>
          </a:xfrm>
        </p:spPr>
        <p:txBody>
          <a:bodyPr/>
          <a:lstStyle/>
          <a:p>
            <a:r>
              <a:rPr lang="nb-NO" dirty="0" err="1">
                <a:latin typeface="Söhne"/>
              </a:rPr>
              <a:t>Invitation</a:t>
            </a:r>
            <a:r>
              <a:rPr lang="nb-NO" dirty="0">
                <a:latin typeface="Söhne"/>
              </a:rPr>
              <a:t> to a </a:t>
            </a:r>
            <a:r>
              <a:rPr lang="nb-NO" dirty="0" err="1">
                <a:latin typeface="Söhne"/>
              </a:rPr>
              <a:t>public</a:t>
            </a:r>
            <a:r>
              <a:rPr lang="nb-NO" dirty="0">
                <a:latin typeface="Söhne"/>
              </a:rPr>
              <a:t> </a:t>
            </a:r>
            <a:r>
              <a:rPr lang="nb-NO" dirty="0" err="1">
                <a:latin typeface="Söhne"/>
              </a:rPr>
              <a:t>event</a:t>
            </a:r>
            <a:endParaRPr lang="nb-NO" dirty="0">
              <a:latin typeface="Söhne"/>
            </a:endParaRPr>
          </a:p>
        </p:txBody>
      </p:sp>
      <p:sp>
        <p:nvSpPr>
          <p:cNvPr id="3" name="Plassholder for innhold 2">
            <a:extLst>
              <a:ext uri="{FF2B5EF4-FFF2-40B4-BE49-F238E27FC236}">
                <a16:creationId xmlns:a16="http://schemas.microsoft.com/office/drawing/2014/main" xmlns="" id="{12288104-209C-5111-87A0-32A15C6D5BF0}"/>
              </a:ext>
            </a:extLst>
          </p:cNvPr>
          <p:cNvSpPr>
            <a:spLocks noGrp="1"/>
          </p:cNvSpPr>
          <p:nvPr>
            <p:ph idx="1"/>
          </p:nvPr>
        </p:nvSpPr>
        <p:spPr>
          <a:xfrm>
            <a:off x="1371600" y="1582219"/>
            <a:ext cx="9601200" cy="4869951"/>
          </a:xfrm>
        </p:spPr>
        <p:txBody>
          <a:bodyPr>
            <a:normAutofit/>
          </a:bodyPr>
          <a:lstStyle/>
          <a:p>
            <a:pPr marL="0" indent="0" algn="l">
              <a:buNone/>
            </a:pPr>
            <a:r>
              <a:rPr lang="en-US" sz="2400" b="0" i="0" dirty="0">
                <a:solidFill>
                  <a:srgbClr val="374151"/>
                </a:solidFill>
                <a:effectLst/>
                <a:latin typeface="Söhne"/>
              </a:rPr>
              <a:t>You're invited to the International Food Festival organized by the women's group Dialogue! Join us on Saturday 20</a:t>
            </a:r>
            <a:r>
              <a:rPr lang="en-US" sz="2400" b="0" i="0" baseline="30000" dirty="0">
                <a:solidFill>
                  <a:srgbClr val="374151"/>
                </a:solidFill>
                <a:effectLst/>
                <a:latin typeface="Söhne"/>
              </a:rPr>
              <a:t>th</a:t>
            </a:r>
            <a:r>
              <a:rPr lang="en-US" sz="2400" b="0" i="0" dirty="0">
                <a:solidFill>
                  <a:srgbClr val="374151"/>
                </a:solidFill>
                <a:effectLst/>
                <a:latin typeface="Söhne"/>
              </a:rPr>
              <a:t> of May, from 12.00 to 15.00, at the beautiful Victory Park in the city center. There will also be music and entertainment to enhance your experience. So come and join us for an afternoon of fun, food, and friendship! Don't miss this chance to taste the world, right here in our city.</a:t>
            </a:r>
          </a:p>
          <a:p>
            <a:pPr marL="0" indent="0" algn="l">
              <a:buNone/>
            </a:pPr>
            <a:r>
              <a:rPr lang="en-US" sz="2400" b="0" i="0" dirty="0">
                <a:solidFill>
                  <a:srgbClr val="374151"/>
                </a:solidFill>
                <a:effectLst/>
                <a:latin typeface="Söhne"/>
              </a:rPr>
              <a:t>Entrance is free, and all are welcome. We hope to see you there!</a:t>
            </a:r>
          </a:p>
          <a:p>
            <a:pPr marL="0" indent="0" algn="l">
              <a:buNone/>
            </a:pPr>
            <a:r>
              <a:rPr lang="en-US" sz="2400" b="0" i="0" dirty="0">
                <a:solidFill>
                  <a:srgbClr val="374151"/>
                </a:solidFill>
                <a:effectLst/>
                <a:latin typeface="Söhne"/>
              </a:rPr>
              <a:t>For more information</a:t>
            </a:r>
            <a:r>
              <a:rPr lang="en-US" sz="2400" dirty="0">
                <a:solidFill>
                  <a:srgbClr val="374151"/>
                </a:solidFill>
                <a:latin typeface="Söhne"/>
              </a:rPr>
              <a:t>, contact: XXX</a:t>
            </a:r>
            <a:endParaRPr lang="en-US" sz="2400" b="0" i="0" dirty="0">
              <a:solidFill>
                <a:srgbClr val="374151"/>
              </a:solidFill>
              <a:effectLst/>
              <a:latin typeface="Söhne"/>
            </a:endParaRPr>
          </a:p>
          <a:p>
            <a:pPr marL="0" indent="0" algn="l">
              <a:buNone/>
            </a:pPr>
            <a:endParaRPr lang="en-US" sz="2400" b="0" i="0" dirty="0">
              <a:solidFill>
                <a:srgbClr val="374151"/>
              </a:solidFill>
              <a:effectLst/>
              <a:latin typeface="Söhne"/>
            </a:endParaRPr>
          </a:p>
          <a:p>
            <a:pPr marL="0" indent="0" algn="l">
              <a:buNone/>
            </a:pPr>
            <a:endParaRPr lang="en-US" sz="2400" dirty="0">
              <a:solidFill>
                <a:srgbClr val="374151"/>
              </a:solidFill>
              <a:latin typeface="Söhne"/>
            </a:endParaRPr>
          </a:p>
          <a:p>
            <a:pPr marL="0" indent="0" algn="l">
              <a:buNone/>
            </a:pPr>
            <a:endParaRPr lang="en-US" sz="2400" b="0" i="0" dirty="0">
              <a:solidFill>
                <a:srgbClr val="374151"/>
              </a:solidFill>
              <a:effectLst/>
              <a:latin typeface="Söhne"/>
            </a:endParaRPr>
          </a:p>
          <a:p>
            <a:pPr marL="0" indent="0" algn="l">
              <a:buNone/>
            </a:pPr>
            <a:endParaRPr lang="en-US" sz="2400" b="0" i="0" dirty="0">
              <a:solidFill>
                <a:srgbClr val="374151"/>
              </a:solidFill>
              <a:effectLst/>
              <a:latin typeface="Söhne"/>
            </a:endParaRPr>
          </a:p>
          <a:p>
            <a:endParaRPr lang="nb-NO" dirty="0"/>
          </a:p>
        </p:txBody>
      </p:sp>
      <p:pic>
        <p:nvPicPr>
          <p:cNvPr id="5" name="Grafikk 4" descr="Pasta">
            <a:extLst>
              <a:ext uri="{FF2B5EF4-FFF2-40B4-BE49-F238E27FC236}">
                <a16:creationId xmlns:a16="http://schemas.microsoft.com/office/drawing/2014/main" xmlns="" id="{9FE6F03D-09D2-AF8C-289A-C81F14F0B66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848626" y="4292081"/>
            <a:ext cx="2477784" cy="2477784"/>
          </a:xfrm>
          <a:prstGeom prst="rect">
            <a:avLst/>
          </a:prstGeom>
        </p:spPr>
      </p:pic>
    </p:spTree>
    <p:extLst>
      <p:ext uri="{BB962C8B-B14F-4D97-AF65-F5344CB8AC3E}">
        <p14:creationId xmlns:p14="http://schemas.microsoft.com/office/powerpoint/2010/main" val="1979977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0C650898-726E-0742-2F58-349E85D2819E}"/>
              </a:ext>
            </a:extLst>
          </p:cNvPr>
          <p:cNvSpPr>
            <a:spLocks noGrp="1"/>
          </p:cNvSpPr>
          <p:nvPr>
            <p:ph type="title"/>
          </p:nvPr>
        </p:nvSpPr>
        <p:spPr>
          <a:xfrm>
            <a:off x="1371600" y="685800"/>
            <a:ext cx="9601200" cy="660115"/>
          </a:xfrm>
        </p:spPr>
        <p:txBody>
          <a:bodyPr>
            <a:normAutofit fontScale="90000"/>
          </a:bodyPr>
          <a:lstStyle/>
          <a:p>
            <a:r>
              <a:rPr lang="nb-NO" dirty="0" err="1">
                <a:latin typeface="Söhne"/>
              </a:rPr>
              <a:t>Invitation</a:t>
            </a:r>
            <a:r>
              <a:rPr lang="nb-NO" dirty="0">
                <a:latin typeface="Söhne"/>
              </a:rPr>
              <a:t> to a private </a:t>
            </a:r>
            <a:r>
              <a:rPr lang="nb-NO" dirty="0" err="1">
                <a:latin typeface="Söhne"/>
              </a:rPr>
              <a:t>event</a:t>
            </a:r>
            <a:endParaRPr lang="nb-NO" dirty="0">
              <a:latin typeface="Söhne"/>
            </a:endParaRPr>
          </a:p>
        </p:txBody>
      </p:sp>
      <p:sp>
        <p:nvSpPr>
          <p:cNvPr id="3" name="Plassholder for innhold 2">
            <a:extLst>
              <a:ext uri="{FF2B5EF4-FFF2-40B4-BE49-F238E27FC236}">
                <a16:creationId xmlns:a16="http://schemas.microsoft.com/office/drawing/2014/main" xmlns="" id="{ACA25B15-0471-6774-BDF7-6A8EF3C638B9}"/>
              </a:ext>
            </a:extLst>
          </p:cNvPr>
          <p:cNvSpPr>
            <a:spLocks noGrp="1"/>
          </p:cNvSpPr>
          <p:nvPr>
            <p:ph idx="1"/>
          </p:nvPr>
        </p:nvSpPr>
        <p:spPr>
          <a:xfrm>
            <a:off x="1371600" y="1428107"/>
            <a:ext cx="9601200" cy="5024063"/>
          </a:xfrm>
        </p:spPr>
        <p:txBody>
          <a:bodyPr/>
          <a:lstStyle/>
          <a:p>
            <a:pPr marL="0" indent="0" algn="l">
              <a:buNone/>
            </a:pPr>
            <a:r>
              <a:rPr lang="en-US" b="0" i="0" dirty="0">
                <a:solidFill>
                  <a:srgbClr val="374151"/>
                </a:solidFill>
                <a:effectLst/>
                <a:latin typeface="Söhne"/>
              </a:rPr>
              <a:t>Dear Ingrid and Mariusz</a:t>
            </a:r>
          </a:p>
          <a:p>
            <a:pPr marL="0" indent="0" algn="l">
              <a:buNone/>
            </a:pPr>
            <a:r>
              <a:rPr lang="en-US" b="0" i="0" dirty="0">
                <a:solidFill>
                  <a:srgbClr val="374151"/>
                </a:solidFill>
                <a:effectLst/>
                <a:latin typeface="Söhne"/>
              </a:rPr>
              <a:t>It's been five years since we took that amazing trip to Greece, and we've been thinking about it a lot lately. </a:t>
            </a:r>
            <a:r>
              <a:rPr lang="en-US" dirty="0">
                <a:solidFill>
                  <a:srgbClr val="374151"/>
                </a:solidFill>
                <a:latin typeface="Söhne"/>
              </a:rPr>
              <a:t>We</a:t>
            </a:r>
            <a:r>
              <a:rPr lang="en-US" b="0" i="0" dirty="0">
                <a:solidFill>
                  <a:srgbClr val="374151"/>
                </a:solidFill>
                <a:effectLst/>
                <a:latin typeface="Söhne"/>
              </a:rPr>
              <a:t> thought it would be great to get together with our group of friends to reminisce and catch up.</a:t>
            </a:r>
          </a:p>
          <a:p>
            <a:pPr marL="0" indent="0" algn="l">
              <a:buNone/>
            </a:pPr>
            <a:r>
              <a:rPr lang="en-US" b="0" i="0" dirty="0">
                <a:solidFill>
                  <a:srgbClr val="374151"/>
                </a:solidFill>
                <a:effectLst/>
                <a:latin typeface="Söhne"/>
              </a:rPr>
              <a:t>So, we are organizing a small dinner soiree on November 25th at our place in Huelva Street 18, and we would love for you to join us. We'll be cooking some delicious Greek food, and we'll be listening to Greek music to set the mood. It's going to be a night full of laughter, good food, and fond memories.</a:t>
            </a:r>
          </a:p>
          <a:p>
            <a:pPr marL="0" indent="0" algn="l">
              <a:buNone/>
            </a:pPr>
            <a:r>
              <a:rPr lang="en-US" b="0" i="0" dirty="0">
                <a:solidFill>
                  <a:srgbClr val="374151"/>
                </a:solidFill>
                <a:effectLst/>
                <a:latin typeface="Söhne"/>
              </a:rPr>
              <a:t>Please let us know by November 20th if you can make it, so we can plan accordingly. We can't wait to see you two and spend an evening together.</a:t>
            </a:r>
          </a:p>
          <a:p>
            <a:pPr marL="0" indent="0" algn="l">
              <a:buNone/>
            </a:pPr>
            <a:r>
              <a:rPr lang="en-US" b="0" i="0" dirty="0">
                <a:solidFill>
                  <a:srgbClr val="374151"/>
                </a:solidFill>
                <a:effectLst/>
                <a:latin typeface="Söhne"/>
              </a:rPr>
              <a:t>Best regards,</a:t>
            </a:r>
          </a:p>
          <a:p>
            <a:pPr marL="0" indent="0" algn="l">
              <a:buNone/>
            </a:pPr>
            <a:r>
              <a:rPr lang="en-US" dirty="0">
                <a:solidFill>
                  <a:srgbClr val="374151"/>
                </a:solidFill>
                <a:latin typeface="Söhne"/>
              </a:rPr>
              <a:t>Amina and Anne</a:t>
            </a:r>
          </a:p>
          <a:p>
            <a:pPr marL="0" indent="0" algn="l">
              <a:buNone/>
            </a:pPr>
            <a:r>
              <a:rPr lang="en-US" b="0" i="0" dirty="0">
                <a:solidFill>
                  <a:srgbClr val="374151"/>
                </a:solidFill>
                <a:effectLst/>
                <a:latin typeface="Söhne"/>
              </a:rPr>
              <a:t>(phone number for contact)</a:t>
            </a:r>
          </a:p>
          <a:p>
            <a:endParaRPr lang="nb-NO" dirty="0"/>
          </a:p>
        </p:txBody>
      </p:sp>
    </p:spTree>
    <p:extLst>
      <p:ext uri="{BB962C8B-B14F-4D97-AF65-F5344CB8AC3E}">
        <p14:creationId xmlns:p14="http://schemas.microsoft.com/office/powerpoint/2010/main" val="2635451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928B9915-791D-5F3F-D6D6-83A39F93AA18}"/>
              </a:ext>
            </a:extLst>
          </p:cNvPr>
          <p:cNvSpPr>
            <a:spLocks noGrp="1"/>
          </p:cNvSpPr>
          <p:nvPr>
            <p:ph type="title"/>
          </p:nvPr>
        </p:nvSpPr>
        <p:spPr>
          <a:xfrm>
            <a:off x="1371600" y="308225"/>
            <a:ext cx="9601200" cy="1863475"/>
          </a:xfrm>
        </p:spPr>
        <p:txBody>
          <a:bodyPr/>
          <a:lstStyle/>
          <a:p>
            <a:pPr algn="ctr"/>
            <a:r>
              <a:rPr lang="nb-NO" dirty="0">
                <a:latin typeface="Söhne"/>
              </a:rPr>
              <a:t>How to </a:t>
            </a:r>
            <a:r>
              <a:rPr lang="nb-NO" dirty="0" err="1">
                <a:latin typeface="Söhne"/>
              </a:rPr>
              <a:t>get</a:t>
            </a:r>
            <a:r>
              <a:rPr lang="nb-NO" dirty="0">
                <a:latin typeface="Söhne"/>
              </a:rPr>
              <a:t> </a:t>
            </a:r>
            <a:r>
              <a:rPr lang="nb-NO" dirty="0" err="1">
                <a:latin typeface="Söhne"/>
              </a:rPr>
              <a:t>started</a:t>
            </a:r>
            <a:r>
              <a:rPr lang="nb-NO" dirty="0">
                <a:latin typeface="Söhne"/>
              </a:rPr>
              <a:t> – </a:t>
            </a:r>
            <a:r>
              <a:rPr lang="nb-NO" dirty="0" err="1">
                <a:latin typeface="Söhne"/>
              </a:rPr>
              <a:t>short</a:t>
            </a:r>
            <a:r>
              <a:rPr lang="nb-NO" dirty="0">
                <a:latin typeface="Söhne"/>
              </a:rPr>
              <a:t> form</a:t>
            </a:r>
            <a:br>
              <a:rPr lang="nb-NO" dirty="0">
                <a:latin typeface="Söhne"/>
              </a:rPr>
            </a:br>
            <a:r>
              <a:rPr lang="nb-NO" dirty="0">
                <a:latin typeface="Söhne"/>
              </a:rPr>
              <a:t>A </a:t>
            </a:r>
            <a:r>
              <a:rPr lang="nb-NO" dirty="0" err="1">
                <a:latin typeface="Söhne"/>
              </a:rPr>
              <a:t>meeting</a:t>
            </a:r>
            <a:r>
              <a:rPr lang="nb-NO" dirty="0">
                <a:latin typeface="Söhne"/>
              </a:rPr>
              <a:t> </a:t>
            </a:r>
            <a:r>
              <a:rPr lang="nb-NO" dirty="0" err="1">
                <a:latin typeface="Söhne"/>
              </a:rPr>
              <a:t>summary</a:t>
            </a:r>
            <a:endParaRPr lang="nb-NO" dirty="0">
              <a:latin typeface="Söhne"/>
            </a:endParaRPr>
          </a:p>
        </p:txBody>
      </p:sp>
      <p:sp>
        <p:nvSpPr>
          <p:cNvPr id="3" name="Plassholder for innhold 2">
            <a:extLst>
              <a:ext uri="{FF2B5EF4-FFF2-40B4-BE49-F238E27FC236}">
                <a16:creationId xmlns:a16="http://schemas.microsoft.com/office/drawing/2014/main" xmlns="" id="{DECAAE7B-BF1F-D814-702A-BFCB738CEBE8}"/>
              </a:ext>
            </a:extLst>
          </p:cNvPr>
          <p:cNvSpPr>
            <a:spLocks noGrp="1"/>
          </p:cNvSpPr>
          <p:nvPr>
            <p:ph idx="1"/>
          </p:nvPr>
        </p:nvSpPr>
        <p:spPr>
          <a:xfrm>
            <a:off x="1371600" y="1931542"/>
            <a:ext cx="9601200" cy="4926458"/>
          </a:xfrm>
        </p:spPr>
        <p:txBody>
          <a:bodyPr>
            <a:normAutofit lnSpcReduction="10000"/>
          </a:bodyPr>
          <a:lstStyle/>
          <a:p>
            <a:r>
              <a:rPr lang="en-AU" sz="2200" dirty="0">
                <a:latin typeface="Söhne"/>
              </a:rPr>
              <a:t>Writing a meeting summary is a useful skill both at work and in any collective activity where planning takes place. The summary makes it easier to follow the decisions and work processes </a:t>
            </a:r>
            <a:r>
              <a:rPr lang="en-AU" sz="2200" dirty="0" err="1">
                <a:latin typeface="Söhne"/>
              </a:rPr>
              <a:t>neede</a:t>
            </a:r>
            <a:r>
              <a:rPr lang="en-AU" sz="2200" dirty="0">
                <a:latin typeface="Söhne"/>
              </a:rPr>
              <a:t> for the common goal. </a:t>
            </a:r>
          </a:p>
          <a:p>
            <a:r>
              <a:rPr lang="en-AU" sz="2200" dirty="0">
                <a:latin typeface="Söhne"/>
              </a:rPr>
              <a:t>Official meetings have an agenda – a list of issues that will be discussed in the meeting. Usually, the points in the agenda are used as the main points in the summary, too. </a:t>
            </a:r>
          </a:p>
          <a:p>
            <a:r>
              <a:rPr lang="en-AU" sz="2200" dirty="0">
                <a:latin typeface="Söhne"/>
              </a:rPr>
              <a:t>Sometimes the agenda does not exist, and the person writing the summary (often called the secretary of the meeting) will have to evaluate what is important to include in the summary. If you are unsure, you can ask the attendees if the subject should be included in the summary. You can also read the main points of your summary to everyone in the end of the meeting.</a:t>
            </a:r>
          </a:p>
          <a:p>
            <a:r>
              <a:rPr lang="en-AU" sz="2200" dirty="0">
                <a:latin typeface="Söhne"/>
              </a:rPr>
              <a:t>Send a copy of the meeting summary both to everyone who attended the meeting and those who were invited, but were not present. </a:t>
            </a:r>
            <a:r>
              <a:rPr lang="nb-NO" dirty="0"/>
              <a:t>		</a:t>
            </a:r>
          </a:p>
          <a:p>
            <a:pPr marL="0" indent="0">
              <a:buNone/>
            </a:pPr>
            <a:endParaRPr lang="nb-NO" dirty="0"/>
          </a:p>
        </p:txBody>
      </p:sp>
    </p:spTree>
    <p:extLst>
      <p:ext uri="{BB962C8B-B14F-4D97-AF65-F5344CB8AC3E}">
        <p14:creationId xmlns:p14="http://schemas.microsoft.com/office/powerpoint/2010/main" val="1340118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FFF03CA9-E127-6A35-99C1-2B20CB6DA861}"/>
              </a:ext>
            </a:extLst>
          </p:cNvPr>
          <p:cNvSpPr>
            <a:spLocks noGrp="1"/>
          </p:cNvSpPr>
          <p:nvPr>
            <p:ph type="title"/>
          </p:nvPr>
        </p:nvSpPr>
        <p:spPr>
          <a:xfrm>
            <a:off x="1371600" y="308226"/>
            <a:ext cx="10012166" cy="986318"/>
          </a:xfrm>
        </p:spPr>
        <p:txBody>
          <a:bodyPr>
            <a:normAutofit fontScale="90000"/>
          </a:bodyPr>
          <a:lstStyle/>
          <a:p>
            <a:r>
              <a:rPr lang="nb-NO" dirty="0" err="1">
                <a:latin typeface="Söhne"/>
              </a:rPr>
              <a:t>What</a:t>
            </a:r>
            <a:r>
              <a:rPr lang="nb-NO" dirty="0">
                <a:latin typeface="Söhne"/>
              </a:rPr>
              <a:t> </a:t>
            </a:r>
            <a:r>
              <a:rPr lang="nb-NO" dirty="0" err="1">
                <a:latin typeface="Söhne"/>
              </a:rPr>
              <a:t>should</a:t>
            </a:r>
            <a:r>
              <a:rPr lang="nb-NO" dirty="0">
                <a:latin typeface="Söhne"/>
              </a:rPr>
              <a:t> be </a:t>
            </a:r>
            <a:r>
              <a:rPr lang="nb-NO" dirty="0" err="1">
                <a:latin typeface="Söhne"/>
              </a:rPr>
              <a:t>included</a:t>
            </a:r>
            <a:r>
              <a:rPr lang="nb-NO" dirty="0">
                <a:latin typeface="Söhne"/>
              </a:rPr>
              <a:t> in a </a:t>
            </a:r>
            <a:r>
              <a:rPr lang="nb-NO" dirty="0" err="1">
                <a:latin typeface="Söhne"/>
              </a:rPr>
              <a:t>summary</a:t>
            </a:r>
            <a:r>
              <a:rPr lang="nb-NO" dirty="0">
                <a:latin typeface="Söhne"/>
              </a:rPr>
              <a:t>?</a:t>
            </a:r>
          </a:p>
        </p:txBody>
      </p:sp>
      <p:sp>
        <p:nvSpPr>
          <p:cNvPr id="3" name="Plassholder for innhold 2">
            <a:extLst>
              <a:ext uri="{FF2B5EF4-FFF2-40B4-BE49-F238E27FC236}">
                <a16:creationId xmlns:a16="http://schemas.microsoft.com/office/drawing/2014/main" xmlns="" id="{B4E131B7-1DE1-CA8B-6C3A-F805A49FE666}"/>
              </a:ext>
            </a:extLst>
          </p:cNvPr>
          <p:cNvSpPr>
            <a:spLocks noGrp="1"/>
          </p:cNvSpPr>
          <p:nvPr>
            <p:ph idx="1"/>
          </p:nvPr>
        </p:nvSpPr>
        <p:spPr>
          <a:xfrm>
            <a:off x="1219200" y="1458929"/>
            <a:ext cx="9753600" cy="5270643"/>
          </a:xfrm>
        </p:spPr>
        <p:txBody>
          <a:bodyPr>
            <a:normAutofit lnSpcReduction="10000"/>
          </a:bodyPr>
          <a:lstStyle/>
          <a:p>
            <a:pPr algn="l">
              <a:buFont typeface="+mj-lt"/>
              <a:buAutoNum type="arabicPeriod"/>
            </a:pPr>
            <a:r>
              <a:rPr lang="en-US" sz="2400" b="0" i="0" dirty="0">
                <a:solidFill>
                  <a:srgbClr val="374151"/>
                </a:solidFill>
                <a:effectLst/>
                <a:latin typeface="Söhne"/>
              </a:rPr>
              <a:t>Date, time and location of the meeting</a:t>
            </a:r>
          </a:p>
          <a:p>
            <a:pPr algn="l">
              <a:buFont typeface="+mj-lt"/>
              <a:buAutoNum type="arabicPeriod"/>
            </a:pPr>
            <a:r>
              <a:rPr lang="en-US" sz="2400" b="0" i="0" dirty="0">
                <a:solidFill>
                  <a:srgbClr val="374151"/>
                </a:solidFill>
                <a:effectLst/>
                <a:latin typeface="Söhne"/>
              </a:rPr>
              <a:t>List of attendees and their roles or positions</a:t>
            </a:r>
          </a:p>
          <a:p>
            <a:pPr algn="l">
              <a:buFont typeface="+mj-lt"/>
              <a:buAutoNum type="arabicPeriod"/>
            </a:pPr>
            <a:r>
              <a:rPr lang="en-US" sz="2400" b="0" i="0" dirty="0">
                <a:solidFill>
                  <a:srgbClr val="374151"/>
                </a:solidFill>
                <a:effectLst/>
                <a:latin typeface="Söhne"/>
              </a:rPr>
              <a:t>Brief overview of the agenda and topics discussed</a:t>
            </a:r>
          </a:p>
          <a:p>
            <a:pPr algn="l">
              <a:buFont typeface="+mj-lt"/>
              <a:buAutoNum type="arabicPeriod"/>
            </a:pPr>
            <a:r>
              <a:rPr lang="en-US" sz="2400" b="0" i="0" dirty="0">
                <a:solidFill>
                  <a:srgbClr val="374151"/>
                </a:solidFill>
                <a:effectLst/>
                <a:latin typeface="Söhne"/>
              </a:rPr>
              <a:t>Summary of the main points or decisions made during the meeting</a:t>
            </a:r>
          </a:p>
          <a:p>
            <a:pPr algn="l">
              <a:buFont typeface="+mj-lt"/>
              <a:buAutoNum type="arabicPeriod"/>
            </a:pPr>
            <a:r>
              <a:rPr lang="en-US" sz="2400" b="0" i="0" dirty="0">
                <a:solidFill>
                  <a:srgbClr val="374151"/>
                </a:solidFill>
                <a:effectLst/>
                <a:latin typeface="Söhne"/>
              </a:rPr>
              <a:t>Action items or next steps identified during the meeting, including who is responsible for each item and the deadline for completion</a:t>
            </a:r>
          </a:p>
          <a:p>
            <a:pPr algn="l">
              <a:buFont typeface="+mj-lt"/>
              <a:buAutoNum type="arabicPeriod"/>
            </a:pPr>
            <a:r>
              <a:rPr lang="en-US" sz="2400" b="0" i="0" dirty="0">
                <a:solidFill>
                  <a:srgbClr val="374151"/>
                </a:solidFill>
                <a:effectLst/>
                <a:latin typeface="Söhne"/>
              </a:rPr>
              <a:t>Any important announcements or updates shared during the meeting</a:t>
            </a:r>
          </a:p>
          <a:p>
            <a:pPr algn="l">
              <a:buFont typeface="+mj-lt"/>
              <a:buAutoNum type="arabicPeriod"/>
            </a:pPr>
            <a:r>
              <a:rPr lang="en-US" sz="2400" b="0" i="0" dirty="0">
                <a:solidFill>
                  <a:srgbClr val="374151"/>
                </a:solidFill>
                <a:effectLst/>
                <a:latin typeface="Söhne"/>
              </a:rPr>
              <a:t>Date and time of the next meeting, if applicable.</a:t>
            </a:r>
          </a:p>
          <a:p>
            <a:pPr marL="0" indent="0" algn="l">
              <a:buNone/>
            </a:pPr>
            <a:r>
              <a:rPr lang="en-US" sz="2400" b="0" i="0" dirty="0">
                <a:solidFill>
                  <a:srgbClr val="374151"/>
                </a:solidFill>
                <a:effectLst/>
                <a:latin typeface="Söhne"/>
              </a:rPr>
              <a:t>Keep the summary concise and to the point, focusing on the most important information shared during the meeting. It should provide a clear picture of what was discussed, what was decided, and what needs to happen next.</a:t>
            </a:r>
          </a:p>
          <a:p>
            <a:endParaRPr lang="nb-NO" dirty="0"/>
          </a:p>
        </p:txBody>
      </p:sp>
    </p:spTree>
    <p:extLst>
      <p:ext uri="{BB962C8B-B14F-4D97-AF65-F5344CB8AC3E}">
        <p14:creationId xmlns:p14="http://schemas.microsoft.com/office/powerpoint/2010/main" val="4092921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xmlns="" id="{C6ED8560-D29F-F8B1-90C8-A5EE95C2E3B7}"/>
              </a:ext>
            </a:extLst>
          </p:cNvPr>
          <p:cNvSpPr>
            <a:spLocks noGrp="1"/>
          </p:cNvSpPr>
          <p:nvPr>
            <p:ph idx="1"/>
          </p:nvPr>
        </p:nvSpPr>
        <p:spPr>
          <a:xfrm>
            <a:off x="1371600" y="246579"/>
            <a:ext cx="9847780" cy="6462445"/>
          </a:xfrm>
        </p:spPr>
        <p:txBody>
          <a:bodyPr>
            <a:normAutofit lnSpcReduction="10000"/>
          </a:bodyPr>
          <a:lstStyle/>
          <a:p>
            <a:pPr marL="0" indent="0" algn="l">
              <a:buNone/>
            </a:pPr>
            <a:r>
              <a:rPr lang="en-US" sz="2600" b="0" i="0" dirty="0">
                <a:solidFill>
                  <a:srgbClr val="374151"/>
                </a:solidFill>
                <a:effectLst/>
                <a:latin typeface="Söhne"/>
              </a:rPr>
              <a:t>Project </a:t>
            </a:r>
            <a:r>
              <a:rPr lang="en-US" sz="2600" b="0" i="0" dirty="0" err="1">
                <a:solidFill>
                  <a:srgbClr val="374151"/>
                </a:solidFill>
                <a:effectLst/>
                <a:latin typeface="Söhne"/>
              </a:rPr>
              <a:t>Fleamarket</a:t>
            </a:r>
            <a:r>
              <a:rPr lang="en-US" sz="2600" b="0" i="0" dirty="0">
                <a:solidFill>
                  <a:srgbClr val="374151"/>
                </a:solidFill>
                <a:effectLst/>
                <a:latin typeface="Söhne"/>
              </a:rPr>
              <a:t>, Meeting summary May 15</a:t>
            </a:r>
            <a:r>
              <a:rPr lang="en-US" sz="2600" b="0" i="0" baseline="30000" dirty="0">
                <a:solidFill>
                  <a:srgbClr val="374151"/>
                </a:solidFill>
                <a:effectLst/>
                <a:latin typeface="Söhne"/>
              </a:rPr>
              <a:t>th</a:t>
            </a:r>
            <a:r>
              <a:rPr lang="en-US" sz="2600" b="0" i="0" dirty="0">
                <a:solidFill>
                  <a:srgbClr val="374151"/>
                </a:solidFill>
                <a:effectLst/>
                <a:latin typeface="Söhne"/>
              </a:rPr>
              <a:t> 2023</a:t>
            </a:r>
          </a:p>
          <a:p>
            <a:pPr marL="0" indent="0" algn="l">
              <a:buNone/>
            </a:pPr>
            <a:r>
              <a:rPr lang="en-US" sz="2400" b="0" i="0" dirty="0">
                <a:solidFill>
                  <a:srgbClr val="374151"/>
                </a:solidFill>
                <a:effectLst/>
                <a:latin typeface="Söhne"/>
              </a:rPr>
              <a:t>Attendees: Anna, Amina, Mariusz</a:t>
            </a:r>
          </a:p>
          <a:p>
            <a:pPr marL="0" indent="0" algn="l">
              <a:buNone/>
            </a:pPr>
            <a:r>
              <a:rPr lang="en-US" sz="2400" dirty="0">
                <a:solidFill>
                  <a:srgbClr val="374151"/>
                </a:solidFill>
                <a:latin typeface="Söhne"/>
              </a:rPr>
              <a:t>Su</a:t>
            </a:r>
            <a:r>
              <a:rPr lang="en-US" sz="2400" b="0" i="0" dirty="0">
                <a:solidFill>
                  <a:srgbClr val="374151"/>
                </a:solidFill>
                <a:effectLst/>
                <a:latin typeface="Söhne"/>
              </a:rPr>
              <a:t>mmary:</a:t>
            </a:r>
          </a:p>
          <a:p>
            <a:pPr algn="l"/>
            <a:r>
              <a:rPr lang="en-US" sz="2400" b="0" i="0" dirty="0">
                <a:solidFill>
                  <a:srgbClr val="374151"/>
                </a:solidFill>
                <a:effectLst/>
                <a:latin typeface="Söhne"/>
              </a:rPr>
              <a:t>During the meeting, we discussed the details of the flea market, which will take place on the backyard of Mariusz house on the last Saturday in June. We decided that each of us will bring their items to sell, such as clothes, books, and household items, and can ask two friends to do the same. </a:t>
            </a:r>
          </a:p>
          <a:p>
            <a:pPr algn="l"/>
            <a:r>
              <a:rPr lang="en-US" sz="2400" b="0" i="0" dirty="0">
                <a:solidFill>
                  <a:srgbClr val="374151"/>
                </a:solidFill>
                <a:effectLst/>
                <a:latin typeface="Söhne"/>
              </a:rPr>
              <a:t>Areas of responsibility: Anna will take care of setting up tables and chairs, Amina will handle pricing and selling, while Mariusz will be in charge of handling the money and keeping track of the sales.</a:t>
            </a:r>
          </a:p>
          <a:p>
            <a:pPr algn="l"/>
            <a:r>
              <a:rPr lang="en-US" sz="2400" b="0" i="0" dirty="0">
                <a:solidFill>
                  <a:srgbClr val="374151"/>
                </a:solidFill>
                <a:effectLst/>
                <a:latin typeface="Söhne"/>
              </a:rPr>
              <a:t>Finally, we brainstormed some ideas for a marketing strategy. We decided to create flyers and distribute them in the neighborhood, as well as post about the event on local community groups on social media. We will decide who does what in the next meeting.</a:t>
            </a:r>
          </a:p>
          <a:p>
            <a:pPr algn="l"/>
            <a:r>
              <a:rPr lang="en-US" sz="2400" b="0" i="0" dirty="0">
                <a:solidFill>
                  <a:srgbClr val="374151"/>
                </a:solidFill>
                <a:effectLst/>
                <a:latin typeface="Söhne"/>
              </a:rPr>
              <a:t>Next Meeting: Our next meeting will be on June 10th, 2022, at Anna's apartment to finalize the details of the flea market.</a:t>
            </a:r>
          </a:p>
          <a:p>
            <a:endParaRPr lang="nb-NO" dirty="0"/>
          </a:p>
        </p:txBody>
      </p:sp>
    </p:spTree>
    <p:extLst>
      <p:ext uri="{BB962C8B-B14F-4D97-AF65-F5344CB8AC3E}">
        <p14:creationId xmlns:p14="http://schemas.microsoft.com/office/powerpoint/2010/main" val="3047187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E3418C5-60A0-84F6-BB11-7232ADAF4E88}"/>
              </a:ext>
            </a:extLst>
          </p:cNvPr>
          <p:cNvSpPr>
            <a:spLocks noGrp="1"/>
          </p:cNvSpPr>
          <p:nvPr>
            <p:ph type="title"/>
          </p:nvPr>
        </p:nvSpPr>
        <p:spPr>
          <a:xfrm>
            <a:off x="1371600" y="685800"/>
            <a:ext cx="9601200" cy="865598"/>
          </a:xfrm>
        </p:spPr>
        <p:txBody>
          <a:bodyPr/>
          <a:lstStyle/>
          <a:p>
            <a:pPr algn="ctr"/>
            <a:r>
              <a:rPr lang="nb-NO" dirty="0" err="1"/>
              <a:t>Other</a:t>
            </a:r>
            <a:r>
              <a:rPr lang="nb-NO" dirty="0"/>
              <a:t> </a:t>
            </a:r>
            <a:r>
              <a:rPr lang="nb-NO" dirty="0" err="1"/>
              <a:t>short</a:t>
            </a:r>
            <a:r>
              <a:rPr lang="nb-NO" dirty="0"/>
              <a:t> form </a:t>
            </a:r>
            <a:r>
              <a:rPr lang="nb-NO" dirty="0" err="1"/>
              <a:t>texts</a:t>
            </a:r>
            <a:endParaRPr lang="nb-NO" dirty="0"/>
          </a:p>
        </p:txBody>
      </p:sp>
      <p:sp>
        <p:nvSpPr>
          <p:cNvPr id="3" name="Plassholder for innhold 2">
            <a:extLst>
              <a:ext uri="{FF2B5EF4-FFF2-40B4-BE49-F238E27FC236}">
                <a16:creationId xmlns:a16="http://schemas.microsoft.com/office/drawing/2014/main" xmlns="" id="{06B7399D-795A-A1BF-7141-50A1342BAA0E}"/>
              </a:ext>
            </a:extLst>
          </p:cNvPr>
          <p:cNvSpPr>
            <a:spLocks noGrp="1"/>
          </p:cNvSpPr>
          <p:nvPr>
            <p:ph idx="1"/>
          </p:nvPr>
        </p:nvSpPr>
        <p:spPr>
          <a:xfrm>
            <a:off x="1371600" y="1438381"/>
            <a:ext cx="9601200" cy="5178175"/>
          </a:xfrm>
        </p:spPr>
        <p:txBody>
          <a:bodyPr>
            <a:normAutofit/>
          </a:bodyPr>
          <a:lstStyle/>
          <a:p>
            <a:r>
              <a:rPr lang="nb-NO" sz="2400" dirty="0">
                <a:latin typeface="Söhne"/>
              </a:rPr>
              <a:t>Here </a:t>
            </a:r>
            <a:r>
              <a:rPr lang="nb-NO" sz="2400" dirty="0" err="1">
                <a:latin typeface="Söhne"/>
              </a:rPr>
              <a:t>are</a:t>
            </a:r>
            <a:r>
              <a:rPr lang="nb-NO" sz="2400" dirty="0">
                <a:latin typeface="Söhne"/>
              </a:rPr>
              <a:t> </a:t>
            </a:r>
            <a:r>
              <a:rPr lang="nb-NO" sz="2400" dirty="0" err="1">
                <a:latin typeface="Söhne"/>
              </a:rPr>
              <a:t>some</a:t>
            </a:r>
            <a:r>
              <a:rPr lang="nb-NO" sz="2400" dirty="0">
                <a:latin typeface="Söhne"/>
              </a:rPr>
              <a:t> </a:t>
            </a:r>
            <a:r>
              <a:rPr lang="nb-NO" sz="2400" dirty="0" err="1">
                <a:latin typeface="Söhne"/>
              </a:rPr>
              <a:t>other</a:t>
            </a:r>
            <a:r>
              <a:rPr lang="nb-NO" sz="2400" dirty="0">
                <a:latin typeface="Söhne"/>
              </a:rPr>
              <a:t> </a:t>
            </a:r>
            <a:r>
              <a:rPr lang="nb-NO" sz="2400" dirty="0" err="1">
                <a:latin typeface="Söhne"/>
              </a:rPr>
              <a:t>texts</a:t>
            </a:r>
            <a:r>
              <a:rPr lang="nb-NO" sz="2400" dirty="0">
                <a:latin typeface="Söhne"/>
              </a:rPr>
              <a:t> </a:t>
            </a:r>
            <a:r>
              <a:rPr lang="nb-NO" sz="2400" dirty="0" err="1">
                <a:latin typeface="Söhne"/>
              </a:rPr>
              <a:t>you</a:t>
            </a:r>
            <a:r>
              <a:rPr lang="nb-NO" sz="2400" dirty="0">
                <a:latin typeface="Söhne"/>
              </a:rPr>
              <a:t> </a:t>
            </a:r>
            <a:r>
              <a:rPr lang="nb-NO" sz="2400" dirty="0" err="1">
                <a:latin typeface="Söhne"/>
              </a:rPr>
              <a:t>might</a:t>
            </a:r>
            <a:r>
              <a:rPr lang="nb-NO" sz="2400" dirty="0">
                <a:latin typeface="Söhne"/>
              </a:rPr>
              <a:t> </a:t>
            </a:r>
            <a:r>
              <a:rPr lang="nb-NO" sz="2400" dirty="0" err="1">
                <a:latin typeface="Söhne"/>
              </a:rPr>
              <a:t>want</a:t>
            </a:r>
            <a:r>
              <a:rPr lang="nb-NO" sz="2400" dirty="0">
                <a:latin typeface="Söhne"/>
              </a:rPr>
              <a:t> to </a:t>
            </a:r>
            <a:r>
              <a:rPr lang="nb-NO" sz="2400" dirty="0" err="1">
                <a:latin typeface="Söhne"/>
              </a:rPr>
              <a:t>practise</a:t>
            </a:r>
            <a:r>
              <a:rPr lang="nb-NO" sz="2400" dirty="0">
                <a:latin typeface="Söhne"/>
              </a:rPr>
              <a:t> </a:t>
            </a:r>
            <a:r>
              <a:rPr lang="nb-NO" sz="2400" dirty="0" err="1">
                <a:latin typeface="Söhne"/>
              </a:rPr>
              <a:t>writing</a:t>
            </a:r>
            <a:r>
              <a:rPr lang="nb-NO" sz="2400" dirty="0">
                <a:latin typeface="Söhne"/>
              </a:rPr>
              <a:t>:</a:t>
            </a:r>
          </a:p>
          <a:p>
            <a:pPr marL="0" indent="0">
              <a:buNone/>
            </a:pPr>
            <a:r>
              <a:rPr lang="nb-NO" sz="2400" dirty="0">
                <a:latin typeface="Söhne"/>
              </a:rPr>
              <a:t>	Short </a:t>
            </a:r>
            <a:r>
              <a:rPr lang="nb-NO" sz="2400" dirty="0" err="1">
                <a:latin typeface="Söhne"/>
              </a:rPr>
              <a:t>messages</a:t>
            </a:r>
            <a:r>
              <a:rPr lang="nb-NO" sz="2400" dirty="0">
                <a:latin typeface="Söhne"/>
              </a:rPr>
              <a:t> to </a:t>
            </a:r>
            <a:r>
              <a:rPr lang="nb-NO" sz="2400" dirty="0" err="1">
                <a:latin typeface="Söhne"/>
              </a:rPr>
              <a:t>your</a:t>
            </a:r>
            <a:r>
              <a:rPr lang="nb-NO" sz="2400" dirty="0">
                <a:latin typeface="Söhne"/>
              </a:rPr>
              <a:t> </a:t>
            </a:r>
            <a:r>
              <a:rPr lang="nb-NO" sz="2400" dirty="0" err="1">
                <a:latin typeface="Söhne"/>
              </a:rPr>
              <a:t>employer</a:t>
            </a:r>
            <a:r>
              <a:rPr lang="nb-NO" sz="2400" dirty="0">
                <a:latin typeface="Söhne"/>
              </a:rPr>
              <a:t>, </a:t>
            </a:r>
            <a:r>
              <a:rPr lang="nb-NO" sz="2400" dirty="0" err="1">
                <a:latin typeface="Söhne"/>
              </a:rPr>
              <a:t>landlord</a:t>
            </a:r>
            <a:r>
              <a:rPr lang="nb-NO" sz="2400" dirty="0">
                <a:latin typeface="Söhne"/>
              </a:rPr>
              <a:t>, </a:t>
            </a:r>
            <a:r>
              <a:rPr lang="nb-NO" sz="2400" dirty="0" err="1">
                <a:latin typeface="Söhne"/>
              </a:rPr>
              <a:t>teacher</a:t>
            </a:r>
            <a:r>
              <a:rPr lang="nb-NO" sz="2400" dirty="0">
                <a:latin typeface="Söhne"/>
              </a:rPr>
              <a:t>, </a:t>
            </a:r>
            <a:r>
              <a:rPr lang="nb-NO" sz="2400" dirty="0" err="1">
                <a:latin typeface="Söhne"/>
              </a:rPr>
              <a:t>janitor</a:t>
            </a:r>
            <a:endParaRPr lang="nb-NO" sz="2400" dirty="0">
              <a:latin typeface="Söhne"/>
            </a:endParaRPr>
          </a:p>
          <a:p>
            <a:pPr marL="0" indent="0">
              <a:buNone/>
            </a:pPr>
            <a:r>
              <a:rPr lang="nb-NO" sz="2400" dirty="0">
                <a:latin typeface="Söhne"/>
              </a:rPr>
              <a:t>	</a:t>
            </a:r>
            <a:r>
              <a:rPr lang="nb-NO" sz="2400" dirty="0" err="1">
                <a:latin typeface="Söhne"/>
              </a:rPr>
              <a:t>Complaints</a:t>
            </a:r>
            <a:r>
              <a:rPr lang="nb-NO" sz="2400" dirty="0">
                <a:latin typeface="Söhne"/>
              </a:rPr>
              <a:t>: </a:t>
            </a:r>
            <a:r>
              <a:rPr lang="nb-NO" sz="2400" dirty="0" err="1">
                <a:latin typeface="Söhne"/>
              </a:rPr>
              <a:t>noisy</a:t>
            </a:r>
            <a:r>
              <a:rPr lang="nb-NO" sz="2400" dirty="0">
                <a:latin typeface="Söhne"/>
              </a:rPr>
              <a:t> </a:t>
            </a:r>
            <a:r>
              <a:rPr lang="nb-NO" sz="2400" dirty="0" err="1">
                <a:latin typeface="Söhne"/>
              </a:rPr>
              <a:t>neighbours</a:t>
            </a:r>
            <a:r>
              <a:rPr lang="nb-NO" sz="2400" dirty="0">
                <a:latin typeface="Söhne"/>
              </a:rPr>
              <a:t>, </a:t>
            </a:r>
            <a:r>
              <a:rPr lang="nb-NO" sz="2400" dirty="0" err="1">
                <a:latin typeface="Söhne"/>
              </a:rPr>
              <a:t>wifi</a:t>
            </a:r>
            <a:r>
              <a:rPr lang="nb-NO" sz="2400" dirty="0">
                <a:latin typeface="Söhne"/>
              </a:rPr>
              <a:t> not </a:t>
            </a:r>
            <a:r>
              <a:rPr lang="nb-NO" sz="2400" dirty="0" err="1">
                <a:latin typeface="Söhne"/>
              </a:rPr>
              <a:t>working</a:t>
            </a:r>
            <a:r>
              <a:rPr lang="nb-NO" sz="2400" dirty="0">
                <a:latin typeface="Söhne"/>
              </a:rPr>
              <a:t>, </a:t>
            </a:r>
            <a:r>
              <a:rPr lang="nb-NO" sz="2400" dirty="0" err="1">
                <a:latin typeface="Söhne"/>
              </a:rPr>
              <a:t>parking</a:t>
            </a:r>
            <a:r>
              <a:rPr lang="nb-NO" sz="2400" dirty="0">
                <a:latin typeface="Söhne"/>
              </a:rPr>
              <a:t> </a:t>
            </a:r>
            <a:r>
              <a:rPr lang="nb-NO" sz="2400" dirty="0" err="1">
                <a:latin typeface="Söhne"/>
              </a:rPr>
              <a:t>tickets</a:t>
            </a:r>
            <a:r>
              <a:rPr lang="nb-NO" sz="2400" dirty="0">
                <a:latin typeface="Söhne"/>
              </a:rPr>
              <a:t> </a:t>
            </a:r>
            <a:r>
              <a:rPr lang="nb-NO" sz="2400" dirty="0" err="1">
                <a:latin typeface="Söhne"/>
              </a:rPr>
              <a:t>etc</a:t>
            </a:r>
            <a:endParaRPr lang="nb-NO" sz="2400" dirty="0">
              <a:latin typeface="Söhne"/>
            </a:endParaRPr>
          </a:p>
          <a:p>
            <a:pPr marL="0" indent="0">
              <a:buNone/>
            </a:pPr>
            <a:r>
              <a:rPr lang="nb-NO" sz="2400" dirty="0">
                <a:latin typeface="Söhne"/>
              </a:rPr>
              <a:t>	Short </a:t>
            </a:r>
            <a:r>
              <a:rPr lang="nb-NO" sz="2400" dirty="0" err="1">
                <a:latin typeface="Söhne"/>
              </a:rPr>
              <a:t>applications</a:t>
            </a:r>
            <a:r>
              <a:rPr lang="nb-NO" sz="2400" dirty="0">
                <a:latin typeface="Söhne"/>
              </a:rPr>
              <a:t>: </a:t>
            </a:r>
            <a:r>
              <a:rPr lang="nb-NO" sz="2400" dirty="0" err="1">
                <a:latin typeface="Söhne"/>
              </a:rPr>
              <a:t>asking</a:t>
            </a:r>
            <a:r>
              <a:rPr lang="nb-NO" sz="2400" dirty="0">
                <a:latin typeface="Söhne"/>
              </a:rPr>
              <a:t> </a:t>
            </a:r>
            <a:r>
              <a:rPr lang="nb-NO" sz="2400" dirty="0" err="1">
                <a:latin typeface="Söhne"/>
              </a:rPr>
              <a:t>free</a:t>
            </a:r>
            <a:r>
              <a:rPr lang="nb-NO" sz="2400" dirty="0">
                <a:latin typeface="Söhne"/>
              </a:rPr>
              <a:t> from </a:t>
            </a:r>
            <a:r>
              <a:rPr lang="nb-NO" sz="2400" dirty="0" err="1">
                <a:latin typeface="Söhne"/>
              </a:rPr>
              <a:t>work</a:t>
            </a:r>
            <a:r>
              <a:rPr lang="nb-NO" sz="2400" dirty="0">
                <a:latin typeface="Söhne"/>
              </a:rPr>
              <a:t>/</a:t>
            </a:r>
            <a:r>
              <a:rPr lang="nb-NO" sz="2400" dirty="0" err="1">
                <a:latin typeface="Söhne"/>
              </a:rPr>
              <a:t>school</a:t>
            </a:r>
            <a:r>
              <a:rPr lang="nb-NO" sz="2400" dirty="0">
                <a:latin typeface="Söhne"/>
              </a:rPr>
              <a:t>, applying for 	</a:t>
            </a:r>
            <a:r>
              <a:rPr lang="nb-NO" sz="2400" dirty="0" err="1">
                <a:latin typeface="Söhne"/>
              </a:rPr>
              <a:t>economical</a:t>
            </a:r>
            <a:r>
              <a:rPr lang="nb-NO" sz="2400" dirty="0">
                <a:latin typeface="Söhne"/>
              </a:rPr>
              <a:t> support or </a:t>
            </a:r>
            <a:r>
              <a:rPr lang="nb-NO" sz="2400" dirty="0" err="1">
                <a:latin typeface="Söhne"/>
              </a:rPr>
              <a:t>funding</a:t>
            </a:r>
            <a:r>
              <a:rPr lang="nb-NO" sz="2400" dirty="0">
                <a:latin typeface="Söhne"/>
              </a:rPr>
              <a:t> for a </a:t>
            </a:r>
            <a:r>
              <a:rPr lang="nb-NO" sz="2400" dirty="0" err="1">
                <a:latin typeface="Söhne"/>
              </a:rPr>
              <a:t>specific</a:t>
            </a:r>
            <a:r>
              <a:rPr lang="nb-NO" sz="2400" dirty="0">
                <a:latin typeface="Söhne"/>
              </a:rPr>
              <a:t> </a:t>
            </a:r>
            <a:r>
              <a:rPr lang="nb-NO" sz="2400" dirty="0" err="1">
                <a:latin typeface="Söhne"/>
              </a:rPr>
              <a:t>project</a:t>
            </a:r>
            <a:r>
              <a:rPr lang="nb-NO" sz="2400" dirty="0">
                <a:latin typeface="Söhne"/>
              </a:rPr>
              <a:t> </a:t>
            </a:r>
            <a:r>
              <a:rPr lang="nb-NO" sz="2400" dirty="0" err="1">
                <a:latin typeface="Söhne"/>
              </a:rPr>
              <a:t>etc</a:t>
            </a:r>
            <a:endParaRPr lang="nb-NO" sz="2400" dirty="0">
              <a:latin typeface="Söhne"/>
            </a:endParaRPr>
          </a:p>
          <a:p>
            <a:pPr marL="0" indent="0">
              <a:buNone/>
            </a:pPr>
            <a:r>
              <a:rPr lang="nb-NO" sz="2400" dirty="0">
                <a:latin typeface="Söhne"/>
              </a:rPr>
              <a:t>	</a:t>
            </a:r>
            <a:r>
              <a:rPr lang="nb-NO" sz="2400" dirty="0" err="1">
                <a:latin typeface="Söhne"/>
              </a:rPr>
              <a:t>Thank</a:t>
            </a:r>
            <a:r>
              <a:rPr lang="nb-NO" sz="2400" dirty="0">
                <a:latin typeface="Söhne"/>
              </a:rPr>
              <a:t> </a:t>
            </a:r>
            <a:r>
              <a:rPr lang="nb-NO" sz="2400" dirty="0" err="1">
                <a:latin typeface="Söhne"/>
              </a:rPr>
              <a:t>you</a:t>
            </a:r>
            <a:r>
              <a:rPr lang="nb-NO" sz="2400" dirty="0">
                <a:latin typeface="Söhne"/>
              </a:rPr>
              <a:t> –notes for </a:t>
            </a:r>
            <a:r>
              <a:rPr lang="nb-NO" sz="2400" dirty="0" err="1">
                <a:latin typeface="Söhne"/>
              </a:rPr>
              <a:t>presents</a:t>
            </a:r>
            <a:r>
              <a:rPr lang="nb-NO" sz="2400" dirty="0">
                <a:latin typeface="Söhne"/>
              </a:rPr>
              <a:t>, </a:t>
            </a:r>
            <a:r>
              <a:rPr lang="nb-NO" sz="2400" dirty="0" err="1">
                <a:latin typeface="Söhne"/>
              </a:rPr>
              <a:t>kind</a:t>
            </a:r>
            <a:r>
              <a:rPr lang="nb-NO" sz="2400" dirty="0">
                <a:latin typeface="Söhne"/>
              </a:rPr>
              <a:t> </a:t>
            </a:r>
            <a:r>
              <a:rPr lang="nb-NO" sz="2400" dirty="0" err="1">
                <a:latin typeface="Söhne"/>
              </a:rPr>
              <a:t>words</a:t>
            </a:r>
            <a:r>
              <a:rPr lang="nb-NO" sz="2400" dirty="0">
                <a:latin typeface="Söhne"/>
              </a:rPr>
              <a:t> </a:t>
            </a:r>
            <a:r>
              <a:rPr lang="nb-NO" sz="2400" dirty="0" err="1">
                <a:latin typeface="Söhne"/>
              </a:rPr>
              <a:t>etc</a:t>
            </a:r>
            <a:endParaRPr lang="nb-NO" sz="2400" dirty="0">
              <a:latin typeface="Söhne"/>
            </a:endParaRPr>
          </a:p>
          <a:p>
            <a:r>
              <a:rPr lang="nb-NO" sz="2400" dirty="0" err="1">
                <a:latin typeface="Söhne"/>
              </a:rPr>
              <a:t>Always</a:t>
            </a:r>
            <a:r>
              <a:rPr lang="nb-NO" sz="2400" dirty="0">
                <a:latin typeface="Söhne"/>
              </a:rPr>
              <a:t> start </a:t>
            </a:r>
            <a:r>
              <a:rPr lang="nb-NO" sz="2400" dirty="0" err="1">
                <a:latin typeface="Söhne"/>
              </a:rPr>
              <a:t>with</a:t>
            </a:r>
            <a:r>
              <a:rPr lang="nb-NO" sz="2400" dirty="0">
                <a:latin typeface="Söhne"/>
              </a:rPr>
              <a:t> questions to </a:t>
            </a:r>
            <a:r>
              <a:rPr lang="nb-NO" sz="2400" dirty="0" err="1">
                <a:latin typeface="Söhne"/>
              </a:rPr>
              <a:t>yourself</a:t>
            </a:r>
            <a:r>
              <a:rPr lang="nb-NO" sz="2400" dirty="0">
                <a:latin typeface="Söhne"/>
              </a:rPr>
              <a:t>: </a:t>
            </a:r>
            <a:r>
              <a:rPr lang="nb-NO" sz="2400" dirty="0" err="1">
                <a:latin typeface="Söhne"/>
              </a:rPr>
              <a:t>what</a:t>
            </a:r>
            <a:r>
              <a:rPr lang="nb-NO" sz="2400" dirty="0">
                <a:latin typeface="Söhne"/>
              </a:rPr>
              <a:t>, </a:t>
            </a:r>
            <a:r>
              <a:rPr lang="nb-NO" sz="2400" dirty="0" err="1">
                <a:latin typeface="Söhne"/>
              </a:rPr>
              <a:t>where</a:t>
            </a:r>
            <a:r>
              <a:rPr lang="nb-NO" sz="2400" dirty="0">
                <a:latin typeface="Söhne"/>
              </a:rPr>
              <a:t>, </a:t>
            </a:r>
            <a:r>
              <a:rPr lang="nb-NO" sz="2400" dirty="0" err="1">
                <a:latin typeface="Söhne"/>
              </a:rPr>
              <a:t>why</a:t>
            </a:r>
            <a:r>
              <a:rPr lang="nb-NO" sz="2400" dirty="0">
                <a:latin typeface="Söhne"/>
              </a:rPr>
              <a:t>, to </a:t>
            </a:r>
            <a:r>
              <a:rPr lang="nb-NO" sz="2400" dirty="0" err="1">
                <a:latin typeface="Söhne"/>
              </a:rPr>
              <a:t>whom</a:t>
            </a:r>
            <a:r>
              <a:rPr lang="nb-NO" sz="2400" dirty="0">
                <a:latin typeface="Söhne"/>
              </a:rPr>
              <a:t> and </a:t>
            </a:r>
            <a:r>
              <a:rPr lang="nb-NO" sz="2400" dirty="0" err="1">
                <a:latin typeface="Söhne"/>
              </a:rPr>
              <a:t>how</a:t>
            </a:r>
            <a:endParaRPr lang="nb-NO" sz="2400" dirty="0">
              <a:latin typeface="Söhne"/>
            </a:endParaRPr>
          </a:p>
          <a:p>
            <a:r>
              <a:rPr lang="nb-NO" sz="2400" dirty="0" err="1">
                <a:latin typeface="Söhne"/>
              </a:rPr>
              <a:t>Remember</a:t>
            </a:r>
            <a:r>
              <a:rPr lang="nb-NO" sz="2400" dirty="0">
                <a:latin typeface="Söhne"/>
              </a:rPr>
              <a:t> </a:t>
            </a:r>
            <a:r>
              <a:rPr lang="nb-NO" sz="2400" dirty="0" err="1">
                <a:latin typeface="Söhne"/>
              </a:rPr>
              <a:t>the</a:t>
            </a:r>
            <a:r>
              <a:rPr lang="nb-NO" sz="2400" dirty="0">
                <a:latin typeface="Söhne"/>
              </a:rPr>
              <a:t> tone, </a:t>
            </a:r>
            <a:r>
              <a:rPr lang="nb-NO" sz="2400" dirty="0" err="1">
                <a:latin typeface="Söhne"/>
              </a:rPr>
              <a:t>informal</a:t>
            </a:r>
            <a:r>
              <a:rPr lang="nb-NO" sz="2400" dirty="0">
                <a:latin typeface="Söhne"/>
              </a:rPr>
              <a:t>/formal, </a:t>
            </a:r>
            <a:r>
              <a:rPr lang="nb-NO" sz="2400" dirty="0" err="1">
                <a:latin typeface="Söhne"/>
              </a:rPr>
              <a:t>friendly</a:t>
            </a:r>
            <a:r>
              <a:rPr lang="nb-NO" sz="2400" dirty="0">
                <a:latin typeface="Söhne"/>
              </a:rPr>
              <a:t>/</a:t>
            </a:r>
            <a:r>
              <a:rPr lang="nb-NO" sz="2400" dirty="0" err="1">
                <a:latin typeface="Söhne"/>
              </a:rPr>
              <a:t>firm</a:t>
            </a:r>
            <a:endParaRPr lang="nb-NO" sz="2400" dirty="0">
              <a:latin typeface="Söhne"/>
            </a:endParaRPr>
          </a:p>
          <a:p>
            <a:r>
              <a:rPr lang="nb-NO" sz="2400" dirty="0">
                <a:latin typeface="Söhne"/>
              </a:rPr>
              <a:t>Ask </a:t>
            </a:r>
            <a:r>
              <a:rPr lang="nb-NO" sz="2400" dirty="0" err="1">
                <a:latin typeface="Söhne"/>
              </a:rPr>
              <a:t>the</a:t>
            </a:r>
            <a:r>
              <a:rPr lang="nb-NO" sz="2400" dirty="0">
                <a:latin typeface="Söhne"/>
              </a:rPr>
              <a:t> </a:t>
            </a:r>
            <a:r>
              <a:rPr lang="nb-NO" sz="2400" dirty="0" err="1">
                <a:latin typeface="Söhne"/>
              </a:rPr>
              <a:t>trainer</a:t>
            </a:r>
            <a:r>
              <a:rPr lang="nb-NO" sz="2400" dirty="0">
                <a:latin typeface="Söhne"/>
              </a:rPr>
              <a:t> for more </a:t>
            </a:r>
            <a:r>
              <a:rPr lang="nb-NO" sz="2400" dirty="0" err="1">
                <a:latin typeface="Söhne"/>
              </a:rPr>
              <a:t>ideas</a:t>
            </a:r>
            <a:r>
              <a:rPr lang="nb-NO" sz="2400" dirty="0">
                <a:latin typeface="Söhne"/>
              </a:rPr>
              <a:t>!</a:t>
            </a:r>
          </a:p>
          <a:p>
            <a:pPr marL="0" indent="0">
              <a:buNone/>
            </a:pPr>
            <a:endParaRPr lang="nb-NO" dirty="0"/>
          </a:p>
        </p:txBody>
      </p:sp>
    </p:spTree>
    <p:extLst>
      <p:ext uri="{BB962C8B-B14F-4D97-AF65-F5344CB8AC3E}">
        <p14:creationId xmlns:p14="http://schemas.microsoft.com/office/powerpoint/2010/main" val="3690824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AF1E0156-F4B5-8489-54E1-8E026607050F}"/>
              </a:ext>
            </a:extLst>
          </p:cNvPr>
          <p:cNvSpPr>
            <a:spLocks noGrp="1"/>
          </p:cNvSpPr>
          <p:nvPr>
            <p:ph type="title"/>
          </p:nvPr>
        </p:nvSpPr>
        <p:spPr/>
        <p:txBody>
          <a:bodyPr/>
          <a:lstStyle/>
          <a:p>
            <a:pPr algn="ctr"/>
            <a:r>
              <a:rPr lang="nb-NO" dirty="0"/>
              <a:t>MODULE 2 – CONTRACTS, GUIDELINES AND INSTRUCTIONS</a:t>
            </a:r>
          </a:p>
        </p:txBody>
      </p:sp>
      <p:sp>
        <p:nvSpPr>
          <p:cNvPr id="3" name="Plassholder for innhold 2">
            <a:extLst>
              <a:ext uri="{FF2B5EF4-FFF2-40B4-BE49-F238E27FC236}">
                <a16:creationId xmlns:a16="http://schemas.microsoft.com/office/drawing/2014/main" xmlns="" id="{37180419-F10F-CA59-71F7-A12FD9497DBD}"/>
              </a:ext>
            </a:extLst>
          </p:cNvPr>
          <p:cNvSpPr>
            <a:spLocks noGrp="1"/>
          </p:cNvSpPr>
          <p:nvPr>
            <p:ph idx="1"/>
          </p:nvPr>
        </p:nvSpPr>
        <p:spPr/>
        <p:txBody>
          <a:bodyPr>
            <a:normAutofit/>
          </a:bodyPr>
          <a:lstStyle/>
          <a:p>
            <a:pPr marL="0" indent="0">
              <a:buNone/>
            </a:pPr>
            <a:r>
              <a:rPr lang="nb-NO" sz="2400" dirty="0"/>
              <a:t>Material:</a:t>
            </a:r>
          </a:p>
          <a:p>
            <a:pPr marL="0" indent="0">
              <a:buNone/>
            </a:pPr>
            <a:endParaRPr lang="nb-NO" sz="2400" dirty="0"/>
          </a:p>
          <a:p>
            <a:r>
              <a:rPr lang="nb-NO" sz="2400" dirty="0" err="1"/>
              <a:t>Wordbank</a:t>
            </a:r>
            <a:r>
              <a:rPr lang="nb-NO" sz="2400" dirty="0"/>
              <a:t> – </a:t>
            </a:r>
            <a:r>
              <a:rPr lang="nb-NO" sz="2400" dirty="0" err="1"/>
              <a:t>how</a:t>
            </a:r>
            <a:r>
              <a:rPr lang="nb-NO" sz="2400" dirty="0"/>
              <a:t> to </a:t>
            </a:r>
            <a:r>
              <a:rPr lang="nb-NO" sz="2400" dirty="0" err="1"/>
              <a:t>get</a:t>
            </a:r>
            <a:r>
              <a:rPr lang="nb-NO" sz="2400" dirty="0"/>
              <a:t> </a:t>
            </a:r>
            <a:r>
              <a:rPr lang="nb-NO" sz="2400" dirty="0" err="1"/>
              <a:t>started</a:t>
            </a:r>
            <a:endParaRPr lang="nb-NO" sz="2400" dirty="0"/>
          </a:p>
          <a:p>
            <a:r>
              <a:rPr lang="nb-NO" sz="2400" dirty="0" err="1"/>
              <a:t>Composing</a:t>
            </a:r>
            <a:r>
              <a:rPr lang="nb-NO" sz="2400" dirty="0"/>
              <a:t> an e-mail</a:t>
            </a:r>
          </a:p>
        </p:txBody>
      </p:sp>
    </p:spTree>
    <p:extLst>
      <p:ext uri="{BB962C8B-B14F-4D97-AF65-F5344CB8AC3E}">
        <p14:creationId xmlns:p14="http://schemas.microsoft.com/office/powerpoint/2010/main" val="2703592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F65EB9FE-9D3C-B37C-89E1-3D3E1BA98D4A}"/>
              </a:ext>
            </a:extLst>
          </p:cNvPr>
          <p:cNvSpPr>
            <a:spLocks noGrp="1"/>
          </p:cNvSpPr>
          <p:nvPr>
            <p:ph type="title"/>
          </p:nvPr>
        </p:nvSpPr>
        <p:spPr>
          <a:xfrm>
            <a:off x="1371599" y="685800"/>
            <a:ext cx="10613571" cy="1485900"/>
          </a:xfrm>
        </p:spPr>
        <p:txBody>
          <a:bodyPr/>
          <a:lstStyle/>
          <a:p>
            <a:pPr algn="ctr"/>
            <a:r>
              <a:rPr lang="nb-NO" dirty="0"/>
              <a:t>Word bank – a </a:t>
            </a:r>
            <a:r>
              <a:rPr lang="nb-NO" dirty="0" err="1"/>
              <a:t>method</a:t>
            </a:r>
            <a:r>
              <a:rPr lang="nb-NO" dirty="0"/>
              <a:t> for </a:t>
            </a:r>
            <a:r>
              <a:rPr lang="nb-NO" dirty="0" err="1"/>
              <a:t>learning</a:t>
            </a:r>
            <a:r>
              <a:rPr lang="nb-NO" dirty="0"/>
              <a:t> </a:t>
            </a:r>
            <a:r>
              <a:rPr lang="nb-NO" dirty="0" err="1"/>
              <a:t>challenging</a:t>
            </a:r>
            <a:r>
              <a:rPr lang="nb-NO" dirty="0"/>
              <a:t> </a:t>
            </a:r>
            <a:r>
              <a:rPr lang="nb-NO" dirty="0" err="1"/>
              <a:t>vocabulary</a:t>
            </a:r>
            <a:endParaRPr lang="nb-NO" dirty="0"/>
          </a:p>
        </p:txBody>
      </p:sp>
      <p:pic>
        <p:nvPicPr>
          <p:cNvPr id="5" name="Plassholder for innhold 4">
            <a:extLst>
              <a:ext uri="{FF2B5EF4-FFF2-40B4-BE49-F238E27FC236}">
                <a16:creationId xmlns:a16="http://schemas.microsoft.com/office/drawing/2014/main" xmlns="" id="{A952DF3F-D130-053B-CF07-4C6C81AF3FAD}"/>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008673" y="2286000"/>
            <a:ext cx="4327054" cy="3581400"/>
          </a:xfrm>
        </p:spPr>
      </p:pic>
    </p:spTree>
    <p:extLst>
      <p:ext uri="{BB962C8B-B14F-4D97-AF65-F5344CB8AC3E}">
        <p14:creationId xmlns:p14="http://schemas.microsoft.com/office/powerpoint/2010/main" val="3763940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24AD45CF-C94C-1153-BAC8-77081E06A2BD}"/>
              </a:ext>
            </a:extLst>
          </p:cNvPr>
          <p:cNvSpPr>
            <a:spLocks noGrp="1"/>
          </p:cNvSpPr>
          <p:nvPr>
            <p:ph type="title"/>
          </p:nvPr>
        </p:nvSpPr>
        <p:spPr>
          <a:xfrm>
            <a:off x="1371600" y="685800"/>
            <a:ext cx="9601200" cy="886146"/>
          </a:xfrm>
        </p:spPr>
        <p:txBody>
          <a:bodyPr/>
          <a:lstStyle/>
          <a:p>
            <a:r>
              <a:rPr lang="nb-NO" dirty="0"/>
              <a:t>Word bank – </a:t>
            </a:r>
            <a:r>
              <a:rPr lang="nb-NO" dirty="0" err="1"/>
              <a:t>how</a:t>
            </a:r>
            <a:r>
              <a:rPr lang="nb-NO" dirty="0"/>
              <a:t> to </a:t>
            </a:r>
            <a:r>
              <a:rPr lang="nb-NO" dirty="0" err="1"/>
              <a:t>get</a:t>
            </a:r>
            <a:r>
              <a:rPr lang="nb-NO" dirty="0"/>
              <a:t> </a:t>
            </a:r>
            <a:r>
              <a:rPr lang="nb-NO" dirty="0" err="1"/>
              <a:t>started</a:t>
            </a:r>
            <a:r>
              <a:rPr lang="nb-NO" dirty="0"/>
              <a:t>:</a:t>
            </a:r>
          </a:p>
        </p:txBody>
      </p:sp>
      <p:sp>
        <p:nvSpPr>
          <p:cNvPr id="3" name="Plassholder for innhold 2">
            <a:extLst>
              <a:ext uri="{FF2B5EF4-FFF2-40B4-BE49-F238E27FC236}">
                <a16:creationId xmlns:a16="http://schemas.microsoft.com/office/drawing/2014/main" xmlns="" id="{D204374B-E652-079A-FA2C-3CBA55074437}"/>
              </a:ext>
            </a:extLst>
          </p:cNvPr>
          <p:cNvSpPr>
            <a:spLocks noGrp="1"/>
          </p:cNvSpPr>
          <p:nvPr>
            <p:ph idx="1"/>
          </p:nvPr>
        </p:nvSpPr>
        <p:spPr>
          <a:xfrm>
            <a:off x="1371600" y="1407559"/>
            <a:ext cx="9601200" cy="5969285"/>
          </a:xfrm>
        </p:spPr>
        <p:txBody>
          <a:bodyPr>
            <a:normAutofit/>
          </a:bodyPr>
          <a:lstStyle/>
          <a:p>
            <a:pPr algn="l"/>
            <a:r>
              <a:rPr lang="en-US" b="0" i="0" dirty="0">
                <a:solidFill>
                  <a:srgbClr val="374151"/>
                </a:solidFill>
                <a:effectLst/>
                <a:latin typeface="Söhne"/>
              </a:rPr>
              <a:t>A word bank is a method for learning difficult words that involves creating a list of challenging vocabulary words and their definitions, and then studying and practicing them regularly. </a:t>
            </a:r>
          </a:p>
          <a:p>
            <a:pPr algn="l">
              <a:buFont typeface="+mj-lt"/>
              <a:buAutoNum type="arabicPeriod"/>
            </a:pPr>
            <a:r>
              <a:rPr lang="en-US" b="1" i="0" dirty="0">
                <a:solidFill>
                  <a:srgbClr val="374151"/>
                </a:solidFill>
                <a:effectLst/>
                <a:latin typeface="Söhne"/>
              </a:rPr>
              <a:t>Identify difficult words</a:t>
            </a:r>
            <a:r>
              <a:rPr lang="en-US" b="0" i="0" dirty="0">
                <a:solidFill>
                  <a:srgbClr val="374151"/>
                </a:solidFill>
                <a:effectLst/>
                <a:latin typeface="Söhne"/>
              </a:rPr>
              <a:t>: Start by reading the text you find difficult to understand. Look for words that you find particularly challenging.</a:t>
            </a:r>
          </a:p>
          <a:p>
            <a:pPr algn="l">
              <a:buFont typeface="+mj-lt"/>
              <a:buAutoNum type="arabicPeriod"/>
            </a:pPr>
            <a:r>
              <a:rPr lang="en-US" b="1" i="0" dirty="0">
                <a:solidFill>
                  <a:srgbClr val="374151"/>
                </a:solidFill>
                <a:effectLst/>
                <a:latin typeface="Söhne"/>
              </a:rPr>
              <a:t>Create a list: </a:t>
            </a:r>
            <a:r>
              <a:rPr lang="en-US" b="0" i="0" dirty="0">
                <a:solidFill>
                  <a:srgbClr val="374151"/>
                </a:solidFill>
                <a:effectLst/>
                <a:latin typeface="Söhne"/>
              </a:rPr>
              <a:t>Write down each difficult word and its definition. You can use a designated writing block or a digital tool, such as a spreadsheet or flashcard app.</a:t>
            </a:r>
          </a:p>
          <a:p>
            <a:pPr algn="l">
              <a:buFont typeface="+mj-lt"/>
              <a:buAutoNum type="arabicPeriod"/>
            </a:pPr>
            <a:r>
              <a:rPr lang="en-US" b="1" i="0" dirty="0">
                <a:solidFill>
                  <a:srgbClr val="374151"/>
                </a:solidFill>
                <a:effectLst/>
                <a:latin typeface="Söhne"/>
              </a:rPr>
              <a:t>Practice and review</a:t>
            </a:r>
            <a:r>
              <a:rPr lang="en-US" b="0" i="0" dirty="0">
                <a:solidFill>
                  <a:srgbClr val="374151"/>
                </a:solidFill>
                <a:effectLst/>
                <a:latin typeface="Söhne"/>
              </a:rPr>
              <a:t>: Study your word bank regularly by reviewing the definitions and using the words in sentences. You can also practice by writing short paragraphs or stories that use the words in context.</a:t>
            </a:r>
          </a:p>
          <a:p>
            <a:pPr algn="l">
              <a:buFont typeface="+mj-lt"/>
              <a:buAutoNum type="arabicPeriod"/>
            </a:pPr>
            <a:r>
              <a:rPr lang="en-US" b="1" i="0" dirty="0">
                <a:solidFill>
                  <a:srgbClr val="374151"/>
                </a:solidFill>
                <a:effectLst/>
                <a:latin typeface="Söhne"/>
              </a:rPr>
              <a:t>Expand your word bank</a:t>
            </a:r>
            <a:r>
              <a:rPr lang="en-US" b="0" i="0" dirty="0">
                <a:solidFill>
                  <a:srgbClr val="374151"/>
                </a:solidFill>
                <a:effectLst/>
                <a:latin typeface="Söhne"/>
              </a:rPr>
              <a:t>: As you become more comfortable with the words on your list, add new challenging words to your bank to continue expanding your vocabulary.</a:t>
            </a:r>
          </a:p>
          <a:p>
            <a:pPr algn="l"/>
            <a:r>
              <a:rPr lang="en-US" b="0" i="0" dirty="0">
                <a:solidFill>
                  <a:srgbClr val="374151"/>
                </a:solidFill>
                <a:effectLst/>
                <a:latin typeface="Söhne"/>
              </a:rPr>
              <a:t>Using a word bank can help you improve your vocabulary and feel more confident when reading and writing </a:t>
            </a:r>
            <a:r>
              <a:rPr lang="en-US" dirty="0">
                <a:solidFill>
                  <a:srgbClr val="374151"/>
                </a:solidFill>
                <a:latin typeface="Söhne"/>
              </a:rPr>
              <a:t>contracts and other texts with difficult words!</a:t>
            </a:r>
            <a:endParaRPr lang="en-US" b="0" i="0" dirty="0">
              <a:solidFill>
                <a:srgbClr val="374151"/>
              </a:solidFill>
              <a:effectLst/>
              <a:latin typeface="Söhne"/>
            </a:endParaRPr>
          </a:p>
          <a:p>
            <a:endParaRPr lang="nb-NO" dirty="0"/>
          </a:p>
        </p:txBody>
      </p:sp>
    </p:spTree>
    <p:extLst>
      <p:ext uri="{BB962C8B-B14F-4D97-AF65-F5344CB8AC3E}">
        <p14:creationId xmlns:p14="http://schemas.microsoft.com/office/powerpoint/2010/main" val="3583018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DFA2D578-61C3-A0E3-E4D5-81CEDC42DEDC}"/>
              </a:ext>
            </a:extLst>
          </p:cNvPr>
          <p:cNvSpPr>
            <a:spLocks noGrp="1"/>
          </p:cNvSpPr>
          <p:nvPr>
            <p:ph type="title"/>
          </p:nvPr>
        </p:nvSpPr>
        <p:spPr>
          <a:xfrm>
            <a:off x="1371600" y="287676"/>
            <a:ext cx="9601200" cy="791111"/>
          </a:xfrm>
        </p:spPr>
        <p:txBody>
          <a:bodyPr/>
          <a:lstStyle/>
          <a:p>
            <a:r>
              <a:rPr lang="nb-NO" dirty="0" err="1"/>
              <a:t>Writing</a:t>
            </a:r>
            <a:r>
              <a:rPr lang="nb-NO" dirty="0"/>
              <a:t> an e-mail – </a:t>
            </a:r>
            <a:r>
              <a:rPr lang="nb-NO" dirty="0" err="1"/>
              <a:t>good</a:t>
            </a:r>
            <a:r>
              <a:rPr lang="nb-NO" dirty="0"/>
              <a:t> </a:t>
            </a:r>
            <a:r>
              <a:rPr lang="nb-NO" dirty="0" err="1"/>
              <a:t>practises</a:t>
            </a:r>
            <a:endParaRPr lang="nb-NO" dirty="0"/>
          </a:p>
        </p:txBody>
      </p:sp>
      <p:sp>
        <p:nvSpPr>
          <p:cNvPr id="3" name="Plassholder for innhold 2">
            <a:extLst>
              <a:ext uri="{FF2B5EF4-FFF2-40B4-BE49-F238E27FC236}">
                <a16:creationId xmlns:a16="http://schemas.microsoft.com/office/drawing/2014/main" xmlns="" id="{662079E5-BC6C-D148-0851-165F8049AB05}"/>
              </a:ext>
            </a:extLst>
          </p:cNvPr>
          <p:cNvSpPr>
            <a:spLocks noGrp="1"/>
          </p:cNvSpPr>
          <p:nvPr>
            <p:ph idx="1"/>
          </p:nvPr>
        </p:nvSpPr>
        <p:spPr>
          <a:xfrm>
            <a:off x="1371600" y="1078787"/>
            <a:ext cx="9601200" cy="5702157"/>
          </a:xfrm>
        </p:spPr>
        <p:txBody>
          <a:bodyPr>
            <a:normAutofit fontScale="92500" lnSpcReduction="20000"/>
          </a:bodyPr>
          <a:lstStyle/>
          <a:p>
            <a:pPr algn="l">
              <a:buFont typeface="+mj-lt"/>
              <a:buAutoNum type="arabicPeriod"/>
            </a:pPr>
            <a:r>
              <a:rPr lang="en-US" sz="2400" b="0" i="0" dirty="0">
                <a:solidFill>
                  <a:srgbClr val="374151"/>
                </a:solidFill>
                <a:effectLst/>
                <a:latin typeface="Söhne"/>
              </a:rPr>
              <a:t>Use a clear and concise subject line. </a:t>
            </a:r>
          </a:p>
          <a:p>
            <a:pPr algn="l">
              <a:buFont typeface="+mj-lt"/>
              <a:buAutoNum type="arabicPeriod"/>
            </a:pPr>
            <a:r>
              <a:rPr lang="en-US" sz="2400" b="0" i="0" dirty="0">
                <a:solidFill>
                  <a:srgbClr val="374151"/>
                </a:solidFill>
                <a:effectLst/>
                <a:latin typeface="Söhne"/>
              </a:rPr>
              <a:t>Address the recipient appropriately: Use the appropriate salutation, such as "Dear“ followed by the person's name, and make sure to spell their name correctly.</a:t>
            </a:r>
          </a:p>
          <a:p>
            <a:pPr algn="l">
              <a:buFont typeface="+mj-lt"/>
              <a:buAutoNum type="arabicPeriod"/>
            </a:pPr>
            <a:r>
              <a:rPr lang="en-US" sz="2400" b="0" i="0" dirty="0">
                <a:solidFill>
                  <a:srgbClr val="374151"/>
                </a:solidFill>
                <a:effectLst/>
                <a:latin typeface="Söhne"/>
              </a:rPr>
              <a:t>Keep the email brief and to the point: Avoid writing long paragraphs and unnecessary details. Stick to the main point of your email and keep it concise.</a:t>
            </a:r>
          </a:p>
          <a:p>
            <a:pPr algn="l">
              <a:buFont typeface="+mj-lt"/>
              <a:buAutoNum type="arabicPeriod"/>
            </a:pPr>
            <a:r>
              <a:rPr lang="en-US" sz="2400" b="0" i="0" dirty="0">
                <a:solidFill>
                  <a:srgbClr val="374151"/>
                </a:solidFill>
                <a:effectLst/>
                <a:latin typeface="Söhne"/>
              </a:rPr>
              <a:t>Use proper grammar and spelling: Take the time to proofread your email for any spelling or grammar errors. </a:t>
            </a:r>
          </a:p>
          <a:p>
            <a:pPr algn="l">
              <a:buFont typeface="+mj-lt"/>
              <a:buAutoNum type="arabicPeriod"/>
            </a:pPr>
            <a:r>
              <a:rPr lang="en-US" sz="2400" b="0" i="0" dirty="0">
                <a:solidFill>
                  <a:srgbClr val="374151"/>
                </a:solidFill>
                <a:effectLst/>
                <a:latin typeface="Söhne"/>
              </a:rPr>
              <a:t>Use a respectful and professional tone, even if you are emailing a friend or colleague. Avoid using slang or informal language.</a:t>
            </a:r>
          </a:p>
          <a:p>
            <a:pPr algn="l">
              <a:buFont typeface="+mj-lt"/>
              <a:buAutoNum type="arabicPeriod"/>
            </a:pPr>
            <a:r>
              <a:rPr lang="en-US" sz="2400" b="0" i="0" dirty="0">
                <a:solidFill>
                  <a:srgbClr val="374151"/>
                </a:solidFill>
                <a:effectLst/>
                <a:latin typeface="Söhne"/>
              </a:rPr>
              <a:t>Include a clear call to action: If you are asking the recipient to do something, make sure to clearly state what you are asking for and any deadlines.</a:t>
            </a:r>
          </a:p>
          <a:p>
            <a:pPr algn="l">
              <a:buFont typeface="+mj-lt"/>
              <a:buAutoNum type="arabicPeriod"/>
            </a:pPr>
            <a:r>
              <a:rPr lang="en-US" sz="2400" b="0" i="0" dirty="0">
                <a:solidFill>
                  <a:srgbClr val="374151"/>
                </a:solidFill>
                <a:effectLst/>
                <a:latin typeface="Söhne"/>
              </a:rPr>
              <a:t>Remember to sign off the e-mail with a phrase like “Best regards”, “Best” or other.</a:t>
            </a:r>
          </a:p>
          <a:p>
            <a:pPr algn="l">
              <a:buFont typeface="+mj-lt"/>
              <a:buAutoNum type="arabicPeriod"/>
            </a:pPr>
            <a:r>
              <a:rPr lang="en-US" sz="2400" b="0" i="0" dirty="0">
                <a:solidFill>
                  <a:srgbClr val="374151"/>
                </a:solidFill>
                <a:effectLst/>
                <a:latin typeface="Söhne"/>
              </a:rPr>
              <a:t>Include your name and contact information in your email signature.</a:t>
            </a:r>
          </a:p>
          <a:p>
            <a:endParaRPr lang="nb-NO" dirty="0"/>
          </a:p>
        </p:txBody>
      </p:sp>
    </p:spTree>
    <p:extLst>
      <p:ext uri="{BB962C8B-B14F-4D97-AF65-F5344CB8AC3E}">
        <p14:creationId xmlns:p14="http://schemas.microsoft.com/office/powerpoint/2010/main" val="1912720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04B6262C-02D7-F7EC-0ABE-6B16424C6E28}"/>
              </a:ext>
            </a:extLst>
          </p:cNvPr>
          <p:cNvSpPr>
            <a:spLocks noGrp="1"/>
          </p:cNvSpPr>
          <p:nvPr>
            <p:ph type="title"/>
          </p:nvPr>
        </p:nvSpPr>
        <p:spPr/>
        <p:txBody>
          <a:bodyPr/>
          <a:lstStyle/>
          <a:p>
            <a:r>
              <a:rPr lang="nb-NO" dirty="0">
                <a:latin typeface="Söhne"/>
              </a:rPr>
              <a:t>MODULE 1 – LANGUAGE IN DIFFERENT CONTEXTS</a:t>
            </a:r>
          </a:p>
        </p:txBody>
      </p:sp>
      <p:sp>
        <p:nvSpPr>
          <p:cNvPr id="3" name="Plassholder for innhold 2">
            <a:extLst>
              <a:ext uri="{FF2B5EF4-FFF2-40B4-BE49-F238E27FC236}">
                <a16:creationId xmlns:a16="http://schemas.microsoft.com/office/drawing/2014/main" xmlns="" id="{CB5370D3-E07C-0632-1D23-F2734FDAE27C}"/>
              </a:ext>
            </a:extLst>
          </p:cNvPr>
          <p:cNvSpPr>
            <a:spLocks noGrp="1"/>
          </p:cNvSpPr>
          <p:nvPr>
            <p:ph idx="1"/>
          </p:nvPr>
        </p:nvSpPr>
        <p:spPr/>
        <p:txBody>
          <a:bodyPr>
            <a:normAutofit/>
          </a:bodyPr>
          <a:lstStyle/>
          <a:p>
            <a:endParaRPr lang="nb-NO" sz="2400" dirty="0"/>
          </a:p>
          <a:p>
            <a:pPr marL="0" indent="0">
              <a:buNone/>
            </a:pPr>
            <a:r>
              <a:rPr lang="en-AU" sz="2400" dirty="0"/>
              <a:t>Material:</a:t>
            </a:r>
          </a:p>
          <a:p>
            <a:r>
              <a:rPr lang="en-AU" sz="2400" dirty="0"/>
              <a:t>Levels of language – introduction and example texts</a:t>
            </a:r>
          </a:p>
          <a:p>
            <a:r>
              <a:rPr lang="en-AU" sz="2400" dirty="0"/>
              <a:t>Short form –introduction and example texts for an invite and a meeting summary</a:t>
            </a:r>
          </a:p>
        </p:txBody>
      </p:sp>
    </p:spTree>
    <p:extLst>
      <p:ext uri="{BB962C8B-B14F-4D97-AF65-F5344CB8AC3E}">
        <p14:creationId xmlns:p14="http://schemas.microsoft.com/office/powerpoint/2010/main" val="11624788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xmlns="" id="{3E5570F3-18F9-3AF2-0A64-41A210F3E4F2}"/>
              </a:ext>
            </a:extLst>
          </p:cNvPr>
          <p:cNvSpPr>
            <a:spLocks noGrp="1"/>
          </p:cNvSpPr>
          <p:nvPr>
            <p:ph idx="1"/>
          </p:nvPr>
        </p:nvSpPr>
        <p:spPr>
          <a:xfrm>
            <a:off x="1371600" y="410966"/>
            <a:ext cx="9837506" cy="5969286"/>
          </a:xfrm>
        </p:spPr>
        <p:txBody>
          <a:bodyPr>
            <a:normAutofit fontScale="92500" lnSpcReduction="10000"/>
          </a:bodyPr>
          <a:lstStyle/>
          <a:p>
            <a:pPr algn="l"/>
            <a:r>
              <a:rPr lang="en-US" sz="3000" dirty="0">
                <a:solidFill>
                  <a:srgbClr val="374151"/>
                </a:solidFill>
                <a:latin typeface="Söhne"/>
              </a:rPr>
              <a:t>P</a:t>
            </a:r>
            <a:r>
              <a:rPr lang="en-US" sz="3000" b="0" i="0" dirty="0">
                <a:solidFill>
                  <a:srgbClr val="374151"/>
                </a:solidFill>
                <a:effectLst/>
                <a:latin typeface="Söhne"/>
              </a:rPr>
              <a:t>hrases you can use at the beginning and end of an email:</a:t>
            </a:r>
          </a:p>
          <a:p>
            <a:pPr marL="0" indent="0" algn="l">
              <a:buNone/>
            </a:pPr>
            <a:endParaRPr lang="en-US" sz="3000" b="0" i="0" dirty="0">
              <a:solidFill>
                <a:srgbClr val="374151"/>
              </a:solidFill>
              <a:effectLst/>
              <a:latin typeface="Söhne"/>
            </a:endParaRPr>
          </a:p>
          <a:p>
            <a:pPr marL="0" indent="0" algn="l">
              <a:buNone/>
            </a:pPr>
            <a:r>
              <a:rPr lang="en-US" sz="2400" b="0" i="0" dirty="0">
                <a:solidFill>
                  <a:srgbClr val="374151"/>
                </a:solidFill>
                <a:effectLst/>
                <a:latin typeface="Söhne"/>
              </a:rPr>
              <a:t>1. Beginning: "Dear [Name], "Hello [Name], "Good morning/afternoon [Name],"</a:t>
            </a:r>
          </a:p>
          <a:p>
            <a:pPr marL="0" indent="0" algn="l">
              <a:buNone/>
            </a:pPr>
            <a:r>
              <a:rPr lang="en-US" sz="2400" b="0" i="0" dirty="0">
                <a:solidFill>
                  <a:srgbClr val="374151"/>
                </a:solidFill>
                <a:effectLst/>
                <a:latin typeface="Söhne"/>
              </a:rPr>
              <a:t>2. The first sentence: "I hope this email finds you well,“, "Thank you for your prompt     response  to my previous email," (if you are following up on a previous email)</a:t>
            </a:r>
          </a:p>
          <a:p>
            <a:pPr marL="0" indent="0" algn="l">
              <a:buNone/>
            </a:pPr>
            <a:r>
              <a:rPr lang="en-US" sz="2400" dirty="0">
                <a:solidFill>
                  <a:srgbClr val="374151"/>
                </a:solidFill>
                <a:latin typeface="Söhne"/>
              </a:rPr>
              <a:t>3. The last sentence: </a:t>
            </a:r>
            <a:r>
              <a:rPr lang="en-US" sz="2400" b="0" i="0" dirty="0">
                <a:solidFill>
                  <a:srgbClr val="374151"/>
                </a:solidFill>
                <a:effectLst/>
                <a:latin typeface="Söhne"/>
              </a:rPr>
              <a:t>"Looking forward to hearing from you,“, "Let me know if you have any </a:t>
            </a:r>
            <a:r>
              <a:rPr lang="en-US" sz="2400" b="0" i="0" dirty="0" err="1">
                <a:solidFill>
                  <a:srgbClr val="374151"/>
                </a:solidFill>
                <a:effectLst/>
                <a:latin typeface="Söhne"/>
              </a:rPr>
              <a:t>questions</a:t>
            </a:r>
            <a:r>
              <a:rPr lang="en-US" sz="2400" b="0" i="0" dirty="0" err="1" smtClean="0">
                <a:solidFill>
                  <a:srgbClr val="374151"/>
                </a:solidFill>
                <a:effectLst/>
                <a:latin typeface="Söhne"/>
              </a:rPr>
              <a:t>,“,"</a:t>
            </a:r>
            <a:r>
              <a:rPr lang="en-US" sz="2400" b="0" i="0" dirty="0" err="1">
                <a:solidFill>
                  <a:srgbClr val="374151"/>
                </a:solidFill>
                <a:effectLst/>
                <a:latin typeface="Söhne"/>
              </a:rPr>
              <a:t>Have</a:t>
            </a:r>
            <a:r>
              <a:rPr lang="en-US" sz="2400" b="0" i="0" dirty="0">
                <a:solidFill>
                  <a:srgbClr val="374151"/>
                </a:solidFill>
                <a:effectLst/>
                <a:latin typeface="Söhne"/>
              </a:rPr>
              <a:t> a great day,"</a:t>
            </a:r>
          </a:p>
          <a:p>
            <a:pPr marL="0" indent="0" algn="l">
              <a:buNone/>
            </a:pPr>
            <a:r>
              <a:rPr lang="en-US" sz="2400" b="0" i="0" dirty="0">
                <a:solidFill>
                  <a:srgbClr val="374151"/>
                </a:solidFill>
                <a:effectLst/>
                <a:latin typeface="Söhne"/>
              </a:rPr>
              <a:t>4. End: "Best regards,“, "Sincerely,“, "Thank you,“,  "Thanks in advance," (if you are requesting something)</a:t>
            </a:r>
          </a:p>
          <a:p>
            <a:pPr marL="0" indent="0" algn="l">
              <a:buNone/>
            </a:pPr>
            <a:r>
              <a:rPr lang="en-US" sz="2400" b="0" i="0" dirty="0">
                <a:solidFill>
                  <a:srgbClr val="374151"/>
                </a:solidFill>
                <a:effectLst/>
                <a:latin typeface="Söhne"/>
              </a:rPr>
              <a:t>Using appropriate phrases at the beginning and end of your email can help establish a professional tone and leave a positive impression on the recipient.</a:t>
            </a:r>
          </a:p>
          <a:p>
            <a:pPr marL="0" indent="0" algn="l">
              <a:buNone/>
            </a:pPr>
            <a:r>
              <a:rPr lang="en-US" sz="2400" dirty="0">
                <a:solidFill>
                  <a:srgbClr val="374151"/>
                </a:solidFill>
                <a:latin typeface="Söhne"/>
              </a:rPr>
              <a:t>Read the following examples and examine how they differ from each other…</a:t>
            </a:r>
            <a:endParaRPr lang="en-US" sz="2400" b="0" i="0" dirty="0">
              <a:solidFill>
                <a:srgbClr val="374151"/>
              </a:solidFill>
              <a:effectLst/>
              <a:latin typeface="Söhne"/>
            </a:endParaRPr>
          </a:p>
          <a:p>
            <a:endParaRPr lang="nb-NO" dirty="0"/>
          </a:p>
        </p:txBody>
      </p:sp>
    </p:spTree>
    <p:extLst>
      <p:ext uri="{BB962C8B-B14F-4D97-AF65-F5344CB8AC3E}">
        <p14:creationId xmlns:p14="http://schemas.microsoft.com/office/powerpoint/2010/main" val="9168202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xmlns="" id="{99423837-9CB9-86A8-4E3A-062B9E7FA32C}"/>
              </a:ext>
            </a:extLst>
          </p:cNvPr>
          <p:cNvSpPr>
            <a:spLocks noGrp="1"/>
          </p:cNvSpPr>
          <p:nvPr>
            <p:ph idx="1"/>
          </p:nvPr>
        </p:nvSpPr>
        <p:spPr>
          <a:xfrm>
            <a:off x="1371600" y="226031"/>
            <a:ext cx="9601200" cy="5641369"/>
          </a:xfrm>
        </p:spPr>
        <p:txBody>
          <a:bodyPr/>
          <a:lstStyle/>
          <a:p>
            <a:pPr marL="0" indent="0">
              <a:buNone/>
            </a:pPr>
            <a:r>
              <a:rPr lang="nb-NO" sz="2400" dirty="0">
                <a:latin typeface="Söhne"/>
              </a:rPr>
              <a:t>Amina is </a:t>
            </a:r>
            <a:r>
              <a:rPr lang="nb-NO" sz="2400" dirty="0" err="1">
                <a:latin typeface="Söhne"/>
              </a:rPr>
              <a:t>having</a:t>
            </a:r>
            <a:r>
              <a:rPr lang="nb-NO" sz="2400" dirty="0">
                <a:latin typeface="Söhne"/>
              </a:rPr>
              <a:t> a </a:t>
            </a:r>
            <a:r>
              <a:rPr lang="nb-NO" sz="2400" dirty="0" err="1">
                <a:latin typeface="Söhne"/>
              </a:rPr>
              <a:t>difficult</a:t>
            </a:r>
            <a:r>
              <a:rPr lang="nb-NO" sz="2400" dirty="0">
                <a:latin typeface="Söhne"/>
              </a:rPr>
              <a:t> </a:t>
            </a:r>
            <a:r>
              <a:rPr lang="nb-NO" sz="2400" dirty="0" err="1">
                <a:latin typeface="Söhne"/>
              </a:rPr>
              <a:t>life</a:t>
            </a:r>
            <a:r>
              <a:rPr lang="nb-NO" sz="2400" dirty="0">
                <a:latin typeface="Söhne"/>
              </a:rPr>
              <a:t> </a:t>
            </a:r>
            <a:r>
              <a:rPr lang="nb-NO" sz="2400" dirty="0" err="1">
                <a:latin typeface="Söhne"/>
              </a:rPr>
              <a:t>situation</a:t>
            </a:r>
            <a:r>
              <a:rPr lang="nb-NO" sz="2400" dirty="0">
                <a:latin typeface="Söhne"/>
              </a:rPr>
              <a:t> and has to </a:t>
            </a:r>
            <a:r>
              <a:rPr lang="nb-NO" sz="2400" dirty="0" err="1">
                <a:latin typeface="Söhne"/>
              </a:rPr>
              <a:t>inform</a:t>
            </a:r>
            <a:r>
              <a:rPr lang="nb-NO" sz="2400" dirty="0">
                <a:latin typeface="Söhne"/>
              </a:rPr>
              <a:t> her </a:t>
            </a:r>
            <a:r>
              <a:rPr lang="nb-NO" sz="2400" dirty="0" err="1">
                <a:latin typeface="Söhne"/>
              </a:rPr>
              <a:t>employer</a:t>
            </a:r>
            <a:r>
              <a:rPr lang="nb-NO" sz="2400" dirty="0">
                <a:latin typeface="Söhne"/>
              </a:rPr>
              <a:t> </a:t>
            </a:r>
            <a:r>
              <a:rPr lang="nb-NO" sz="2400" dirty="0" err="1">
                <a:latin typeface="Söhne"/>
              </a:rPr>
              <a:t>that</a:t>
            </a:r>
            <a:r>
              <a:rPr lang="nb-NO" sz="2400" dirty="0">
                <a:latin typeface="Söhne"/>
              </a:rPr>
              <a:t> </a:t>
            </a:r>
            <a:r>
              <a:rPr lang="nb-NO" sz="2400" dirty="0" err="1">
                <a:latin typeface="Söhne"/>
              </a:rPr>
              <a:t>she</a:t>
            </a:r>
            <a:r>
              <a:rPr lang="nb-NO" sz="2400" dirty="0">
                <a:latin typeface="Söhne"/>
              </a:rPr>
              <a:t> </a:t>
            </a:r>
            <a:r>
              <a:rPr lang="nb-NO" sz="2400" dirty="0" err="1">
                <a:latin typeface="Söhne"/>
              </a:rPr>
              <a:t>can’t</a:t>
            </a:r>
            <a:r>
              <a:rPr lang="nb-NO" sz="2400" dirty="0">
                <a:latin typeface="Söhne"/>
              </a:rPr>
              <a:t> make it to an </a:t>
            </a:r>
            <a:r>
              <a:rPr lang="nb-NO" sz="2400" dirty="0" err="1">
                <a:latin typeface="Söhne"/>
              </a:rPr>
              <a:t>important</a:t>
            </a:r>
            <a:r>
              <a:rPr lang="nb-NO" sz="2400" dirty="0">
                <a:latin typeface="Söhne"/>
              </a:rPr>
              <a:t> </a:t>
            </a:r>
            <a:r>
              <a:rPr lang="nb-NO" sz="2400" dirty="0" err="1">
                <a:latin typeface="Söhne"/>
              </a:rPr>
              <a:t>meeting</a:t>
            </a:r>
            <a:r>
              <a:rPr lang="nb-NO" sz="2400" dirty="0">
                <a:latin typeface="Söhne"/>
              </a:rPr>
              <a:t> at </a:t>
            </a:r>
            <a:r>
              <a:rPr lang="nb-NO" sz="2400" dirty="0" err="1">
                <a:latin typeface="Söhne"/>
              </a:rPr>
              <a:t>work</a:t>
            </a:r>
            <a:r>
              <a:rPr lang="nb-NO" sz="2400" dirty="0">
                <a:latin typeface="Söhne"/>
              </a:rPr>
              <a:t>. </a:t>
            </a:r>
            <a:r>
              <a:rPr lang="nb-NO" sz="2400" dirty="0" err="1">
                <a:latin typeface="Söhne"/>
              </a:rPr>
              <a:t>What</a:t>
            </a:r>
            <a:r>
              <a:rPr lang="nb-NO" sz="2400" dirty="0">
                <a:latin typeface="Söhne"/>
              </a:rPr>
              <a:t> </a:t>
            </a:r>
            <a:r>
              <a:rPr lang="nb-NO" sz="2400" dirty="0" err="1">
                <a:latin typeface="Söhne"/>
              </a:rPr>
              <a:t>kind</a:t>
            </a:r>
            <a:r>
              <a:rPr lang="nb-NO" sz="2400" dirty="0">
                <a:latin typeface="Söhne"/>
              </a:rPr>
              <a:t> </a:t>
            </a:r>
            <a:r>
              <a:rPr lang="nb-NO" sz="2400" dirty="0" err="1">
                <a:latin typeface="Söhne"/>
              </a:rPr>
              <a:t>of</a:t>
            </a:r>
            <a:r>
              <a:rPr lang="nb-NO" sz="2400" dirty="0">
                <a:latin typeface="Söhne"/>
              </a:rPr>
              <a:t> </a:t>
            </a:r>
            <a:r>
              <a:rPr lang="nb-NO" sz="2400" dirty="0" err="1">
                <a:latin typeface="Söhne"/>
              </a:rPr>
              <a:t>impression</a:t>
            </a:r>
            <a:r>
              <a:rPr lang="nb-NO" sz="2400" dirty="0">
                <a:latin typeface="Söhne"/>
              </a:rPr>
              <a:t> </a:t>
            </a:r>
            <a:r>
              <a:rPr lang="nb-NO" sz="2400" dirty="0" err="1">
                <a:latin typeface="Söhne"/>
              </a:rPr>
              <a:t>of</a:t>
            </a:r>
            <a:r>
              <a:rPr lang="nb-NO" sz="2400" dirty="0">
                <a:latin typeface="Söhne"/>
              </a:rPr>
              <a:t> her do </a:t>
            </a:r>
            <a:r>
              <a:rPr lang="nb-NO" sz="2400" dirty="0" err="1">
                <a:latin typeface="Söhne"/>
              </a:rPr>
              <a:t>these</a:t>
            </a:r>
            <a:r>
              <a:rPr lang="nb-NO" sz="2400" dirty="0">
                <a:latin typeface="Söhne"/>
              </a:rPr>
              <a:t> </a:t>
            </a:r>
            <a:r>
              <a:rPr lang="nb-NO" sz="2400" dirty="0" err="1">
                <a:latin typeface="Söhne"/>
              </a:rPr>
              <a:t>two</a:t>
            </a:r>
            <a:r>
              <a:rPr lang="nb-NO" sz="2400" dirty="0">
                <a:latin typeface="Söhne"/>
              </a:rPr>
              <a:t> e-mails </a:t>
            </a:r>
            <a:r>
              <a:rPr lang="nb-NO" sz="2400" dirty="0" err="1">
                <a:latin typeface="Söhne"/>
              </a:rPr>
              <a:t>leave</a:t>
            </a:r>
            <a:r>
              <a:rPr lang="nb-NO" sz="2400" dirty="0">
                <a:latin typeface="Söhne"/>
              </a:rPr>
              <a:t>?</a:t>
            </a:r>
          </a:p>
          <a:p>
            <a:pPr marL="0" indent="0">
              <a:buNone/>
            </a:pPr>
            <a:endParaRPr lang="nb-NO" sz="2400" dirty="0"/>
          </a:p>
          <a:p>
            <a:pPr marL="0" indent="0" algn="l">
              <a:buNone/>
            </a:pPr>
            <a:r>
              <a:rPr lang="en-US" sz="2400" b="0" i="0" dirty="0">
                <a:solidFill>
                  <a:srgbClr val="374151"/>
                </a:solidFill>
                <a:effectLst/>
                <a:latin typeface="Söhne"/>
              </a:rPr>
              <a:t>Subject: This and that</a:t>
            </a:r>
          </a:p>
          <a:p>
            <a:pPr marL="0" indent="0" algn="l">
              <a:buNone/>
            </a:pPr>
            <a:r>
              <a:rPr lang="en-US" sz="2400" b="0" i="0" dirty="0">
                <a:solidFill>
                  <a:srgbClr val="374151"/>
                </a:solidFill>
                <a:effectLst/>
                <a:latin typeface="Söhne"/>
              </a:rPr>
              <a:t>Hey Boss,</a:t>
            </a:r>
          </a:p>
          <a:p>
            <a:pPr marL="0" indent="0" algn="l">
              <a:buNone/>
            </a:pPr>
            <a:r>
              <a:rPr lang="en-US" sz="2400" b="0" i="0" dirty="0">
                <a:solidFill>
                  <a:srgbClr val="374151"/>
                </a:solidFill>
                <a:effectLst/>
                <a:latin typeface="Söhne"/>
              </a:rPr>
              <a:t>What's up? Just wanted to let you know that I'm </a:t>
            </a:r>
            <a:r>
              <a:rPr lang="en-US" sz="2400" b="0" i="0" dirty="0" err="1">
                <a:solidFill>
                  <a:srgbClr val="374151"/>
                </a:solidFill>
                <a:effectLst/>
                <a:latin typeface="Söhne"/>
              </a:rPr>
              <a:t>gonna</a:t>
            </a:r>
            <a:r>
              <a:rPr lang="en-US" sz="2400" b="0" i="0" dirty="0">
                <a:solidFill>
                  <a:srgbClr val="374151"/>
                </a:solidFill>
                <a:effectLst/>
                <a:latin typeface="Söhne"/>
              </a:rPr>
              <a:t> be late for work and can’t come to the meeting tomorrow morning. I'm super swamped with other stuff right now and I'm having some trouble getting it sorted out</a:t>
            </a:r>
          </a:p>
          <a:p>
            <a:pPr marL="0" indent="0" algn="l">
              <a:buNone/>
            </a:pPr>
            <a:r>
              <a:rPr lang="en-US" sz="2400" b="0" i="0" dirty="0">
                <a:solidFill>
                  <a:srgbClr val="374151"/>
                </a:solidFill>
                <a:effectLst/>
                <a:latin typeface="Söhne"/>
              </a:rPr>
              <a:t>Anyway, just wanted to give you a heads up. Catch you later XXX</a:t>
            </a:r>
          </a:p>
          <a:p>
            <a:pPr marL="0" indent="0" algn="l">
              <a:buNone/>
            </a:pPr>
            <a:r>
              <a:rPr lang="en-US" sz="2400" dirty="0">
                <a:solidFill>
                  <a:srgbClr val="374151"/>
                </a:solidFill>
                <a:latin typeface="Söhne"/>
              </a:rPr>
              <a:t>Hugs</a:t>
            </a:r>
            <a:r>
              <a:rPr lang="en-US" sz="2400" b="0" i="0" dirty="0">
                <a:solidFill>
                  <a:srgbClr val="374151"/>
                </a:solidFill>
                <a:effectLst/>
                <a:latin typeface="Söhne"/>
              </a:rPr>
              <a:t>, Amina</a:t>
            </a:r>
          </a:p>
          <a:p>
            <a:pPr marL="0" indent="0" algn="l">
              <a:buNone/>
            </a:pPr>
            <a:endParaRPr lang="en-US" sz="2400" b="0" i="0" dirty="0">
              <a:solidFill>
                <a:srgbClr val="374151"/>
              </a:solidFill>
              <a:effectLst/>
              <a:latin typeface="Söhne"/>
            </a:endParaRPr>
          </a:p>
          <a:p>
            <a:pPr marL="0" indent="0">
              <a:buNone/>
            </a:pPr>
            <a:endParaRPr lang="nb-NO" dirty="0"/>
          </a:p>
        </p:txBody>
      </p:sp>
      <p:pic>
        <p:nvPicPr>
          <p:cNvPr id="5" name="Grafikk 4" descr="E-post">
            <a:extLst>
              <a:ext uri="{FF2B5EF4-FFF2-40B4-BE49-F238E27FC236}">
                <a16:creationId xmlns:a16="http://schemas.microsoft.com/office/drawing/2014/main" xmlns="" id="{783C14E3-AF95-6112-3A0C-83C42B7792D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965842" y="4967557"/>
            <a:ext cx="2260315" cy="1664412"/>
          </a:xfrm>
          <a:prstGeom prst="rect">
            <a:avLst/>
          </a:prstGeom>
        </p:spPr>
      </p:pic>
    </p:spTree>
    <p:extLst>
      <p:ext uri="{BB962C8B-B14F-4D97-AF65-F5344CB8AC3E}">
        <p14:creationId xmlns:p14="http://schemas.microsoft.com/office/powerpoint/2010/main" val="9579543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xmlns="" id="{C774E870-4636-074E-9CF5-92DF4878017D}"/>
              </a:ext>
            </a:extLst>
          </p:cNvPr>
          <p:cNvSpPr>
            <a:spLocks noGrp="1"/>
          </p:cNvSpPr>
          <p:nvPr>
            <p:ph idx="1"/>
          </p:nvPr>
        </p:nvSpPr>
        <p:spPr>
          <a:xfrm>
            <a:off x="1371600" y="339047"/>
            <a:ext cx="9601200" cy="5845996"/>
          </a:xfrm>
        </p:spPr>
        <p:txBody>
          <a:bodyPr/>
          <a:lstStyle/>
          <a:p>
            <a:pPr marL="0" indent="0" algn="l">
              <a:buNone/>
            </a:pPr>
            <a:r>
              <a:rPr lang="en-US" sz="2400" b="0" i="0" dirty="0">
                <a:solidFill>
                  <a:srgbClr val="374151"/>
                </a:solidFill>
                <a:effectLst/>
                <a:latin typeface="Söhne"/>
              </a:rPr>
              <a:t>Subject: Running Late for Meeting</a:t>
            </a:r>
          </a:p>
          <a:p>
            <a:pPr marL="0" indent="0" algn="l">
              <a:buNone/>
            </a:pPr>
            <a:r>
              <a:rPr lang="en-US" sz="2400" b="0" i="0" dirty="0">
                <a:solidFill>
                  <a:srgbClr val="374151"/>
                </a:solidFill>
                <a:effectLst/>
                <a:latin typeface="Söhne"/>
              </a:rPr>
              <a:t>Dear [Boss’s Name],</a:t>
            </a:r>
          </a:p>
          <a:p>
            <a:pPr marL="0" indent="0" algn="l">
              <a:buNone/>
            </a:pPr>
            <a:r>
              <a:rPr lang="en-US" sz="2400" b="0" i="0" dirty="0">
                <a:solidFill>
                  <a:srgbClr val="374151"/>
                </a:solidFill>
                <a:effectLst/>
                <a:latin typeface="Söhne"/>
              </a:rPr>
              <a:t>I hope this email finds you well. I wanted to inform you that I will be running late for the meeting tomorrow morning and unfortunately won’t be able to attend. I apologize for any inconvenience this may cause.</a:t>
            </a:r>
          </a:p>
          <a:p>
            <a:pPr marL="0" indent="0" algn="l">
              <a:buNone/>
            </a:pPr>
            <a:r>
              <a:rPr lang="en-US" sz="2400" b="0" i="0" dirty="0">
                <a:solidFill>
                  <a:srgbClr val="374151"/>
                </a:solidFill>
                <a:effectLst/>
                <a:latin typeface="Söhne"/>
              </a:rPr>
              <a:t>Currently, I am handling a few urgent things that require my immediate attention. I am doing my best to resolve these issues as soon as possible so that I can get back to my regular schedule.</a:t>
            </a:r>
          </a:p>
          <a:p>
            <a:pPr marL="0" indent="0" algn="l">
              <a:buNone/>
            </a:pPr>
            <a:r>
              <a:rPr lang="en-US" sz="2400" b="0" i="0" dirty="0">
                <a:solidFill>
                  <a:srgbClr val="374151"/>
                </a:solidFill>
                <a:effectLst/>
                <a:latin typeface="Söhne"/>
              </a:rPr>
              <a:t>Thank you for your understanding, and please let me know if there is anything I can do to help make up for this missed meeting.</a:t>
            </a:r>
          </a:p>
          <a:p>
            <a:pPr marL="0" indent="0" algn="l">
              <a:buNone/>
            </a:pPr>
            <a:r>
              <a:rPr lang="en-US" sz="2400" b="0" i="0" dirty="0">
                <a:solidFill>
                  <a:srgbClr val="374151"/>
                </a:solidFill>
                <a:effectLst/>
                <a:latin typeface="Söhne"/>
              </a:rPr>
              <a:t>Best regards, </a:t>
            </a:r>
          </a:p>
          <a:p>
            <a:pPr marL="0" indent="0" algn="l">
              <a:buNone/>
            </a:pPr>
            <a:r>
              <a:rPr lang="en-US" sz="2400" b="0" i="0" dirty="0">
                <a:solidFill>
                  <a:srgbClr val="374151"/>
                </a:solidFill>
                <a:effectLst/>
                <a:latin typeface="Söhne"/>
              </a:rPr>
              <a:t>Amina Smith</a:t>
            </a:r>
          </a:p>
          <a:p>
            <a:endParaRPr lang="nb-NO" dirty="0"/>
          </a:p>
        </p:txBody>
      </p:sp>
      <p:pic>
        <p:nvPicPr>
          <p:cNvPr id="5" name="Grafikk 4" descr="E-post">
            <a:extLst>
              <a:ext uri="{FF2B5EF4-FFF2-40B4-BE49-F238E27FC236}">
                <a16:creationId xmlns:a16="http://schemas.microsoft.com/office/drawing/2014/main" xmlns="" id="{09F3313E-5F02-1C94-62A4-E5042E5FE2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991059" y="4861286"/>
            <a:ext cx="2187848" cy="1656708"/>
          </a:xfrm>
          <a:prstGeom prst="rect">
            <a:avLst/>
          </a:prstGeom>
        </p:spPr>
      </p:pic>
    </p:spTree>
    <p:extLst>
      <p:ext uri="{BB962C8B-B14F-4D97-AF65-F5344CB8AC3E}">
        <p14:creationId xmlns:p14="http://schemas.microsoft.com/office/powerpoint/2010/main" val="472861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39FBBD11-287B-133D-2E9A-F529B8DC559E}"/>
              </a:ext>
            </a:extLst>
          </p:cNvPr>
          <p:cNvSpPr>
            <a:spLocks noGrp="1"/>
          </p:cNvSpPr>
          <p:nvPr>
            <p:ph type="title"/>
          </p:nvPr>
        </p:nvSpPr>
        <p:spPr/>
        <p:txBody>
          <a:bodyPr/>
          <a:lstStyle/>
          <a:p>
            <a:r>
              <a:rPr lang="nb-NO" dirty="0">
                <a:latin typeface="Söhne"/>
              </a:rPr>
              <a:t>MODULE 3 – ACTIVE CITIZENSHIP</a:t>
            </a:r>
          </a:p>
        </p:txBody>
      </p:sp>
      <p:sp>
        <p:nvSpPr>
          <p:cNvPr id="3" name="Plassholder for innhold 2">
            <a:extLst>
              <a:ext uri="{FF2B5EF4-FFF2-40B4-BE49-F238E27FC236}">
                <a16:creationId xmlns:a16="http://schemas.microsoft.com/office/drawing/2014/main" xmlns="" id="{2607E5E6-7FDC-9082-9607-1973FE10AD55}"/>
              </a:ext>
            </a:extLst>
          </p:cNvPr>
          <p:cNvSpPr>
            <a:spLocks noGrp="1"/>
          </p:cNvSpPr>
          <p:nvPr>
            <p:ph idx="1"/>
          </p:nvPr>
        </p:nvSpPr>
        <p:spPr/>
        <p:txBody>
          <a:bodyPr/>
          <a:lstStyle/>
          <a:p>
            <a:r>
              <a:rPr lang="nb-NO" sz="2800" dirty="0">
                <a:latin typeface="Söhne"/>
              </a:rPr>
              <a:t>Definitions </a:t>
            </a:r>
            <a:r>
              <a:rPr lang="nb-NO" sz="2800" dirty="0" err="1">
                <a:latin typeface="Söhne"/>
              </a:rPr>
              <a:t>of</a:t>
            </a:r>
            <a:r>
              <a:rPr lang="nb-NO" sz="2800" dirty="0">
                <a:latin typeface="Söhne"/>
              </a:rPr>
              <a:t> </a:t>
            </a:r>
            <a:r>
              <a:rPr lang="nb-NO" sz="2800" dirty="0" err="1">
                <a:latin typeface="Söhne"/>
              </a:rPr>
              <a:t>the</a:t>
            </a:r>
            <a:r>
              <a:rPr lang="nb-NO" sz="2800" dirty="0">
                <a:latin typeface="Söhne"/>
              </a:rPr>
              <a:t> </a:t>
            </a:r>
            <a:r>
              <a:rPr lang="nb-NO" sz="2800" dirty="0" err="1">
                <a:latin typeface="Söhne"/>
              </a:rPr>
              <a:t>public</a:t>
            </a:r>
            <a:r>
              <a:rPr lang="nb-NO" sz="2800" dirty="0">
                <a:latin typeface="Söhne"/>
              </a:rPr>
              <a:t>, private and </a:t>
            </a:r>
            <a:r>
              <a:rPr lang="nb-NO" sz="2800" dirty="0" err="1">
                <a:latin typeface="Söhne"/>
              </a:rPr>
              <a:t>third</a:t>
            </a:r>
            <a:r>
              <a:rPr lang="nb-NO" sz="2800" dirty="0">
                <a:latin typeface="Söhne"/>
              </a:rPr>
              <a:t> </a:t>
            </a:r>
            <a:r>
              <a:rPr lang="nb-NO" sz="2800" dirty="0" err="1">
                <a:latin typeface="Söhne"/>
              </a:rPr>
              <a:t>sector</a:t>
            </a:r>
            <a:endParaRPr lang="nb-NO" sz="2800" dirty="0">
              <a:latin typeface="Söhne"/>
            </a:endParaRPr>
          </a:p>
          <a:p>
            <a:r>
              <a:rPr lang="nb-NO" sz="2800" dirty="0" err="1">
                <a:latin typeface="Söhne"/>
              </a:rPr>
              <a:t>Phrases</a:t>
            </a:r>
            <a:r>
              <a:rPr lang="nb-NO" sz="2800" dirty="0">
                <a:latin typeface="Söhne"/>
              </a:rPr>
              <a:t> and </a:t>
            </a:r>
            <a:r>
              <a:rPr lang="nb-NO" sz="2800" dirty="0" err="1">
                <a:latin typeface="Söhne"/>
              </a:rPr>
              <a:t>words</a:t>
            </a:r>
            <a:r>
              <a:rPr lang="nb-NO" sz="2800" dirty="0">
                <a:latin typeface="Söhne"/>
              </a:rPr>
              <a:t> for </a:t>
            </a:r>
            <a:r>
              <a:rPr lang="nb-NO" sz="2800" dirty="0" err="1">
                <a:latin typeface="Söhne"/>
              </a:rPr>
              <a:t>communication</a:t>
            </a:r>
            <a:r>
              <a:rPr lang="nb-NO" sz="2800" dirty="0">
                <a:latin typeface="Söhne"/>
              </a:rPr>
              <a:t> </a:t>
            </a:r>
            <a:r>
              <a:rPr lang="nb-NO" sz="2800" dirty="0" err="1">
                <a:latin typeface="Söhne"/>
              </a:rPr>
              <a:t>with</a:t>
            </a:r>
            <a:r>
              <a:rPr lang="nb-NO" sz="2800" dirty="0">
                <a:latin typeface="Söhne"/>
              </a:rPr>
              <a:t> </a:t>
            </a:r>
            <a:r>
              <a:rPr lang="nb-NO" sz="2800" dirty="0" err="1">
                <a:latin typeface="Söhne"/>
              </a:rPr>
              <a:t>public</a:t>
            </a:r>
            <a:r>
              <a:rPr lang="nb-NO" sz="2800" dirty="0">
                <a:latin typeface="Söhne"/>
              </a:rPr>
              <a:t> </a:t>
            </a:r>
            <a:r>
              <a:rPr lang="nb-NO" sz="2800" dirty="0" err="1">
                <a:latin typeface="Söhne"/>
              </a:rPr>
              <a:t>entities</a:t>
            </a:r>
            <a:r>
              <a:rPr lang="nb-NO" sz="2800" dirty="0">
                <a:latin typeface="Söhne"/>
              </a:rPr>
              <a:t> </a:t>
            </a:r>
          </a:p>
          <a:p>
            <a:endParaRPr lang="nb-NO" dirty="0"/>
          </a:p>
        </p:txBody>
      </p:sp>
    </p:spTree>
    <p:extLst>
      <p:ext uri="{BB962C8B-B14F-4D97-AF65-F5344CB8AC3E}">
        <p14:creationId xmlns:p14="http://schemas.microsoft.com/office/powerpoint/2010/main" val="21044128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87AC5D03-123E-204B-AD70-9A90A3C24F4B}"/>
              </a:ext>
            </a:extLst>
          </p:cNvPr>
          <p:cNvSpPr>
            <a:spLocks noGrp="1"/>
          </p:cNvSpPr>
          <p:nvPr>
            <p:ph type="title"/>
          </p:nvPr>
        </p:nvSpPr>
        <p:spPr>
          <a:xfrm>
            <a:off x="1371600" y="685800"/>
            <a:ext cx="9601200" cy="639566"/>
          </a:xfrm>
        </p:spPr>
        <p:txBody>
          <a:bodyPr>
            <a:normAutofit fontScale="90000"/>
          </a:bodyPr>
          <a:lstStyle/>
          <a:p>
            <a:r>
              <a:rPr lang="nb-NO" dirty="0"/>
              <a:t>Public </a:t>
            </a:r>
            <a:r>
              <a:rPr lang="nb-NO" dirty="0" err="1"/>
              <a:t>sector</a:t>
            </a:r>
            <a:endParaRPr lang="nb-NO" dirty="0"/>
          </a:p>
        </p:txBody>
      </p:sp>
      <p:sp>
        <p:nvSpPr>
          <p:cNvPr id="3" name="Plassholder for innhold 2">
            <a:extLst>
              <a:ext uri="{FF2B5EF4-FFF2-40B4-BE49-F238E27FC236}">
                <a16:creationId xmlns:a16="http://schemas.microsoft.com/office/drawing/2014/main" xmlns="" id="{AD7E1610-1C68-25B9-036B-9CBD3C305E71}"/>
              </a:ext>
            </a:extLst>
          </p:cNvPr>
          <p:cNvSpPr>
            <a:spLocks noGrp="1"/>
          </p:cNvSpPr>
          <p:nvPr>
            <p:ph idx="1"/>
          </p:nvPr>
        </p:nvSpPr>
        <p:spPr/>
        <p:txBody>
          <a:bodyPr/>
          <a:lstStyle/>
          <a:p>
            <a:pPr marL="0" indent="0">
              <a:buNone/>
            </a:pPr>
            <a:endParaRPr lang="nb-NO" dirty="0"/>
          </a:p>
          <a:p>
            <a:pPr marL="0" indent="0">
              <a:buNone/>
            </a:pPr>
            <a:endParaRPr lang="nb-NO" dirty="0"/>
          </a:p>
        </p:txBody>
      </p:sp>
      <p:sp>
        <p:nvSpPr>
          <p:cNvPr id="5" name="TekstSylinder 4">
            <a:extLst>
              <a:ext uri="{FF2B5EF4-FFF2-40B4-BE49-F238E27FC236}">
                <a16:creationId xmlns:a16="http://schemas.microsoft.com/office/drawing/2014/main" xmlns="" id="{177E13D7-1C08-4A5C-F97A-962102D35996}"/>
              </a:ext>
            </a:extLst>
          </p:cNvPr>
          <p:cNvSpPr txBox="1"/>
          <p:nvPr/>
        </p:nvSpPr>
        <p:spPr>
          <a:xfrm>
            <a:off x="1371600" y="1623316"/>
            <a:ext cx="9313524" cy="3108543"/>
          </a:xfrm>
          <a:prstGeom prst="rect">
            <a:avLst/>
          </a:prstGeom>
          <a:noFill/>
        </p:spPr>
        <p:txBody>
          <a:bodyPr wrap="square">
            <a:spAutoFit/>
          </a:bodyPr>
          <a:lstStyle/>
          <a:p>
            <a:r>
              <a:rPr lang="en-US" sz="2800" b="0" i="0" dirty="0">
                <a:solidFill>
                  <a:srgbClr val="374151"/>
                </a:solidFill>
                <a:effectLst/>
                <a:latin typeface="Söhne"/>
              </a:rPr>
              <a:t>Public sector refers to the part of the economy that is controlled and managed by the government, including government agencies and institutions, such as schools, hospitals, police departments, and public utilities. </a:t>
            </a:r>
          </a:p>
          <a:p>
            <a:endParaRPr lang="en-US" sz="2800" dirty="0">
              <a:solidFill>
                <a:srgbClr val="374151"/>
              </a:solidFill>
              <a:latin typeface="Söhne"/>
            </a:endParaRPr>
          </a:p>
          <a:p>
            <a:r>
              <a:rPr lang="en-US" sz="2800" b="0" i="0" dirty="0">
                <a:solidFill>
                  <a:srgbClr val="374151"/>
                </a:solidFill>
                <a:effectLst/>
                <a:latin typeface="Söhne"/>
              </a:rPr>
              <a:t>The main aim of the public sector is to provide essential services to the citizens of a country, funded by tax revenue.</a:t>
            </a:r>
            <a:endParaRPr lang="nb-NO" sz="2800" dirty="0"/>
          </a:p>
        </p:txBody>
      </p:sp>
      <p:pic>
        <p:nvPicPr>
          <p:cNvPr id="8" name="Grafikk 7" descr="Mynter">
            <a:extLst>
              <a:ext uri="{FF2B5EF4-FFF2-40B4-BE49-F238E27FC236}">
                <a16:creationId xmlns:a16="http://schemas.microsoft.com/office/drawing/2014/main" xmlns="" id="{01A8970B-7F9F-4583-50F0-CA429878935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271987" y="5116530"/>
            <a:ext cx="1508957" cy="1520576"/>
          </a:xfrm>
          <a:prstGeom prst="rect">
            <a:avLst/>
          </a:prstGeom>
        </p:spPr>
      </p:pic>
    </p:spTree>
    <p:extLst>
      <p:ext uri="{BB962C8B-B14F-4D97-AF65-F5344CB8AC3E}">
        <p14:creationId xmlns:p14="http://schemas.microsoft.com/office/powerpoint/2010/main" val="4141150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xmlns="" id="{37BD8C12-FE17-FBE6-571C-8595CB2463BB}"/>
              </a:ext>
            </a:extLst>
          </p:cNvPr>
          <p:cNvSpPr>
            <a:spLocks noGrp="1"/>
          </p:cNvSpPr>
          <p:nvPr>
            <p:ph idx="1"/>
          </p:nvPr>
        </p:nvSpPr>
        <p:spPr>
          <a:xfrm>
            <a:off x="1371600" y="215757"/>
            <a:ext cx="9601200" cy="5651643"/>
          </a:xfrm>
        </p:spPr>
        <p:txBody>
          <a:bodyPr/>
          <a:lstStyle/>
          <a:p>
            <a:pPr marL="0" indent="0">
              <a:buNone/>
            </a:pPr>
            <a:r>
              <a:rPr lang="nb-NO" sz="4400" dirty="0" err="1">
                <a:latin typeface="Söhne"/>
              </a:rPr>
              <a:t>Discuss</a:t>
            </a:r>
            <a:r>
              <a:rPr lang="nb-NO" sz="4400" dirty="0">
                <a:latin typeface="Söhne"/>
              </a:rPr>
              <a:t>: </a:t>
            </a:r>
          </a:p>
          <a:p>
            <a:pPr marL="0" indent="0">
              <a:buNone/>
            </a:pPr>
            <a:endParaRPr lang="nb-NO" sz="4400" dirty="0"/>
          </a:p>
          <a:p>
            <a:pPr marL="0" indent="0">
              <a:buNone/>
            </a:pPr>
            <a:endParaRPr lang="nb-NO" sz="4400" dirty="0">
              <a:latin typeface="Söhne"/>
            </a:endParaRPr>
          </a:p>
          <a:p>
            <a:r>
              <a:rPr lang="nb-NO" sz="2800" dirty="0">
                <a:latin typeface="Söhne"/>
              </a:rPr>
              <a:t>How is </a:t>
            </a:r>
            <a:r>
              <a:rPr lang="nb-NO" sz="2800" dirty="0" err="1">
                <a:latin typeface="Söhne"/>
              </a:rPr>
              <a:t>the</a:t>
            </a:r>
            <a:r>
              <a:rPr lang="nb-NO" sz="2800" dirty="0">
                <a:latin typeface="Söhne"/>
              </a:rPr>
              <a:t> </a:t>
            </a:r>
            <a:r>
              <a:rPr lang="nb-NO" sz="2800" dirty="0" err="1">
                <a:latin typeface="Söhne"/>
              </a:rPr>
              <a:t>public</a:t>
            </a:r>
            <a:r>
              <a:rPr lang="nb-NO" sz="2800" dirty="0">
                <a:latin typeface="Söhne"/>
              </a:rPr>
              <a:t> </a:t>
            </a:r>
            <a:r>
              <a:rPr lang="nb-NO" sz="2800" dirty="0" err="1">
                <a:latin typeface="Söhne"/>
              </a:rPr>
              <a:t>sector</a:t>
            </a:r>
            <a:r>
              <a:rPr lang="nb-NO" sz="2800" dirty="0">
                <a:latin typeface="Söhne"/>
              </a:rPr>
              <a:t> </a:t>
            </a:r>
            <a:r>
              <a:rPr lang="nb-NO" sz="2800" dirty="0" err="1">
                <a:latin typeface="Söhne"/>
              </a:rPr>
              <a:t>organized</a:t>
            </a:r>
            <a:r>
              <a:rPr lang="nb-NO" sz="2800" dirty="0">
                <a:latin typeface="Söhne"/>
              </a:rPr>
              <a:t> </a:t>
            </a:r>
            <a:r>
              <a:rPr lang="nb-NO" sz="2800" dirty="0" err="1">
                <a:latin typeface="Söhne"/>
              </a:rPr>
              <a:t>where</a:t>
            </a:r>
            <a:r>
              <a:rPr lang="nb-NO" sz="2800" dirty="0">
                <a:latin typeface="Söhne"/>
              </a:rPr>
              <a:t> </a:t>
            </a:r>
            <a:r>
              <a:rPr lang="nb-NO" sz="2800" dirty="0" err="1">
                <a:latin typeface="Söhne"/>
              </a:rPr>
              <a:t>you</a:t>
            </a:r>
            <a:r>
              <a:rPr lang="nb-NO" sz="2800" dirty="0">
                <a:latin typeface="Söhne"/>
              </a:rPr>
              <a:t> live? </a:t>
            </a:r>
          </a:p>
          <a:p>
            <a:r>
              <a:rPr lang="nb-NO" sz="2800" dirty="0" err="1">
                <a:latin typeface="Söhne"/>
              </a:rPr>
              <a:t>Which</a:t>
            </a:r>
            <a:r>
              <a:rPr lang="nb-NO" sz="2800" dirty="0">
                <a:latin typeface="Söhne"/>
              </a:rPr>
              <a:t> services </a:t>
            </a:r>
            <a:r>
              <a:rPr lang="nb-NO" sz="2800" dirty="0" err="1">
                <a:latin typeface="Söhne"/>
              </a:rPr>
              <a:t>are</a:t>
            </a:r>
            <a:r>
              <a:rPr lang="nb-NO" sz="2800" dirty="0">
                <a:latin typeface="Söhne"/>
              </a:rPr>
              <a:t> </a:t>
            </a:r>
            <a:r>
              <a:rPr lang="nb-NO" sz="2800" dirty="0" err="1">
                <a:latin typeface="Söhne"/>
              </a:rPr>
              <a:t>provided</a:t>
            </a:r>
            <a:r>
              <a:rPr lang="nb-NO" sz="2800" dirty="0">
                <a:latin typeface="Söhne"/>
              </a:rPr>
              <a:t> by </a:t>
            </a:r>
            <a:r>
              <a:rPr lang="nb-NO" sz="2800" dirty="0" err="1">
                <a:latin typeface="Söhne"/>
              </a:rPr>
              <a:t>the</a:t>
            </a:r>
            <a:r>
              <a:rPr lang="nb-NO" sz="2800" dirty="0">
                <a:latin typeface="Söhne"/>
              </a:rPr>
              <a:t> </a:t>
            </a:r>
            <a:r>
              <a:rPr lang="nb-NO" sz="2800" dirty="0" err="1">
                <a:latin typeface="Söhne"/>
              </a:rPr>
              <a:t>local</a:t>
            </a:r>
            <a:r>
              <a:rPr lang="nb-NO" sz="2800" dirty="0">
                <a:latin typeface="Söhne"/>
              </a:rPr>
              <a:t>, regional and </a:t>
            </a:r>
            <a:r>
              <a:rPr lang="nb-NO" sz="2800" dirty="0" err="1">
                <a:latin typeface="Söhne"/>
              </a:rPr>
              <a:t>national</a:t>
            </a:r>
            <a:r>
              <a:rPr lang="nb-NO" sz="2800" dirty="0">
                <a:latin typeface="Söhne"/>
              </a:rPr>
              <a:t> </a:t>
            </a:r>
            <a:r>
              <a:rPr lang="nb-NO" sz="2800" dirty="0" err="1">
                <a:latin typeface="Söhne"/>
              </a:rPr>
              <a:t>government</a:t>
            </a:r>
            <a:r>
              <a:rPr lang="nb-NO" sz="2800" dirty="0">
                <a:latin typeface="Söhne"/>
              </a:rPr>
              <a:t>, </a:t>
            </a:r>
            <a:r>
              <a:rPr lang="nb-NO" sz="2800" dirty="0" err="1">
                <a:latin typeface="Söhne"/>
              </a:rPr>
              <a:t>agencies</a:t>
            </a:r>
            <a:r>
              <a:rPr lang="nb-NO" sz="2800" dirty="0">
                <a:latin typeface="Söhne"/>
              </a:rPr>
              <a:t> and </a:t>
            </a:r>
            <a:r>
              <a:rPr lang="nb-NO" sz="2800" dirty="0" err="1">
                <a:latin typeface="Söhne"/>
              </a:rPr>
              <a:t>institutions</a:t>
            </a:r>
            <a:r>
              <a:rPr lang="nb-NO" sz="2800" dirty="0">
                <a:latin typeface="Söhne"/>
              </a:rPr>
              <a:t>?</a:t>
            </a:r>
          </a:p>
          <a:p>
            <a:r>
              <a:rPr lang="nb-NO" sz="2800" dirty="0">
                <a:latin typeface="Söhne"/>
              </a:rPr>
              <a:t>Do </a:t>
            </a:r>
            <a:r>
              <a:rPr lang="nb-NO" sz="2800" dirty="0" err="1">
                <a:latin typeface="Söhne"/>
              </a:rPr>
              <a:t>you</a:t>
            </a:r>
            <a:r>
              <a:rPr lang="nb-NO" sz="2800" dirty="0">
                <a:latin typeface="Söhne"/>
              </a:rPr>
              <a:t> </a:t>
            </a:r>
            <a:r>
              <a:rPr lang="nb-NO" sz="2800" dirty="0" err="1">
                <a:latin typeface="Söhne"/>
              </a:rPr>
              <a:t>know</a:t>
            </a:r>
            <a:r>
              <a:rPr lang="nb-NO" sz="2800" dirty="0">
                <a:latin typeface="Söhne"/>
              </a:rPr>
              <a:t> </a:t>
            </a:r>
            <a:r>
              <a:rPr lang="nb-NO" sz="2800" dirty="0" err="1">
                <a:latin typeface="Söhne"/>
              </a:rPr>
              <a:t>how</a:t>
            </a:r>
            <a:r>
              <a:rPr lang="nb-NO" sz="2800" dirty="0">
                <a:latin typeface="Söhne"/>
              </a:rPr>
              <a:t> to </a:t>
            </a:r>
            <a:r>
              <a:rPr lang="nb-NO" sz="2800" dirty="0" err="1">
                <a:latin typeface="Söhne"/>
              </a:rPr>
              <a:t>contact</a:t>
            </a:r>
            <a:r>
              <a:rPr lang="nb-NO" sz="2800" dirty="0">
                <a:latin typeface="Söhne"/>
              </a:rPr>
              <a:t> </a:t>
            </a:r>
            <a:r>
              <a:rPr lang="nb-NO" sz="2800" dirty="0" err="1">
                <a:latin typeface="Söhne"/>
              </a:rPr>
              <a:t>them</a:t>
            </a:r>
            <a:r>
              <a:rPr lang="nb-NO" sz="2800" dirty="0">
                <a:latin typeface="Söhne"/>
              </a:rPr>
              <a:t>?</a:t>
            </a:r>
          </a:p>
          <a:p>
            <a:endParaRPr lang="nb-NO" dirty="0"/>
          </a:p>
        </p:txBody>
      </p:sp>
    </p:spTree>
    <p:extLst>
      <p:ext uri="{BB962C8B-B14F-4D97-AF65-F5344CB8AC3E}">
        <p14:creationId xmlns:p14="http://schemas.microsoft.com/office/powerpoint/2010/main" val="7980113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20C111EB-38FF-EC77-4822-0CC16DD0CCE7}"/>
              </a:ext>
            </a:extLst>
          </p:cNvPr>
          <p:cNvSpPr>
            <a:spLocks noGrp="1"/>
          </p:cNvSpPr>
          <p:nvPr>
            <p:ph type="title"/>
          </p:nvPr>
        </p:nvSpPr>
        <p:spPr/>
        <p:txBody>
          <a:bodyPr/>
          <a:lstStyle/>
          <a:p>
            <a:r>
              <a:rPr lang="nb-NO" dirty="0">
                <a:latin typeface="Söhne"/>
              </a:rPr>
              <a:t>Private </a:t>
            </a:r>
            <a:r>
              <a:rPr lang="nb-NO" dirty="0" err="1">
                <a:latin typeface="Söhne"/>
              </a:rPr>
              <a:t>sector</a:t>
            </a:r>
            <a:endParaRPr lang="nb-NO" dirty="0">
              <a:latin typeface="Söhne"/>
            </a:endParaRPr>
          </a:p>
        </p:txBody>
      </p:sp>
      <p:sp>
        <p:nvSpPr>
          <p:cNvPr id="3" name="Plassholder for innhold 2">
            <a:extLst>
              <a:ext uri="{FF2B5EF4-FFF2-40B4-BE49-F238E27FC236}">
                <a16:creationId xmlns:a16="http://schemas.microsoft.com/office/drawing/2014/main" xmlns="" id="{E6277273-24D8-D12B-9EEA-7C8AC403380C}"/>
              </a:ext>
            </a:extLst>
          </p:cNvPr>
          <p:cNvSpPr>
            <a:spLocks noGrp="1"/>
          </p:cNvSpPr>
          <p:nvPr>
            <p:ph idx="1"/>
          </p:nvPr>
        </p:nvSpPr>
        <p:spPr/>
        <p:txBody>
          <a:bodyPr>
            <a:normAutofit/>
          </a:bodyPr>
          <a:lstStyle/>
          <a:p>
            <a:r>
              <a:rPr lang="en-US" sz="2800" b="0" i="0" dirty="0">
                <a:solidFill>
                  <a:srgbClr val="374151"/>
                </a:solidFill>
                <a:effectLst/>
                <a:latin typeface="Söhne"/>
              </a:rPr>
              <a:t>Private sector refers to the part of the economy that is owned and managed by private individuals or companies, including businesses such as retail stores, manufacturing companies, and financial institutions. </a:t>
            </a:r>
          </a:p>
          <a:p>
            <a:r>
              <a:rPr lang="en-US" sz="2800" b="0" i="0" dirty="0">
                <a:solidFill>
                  <a:srgbClr val="374151"/>
                </a:solidFill>
                <a:effectLst/>
                <a:latin typeface="Söhne"/>
              </a:rPr>
              <a:t>The main aim of the private sector is to generate profit for the owners or shareholders</a:t>
            </a:r>
          </a:p>
          <a:p>
            <a:endParaRPr lang="nb-NO" sz="2400" dirty="0"/>
          </a:p>
        </p:txBody>
      </p:sp>
      <p:pic>
        <p:nvPicPr>
          <p:cNvPr id="5" name="Grafikk 4" descr="Penger">
            <a:extLst>
              <a:ext uri="{FF2B5EF4-FFF2-40B4-BE49-F238E27FC236}">
                <a16:creationId xmlns:a16="http://schemas.microsoft.com/office/drawing/2014/main" xmlns="" id="{345C42E1-A021-985B-4357-107A7ACE5C9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304033" y="4967741"/>
            <a:ext cx="1736333" cy="1317661"/>
          </a:xfrm>
          <a:prstGeom prst="rect">
            <a:avLst/>
          </a:prstGeom>
        </p:spPr>
      </p:pic>
    </p:spTree>
    <p:extLst>
      <p:ext uri="{BB962C8B-B14F-4D97-AF65-F5344CB8AC3E}">
        <p14:creationId xmlns:p14="http://schemas.microsoft.com/office/powerpoint/2010/main" val="92112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6475786-7DCF-50EB-208F-7BAC3F2283B4}"/>
              </a:ext>
            </a:extLst>
          </p:cNvPr>
          <p:cNvSpPr>
            <a:spLocks noGrp="1"/>
          </p:cNvSpPr>
          <p:nvPr>
            <p:ph type="title"/>
          </p:nvPr>
        </p:nvSpPr>
        <p:spPr/>
        <p:txBody>
          <a:bodyPr/>
          <a:lstStyle/>
          <a:p>
            <a:r>
              <a:rPr lang="nb-NO" dirty="0" err="1"/>
              <a:t>Discuss</a:t>
            </a:r>
            <a:r>
              <a:rPr lang="nb-NO" dirty="0"/>
              <a:t>:</a:t>
            </a:r>
          </a:p>
        </p:txBody>
      </p:sp>
      <p:sp>
        <p:nvSpPr>
          <p:cNvPr id="3" name="Plassholder for innhold 2">
            <a:extLst>
              <a:ext uri="{FF2B5EF4-FFF2-40B4-BE49-F238E27FC236}">
                <a16:creationId xmlns:a16="http://schemas.microsoft.com/office/drawing/2014/main" xmlns="" id="{4B1AA61B-2384-DDCF-8F18-7D470FB08F39}"/>
              </a:ext>
            </a:extLst>
          </p:cNvPr>
          <p:cNvSpPr>
            <a:spLocks noGrp="1"/>
          </p:cNvSpPr>
          <p:nvPr>
            <p:ph idx="1"/>
          </p:nvPr>
        </p:nvSpPr>
        <p:spPr>
          <a:xfrm>
            <a:off x="1371600" y="2527442"/>
            <a:ext cx="9601200" cy="3339957"/>
          </a:xfrm>
        </p:spPr>
        <p:txBody>
          <a:bodyPr>
            <a:normAutofit/>
          </a:bodyPr>
          <a:lstStyle/>
          <a:p>
            <a:r>
              <a:rPr lang="nb-NO" sz="2800" dirty="0" err="1"/>
              <a:t>Can</a:t>
            </a:r>
            <a:r>
              <a:rPr lang="nb-NO" sz="2800" dirty="0"/>
              <a:t> </a:t>
            </a:r>
            <a:r>
              <a:rPr lang="nb-NO" sz="2800" dirty="0" err="1"/>
              <a:t>you</a:t>
            </a:r>
            <a:r>
              <a:rPr lang="nb-NO" sz="2800" dirty="0"/>
              <a:t> </a:t>
            </a:r>
            <a:r>
              <a:rPr lang="nb-NO" sz="2800" dirty="0" err="1"/>
              <a:t>give</a:t>
            </a:r>
            <a:r>
              <a:rPr lang="nb-NO" sz="2800" dirty="0"/>
              <a:t> </a:t>
            </a:r>
            <a:r>
              <a:rPr lang="nb-NO" sz="2800" dirty="0" err="1"/>
              <a:t>examples</a:t>
            </a:r>
            <a:r>
              <a:rPr lang="nb-NO" sz="2800" dirty="0"/>
              <a:t> </a:t>
            </a:r>
            <a:r>
              <a:rPr lang="nb-NO" sz="2800" dirty="0" err="1"/>
              <a:t>of</a:t>
            </a:r>
            <a:r>
              <a:rPr lang="nb-NO" sz="2800" dirty="0"/>
              <a:t> </a:t>
            </a:r>
            <a:r>
              <a:rPr lang="nb-NO" sz="2800" dirty="0" err="1"/>
              <a:t>entities</a:t>
            </a:r>
            <a:r>
              <a:rPr lang="nb-NO" sz="2800" dirty="0"/>
              <a:t> </a:t>
            </a:r>
            <a:r>
              <a:rPr lang="nb-NO" sz="2800" dirty="0" err="1"/>
              <a:t>that</a:t>
            </a:r>
            <a:r>
              <a:rPr lang="nb-NO" sz="2800" dirty="0"/>
              <a:t> </a:t>
            </a:r>
            <a:r>
              <a:rPr lang="nb-NO" sz="2800" dirty="0" err="1"/>
              <a:t>belong</a:t>
            </a:r>
            <a:r>
              <a:rPr lang="nb-NO" sz="2800" dirty="0"/>
              <a:t> </a:t>
            </a:r>
            <a:r>
              <a:rPr lang="nb-NO" sz="2800" dirty="0" err="1"/>
              <a:t>into</a:t>
            </a:r>
            <a:r>
              <a:rPr lang="nb-NO" sz="2800" dirty="0"/>
              <a:t> </a:t>
            </a:r>
            <a:r>
              <a:rPr lang="nb-NO" sz="2800" dirty="0" err="1"/>
              <a:t>the</a:t>
            </a:r>
            <a:r>
              <a:rPr lang="nb-NO" sz="2800" dirty="0"/>
              <a:t> private </a:t>
            </a:r>
            <a:r>
              <a:rPr lang="nb-NO" sz="2800" dirty="0" err="1"/>
              <a:t>sector</a:t>
            </a:r>
            <a:r>
              <a:rPr lang="nb-NO" sz="2800" dirty="0"/>
              <a:t> </a:t>
            </a:r>
            <a:r>
              <a:rPr lang="nb-NO" sz="2800" dirty="0" err="1"/>
              <a:t>where</a:t>
            </a:r>
            <a:r>
              <a:rPr lang="nb-NO" sz="2800" dirty="0"/>
              <a:t> </a:t>
            </a:r>
            <a:r>
              <a:rPr lang="nb-NO" sz="2800" dirty="0" err="1"/>
              <a:t>you</a:t>
            </a:r>
            <a:r>
              <a:rPr lang="nb-NO" sz="2800" dirty="0"/>
              <a:t> live?</a:t>
            </a:r>
          </a:p>
          <a:p>
            <a:r>
              <a:rPr lang="nb-NO" sz="2800" dirty="0" err="1"/>
              <a:t>When</a:t>
            </a:r>
            <a:r>
              <a:rPr lang="nb-NO" sz="2800" dirty="0"/>
              <a:t> and </a:t>
            </a:r>
            <a:r>
              <a:rPr lang="nb-NO" sz="2800" dirty="0" err="1"/>
              <a:t>why</a:t>
            </a:r>
            <a:r>
              <a:rPr lang="nb-NO" sz="2800" dirty="0"/>
              <a:t> </a:t>
            </a:r>
            <a:r>
              <a:rPr lang="nb-NO" sz="2800" dirty="0" err="1"/>
              <a:t>would</a:t>
            </a:r>
            <a:r>
              <a:rPr lang="nb-NO" sz="2800" dirty="0"/>
              <a:t> </a:t>
            </a:r>
            <a:r>
              <a:rPr lang="nb-NO" sz="2800" dirty="0" err="1"/>
              <a:t>you</a:t>
            </a:r>
            <a:r>
              <a:rPr lang="nb-NO" sz="2800" dirty="0"/>
              <a:t> </a:t>
            </a:r>
            <a:r>
              <a:rPr lang="nb-NO" sz="2800" dirty="0" err="1"/>
              <a:t>contact</a:t>
            </a:r>
            <a:r>
              <a:rPr lang="nb-NO" sz="2800" dirty="0"/>
              <a:t> </a:t>
            </a:r>
            <a:r>
              <a:rPr lang="nb-NO" sz="2800" dirty="0" err="1"/>
              <a:t>them</a:t>
            </a:r>
            <a:r>
              <a:rPr lang="nb-NO" sz="2800" dirty="0"/>
              <a:t>, and do </a:t>
            </a:r>
            <a:r>
              <a:rPr lang="nb-NO" sz="2800" dirty="0" err="1"/>
              <a:t>you</a:t>
            </a:r>
            <a:r>
              <a:rPr lang="nb-NO" sz="2800" dirty="0"/>
              <a:t> </a:t>
            </a:r>
            <a:r>
              <a:rPr lang="nb-NO" sz="2800" dirty="0" err="1"/>
              <a:t>know</a:t>
            </a:r>
            <a:r>
              <a:rPr lang="nb-NO" sz="2800" dirty="0"/>
              <a:t> </a:t>
            </a:r>
            <a:r>
              <a:rPr lang="nb-NO" sz="2800" dirty="0" err="1"/>
              <a:t>how</a:t>
            </a:r>
            <a:r>
              <a:rPr lang="nb-NO" sz="2800" dirty="0"/>
              <a:t> to do it?</a:t>
            </a:r>
          </a:p>
        </p:txBody>
      </p:sp>
    </p:spTree>
    <p:extLst>
      <p:ext uri="{BB962C8B-B14F-4D97-AF65-F5344CB8AC3E}">
        <p14:creationId xmlns:p14="http://schemas.microsoft.com/office/powerpoint/2010/main" val="3864440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161527EB-9FAF-8879-0E89-8B934456026D}"/>
              </a:ext>
            </a:extLst>
          </p:cNvPr>
          <p:cNvSpPr>
            <a:spLocks noGrp="1"/>
          </p:cNvSpPr>
          <p:nvPr>
            <p:ph type="title"/>
          </p:nvPr>
        </p:nvSpPr>
        <p:spPr/>
        <p:txBody>
          <a:bodyPr/>
          <a:lstStyle/>
          <a:p>
            <a:r>
              <a:rPr lang="nb-NO" dirty="0"/>
              <a:t>The </a:t>
            </a:r>
            <a:r>
              <a:rPr lang="nb-NO" dirty="0" err="1"/>
              <a:t>third</a:t>
            </a:r>
            <a:r>
              <a:rPr lang="nb-NO" dirty="0"/>
              <a:t> </a:t>
            </a:r>
            <a:r>
              <a:rPr lang="nb-NO" dirty="0" err="1"/>
              <a:t>sector</a:t>
            </a:r>
            <a:endParaRPr lang="nb-NO" dirty="0"/>
          </a:p>
        </p:txBody>
      </p:sp>
      <p:sp>
        <p:nvSpPr>
          <p:cNvPr id="3" name="Plassholder for innhold 2">
            <a:extLst>
              <a:ext uri="{FF2B5EF4-FFF2-40B4-BE49-F238E27FC236}">
                <a16:creationId xmlns:a16="http://schemas.microsoft.com/office/drawing/2014/main" xmlns="" id="{0A0EF652-D439-02D5-F433-EF392FF87943}"/>
              </a:ext>
            </a:extLst>
          </p:cNvPr>
          <p:cNvSpPr>
            <a:spLocks noGrp="1"/>
          </p:cNvSpPr>
          <p:nvPr>
            <p:ph idx="1"/>
          </p:nvPr>
        </p:nvSpPr>
        <p:spPr>
          <a:xfrm>
            <a:off x="1371600" y="1962365"/>
            <a:ext cx="9601200" cy="4520628"/>
          </a:xfrm>
        </p:spPr>
        <p:txBody>
          <a:bodyPr>
            <a:normAutofit/>
          </a:bodyPr>
          <a:lstStyle/>
          <a:p>
            <a:r>
              <a:rPr lang="en-US" sz="2400" b="0" i="0" dirty="0">
                <a:solidFill>
                  <a:srgbClr val="374151"/>
                </a:solidFill>
                <a:effectLst/>
                <a:latin typeface="Söhne"/>
              </a:rPr>
              <a:t>The third sector, also known as the non-profit or voluntary sector, refers to organizations that are neither part of the public nor private sector, such as charities, social enterprises, and community groups. </a:t>
            </a:r>
          </a:p>
          <a:p>
            <a:r>
              <a:rPr lang="en-US" sz="2400" b="0" i="0" dirty="0">
                <a:solidFill>
                  <a:srgbClr val="374151"/>
                </a:solidFill>
                <a:effectLst/>
                <a:latin typeface="Söhne"/>
              </a:rPr>
              <a:t>The main aim of the third sector is to promote social or environmental objectives, rather than generating profit or providing services directly to the government or citizens. </a:t>
            </a:r>
          </a:p>
          <a:p>
            <a:r>
              <a:rPr lang="en-US" sz="2400" b="0" i="0" dirty="0">
                <a:solidFill>
                  <a:srgbClr val="374151"/>
                </a:solidFill>
                <a:effectLst/>
                <a:latin typeface="Söhne"/>
              </a:rPr>
              <a:t>The third sector relies on donations, grants, and other forms of support to fund their activities.</a:t>
            </a:r>
            <a:endParaRPr lang="nb-NO" sz="2400" dirty="0"/>
          </a:p>
        </p:txBody>
      </p:sp>
      <p:pic>
        <p:nvPicPr>
          <p:cNvPr id="5" name="Grafikk 4" descr="Brukere">
            <a:extLst>
              <a:ext uri="{FF2B5EF4-FFF2-40B4-BE49-F238E27FC236}">
                <a16:creationId xmlns:a16="http://schemas.microsoft.com/office/drawing/2014/main" xmlns="" id="{B3AF6A7E-BF4A-CC74-2C22-C8974C04359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241567" y="652408"/>
            <a:ext cx="1183241" cy="1155843"/>
          </a:xfrm>
          <a:prstGeom prst="rect">
            <a:avLst/>
          </a:prstGeom>
        </p:spPr>
      </p:pic>
    </p:spTree>
    <p:extLst>
      <p:ext uri="{BB962C8B-B14F-4D97-AF65-F5344CB8AC3E}">
        <p14:creationId xmlns:p14="http://schemas.microsoft.com/office/powerpoint/2010/main" val="18008344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DB3608D5-BDFF-E7A5-5F7C-A1B240A6DA84}"/>
              </a:ext>
            </a:extLst>
          </p:cNvPr>
          <p:cNvSpPr>
            <a:spLocks noGrp="1"/>
          </p:cNvSpPr>
          <p:nvPr>
            <p:ph type="title"/>
          </p:nvPr>
        </p:nvSpPr>
        <p:spPr/>
        <p:txBody>
          <a:bodyPr/>
          <a:lstStyle/>
          <a:p>
            <a:r>
              <a:rPr lang="nb-NO" dirty="0" err="1">
                <a:latin typeface="Söhne"/>
              </a:rPr>
              <a:t>Discuss</a:t>
            </a:r>
            <a:r>
              <a:rPr lang="nb-NO" dirty="0">
                <a:latin typeface="Söhne"/>
              </a:rPr>
              <a:t>:</a:t>
            </a:r>
          </a:p>
        </p:txBody>
      </p:sp>
      <p:sp>
        <p:nvSpPr>
          <p:cNvPr id="3" name="Plassholder for innhold 2">
            <a:extLst>
              <a:ext uri="{FF2B5EF4-FFF2-40B4-BE49-F238E27FC236}">
                <a16:creationId xmlns:a16="http://schemas.microsoft.com/office/drawing/2014/main" xmlns="" id="{B77A05DB-C341-1081-127A-89497E738715}"/>
              </a:ext>
            </a:extLst>
          </p:cNvPr>
          <p:cNvSpPr>
            <a:spLocks noGrp="1"/>
          </p:cNvSpPr>
          <p:nvPr>
            <p:ph idx="1"/>
          </p:nvPr>
        </p:nvSpPr>
        <p:spPr/>
        <p:txBody>
          <a:bodyPr>
            <a:normAutofit/>
          </a:bodyPr>
          <a:lstStyle/>
          <a:p>
            <a:r>
              <a:rPr lang="nb-NO" sz="2400" dirty="0" err="1">
                <a:latin typeface="Söhne"/>
              </a:rPr>
              <a:t>Why</a:t>
            </a:r>
            <a:r>
              <a:rPr lang="nb-NO" sz="2400" dirty="0">
                <a:latin typeface="Söhne"/>
              </a:rPr>
              <a:t> do </a:t>
            </a:r>
            <a:r>
              <a:rPr lang="nb-NO" sz="2400" dirty="0" err="1">
                <a:latin typeface="Söhne"/>
              </a:rPr>
              <a:t>we</a:t>
            </a:r>
            <a:r>
              <a:rPr lang="nb-NO" sz="2400" dirty="0">
                <a:latin typeface="Söhne"/>
              </a:rPr>
              <a:t> have </a:t>
            </a:r>
            <a:r>
              <a:rPr lang="nb-NO" sz="2400" dirty="0" err="1">
                <a:latin typeface="Söhne"/>
              </a:rPr>
              <a:t>the</a:t>
            </a:r>
            <a:r>
              <a:rPr lang="nb-NO" sz="2400" dirty="0">
                <a:latin typeface="Söhne"/>
              </a:rPr>
              <a:t> </a:t>
            </a:r>
            <a:r>
              <a:rPr lang="nb-NO" sz="2400" dirty="0" err="1">
                <a:latin typeface="Söhne"/>
              </a:rPr>
              <a:t>third</a:t>
            </a:r>
            <a:r>
              <a:rPr lang="nb-NO" sz="2400" dirty="0">
                <a:latin typeface="Söhne"/>
              </a:rPr>
              <a:t> </a:t>
            </a:r>
            <a:r>
              <a:rPr lang="nb-NO" sz="2400" dirty="0" err="1">
                <a:latin typeface="Söhne"/>
              </a:rPr>
              <a:t>sector</a:t>
            </a:r>
            <a:r>
              <a:rPr lang="nb-NO" sz="2400" dirty="0">
                <a:latin typeface="Söhne"/>
              </a:rPr>
              <a:t>?</a:t>
            </a:r>
          </a:p>
          <a:p>
            <a:r>
              <a:rPr lang="nb-NO" sz="2400" dirty="0" err="1">
                <a:latin typeface="Söhne"/>
              </a:rPr>
              <a:t>Can</a:t>
            </a:r>
            <a:r>
              <a:rPr lang="nb-NO" sz="2400" dirty="0">
                <a:latin typeface="Söhne"/>
              </a:rPr>
              <a:t> </a:t>
            </a:r>
            <a:r>
              <a:rPr lang="nb-NO" sz="2400" dirty="0" err="1">
                <a:latin typeface="Söhne"/>
              </a:rPr>
              <a:t>you</a:t>
            </a:r>
            <a:r>
              <a:rPr lang="nb-NO" sz="2400" dirty="0">
                <a:latin typeface="Söhne"/>
              </a:rPr>
              <a:t> </a:t>
            </a:r>
            <a:r>
              <a:rPr lang="nb-NO" sz="2400" dirty="0" err="1">
                <a:latin typeface="Söhne"/>
              </a:rPr>
              <a:t>name</a:t>
            </a:r>
            <a:r>
              <a:rPr lang="nb-NO" sz="2400" dirty="0">
                <a:latin typeface="Söhne"/>
              </a:rPr>
              <a:t> </a:t>
            </a:r>
            <a:r>
              <a:rPr lang="nb-NO" sz="2400" dirty="0" err="1">
                <a:latin typeface="Söhne"/>
              </a:rPr>
              <a:t>entities</a:t>
            </a:r>
            <a:r>
              <a:rPr lang="nb-NO" sz="2400" dirty="0">
                <a:latin typeface="Söhne"/>
              </a:rPr>
              <a:t> </a:t>
            </a:r>
            <a:r>
              <a:rPr lang="nb-NO" sz="2400" dirty="0" err="1">
                <a:latin typeface="Söhne"/>
              </a:rPr>
              <a:t>that</a:t>
            </a:r>
            <a:r>
              <a:rPr lang="nb-NO" sz="2400" dirty="0">
                <a:latin typeface="Söhne"/>
              </a:rPr>
              <a:t> </a:t>
            </a:r>
            <a:r>
              <a:rPr lang="nb-NO" sz="2400" dirty="0" err="1">
                <a:latin typeface="Söhne"/>
              </a:rPr>
              <a:t>belong</a:t>
            </a:r>
            <a:r>
              <a:rPr lang="nb-NO" sz="2400" dirty="0">
                <a:latin typeface="Söhne"/>
              </a:rPr>
              <a:t> in </a:t>
            </a:r>
            <a:r>
              <a:rPr lang="nb-NO" sz="2400" dirty="0" err="1">
                <a:latin typeface="Söhne"/>
              </a:rPr>
              <a:t>the</a:t>
            </a:r>
            <a:r>
              <a:rPr lang="nb-NO" sz="2400" dirty="0">
                <a:latin typeface="Söhne"/>
              </a:rPr>
              <a:t> </a:t>
            </a:r>
            <a:r>
              <a:rPr lang="nb-NO" sz="2400" dirty="0" err="1">
                <a:latin typeface="Söhne"/>
              </a:rPr>
              <a:t>third</a:t>
            </a:r>
            <a:r>
              <a:rPr lang="nb-NO" sz="2400" dirty="0">
                <a:latin typeface="Söhne"/>
              </a:rPr>
              <a:t> </a:t>
            </a:r>
            <a:r>
              <a:rPr lang="nb-NO" sz="2400" dirty="0" err="1">
                <a:latin typeface="Söhne"/>
              </a:rPr>
              <a:t>sector</a:t>
            </a:r>
            <a:r>
              <a:rPr lang="nb-NO" sz="2400" dirty="0">
                <a:latin typeface="Söhne"/>
              </a:rPr>
              <a:t> </a:t>
            </a:r>
            <a:r>
              <a:rPr lang="nb-NO" sz="2400" dirty="0" err="1">
                <a:latin typeface="Söhne"/>
              </a:rPr>
              <a:t>where</a:t>
            </a:r>
            <a:r>
              <a:rPr lang="nb-NO" sz="2400" dirty="0">
                <a:latin typeface="Söhne"/>
              </a:rPr>
              <a:t> </a:t>
            </a:r>
            <a:r>
              <a:rPr lang="nb-NO" sz="2400" dirty="0" err="1">
                <a:latin typeface="Söhne"/>
              </a:rPr>
              <a:t>you</a:t>
            </a:r>
            <a:r>
              <a:rPr lang="nb-NO" sz="2400" dirty="0">
                <a:latin typeface="Söhne"/>
              </a:rPr>
              <a:t> live?</a:t>
            </a:r>
          </a:p>
          <a:p>
            <a:r>
              <a:rPr lang="nb-NO" sz="2400" dirty="0">
                <a:latin typeface="Söhne"/>
              </a:rPr>
              <a:t>Do </a:t>
            </a:r>
            <a:r>
              <a:rPr lang="nb-NO" sz="2400" dirty="0" err="1">
                <a:latin typeface="Söhne"/>
              </a:rPr>
              <a:t>you</a:t>
            </a:r>
            <a:r>
              <a:rPr lang="nb-NO" sz="2400" dirty="0">
                <a:latin typeface="Söhne"/>
              </a:rPr>
              <a:t> </a:t>
            </a:r>
            <a:r>
              <a:rPr lang="nb-NO" sz="2400" dirty="0" err="1">
                <a:latin typeface="Söhne"/>
              </a:rPr>
              <a:t>know</a:t>
            </a:r>
            <a:r>
              <a:rPr lang="nb-NO" sz="2400" dirty="0">
                <a:latin typeface="Söhne"/>
              </a:rPr>
              <a:t> </a:t>
            </a:r>
            <a:r>
              <a:rPr lang="nb-NO" sz="2400" dirty="0" err="1">
                <a:latin typeface="Söhne"/>
              </a:rPr>
              <a:t>how</a:t>
            </a:r>
            <a:r>
              <a:rPr lang="nb-NO" sz="2400" dirty="0">
                <a:latin typeface="Söhne"/>
              </a:rPr>
              <a:t> to </a:t>
            </a:r>
            <a:r>
              <a:rPr lang="nb-NO" sz="2400" dirty="0" err="1">
                <a:latin typeface="Söhne"/>
              </a:rPr>
              <a:t>contact</a:t>
            </a:r>
            <a:r>
              <a:rPr lang="nb-NO" sz="2400" dirty="0">
                <a:latin typeface="Söhne"/>
              </a:rPr>
              <a:t> </a:t>
            </a:r>
            <a:r>
              <a:rPr lang="nb-NO" sz="2400" dirty="0" err="1">
                <a:latin typeface="Söhne"/>
              </a:rPr>
              <a:t>them</a:t>
            </a:r>
            <a:r>
              <a:rPr lang="nb-NO" sz="2400" dirty="0">
                <a:latin typeface="Söhne"/>
              </a:rPr>
              <a:t>?</a:t>
            </a:r>
          </a:p>
          <a:p>
            <a:r>
              <a:rPr lang="nb-NO" sz="2400" dirty="0" err="1">
                <a:latin typeface="Söhne"/>
              </a:rPr>
              <a:t>Choose</a:t>
            </a:r>
            <a:r>
              <a:rPr lang="nb-NO" sz="2400" dirty="0">
                <a:latin typeface="Söhne"/>
              </a:rPr>
              <a:t> </a:t>
            </a:r>
            <a:r>
              <a:rPr lang="nb-NO" sz="2400" dirty="0" err="1">
                <a:latin typeface="Söhne"/>
              </a:rPr>
              <a:t>one</a:t>
            </a:r>
            <a:r>
              <a:rPr lang="nb-NO" sz="2400" dirty="0">
                <a:latin typeface="Söhne"/>
              </a:rPr>
              <a:t> </a:t>
            </a:r>
            <a:r>
              <a:rPr lang="nb-NO" sz="2400" dirty="0" err="1">
                <a:latin typeface="Söhne"/>
              </a:rPr>
              <a:t>such</a:t>
            </a:r>
            <a:r>
              <a:rPr lang="nb-NO" sz="2400" dirty="0">
                <a:latin typeface="Söhne"/>
              </a:rPr>
              <a:t> </a:t>
            </a:r>
            <a:r>
              <a:rPr lang="nb-NO" sz="2400" dirty="0" err="1">
                <a:latin typeface="Söhne"/>
              </a:rPr>
              <a:t>entity</a:t>
            </a:r>
            <a:r>
              <a:rPr lang="nb-NO" sz="2400" dirty="0">
                <a:latin typeface="Söhne"/>
              </a:rPr>
              <a:t> and </a:t>
            </a:r>
            <a:r>
              <a:rPr lang="nb-NO" sz="2400" dirty="0" err="1">
                <a:latin typeface="Söhne"/>
              </a:rPr>
              <a:t>find</a:t>
            </a:r>
            <a:r>
              <a:rPr lang="nb-NO" sz="2400" dirty="0">
                <a:latin typeface="Söhne"/>
              </a:rPr>
              <a:t> </a:t>
            </a:r>
            <a:r>
              <a:rPr lang="nb-NO" sz="2400" dirty="0" err="1">
                <a:latin typeface="Söhne"/>
              </a:rPr>
              <a:t>out</a:t>
            </a:r>
            <a:r>
              <a:rPr lang="nb-NO" sz="2400" dirty="0">
                <a:latin typeface="Söhne"/>
              </a:rPr>
              <a:t> </a:t>
            </a:r>
            <a:r>
              <a:rPr lang="nb-NO" sz="2400" dirty="0" err="1">
                <a:latin typeface="Söhne"/>
              </a:rPr>
              <a:t>together</a:t>
            </a:r>
            <a:r>
              <a:rPr lang="nb-NO" sz="2400" dirty="0">
                <a:latin typeface="Söhne"/>
              </a:rPr>
              <a:t> </a:t>
            </a:r>
            <a:r>
              <a:rPr lang="nb-NO" sz="2400" dirty="0" err="1">
                <a:latin typeface="Söhne"/>
              </a:rPr>
              <a:t>how</a:t>
            </a:r>
            <a:r>
              <a:rPr lang="nb-NO" sz="2400" dirty="0">
                <a:latin typeface="Söhne"/>
              </a:rPr>
              <a:t> </a:t>
            </a:r>
            <a:r>
              <a:rPr lang="nb-NO" sz="2400" dirty="0" err="1">
                <a:latin typeface="Söhne"/>
              </a:rPr>
              <a:t>they</a:t>
            </a:r>
            <a:r>
              <a:rPr lang="nb-NO" sz="2400" dirty="0">
                <a:latin typeface="Söhne"/>
              </a:rPr>
              <a:t> </a:t>
            </a:r>
            <a:r>
              <a:rPr lang="nb-NO" sz="2400" dirty="0" err="1">
                <a:latin typeface="Söhne"/>
              </a:rPr>
              <a:t>get</a:t>
            </a:r>
            <a:r>
              <a:rPr lang="nb-NO" sz="2400" dirty="0">
                <a:latin typeface="Söhne"/>
              </a:rPr>
              <a:t> </a:t>
            </a:r>
            <a:r>
              <a:rPr lang="nb-NO" sz="2400" dirty="0" err="1">
                <a:latin typeface="Söhne"/>
              </a:rPr>
              <a:t>their</a:t>
            </a:r>
            <a:r>
              <a:rPr lang="nb-NO" sz="2400" dirty="0">
                <a:latin typeface="Söhne"/>
              </a:rPr>
              <a:t> </a:t>
            </a:r>
            <a:r>
              <a:rPr lang="nb-NO" sz="2400" dirty="0" err="1">
                <a:latin typeface="Söhne"/>
              </a:rPr>
              <a:t>funding</a:t>
            </a:r>
            <a:r>
              <a:rPr lang="nb-NO" sz="2400" dirty="0">
                <a:latin typeface="Söhne"/>
              </a:rPr>
              <a:t>. </a:t>
            </a:r>
          </a:p>
        </p:txBody>
      </p:sp>
    </p:spTree>
    <p:extLst>
      <p:ext uri="{BB962C8B-B14F-4D97-AF65-F5344CB8AC3E}">
        <p14:creationId xmlns:p14="http://schemas.microsoft.com/office/powerpoint/2010/main" val="976035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nb-NO" dirty="0">
                <a:latin typeface="Söhne"/>
              </a:rPr>
              <a:t>Levels </a:t>
            </a:r>
            <a:r>
              <a:rPr lang="nb-NO" dirty="0" err="1">
                <a:latin typeface="Söhne"/>
              </a:rPr>
              <a:t>of</a:t>
            </a:r>
            <a:r>
              <a:rPr lang="nb-NO" dirty="0">
                <a:latin typeface="Söhne"/>
              </a:rPr>
              <a:t> </a:t>
            </a:r>
            <a:r>
              <a:rPr lang="nb-NO" dirty="0" err="1">
                <a:latin typeface="Söhne"/>
              </a:rPr>
              <a:t>language</a:t>
            </a:r>
            <a:r>
              <a:rPr lang="nb-NO" dirty="0">
                <a:latin typeface="Söhne"/>
              </a:rPr>
              <a:t> – </a:t>
            </a:r>
            <a:r>
              <a:rPr lang="nb-NO" dirty="0" err="1">
                <a:latin typeface="Söhne"/>
              </a:rPr>
              <a:t>social</a:t>
            </a:r>
            <a:r>
              <a:rPr lang="nb-NO" dirty="0">
                <a:latin typeface="Söhne"/>
              </a:rPr>
              <a:t> media</a:t>
            </a:r>
            <a:endParaRPr lang="pl-PL" dirty="0">
              <a:latin typeface="Söhne"/>
            </a:endParaRPr>
          </a:p>
        </p:txBody>
      </p:sp>
      <p:sp>
        <p:nvSpPr>
          <p:cNvPr id="3" name="Symbol zastępczy zawartości 2"/>
          <p:cNvSpPr>
            <a:spLocks noGrp="1"/>
          </p:cNvSpPr>
          <p:nvPr>
            <p:ph idx="1"/>
          </p:nvPr>
        </p:nvSpPr>
        <p:spPr>
          <a:xfrm>
            <a:off x="1371600" y="1561672"/>
            <a:ext cx="9448800" cy="4695290"/>
          </a:xfrm>
        </p:spPr>
        <p:txBody>
          <a:bodyPr>
            <a:noAutofit/>
          </a:bodyPr>
          <a:lstStyle/>
          <a:p>
            <a:r>
              <a:rPr lang="en-US" sz="2400" b="0" i="0" dirty="0">
                <a:solidFill>
                  <a:srgbClr val="374151"/>
                </a:solidFill>
                <a:effectLst/>
                <a:latin typeface="Söhne"/>
              </a:rPr>
              <a:t>The social media opinion and commentary field refers to the comments and opinions posted by individuals on social media platforms, such as Twitter, Facebook, or Instagram. </a:t>
            </a:r>
          </a:p>
          <a:p>
            <a:r>
              <a:rPr lang="en-US" sz="2400" b="0" i="0" dirty="0">
                <a:solidFill>
                  <a:srgbClr val="374151"/>
                </a:solidFill>
                <a:effectLst/>
                <a:latin typeface="Söhne"/>
              </a:rPr>
              <a:t>These comments are often unfiltered and can be emotionally charged. They may contain inaccuracies or misrepresentations of facts and are not typically subjected to rigorous fact-checking.</a:t>
            </a:r>
          </a:p>
          <a:p>
            <a:r>
              <a:rPr lang="en-US" sz="2400" dirty="0">
                <a:solidFill>
                  <a:srgbClr val="374151"/>
                </a:solidFill>
                <a:latin typeface="Söhne"/>
              </a:rPr>
              <a:t>What expectations would you have for language used in social media?</a:t>
            </a:r>
            <a:r>
              <a:rPr lang="nb-NO" sz="2400" dirty="0">
                <a:solidFill>
                  <a:srgbClr val="374151"/>
                </a:solidFill>
                <a:latin typeface="Söhne"/>
              </a:rPr>
              <a:t> </a:t>
            </a:r>
            <a:r>
              <a:rPr lang="en-IE" sz="2400" dirty="0">
                <a:solidFill>
                  <a:srgbClr val="374151"/>
                </a:solidFill>
                <a:latin typeface="Söhne"/>
              </a:rPr>
              <a:t>Consider the following: </a:t>
            </a:r>
          </a:p>
          <a:p>
            <a:pPr marL="0" indent="0">
              <a:buNone/>
            </a:pPr>
            <a:r>
              <a:rPr lang="en-IE" sz="2400" dirty="0">
                <a:solidFill>
                  <a:srgbClr val="374151"/>
                </a:solidFill>
                <a:latin typeface="Söhne"/>
              </a:rPr>
              <a:t>		Formal/informal</a:t>
            </a:r>
          </a:p>
          <a:p>
            <a:pPr marL="0" indent="0">
              <a:buNone/>
            </a:pPr>
            <a:r>
              <a:rPr lang="en-IE" sz="2400" dirty="0">
                <a:solidFill>
                  <a:srgbClr val="374151"/>
                </a:solidFill>
                <a:latin typeface="Söhne"/>
              </a:rPr>
              <a:t>		Correct spelling and grammar</a:t>
            </a:r>
          </a:p>
          <a:p>
            <a:pPr marL="0" indent="0">
              <a:buNone/>
            </a:pPr>
            <a:r>
              <a:rPr lang="en-IE" sz="2400" dirty="0">
                <a:solidFill>
                  <a:srgbClr val="374151"/>
                </a:solidFill>
                <a:latin typeface="Söhne"/>
              </a:rPr>
              <a:t>		Vocabulary</a:t>
            </a:r>
          </a:p>
        </p:txBody>
      </p:sp>
    </p:spTree>
    <p:extLst>
      <p:ext uri="{BB962C8B-B14F-4D97-AF65-F5344CB8AC3E}">
        <p14:creationId xmlns:p14="http://schemas.microsoft.com/office/powerpoint/2010/main" val="7853405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49FB22FD-99D8-74D1-F337-2D9D1767F444}"/>
              </a:ext>
            </a:extLst>
          </p:cNvPr>
          <p:cNvSpPr>
            <a:spLocks noGrp="1"/>
          </p:cNvSpPr>
          <p:nvPr>
            <p:ph type="title"/>
          </p:nvPr>
        </p:nvSpPr>
        <p:spPr>
          <a:xfrm>
            <a:off x="1371600" y="685800"/>
            <a:ext cx="10564586" cy="1485900"/>
          </a:xfrm>
        </p:spPr>
        <p:txBody>
          <a:bodyPr/>
          <a:lstStyle/>
          <a:p>
            <a:pPr algn="ctr"/>
            <a:r>
              <a:rPr lang="nb-NO" dirty="0" err="1">
                <a:latin typeface="Söhne"/>
              </a:rPr>
              <a:t>Some</a:t>
            </a:r>
            <a:r>
              <a:rPr lang="nb-NO" dirty="0">
                <a:latin typeface="Söhne"/>
              </a:rPr>
              <a:t> </a:t>
            </a:r>
            <a:r>
              <a:rPr lang="nb-NO" dirty="0" err="1">
                <a:latin typeface="Söhne"/>
              </a:rPr>
              <a:t>useful</a:t>
            </a:r>
            <a:r>
              <a:rPr lang="nb-NO" dirty="0">
                <a:latin typeface="Söhne"/>
              </a:rPr>
              <a:t> </a:t>
            </a:r>
            <a:r>
              <a:rPr lang="nb-NO" dirty="0" err="1">
                <a:latin typeface="Söhne"/>
              </a:rPr>
              <a:t>phrases</a:t>
            </a:r>
            <a:r>
              <a:rPr lang="nb-NO" dirty="0">
                <a:latin typeface="Söhne"/>
              </a:rPr>
              <a:t> for formal </a:t>
            </a:r>
            <a:r>
              <a:rPr lang="nb-NO" dirty="0" err="1">
                <a:latin typeface="Söhne"/>
              </a:rPr>
              <a:t>written</a:t>
            </a:r>
            <a:r>
              <a:rPr lang="nb-NO" dirty="0">
                <a:latin typeface="Söhne"/>
              </a:rPr>
              <a:t> </a:t>
            </a:r>
            <a:r>
              <a:rPr lang="nb-NO" dirty="0" err="1">
                <a:latin typeface="Söhne"/>
              </a:rPr>
              <a:t>communication</a:t>
            </a:r>
            <a:r>
              <a:rPr lang="nb-NO" dirty="0">
                <a:latin typeface="Söhne"/>
              </a:rPr>
              <a:t> </a:t>
            </a:r>
          </a:p>
        </p:txBody>
      </p:sp>
      <p:sp>
        <p:nvSpPr>
          <p:cNvPr id="3" name="Plassholder for innhold 2">
            <a:extLst>
              <a:ext uri="{FF2B5EF4-FFF2-40B4-BE49-F238E27FC236}">
                <a16:creationId xmlns:a16="http://schemas.microsoft.com/office/drawing/2014/main" xmlns="" id="{CB5EF814-86F9-94B7-A9C2-8311119D56ED}"/>
              </a:ext>
            </a:extLst>
          </p:cNvPr>
          <p:cNvSpPr>
            <a:spLocks noGrp="1"/>
          </p:cNvSpPr>
          <p:nvPr>
            <p:ph idx="1"/>
          </p:nvPr>
        </p:nvSpPr>
        <p:spPr>
          <a:xfrm>
            <a:off x="1371600" y="2171699"/>
            <a:ext cx="9601200" cy="4455131"/>
          </a:xfrm>
        </p:spPr>
        <p:txBody>
          <a:bodyPr>
            <a:normAutofit/>
          </a:bodyPr>
          <a:lstStyle/>
          <a:p>
            <a:pPr marL="0" indent="0" algn="l">
              <a:buNone/>
            </a:pPr>
            <a:r>
              <a:rPr lang="en-US" sz="2400" b="1" i="0" dirty="0">
                <a:solidFill>
                  <a:srgbClr val="374151"/>
                </a:solidFill>
                <a:effectLst/>
                <a:latin typeface="Söhne"/>
              </a:rPr>
              <a:t>INTRODUCTION</a:t>
            </a:r>
          </a:p>
          <a:p>
            <a:pPr algn="l">
              <a:buFont typeface="Arial" panose="020B0604020202020204" pitchFamily="34" charset="0"/>
              <a:buChar char="•"/>
            </a:pPr>
            <a:r>
              <a:rPr lang="en-US" sz="2400" b="0" i="0" dirty="0">
                <a:solidFill>
                  <a:srgbClr val="374151"/>
                </a:solidFill>
                <a:effectLst/>
                <a:latin typeface="Söhne"/>
              </a:rPr>
              <a:t>I am writing to express my concern about...</a:t>
            </a:r>
          </a:p>
          <a:p>
            <a:pPr algn="l">
              <a:buFont typeface="Arial" panose="020B0604020202020204" pitchFamily="34" charset="0"/>
              <a:buChar char="•"/>
            </a:pPr>
            <a:r>
              <a:rPr lang="en-US" sz="2400" b="0" i="0" dirty="0">
                <a:solidFill>
                  <a:srgbClr val="374151"/>
                </a:solidFill>
                <a:effectLst/>
                <a:latin typeface="Söhne"/>
              </a:rPr>
              <a:t>I would like to bring to your attention the issue of...</a:t>
            </a:r>
          </a:p>
          <a:p>
            <a:pPr algn="l">
              <a:buFont typeface="Arial" panose="020B0604020202020204" pitchFamily="34" charset="0"/>
              <a:buChar char="•"/>
            </a:pPr>
            <a:r>
              <a:rPr lang="en-US" sz="2400" b="0" i="0" dirty="0">
                <a:solidFill>
                  <a:srgbClr val="374151"/>
                </a:solidFill>
                <a:effectLst/>
                <a:latin typeface="Söhne"/>
              </a:rPr>
              <a:t>I am writing to express my dissatisfaction with...</a:t>
            </a:r>
          </a:p>
          <a:p>
            <a:pPr algn="l">
              <a:buFont typeface="Arial" panose="020B0604020202020204" pitchFamily="34" charset="0"/>
              <a:buChar char="•"/>
            </a:pPr>
            <a:endParaRPr lang="en-US" sz="2400" b="0" i="0" dirty="0">
              <a:solidFill>
                <a:srgbClr val="374151"/>
              </a:solidFill>
              <a:effectLst/>
              <a:latin typeface="Söhne"/>
            </a:endParaRPr>
          </a:p>
          <a:p>
            <a:pPr marL="0" indent="0" algn="l">
              <a:buNone/>
            </a:pPr>
            <a:r>
              <a:rPr lang="en-US" sz="2400" b="1" i="0" dirty="0">
                <a:solidFill>
                  <a:srgbClr val="374151"/>
                </a:solidFill>
                <a:effectLst/>
                <a:latin typeface="Söhne"/>
              </a:rPr>
              <a:t>SPECIFICS</a:t>
            </a:r>
          </a:p>
          <a:p>
            <a:pPr>
              <a:buFont typeface="Arial" panose="020B0604020202020204" pitchFamily="34" charset="0"/>
              <a:buChar char="•"/>
            </a:pPr>
            <a:r>
              <a:rPr lang="en-US" sz="2400" b="0" i="0" dirty="0">
                <a:solidFill>
                  <a:srgbClr val="374151"/>
                </a:solidFill>
                <a:effectLst/>
                <a:latin typeface="Söhne"/>
              </a:rPr>
              <a:t>I would like to draw your attention to [give specific details of the problem]...</a:t>
            </a:r>
          </a:p>
          <a:p>
            <a:pPr>
              <a:buFont typeface="Arial" panose="020B0604020202020204" pitchFamily="34" charset="0"/>
              <a:buChar char="•"/>
            </a:pPr>
            <a:r>
              <a:rPr lang="en-US" sz="2400" b="0" i="0" dirty="0">
                <a:solidFill>
                  <a:srgbClr val="374151"/>
                </a:solidFill>
                <a:effectLst/>
                <a:latin typeface="Söhne"/>
              </a:rPr>
              <a:t>It appears that [state the cause of the problem or issue]...</a:t>
            </a:r>
          </a:p>
          <a:p>
            <a:pPr>
              <a:buFont typeface="Arial" panose="020B0604020202020204" pitchFamily="34" charset="0"/>
              <a:buChar char="•"/>
            </a:pPr>
            <a:endParaRPr lang="en-US" b="0" i="0" dirty="0">
              <a:solidFill>
                <a:srgbClr val="374151"/>
              </a:solidFill>
              <a:effectLst/>
              <a:latin typeface="Söhne"/>
            </a:endParaRPr>
          </a:p>
          <a:p>
            <a:endParaRPr lang="nb-NO" dirty="0"/>
          </a:p>
        </p:txBody>
      </p:sp>
    </p:spTree>
    <p:extLst>
      <p:ext uri="{BB962C8B-B14F-4D97-AF65-F5344CB8AC3E}">
        <p14:creationId xmlns:p14="http://schemas.microsoft.com/office/powerpoint/2010/main" val="18910170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xmlns="" id="{0B5D9694-00EF-92A1-22BF-BF8AA34E7C4E}"/>
              </a:ext>
            </a:extLst>
          </p:cNvPr>
          <p:cNvSpPr>
            <a:spLocks noGrp="1"/>
          </p:cNvSpPr>
          <p:nvPr>
            <p:ph idx="1"/>
          </p:nvPr>
        </p:nvSpPr>
        <p:spPr>
          <a:xfrm>
            <a:off x="1371600" y="930729"/>
            <a:ext cx="9601200" cy="4936671"/>
          </a:xfrm>
        </p:spPr>
        <p:txBody>
          <a:bodyPr>
            <a:normAutofit fontScale="92500"/>
          </a:bodyPr>
          <a:lstStyle/>
          <a:p>
            <a:pPr marL="0" indent="0" algn="l">
              <a:buNone/>
            </a:pPr>
            <a:r>
              <a:rPr lang="en-US" sz="2400" b="1" i="0" dirty="0">
                <a:solidFill>
                  <a:srgbClr val="374151"/>
                </a:solidFill>
                <a:effectLst/>
                <a:latin typeface="Söhne"/>
              </a:rPr>
              <a:t>REQUEST FOR ACTION</a:t>
            </a:r>
          </a:p>
          <a:p>
            <a:pPr algn="l">
              <a:buFont typeface="Arial" panose="020B0604020202020204" pitchFamily="34" charset="0"/>
              <a:buChar char="•"/>
            </a:pPr>
            <a:r>
              <a:rPr lang="en-US" sz="2400" b="0" i="0" dirty="0">
                <a:solidFill>
                  <a:srgbClr val="374151"/>
                </a:solidFill>
                <a:effectLst/>
                <a:latin typeface="Söhne"/>
              </a:rPr>
              <a:t>I would appreciate it if you could [state the action you want to be taken]...</a:t>
            </a:r>
          </a:p>
          <a:p>
            <a:pPr algn="l">
              <a:buFont typeface="Arial" panose="020B0604020202020204" pitchFamily="34" charset="0"/>
              <a:buChar char="•"/>
            </a:pPr>
            <a:r>
              <a:rPr lang="en-US" sz="2400" b="0" i="0" dirty="0">
                <a:solidFill>
                  <a:srgbClr val="374151"/>
                </a:solidFill>
                <a:effectLst/>
                <a:latin typeface="Söhne"/>
              </a:rPr>
              <a:t>I request that the matter be investigated and appropriate action taken...</a:t>
            </a:r>
          </a:p>
          <a:p>
            <a:pPr algn="l">
              <a:buFont typeface="Arial" panose="020B0604020202020204" pitchFamily="34" charset="0"/>
              <a:buChar char="•"/>
            </a:pPr>
            <a:r>
              <a:rPr lang="en-US" sz="2400" b="0" i="0" dirty="0">
                <a:solidFill>
                  <a:srgbClr val="374151"/>
                </a:solidFill>
                <a:effectLst/>
                <a:latin typeface="Söhne"/>
              </a:rPr>
              <a:t>I urge you to take immediate steps to rectify the situation...</a:t>
            </a:r>
          </a:p>
          <a:p>
            <a:pPr marL="0" indent="0" algn="l">
              <a:buNone/>
            </a:pPr>
            <a:endParaRPr lang="en-US" sz="2400" b="0" i="0" dirty="0">
              <a:solidFill>
                <a:srgbClr val="374151"/>
              </a:solidFill>
              <a:effectLst/>
              <a:latin typeface="Söhne"/>
            </a:endParaRPr>
          </a:p>
          <a:p>
            <a:pPr marL="0" indent="0" algn="l">
              <a:buNone/>
            </a:pPr>
            <a:r>
              <a:rPr lang="en-US" sz="2400" b="1" i="0" dirty="0">
                <a:solidFill>
                  <a:srgbClr val="374151"/>
                </a:solidFill>
                <a:effectLst/>
                <a:latin typeface="Söhne"/>
              </a:rPr>
              <a:t>CLOSING</a:t>
            </a:r>
          </a:p>
          <a:p>
            <a:pPr algn="l">
              <a:buFont typeface="Arial" panose="020B0604020202020204" pitchFamily="34" charset="0"/>
              <a:buChar char="•"/>
            </a:pPr>
            <a:r>
              <a:rPr lang="en-US" sz="2400" b="0" i="0" dirty="0">
                <a:solidFill>
                  <a:srgbClr val="374151"/>
                </a:solidFill>
                <a:effectLst/>
                <a:latin typeface="Söhne"/>
              </a:rPr>
              <a:t>I look forward to hearing from you soon...</a:t>
            </a:r>
          </a:p>
          <a:p>
            <a:pPr algn="l">
              <a:buFont typeface="Arial" panose="020B0604020202020204" pitchFamily="34" charset="0"/>
              <a:buChar char="•"/>
            </a:pPr>
            <a:r>
              <a:rPr lang="en-US" sz="2400" b="0" i="0" dirty="0">
                <a:solidFill>
                  <a:srgbClr val="374151"/>
                </a:solidFill>
                <a:effectLst/>
                <a:latin typeface="Söhne"/>
              </a:rPr>
              <a:t>Thank you for your attention to this matter...</a:t>
            </a:r>
          </a:p>
          <a:p>
            <a:pPr algn="l">
              <a:buFont typeface="Arial" panose="020B0604020202020204" pitchFamily="34" charset="0"/>
              <a:buChar char="•"/>
            </a:pPr>
            <a:r>
              <a:rPr lang="en-US" sz="2400" b="0" i="0" dirty="0">
                <a:solidFill>
                  <a:srgbClr val="374151"/>
                </a:solidFill>
                <a:effectLst/>
                <a:latin typeface="Söhne"/>
              </a:rPr>
              <a:t>I trust that you will take this matter seriously and resolve it as soon as possible...</a:t>
            </a:r>
          </a:p>
          <a:p>
            <a:endParaRPr lang="nb-NO" dirty="0"/>
          </a:p>
        </p:txBody>
      </p:sp>
    </p:spTree>
    <p:extLst>
      <p:ext uri="{BB962C8B-B14F-4D97-AF65-F5344CB8AC3E}">
        <p14:creationId xmlns:p14="http://schemas.microsoft.com/office/powerpoint/2010/main" val="30931382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46D1C507-6EE6-2B2F-7CB5-AF84E2470347}"/>
              </a:ext>
            </a:extLst>
          </p:cNvPr>
          <p:cNvSpPr>
            <a:spLocks noGrp="1"/>
          </p:cNvSpPr>
          <p:nvPr>
            <p:ph type="title"/>
          </p:nvPr>
        </p:nvSpPr>
        <p:spPr/>
        <p:txBody>
          <a:bodyPr/>
          <a:lstStyle/>
          <a:p>
            <a:r>
              <a:rPr lang="nb-NO" dirty="0">
                <a:latin typeface="Söhne"/>
              </a:rPr>
              <a:t>MODULE 4 – INFORMATION </a:t>
            </a:r>
          </a:p>
        </p:txBody>
      </p:sp>
      <p:sp>
        <p:nvSpPr>
          <p:cNvPr id="3" name="Plassholder for innhold 2">
            <a:extLst>
              <a:ext uri="{FF2B5EF4-FFF2-40B4-BE49-F238E27FC236}">
                <a16:creationId xmlns:a16="http://schemas.microsoft.com/office/drawing/2014/main" xmlns="" id="{F272B506-F20C-40EA-E9B8-A098426EB745}"/>
              </a:ext>
            </a:extLst>
          </p:cNvPr>
          <p:cNvSpPr>
            <a:spLocks noGrp="1"/>
          </p:cNvSpPr>
          <p:nvPr>
            <p:ph idx="1"/>
          </p:nvPr>
        </p:nvSpPr>
        <p:spPr/>
        <p:txBody>
          <a:bodyPr>
            <a:normAutofit/>
          </a:bodyPr>
          <a:lstStyle/>
          <a:p>
            <a:pPr marL="0" indent="0">
              <a:buNone/>
            </a:pPr>
            <a:r>
              <a:rPr lang="nb-NO" sz="2800" dirty="0">
                <a:latin typeface="Söhne"/>
              </a:rPr>
              <a:t>MATERIAL:</a:t>
            </a:r>
          </a:p>
          <a:p>
            <a:r>
              <a:rPr lang="nb-NO" sz="2800" dirty="0">
                <a:latin typeface="Söhne"/>
              </a:rPr>
              <a:t>How to </a:t>
            </a:r>
            <a:r>
              <a:rPr lang="nb-NO" sz="2800" dirty="0" err="1">
                <a:latin typeface="Söhne"/>
              </a:rPr>
              <a:t>agree</a:t>
            </a:r>
            <a:r>
              <a:rPr lang="nb-NO" sz="2800" dirty="0">
                <a:latin typeface="Söhne"/>
              </a:rPr>
              <a:t> to </a:t>
            </a:r>
            <a:r>
              <a:rPr lang="nb-NO" sz="2800" dirty="0" err="1">
                <a:latin typeface="Söhne"/>
              </a:rPr>
              <a:t>disagree</a:t>
            </a:r>
            <a:r>
              <a:rPr lang="nb-NO" sz="2800" dirty="0">
                <a:latin typeface="Söhne"/>
              </a:rPr>
              <a:t>, </a:t>
            </a:r>
            <a:r>
              <a:rPr lang="nb-NO" sz="2800" dirty="0" err="1">
                <a:latin typeface="Söhne"/>
              </a:rPr>
              <a:t>respectfully</a:t>
            </a:r>
            <a:r>
              <a:rPr lang="nb-NO" sz="2800" dirty="0">
                <a:latin typeface="Söhne"/>
              </a:rPr>
              <a:t> </a:t>
            </a:r>
          </a:p>
          <a:p>
            <a:r>
              <a:rPr lang="nb-NO" sz="2800" dirty="0" err="1">
                <a:latin typeface="Söhne"/>
              </a:rPr>
              <a:t>Where</a:t>
            </a:r>
            <a:r>
              <a:rPr lang="nb-NO" sz="2800" dirty="0">
                <a:latin typeface="Söhne"/>
              </a:rPr>
              <a:t> to start </a:t>
            </a:r>
            <a:r>
              <a:rPr lang="nb-NO" sz="2800" dirty="0" err="1">
                <a:latin typeface="Söhne"/>
              </a:rPr>
              <a:t>when</a:t>
            </a:r>
            <a:r>
              <a:rPr lang="nb-NO" sz="2800" dirty="0">
                <a:latin typeface="Söhne"/>
              </a:rPr>
              <a:t> </a:t>
            </a:r>
            <a:r>
              <a:rPr lang="nb-NO" sz="2800" dirty="0" err="1">
                <a:latin typeface="Söhne"/>
              </a:rPr>
              <a:t>you</a:t>
            </a:r>
            <a:r>
              <a:rPr lang="nb-NO" sz="2800" dirty="0">
                <a:latin typeface="Söhne"/>
              </a:rPr>
              <a:t> </a:t>
            </a:r>
            <a:r>
              <a:rPr lang="nb-NO" sz="2800" dirty="0" err="1">
                <a:latin typeface="Söhne"/>
              </a:rPr>
              <a:t>want</a:t>
            </a:r>
            <a:r>
              <a:rPr lang="nb-NO" sz="2800" dirty="0">
                <a:latin typeface="Söhne"/>
              </a:rPr>
              <a:t> to </a:t>
            </a:r>
            <a:r>
              <a:rPr lang="nb-NO" sz="2800" dirty="0" err="1">
                <a:latin typeface="Söhne"/>
              </a:rPr>
              <a:t>verify</a:t>
            </a:r>
            <a:r>
              <a:rPr lang="nb-NO" sz="2800" dirty="0">
                <a:latin typeface="Söhne"/>
              </a:rPr>
              <a:t> a </a:t>
            </a:r>
            <a:r>
              <a:rPr lang="nb-NO" sz="2800" dirty="0" err="1">
                <a:latin typeface="Söhne"/>
              </a:rPr>
              <a:t>piece</a:t>
            </a:r>
            <a:r>
              <a:rPr lang="nb-NO" sz="2800" dirty="0">
                <a:latin typeface="Söhne"/>
              </a:rPr>
              <a:t> </a:t>
            </a:r>
            <a:r>
              <a:rPr lang="nb-NO" sz="2800" dirty="0" err="1">
                <a:latin typeface="Söhne"/>
              </a:rPr>
              <a:t>of</a:t>
            </a:r>
            <a:r>
              <a:rPr lang="nb-NO" sz="2800" dirty="0">
                <a:latin typeface="Söhne"/>
              </a:rPr>
              <a:t> </a:t>
            </a:r>
            <a:r>
              <a:rPr lang="nb-NO" sz="2800" dirty="0" err="1">
                <a:latin typeface="Söhne"/>
              </a:rPr>
              <a:t>news</a:t>
            </a:r>
            <a:endParaRPr lang="nb-NO" sz="2800" dirty="0">
              <a:latin typeface="Söhne"/>
            </a:endParaRPr>
          </a:p>
        </p:txBody>
      </p:sp>
    </p:spTree>
    <p:extLst>
      <p:ext uri="{BB962C8B-B14F-4D97-AF65-F5344CB8AC3E}">
        <p14:creationId xmlns:p14="http://schemas.microsoft.com/office/powerpoint/2010/main" val="29018003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89E82F00-BB9A-C324-BEC6-011DF1170631}"/>
              </a:ext>
            </a:extLst>
          </p:cNvPr>
          <p:cNvSpPr>
            <a:spLocks noGrp="1"/>
          </p:cNvSpPr>
          <p:nvPr>
            <p:ph type="title"/>
          </p:nvPr>
        </p:nvSpPr>
        <p:spPr>
          <a:xfrm>
            <a:off x="1371600" y="339047"/>
            <a:ext cx="9601200" cy="1109609"/>
          </a:xfrm>
        </p:spPr>
        <p:txBody>
          <a:bodyPr/>
          <a:lstStyle/>
          <a:p>
            <a:r>
              <a:rPr lang="nb-NO" dirty="0" err="1">
                <a:latin typeface="Söhne"/>
              </a:rPr>
              <a:t>Expressing</a:t>
            </a:r>
            <a:r>
              <a:rPr lang="nb-NO" dirty="0">
                <a:latin typeface="Söhne"/>
              </a:rPr>
              <a:t> </a:t>
            </a:r>
            <a:r>
              <a:rPr lang="nb-NO" dirty="0" err="1">
                <a:latin typeface="Söhne"/>
              </a:rPr>
              <a:t>disagreement</a:t>
            </a:r>
            <a:endParaRPr lang="nb-NO" dirty="0">
              <a:latin typeface="Söhne"/>
            </a:endParaRPr>
          </a:p>
        </p:txBody>
      </p:sp>
      <p:sp>
        <p:nvSpPr>
          <p:cNvPr id="3" name="Plassholder for innhold 2">
            <a:extLst>
              <a:ext uri="{FF2B5EF4-FFF2-40B4-BE49-F238E27FC236}">
                <a16:creationId xmlns:a16="http://schemas.microsoft.com/office/drawing/2014/main" xmlns="" id="{74CE0D6F-6F98-3B7E-A1D1-8BA43038FD38}"/>
              </a:ext>
            </a:extLst>
          </p:cNvPr>
          <p:cNvSpPr>
            <a:spLocks noGrp="1"/>
          </p:cNvSpPr>
          <p:nvPr>
            <p:ph idx="1"/>
          </p:nvPr>
        </p:nvSpPr>
        <p:spPr>
          <a:xfrm>
            <a:off x="1371600" y="1520575"/>
            <a:ext cx="9601200" cy="4808306"/>
          </a:xfrm>
        </p:spPr>
        <p:txBody>
          <a:bodyPr>
            <a:normAutofit/>
          </a:bodyPr>
          <a:lstStyle/>
          <a:p>
            <a:pPr marL="0" indent="0">
              <a:buNone/>
            </a:pPr>
            <a:r>
              <a:rPr lang="en-US" sz="2800" dirty="0">
                <a:solidFill>
                  <a:srgbClr val="374151"/>
                </a:solidFill>
                <a:effectLst/>
                <a:latin typeface="Söhne"/>
                <a:ea typeface="Calibri" panose="020F0502020204030204" pitchFamily="34" charset="0"/>
              </a:rPr>
              <a:t>Expressing disagreement in a respectful tone is important in maintaining a positive and productive group dynamic. </a:t>
            </a:r>
          </a:p>
          <a:p>
            <a:pPr marL="0" indent="0">
              <a:buNone/>
            </a:pPr>
            <a:endParaRPr lang="en-US" sz="2800" dirty="0">
              <a:solidFill>
                <a:srgbClr val="374151"/>
              </a:solidFill>
              <a:effectLst/>
              <a:latin typeface="Söhne"/>
              <a:ea typeface="Calibri" panose="020F0502020204030204" pitchFamily="34" charset="0"/>
            </a:endParaRPr>
          </a:p>
          <a:p>
            <a:pPr marL="0" indent="0">
              <a:buNone/>
            </a:pPr>
            <a:r>
              <a:rPr lang="en-US" sz="2800" dirty="0">
                <a:solidFill>
                  <a:srgbClr val="374151"/>
                </a:solidFill>
                <a:effectLst/>
                <a:latin typeface="Söhne"/>
                <a:ea typeface="Calibri" panose="020F0502020204030204" pitchFamily="34" charset="0"/>
              </a:rPr>
              <a:t>By following the tips on the next slide, a group of students or workers can express disagreement in a way that promotes open communication and positive group dynamics.</a:t>
            </a:r>
          </a:p>
          <a:p>
            <a:pPr marL="0" indent="0">
              <a:buNone/>
            </a:pPr>
            <a:endParaRPr lang="en-US" sz="2800" dirty="0">
              <a:solidFill>
                <a:srgbClr val="374151"/>
              </a:solidFill>
              <a:effectLst/>
              <a:latin typeface="Söhne"/>
              <a:ea typeface="Calibri" panose="020F0502020204030204" pitchFamily="34" charset="0"/>
            </a:endParaRPr>
          </a:p>
          <a:p>
            <a:pPr marL="0" indent="0">
              <a:buNone/>
            </a:pPr>
            <a:r>
              <a:rPr lang="en-US" sz="2800" dirty="0">
                <a:solidFill>
                  <a:srgbClr val="374151"/>
                </a:solidFill>
                <a:latin typeface="Söhne"/>
                <a:ea typeface="Calibri" panose="020F0502020204030204" pitchFamily="34" charset="0"/>
              </a:rPr>
              <a:t>Do you know other ways you can ensure a respectful tone in conversation?</a:t>
            </a:r>
            <a:endParaRPr lang="en-US" sz="2800" dirty="0">
              <a:solidFill>
                <a:srgbClr val="374151"/>
              </a:solidFill>
              <a:effectLst/>
              <a:latin typeface="Söhne"/>
              <a:ea typeface="Calibri" panose="020F0502020204030204" pitchFamily="34" charset="0"/>
            </a:endParaRPr>
          </a:p>
          <a:p>
            <a:pPr marL="0" indent="0">
              <a:buNone/>
            </a:pPr>
            <a:endParaRPr lang="nb-NO" sz="2800" dirty="0"/>
          </a:p>
        </p:txBody>
      </p:sp>
    </p:spTree>
    <p:extLst>
      <p:ext uri="{BB962C8B-B14F-4D97-AF65-F5344CB8AC3E}">
        <p14:creationId xmlns:p14="http://schemas.microsoft.com/office/powerpoint/2010/main" val="29610848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xmlns="" id="{588F40F6-5AD5-E307-0F03-EA88827E3768}"/>
              </a:ext>
            </a:extLst>
          </p:cNvPr>
          <p:cNvSpPr>
            <a:spLocks noGrp="1"/>
          </p:cNvSpPr>
          <p:nvPr>
            <p:ph idx="1"/>
          </p:nvPr>
        </p:nvSpPr>
        <p:spPr>
          <a:xfrm>
            <a:off x="1371600" y="349321"/>
            <a:ext cx="10638890" cy="6339155"/>
          </a:xfrm>
        </p:spPr>
        <p:txBody>
          <a:bodyPr>
            <a:normAutofit lnSpcReduction="10000"/>
          </a:bodyPr>
          <a:lstStyle/>
          <a:p>
            <a:pPr marL="342900" lvl="0" indent="-342900">
              <a:tabLst>
                <a:tab pos="457200" algn="l"/>
              </a:tabLst>
            </a:pPr>
            <a:r>
              <a:rPr lang="en-US" sz="2400" dirty="0">
                <a:solidFill>
                  <a:srgbClr val="374151"/>
                </a:solidFill>
                <a:latin typeface="Söhne"/>
                <a:ea typeface="Times New Roman" panose="02020603050405020304" pitchFamily="18" charset="0"/>
              </a:rPr>
              <a:t>L</a:t>
            </a:r>
            <a:r>
              <a:rPr lang="en-US" sz="2400" dirty="0">
                <a:solidFill>
                  <a:srgbClr val="374151"/>
                </a:solidFill>
                <a:effectLst/>
                <a:latin typeface="Söhne"/>
                <a:ea typeface="Times New Roman" panose="02020603050405020304" pitchFamily="18" charset="0"/>
              </a:rPr>
              <a:t>isten carefully to the speaker and try to understand their perspective. This shows respect and helps to ensure that your response is well-informed.</a:t>
            </a:r>
            <a:endParaRPr lang="nb-NO" sz="2400" dirty="0">
              <a:effectLst/>
              <a:latin typeface="Söhne"/>
              <a:ea typeface="Times New Roman" panose="02020603050405020304" pitchFamily="18" charset="0"/>
            </a:endParaRPr>
          </a:p>
          <a:p>
            <a:pPr marL="342900" lvl="0" indent="-342900">
              <a:tabLst>
                <a:tab pos="457200" algn="l"/>
              </a:tabLst>
            </a:pPr>
            <a:r>
              <a:rPr lang="en-US" sz="2400" dirty="0">
                <a:solidFill>
                  <a:srgbClr val="374151"/>
                </a:solidFill>
                <a:effectLst/>
                <a:latin typeface="Söhne"/>
                <a:ea typeface="Times New Roman" panose="02020603050405020304" pitchFamily="18" charset="0"/>
              </a:rPr>
              <a:t>Use "I" statements: Rather than attacking the speaker or their ideas, focus on your own perspective and how you feel about the topic. For example, "I see things differently" or "I'm not sure I agree with that."</a:t>
            </a:r>
            <a:endParaRPr lang="nb-NO" sz="2400" dirty="0">
              <a:effectLst/>
              <a:latin typeface="Söhne"/>
              <a:ea typeface="Times New Roman" panose="02020603050405020304" pitchFamily="18" charset="0"/>
            </a:endParaRPr>
          </a:p>
          <a:p>
            <a:pPr marL="342900" lvl="0" indent="-342900">
              <a:tabLst>
                <a:tab pos="457200" algn="l"/>
              </a:tabLst>
            </a:pPr>
            <a:r>
              <a:rPr lang="en-US" sz="2400" dirty="0">
                <a:solidFill>
                  <a:srgbClr val="374151"/>
                </a:solidFill>
                <a:effectLst/>
                <a:latin typeface="Söhne"/>
                <a:ea typeface="Times New Roman" panose="02020603050405020304" pitchFamily="18" charset="0"/>
              </a:rPr>
              <a:t>Avoid personal attacks: Stick to discussing the ideas and issues at hand, rather than attacking the speaker personally. </a:t>
            </a:r>
            <a:r>
              <a:rPr lang="nb-NO" sz="2400" dirty="0">
                <a:solidFill>
                  <a:srgbClr val="374151"/>
                </a:solidFill>
                <a:effectLst/>
                <a:latin typeface="Söhne"/>
                <a:ea typeface="Times New Roman" panose="02020603050405020304" pitchFamily="18" charset="0"/>
              </a:rPr>
              <a:t>This </a:t>
            </a:r>
            <a:r>
              <a:rPr lang="nb-NO" sz="2400" dirty="0" err="1">
                <a:solidFill>
                  <a:srgbClr val="374151"/>
                </a:solidFill>
                <a:effectLst/>
                <a:latin typeface="Söhne"/>
                <a:ea typeface="Times New Roman" panose="02020603050405020304" pitchFamily="18" charset="0"/>
              </a:rPr>
              <a:t>helps</a:t>
            </a:r>
            <a:r>
              <a:rPr lang="nb-NO" sz="2400" dirty="0">
                <a:solidFill>
                  <a:srgbClr val="374151"/>
                </a:solidFill>
                <a:effectLst/>
                <a:latin typeface="Söhne"/>
                <a:ea typeface="Times New Roman" panose="02020603050405020304" pitchFamily="18" charset="0"/>
              </a:rPr>
              <a:t> to </a:t>
            </a:r>
            <a:r>
              <a:rPr lang="nb-NO" sz="2400" dirty="0" err="1">
                <a:solidFill>
                  <a:srgbClr val="374151"/>
                </a:solidFill>
                <a:effectLst/>
                <a:latin typeface="Söhne"/>
                <a:ea typeface="Times New Roman" panose="02020603050405020304" pitchFamily="18" charset="0"/>
              </a:rPr>
              <a:t>keep</a:t>
            </a:r>
            <a:r>
              <a:rPr lang="nb-NO" sz="2400" dirty="0">
                <a:solidFill>
                  <a:srgbClr val="374151"/>
                </a:solidFill>
                <a:effectLst/>
                <a:latin typeface="Söhne"/>
                <a:ea typeface="Times New Roman" panose="02020603050405020304" pitchFamily="18" charset="0"/>
              </a:rPr>
              <a:t> </a:t>
            </a:r>
            <a:r>
              <a:rPr lang="nb-NO" sz="2400" dirty="0" err="1">
                <a:solidFill>
                  <a:srgbClr val="374151"/>
                </a:solidFill>
                <a:effectLst/>
                <a:latin typeface="Söhne"/>
                <a:ea typeface="Times New Roman" panose="02020603050405020304" pitchFamily="18" charset="0"/>
              </a:rPr>
              <a:t>the</a:t>
            </a:r>
            <a:r>
              <a:rPr lang="nb-NO" sz="2400" dirty="0">
                <a:solidFill>
                  <a:srgbClr val="374151"/>
                </a:solidFill>
                <a:effectLst/>
                <a:latin typeface="Söhne"/>
                <a:ea typeface="Times New Roman" panose="02020603050405020304" pitchFamily="18" charset="0"/>
              </a:rPr>
              <a:t> </a:t>
            </a:r>
            <a:r>
              <a:rPr lang="nb-NO" sz="2400" dirty="0" err="1">
                <a:solidFill>
                  <a:srgbClr val="374151"/>
                </a:solidFill>
                <a:effectLst/>
                <a:latin typeface="Söhne"/>
                <a:ea typeface="Times New Roman" panose="02020603050405020304" pitchFamily="18" charset="0"/>
              </a:rPr>
              <a:t>conversation</a:t>
            </a:r>
            <a:r>
              <a:rPr lang="nb-NO" sz="2400" dirty="0">
                <a:solidFill>
                  <a:srgbClr val="374151"/>
                </a:solidFill>
                <a:effectLst/>
                <a:latin typeface="Söhne"/>
                <a:ea typeface="Times New Roman" panose="02020603050405020304" pitchFamily="18" charset="0"/>
              </a:rPr>
              <a:t> </a:t>
            </a:r>
            <a:r>
              <a:rPr lang="nb-NO" sz="2400" dirty="0" err="1">
                <a:solidFill>
                  <a:srgbClr val="374151"/>
                </a:solidFill>
                <a:effectLst/>
                <a:latin typeface="Söhne"/>
                <a:ea typeface="Times New Roman" panose="02020603050405020304" pitchFamily="18" charset="0"/>
              </a:rPr>
              <a:t>focused</a:t>
            </a:r>
            <a:r>
              <a:rPr lang="nb-NO" sz="2400" dirty="0">
                <a:solidFill>
                  <a:srgbClr val="374151"/>
                </a:solidFill>
                <a:effectLst/>
                <a:latin typeface="Söhne"/>
                <a:ea typeface="Times New Roman" panose="02020603050405020304" pitchFamily="18" charset="0"/>
              </a:rPr>
              <a:t> and </a:t>
            </a:r>
            <a:r>
              <a:rPr lang="nb-NO" sz="2400" dirty="0" err="1">
                <a:solidFill>
                  <a:srgbClr val="374151"/>
                </a:solidFill>
                <a:effectLst/>
                <a:latin typeface="Söhne"/>
                <a:ea typeface="Times New Roman" panose="02020603050405020304" pitchFamily="18" charset="0"/>
              </a:rPr>
              <a:t>respectful</a:t>
            </a:r>
            <a:r>
              <a:rPr lang="nb-NO" sz="2400" dirty="0">
                <a:solidFill>
                  <a:srgbClr val="374151"/>
                </a:solidFill>
                <a:effectLst/>
                <a:latin typeface="Söhne"/>
                <a:ea typeface="Times New Roman" panose="02020603050405020304" pitchFamily="18" charset="0"/>
              </a:rPr>
              <a:t>.</a:t>
            </a:r>
            <a:endParaRPr lang="nb-NO" sz="2400" dirty="0">
              <a:effectLst/>
              <a:latin typeface="Söhne"/>
              <a:ea typeface="Times New Roman" panose="02020603050405020304" pitchFamily="18" charset="0"/>
            </a:endParaRPr>
          </a:p>
          <a:p>
            <a:pPr marL="342900" lvl="0" indent="-342900">
              <a:tabLst>
                <a:tab pos="457200" algn="l"/>
              </a:tabLst>
            </a:pPr>
            <a:r>
              <a:rPr lang="en-US" sz="2400" dirty="0">
                <a:solidFill>
                  <a:srgbClr val="374151"/>
                </a:solidFill>
                <a:effectLst/>
                <a:latin typeface="Söhne"/>
                <a:ea typeface="Times New Roman" panose="02020603050405020304" pitchFamily="18" charset="0"/>
              </a:rPr>
              <a:t>Even if you disagree, try to find something you can agree on or acknowledge the other person's perspective. This shows that you are open to hearing different viewpoints.</a:t>
            </a:r>
            <a:endParaRPr lang="nb-NO" sz="2400" dirty="0">
              <a:effectLst/>
              <a:latin typeface="Söhne"/>
              <a:ea typeface="Times New Roman" panose="02020603050405020304" pitchFamily="18" charset="0"/>
            </a:endParaRPr>
          </a:p>
          <a:p>
            <a:pPr marL="342900" lvl="0" indent="-342900">
              <a:tabLst>
                <a:tab pos="457200" algn="l"/>
              </a:tabLst>
            </a:pPr>
            <a:r>
              <a:rPr lang="en-US" sz="2400" dirty="0">
                <a:solidFill>
                  <a:srgbClr val="374151"/>
                </a:solidFill>
                <a:effectLst/>
                <a:latin typeface="Söhne"/>
                <a:ea typeface="Times New Roman" panose="02020603050405020304" pitchFamily="18" charset="0"/>
              </a:rPr>
              <a:t>Avoid using aggressive or confrontational language. </a:t>
            </a:r>
            <a:r>
              <a:rPr lang="nb-NO" sz="2400" dirty="0" err="1">
                <a:solidFill>
                  <a:srgbClr val="374151"/>
                </a:solidFill>
                <a:effectLst/>
                <a:latin typeface="Söhne"/>
                <a:ea typeface="Times New Roman" panose="02020603050405020304" pitchFamily="18" charset="0"/>
              </a:rPr>
              <a:t>Instead</a:t>
            </a:r>
            <a:r>
              <a:rPr lang="nb-NO" sz="2400" dirty="0">
                <a:solidFill>
                  <a:srgbClr val="374151"/>
                </a:solidFill>
                <a:effectLst/>
                <a:latin typeface="Söhne"/>
                <a:ea typeface="Times New Roman" panose="02020603050405020304" pitchFamily="18" charset="0"/>
              </a:rPr>
              <a:t>, </a:t>
            </a:r>
            <a:r>
              <a:rPr lang="nb-NO" sz="2400" dirty="0" err="1">
                <a:solidFill>
                  <a:srgbClr val="374151"/>
                </a:solidFill>
                <a:effectLst/>
                <a:latin typeface="Söhne"/>
                <a:ea typeface="Times New Roman" panose="02020603050405020304" pitchFamily="18" charset="0"/>
              </a:rPr>
              <a:t>use</a:t>
            </a:r>
            <a:r>
              <a:rPr lang="nb-NO" sz="2400" dirty="0">
                <a:solidFill>
                  <a:srgbClr val="374151"/>
                </a:solidFill>
                <a:effectLst/>
                <a:latin typeface="Söhne"/>
                <a:ea typeface="Times New Roman" panose="02020603050405020304" pitchFamily="18" charset="0"/>
              </a:rPr>
              <a:t> </a:t>
            </a:r>
            <a:r>
              <a:rPr lang="nb-NO" sz="2400" dirty="0" err="1">
                <a:solidFill>
                  <a:srgbClr val="374151"/>
                </a:solidFill>
                <a:effectLst/>
                <a:latin typeface="Söhne"/>
                <a:ea typeface="Times New Roman" panose="02020603050405020304" pitchFamily="18" charset="0"/>
              </a:rPr>
              <a:t>language</a:t>
            </a:r>
            <a:r>
              <a:rPr lang="nb-NO" sz="2400" dirty="0">
                <a:solidFill>
                  <a:srgbClr val="374151"/>
                </a:solidFill>
                <a:effectLst/>
                <a:latin typeface="Söhne"/>
                <a:ea typeface="Times New Roman" panose="02020603050405020304" pitchFamily="18" charset="0"/>
              </a:rPr>
              <a:t> </a:t>
            </a:r>
            <a:r>
              <a:rPr lang="nb-NO" sz="2400" dirty="0" err="1">
                <a:solidFill>
                  <a:srgbClr val="374151"/>
                </a:solidFill>
                <a:effectLst/>
                <a:latin typeface="Söhne"/>
                <a:ea typeface="Times New Roman" panose="02020603050405020304" pitchFamily="18" charset="0"/>
              </a:rPr>
              <a:t>that</a:t>
            </a:r>
            <a:r>
              <a:rPr lang="nb-NO" sz="2400" dirty="0">
                <a:solidFill>
                  <a:srgbClr val="374151"/>
                </a:solidFill>
                <a:effectLst/>
                <a:latin typeface="Söhne"/>
                <a:ea typeface="Times New Roman" panose="02020603050405020304" pitchFamily="18" charset="0"/>
              </a:rPr>
              <a:t> is </a:t>
            </a:r>
            <a:r>
              <a:rPr lang="nb-NO" sz="2400" dirty="0" err="1">
                <a:solidFill>
                  <a:srgbClr val="374151"/>
                </a:solidFill>
                <a:effectLst/>
                <a:latin typeface="Söhne"/>
                <a:ea typeface="Times New Roman" panose="02020603050405020304" pitchFamily="18" charset="0"/>
              </a:rPr>
              <a:t>respectful</a:t>
            </a:r>
            <a:r>
              <a:rPr lang="nb-NO" sz="2400" dirty="0">
                <a:solidFill>
                  <a:srgbClr val="374151"/>
                </a:solidFill>
                <a:effectLst/>
                <a:latin typeface="Söhne"/>
                <a:ea typeface="Times New Roman" panose="02020603050405020304" pitchFamily="18" charset="0"/>
              </a:rPr>
              <a:t> and non-</a:t>
            </a:r>
            <a:r>
              <a:rPr lang="nb-NO" sz="2400" dirty="0" err="1">
                <a:solidFill>
                  <a:srgbClr val="374151"/>
                </a:solidFill>
                <a:effectLst/>
                <a:latin typeface="Söhne"/>
                <a:ea typeface="Times New Roman" panose="02020603050405020304" pitchFamily="18" charset="0"/>
              </a:rPr>
              <a:t>judgmental</a:t>
            </a:r>
            <a:r>
              <a:rPr lang="nb-NO" sz="2400" dirty="0">
                <a:solidFill>
                  <a:srgbClr val="374151"/>
                </a:solidFill>
                <a:effectLst/>
                <a:latin typeface="Söhne"/>
                <a:ea typeface="Times New Roman" panose="02020603050405020304" pitchFamily="18" charset="0"/>
              </a:rPr>
              <a:t>.</a:t>
            </a:r>
            <a:endParaRPr lang="nb-NO" sz="2400" dirty="0">
              <a:effectLst/>
              <a:latin typeface="Söhne"/>
              <a:ea typeface="Times New Roman" panose="02020603050405020304" pitchFamily="18" charset="0"/>
            </a:endParaRPr>
          </a:p>
          <a:p>
            <a:pPr marL="342900" lvl="0" indent="-342900">
              <a:tabLst>
                <a:tab pos="457200" algn="l"/>
              </a:tabLst>
            </a:pPr>
            <a:r>
              <a:rPr lang="en-US" sz="2400" dirty="0">
                <a:solidFill>
                  <a:srgbClr val="374151"/>
                </a:solidFill>
                <a:effectLst/>
                <a:latin typeface="Söhne"/>
                <a:ea typeface="Times New Roman" panose="02020603050405020304" pitchFamily="18" charset="0"/>
              </a:rPr>
              <a:t>Find common ground: Look for areas where you can find agreement or compromise. This helps to build a sense of teamwork and can lead to more productive discussions in the future.</a:t>
            </a:r>
            <a:endParaRPr lang="nb-NO" sz="2400" dirty="0">
              <a:effectLst/>
              <a:latin typeface="Söhne"/>
              <a:ea typeface="Times New Roman" panose="02020603050405020304" pitchFamily="18" charset="0"/>
            </a:endParaRPr>
          </a:p>
          <a:p>
            <a:endParaRPr lang="nb-NO" dirty="0"/>
          </a:p>
        </p:txBody>
      </p:sp>
    </p:spTree>
    <p:extLst>
      <p:ext uri="{BB962C8B-B14F-4D97-AF65-F5344CB8AC3E}">
        <p14:creationId xmlns:p14="http://schemas.microsoft.com/office/powerpoint/2010/main" val="11475057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9AC0950D-F380-E472-3A91-EF28B2C4A590}"/>
              </a:ext>
            </a:extLst>
          </p:cNvPr>
          <p:cNvSpPr>
            <a:spLocks noGrp="1"/>
          </p:cNvSpPr>
          <p:nvPr>
            <p:ph type="title"/>
          </p:nvPr>
        </p:nvSpPr>
        <p:spPr>
          <a:xfrm>
            <a:off x="1371600" y="261992"/>
            <a:ext cx="9601200" cy="857891"/>
          </a:xfrm>
        </p:spPr>
        <p:txBody>
          <a:bodyPr/>
          <a:lstStyle/>
          <a:p>
            <a:r>
              <a:rPr lang="nb-NO" dirty="0" err="1"/>
              <a:t>Verifying</a:t>
            </a:r>
            <a:r>
              <a:rPr lang="nb-NO" dirty="0"/>
              <a:t> </a:t>
            </a:r>
            <a:r>
              <a:rPr lang="nb-NO" dirty="0" err="1"/>
              <a:t>information</a:t>
            </a:r>
            <a:endParaRPr lang="nb-NO" dirty="0"/>
          </a:p>
        </p:txBody>
      </p:sp>
      <p:sp>
        <p:nvSpPr>
          <p:cNvPr id="3" name="Plassholder for innhold 2">
            <a:extLst>
              <a:ext uri="{FF2B5EF4-FFF2-40B4-BE49-F238E27FC236}">
                <a16:creationId xmlns:a16="http://schemas.microsoft.com/office/drawing/2014/main" xmlns="" id="{8D099F7F-39ED-766D-21CD-FD5C3AD03871}"/>
              </a:ext>
            </a:extLst>
          </p:cNvPr>
          <p:cNvSpPr>
            <a:spLocks noGrp="1"/>
          </p:cNvSpPr>
          <p:nvPr>
            <p:ph idx="1"/>
          </p:nvPr>
        </p:nvSpPr>
        <p:spPr>
          <a:xfrm>
            <a:off x="1371600" y="1191802"/>
            <a:ext cx="9601200" cy="5794625"/>
          </a:xfrm>
        </p:spPr>
        <p:txBody>
          <a:bodyPr>
            <a:normAutofit/>
          </a:bodyPr>
          <a:lstStyle/>
          <a:p>
            <a:r>
              <a:rPr lang="en-US" b="0" i="0" dirty="0">
                <a:solidFill>
                  <a:srgbClr val="374151"/>
                </a:solidFill>
                <a:effectLst/>
                <a:latin typeface="Söhne"/>
              </a:rPr>
              <a:t>“</a:t>
            </a:r>
            <a:r>
              <a:rPr lang="en-US" sz="2400" b="0" i="0" dirty="0">
                <a:solidFill>
                  <a:srgbClr val="374151"/>
                </a:solidFill>
                <a:effectLst/>
                <a:latin typeface="Söhne"/>
              </a:rPr>
              <a:t>It's important to be able to distinguish between reliable and fake news, especially in today's world where misinformation and disinformation can spread rapidly through social media and other online platforms.” But what does all this mean? </a:t>
            </a:r>
          </a:p>
          <a:p>
            <a:pPr algn="l">
              <a:buFont typeface="Arial" panose="020B0604020202020204" pitchFamily="34" charset="0"/>
              <a:buChar char="•"/>
            </a:pPr>
            <a:r>
              <a:rPr lang="en-US" sz="2400" b="1" i="0" dirty="0">
                <a:solidFill>
                  <a:srgbClr val="374151"/>
                </a:solidFill>
                <a:effectLst/>
                <a:latin typeface="Söhne"/>
              </a:rPr>
              <a:t>Fake news</a:t>
            </a:r>
            <a:r>
              <a:rPr lang="en-US" sz="2400" b="0" i="0" dirty="0">
                <a:solidFill>
                  <a:srgbClr val="374151"/>
                </a:solidFill>
                <a:effectLst/>
                <a:latin typeface="Söhne"/>
              </a:rPr>
              <a:t>: False information presented as if it were real news, typically created to mislead people or influence their opinions.</a:t>
            </a:r>
          </a:p>
          <a:p>
            <a:pPr algn="l">
              <a:buFont typeface="Arial" panose="020B0604020202020204" pitchFamily="34" charset="0"/>
              <a:buChar char="•"/>
            </a:pPr>
            <a:r>
              <a:rPr lang="en-US" sz="2400" b="1" i="0" dirty="0">
                <a:solidFill>
                  <a:srgbClr val="374151"/>
                </a:solidFill>
                <a:effectLst/>
                <a:latin typeface="Söhne"/>
              </a:rPr>
              <a:t>Misinformation</a:t>
            </a:r>
            <a:r>
              <a:rPr lang="en-US" sz="2400" b="0" i="0" dirty="0">
                <a:solidFill>
                  <a:srgbClr val="374151"/>
                </a:solidFill>
                <a:effectLst/>
                <a:latin typeface="Söhne"/>
              </a:rPr>
              <a:t>: False or inaccurate information that is spread unintentionally or without malice.</a:t>
            </a:r>
          </a:p>
          <a:p>
            <a:pPr algn="l">
              <a:buFont typeface="Arial" panose="020B0604020202020204" pitchFamily="34" charset="0"/>
              <a:buChar char="•"/>
            </a:pPr>
            <a:r>
              <a:rPr lang="en-US" sz="2400" b="1" i="0" dirty="0">
                <a:solidFill>
                  <a:srgbClr val="374151"/>
                </a:solidFill>
                <a:effectLst/>
                <a:latin typeface="Söhne"/>
              </a:rPr>
              <a:t>Disinformation</a:t>
            </a:r>
            <a:r>
              <a:rPr lang="en-US" sz="2400" b="0" i="0" dirty="0">
                <a:solidFill>
                  <a:srgbClr val="374151"/>
                </a:solidFill>
                <a:effectLst/>
                <a:latin typeface="Söhne"/>
              </a:rPr>
              <a:t>: False information that is deliberately created and spread to deceive or manipulate people</a:t>
            </a:r>
          </a:p>
          <a:p>
            <a:pPr marL="0" indent="0" algn="ctr">
              <a:buNone/>
            </a:pPr>
            <a:r>
              <a:rPr lang="en-US" sz="2400" dirty="0">
                <a:solidFill>
                  <a:srgbClr val="374151"/>
                </a:solidFill>
                <a:latin typeface="Söhne"/>
              </a:rPr>
              <a:t>Have you noticed any of this in your social media feed?</a:t>
            </a:r>
          </a:p>
          <a:p>
            <a:pPr marL="0" indent="0" algn="ctr">
              <a:buNone/>
            </a:pPr>
            <a:r>
              <a:rPr lang="en-US" sz="2400" b="0" i="0" dirty="0">
                <a:solidFill>
                  <a:srgbClr val="374151"/>
                </a:solidFill>
                <a:effectLst/>
                <a:latin typeface="Söhne"/>
              </a:rPr>
              <a:t>Today, we are going to look at the n</a:t>
            </a:r>
            <a:r>
              <a:rPr lang="en-US" sz="2400" dirty="0">
                <a:solidFill>
                  <a:srgbClr val="374151"/>
                </a:solidFill>
                <a:latin typeface="Söhne"/>
              </a:rPr>
              <a:t>ews and good practices in verifying their content. </a:t>
            </a:r>
            <a:endParaRPr lang="en-US" sz="2400" b="0" i="0" dirty="0">
              <a:solidFill>
                <a:srgbClr val="374151"/>
              </a:solidFill>
              <a:effectLst/>
              <a:latin typeface="Söhne"/>
            </a:endParaRPr>
          </a:p>
          <a:p>
            <a:endParaRPr lang="nb-NO" dirty="0"/>
          </a:p>
        </p:txBody>
      </p:sp>
    </p:spTree>
    <p:extLst>
      <p:ext uri="{BB962C8B-B14F-4D97-AF65-F5344CB8AC3E}">
        <p14:creationId xmlns:p14="http://schemas.microsoft.com/office/powerpoint/2010/main" val="42812338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xmlns="" id="{646C4479-E9C3-AA71-59AC-8A0C4B23AAE2}"/>
              </a:ext>
            </a:extLst>
          </p:cNvPr>
          <p:cNvSpPr>
            <a:spLocks noGrp="1"/>
          </p:cNvSpPr>
          <p:nvPr>
            <p:ph idx="1"/>
          </p:nvPr>
        </p:nvSpPr>
        <p:spPr>
          <a:xfrm>
            <a:off x="760288" y="1818526"/>
            <a:ext cx="11431712" cy="5486399"/>
          </a:xfrm>
        </p:spPr>
        <p:txBody>
          <a:bodyPr>
            <a:normAutofit/>
          </a:bodyPr>
          <a:lstStyle/>
          <a:p>
            <a:pPr algn="l">
              <a:buFont typeface="+mj-lt"/>
              <a:buAutoNum type="arabicPeriod"/>
            </a:pPr>
            <a:r>
              <a:rPr lang="en-US" sz="2400" b="1" i="0" dirty="0">
                <a:solidFill>
                  <a:srgbClr val="374151"/>
                </a:solidFill>
                <a:effectLst/>
                <a:latin typeface="Söhne"/>
              </a:rPr>
              <a:t>Check the source: </a:t>
            </a:r>
            <a:r>
              <a:rPr lang="en-US" sz="2400" b="0" i="0" dirty="0">
                <a:solidFill>
                  <a:srgbClr val="374151"/>
                </a:solidFill>
                <a:effectLst/>
                <a:latin typeface="Söhne"/>
              </a:rPr>
              <a:t>Make sure the news source is reputable and trustworthy. Do a quick search to see if the source has a history of publishing reliable news. Do they follow journalistic guidelines of a national or an international association? </a:t>
            </a:r>
          </a:p>
          <a:p>
            <a:pPr algn="l">
              <a:buFont typeface="+mj-lt"/>
              <a:buAutoNum type="arabicPeriod"/>
            </a:pPr>
            <a:r>
              <a:rPr lang="en-US" sz="2400" b="1" i="0" dirty="0">
                <a:solidFill>
                  <a:srgbClr val="374151"/>
                </a:solidFill>
                <a:effectLst/>
                <a:latin typeface="Söhne"/>
              </a:rPr>
              <a:t>Look for evidence: </a:t>
            </a:r>
            <a:r>
              <a:rPr lang="en-US" sz="2400" b="0" i="0" dirty="0">
                <a:solidFill>
                  <a:srgbClr val="374151"/>
                </a:solidFill>
                <a:effectLst/>
                <a:latin typeface="Söhne"/>
              </a:rPr>
              <a:t>Check whether the news article provides evidence to support its claims. </a:t>
            </a:r>
            <a:r>
              <a:rPr lang="en-US" sz="2400" dirty="0">
                <a:solidFill>
                  <a:srgbClr val="374151"/>
                </a:solidFill>
                <a:latin typeface="Söhne"/>
              </a:rPr>
              <a:t>Have they</a:t>
            </a:r>
            <a:r>
              <a:rPr lang="en-US" sz="2400" b="0" i="0" dirty="0">
                <a:solidFill>
                  <a:srgbClr val="374151"/>
                </a:solidFill>
                <a:effectLst/>
                <a:latin typeface="Söhne"/>
              </a:rPr>
              <a:t> included links to their sources, quotes from experts, and statistics to back up their claims. Do the journalist and interviewees have names? Does the news article give clear information as to where and when the events took place?</a:t>
            </a:r>
          </a:p>
          <a:p>
            <a:pPr algn="l">
              <a:buFont typeface="+mj-lt"/>
              <a:buAutoNum type="arabicPeriod"/>
            </a:pPr>
            <a:r>
              <a:rPr lang="en-US" sz="2400" b="1" i="0" dirty="0">
                <a:solidFill>
                  <a:srgbClr val="374151"/>
                </a:solidFill>
                <a:effectLst/>
                <a:latin typeface="Söhne"/>
              </a:rPr>
              <a:t>Check for bias</a:t>
            </a:r>
            <a:r>
              <a:rPr lang="en-US" sz="2400" b="0" i="0" dirty="0">
                <a:solidFill>
                  <a:srgbClr val="374151"/>
                </a:solidFill>
                <a:effectLst/>
                <a:latin typeface="Söhne"/>
              </a:rPr>
              <a:t>: Every news outlet has a bias, but some are more objective than others. Look for sources that strive to present a balanced view of the issue, rather than pushing a particular agenda that is aggressively for or against the issue.</a:t>
            </a:r>
          </a:p>
          <a:p>
            <a:endParaRPr lang="nb-NO" dirty="0"/>
          </a:p>
        </p:txBody>
      </p:sp>
      <p:sp>
        <p:nvSpPr>
          <p:cNvPr id="4" name="TekstSylinder 3">
            <a:extLst>
              <a:ext uri="{FF2B5EF4-FFF2-40B4-BE49-F238E27FC236}">
                <a16:creationId xmlns:a16="http://schemas.microsoft.com/office/drawing/2014/main" xmlns="" id="{C3DF5C65-4566-E35F-300B-762A4671DC3C}"/>
              </a:ext>
            </a:extLst>
          </p:cNvPr>
          <p:cNvSpPr txBox="1"/>
          <p:nvPr/>
        </p:nvSpPr>
        <p:spPr>
          <a:xfrm>
            <a:off x="924674" y="482885"/>
            <a:ext cx="9503596" cy="646331"/>
          </a:xfrm>
          <a:prstGeom prst="rect">
            <a:avLst/>
          </a:prstGeom>
          <a:noFill/>
        </p:spPr>
        <p:txBody>
          <a:bodyPr wrap="square" rtlCol="0">
            <a:spAutoFit/>
          </a:bodyPr>
          <a:lstStyle/>
          <a:p>
            <a:r>
              <a:rPr lang="nb-NO" sz="3600" b="1" dirty="0" err="1">
                <a:latin typeface="Söhne"/>
              </a:rPr>
              <a:t>Six</a:t>
            </a:r>
            <a:r>
              <a:rPr lang="nb-NO" sz="3600" b="1" dirty="0">
                <a:latin typeface="Söhne"/>
              </a:rPr>
              <a:t> </a:t>
            </a:r>
            <a:r>
              <a:rPr lang="nb-NO" sz="3600" b="1" dirty="0" err="1">
                <a:latin typeface="Söhne"/>
              </a:rPr>
              <a:t>useful</a:t>
            </a:r>
            <a:r>
              <a:rPr lang="nb-NO" sz="3600" b="1" dirty="0">
                <a:latin typeface="Söhne"/>
              </a:rPr>
              <a:t> </a:t>
            </a:r>
            <a:r>
              <a:rPr lang="nb-NO" sz="3600" b="1" dirty="0" err="1">
                <a:latin typeface="Söhne"/>
              </a:rPr>
              <a:t>verification</a:t>
            </a:r>
            <a:r>
              <a:rPr lang="nb-NO" sz="3600" b="1" dirty="0">
                <a:latin typeface="Söhne"/>
              </a:rPr>
              <a:t> tips</a:t>
            </a:r>
          </a:p>
        </p:txBody>
      </p:sp>
    </p:spTree>
    <p:extLst>
      <p:ext uri="{BB962C8B-B14F-4D97-AF65-F5344CB8AC3E}">
        <p14:creationId xmlns:p14="http://schemas.microsoft.com/office/powerpoint/2010/main" val="27292867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xmlns="" id="{D6777F65-D993-324B-CAD2-F990E2DC191D}"/>
              </a:ext>
            </a:extLst>
          </p:cNvPr>
          <p:cNvSpPr>
            <a:spLocks noGrp="1"/>
          </p:cNvSpPr>
          <p:nvPr>
            <p:ph idx="1"/>
          </p:nvPr>
        </p:nvSpPr>
        <p:spPr>
          <a:xfrm>
            <a:off x="1191802" y="482885"/>
            <a:ext cx="10304980" cy="5363111"/>
          </a:xfrm>
        </p:spPr>
        <p:txBody>
          <a:bodyPr>
            <a:normAutofit/>
          </a:bodyPr>
          <a:lstStyle/>
          <a:p>
            <a:pPr marL="0" indent="0" algn="l">
              <a:buNone/>
            </a:pPr>
            <a:r>
              <a:rPr lang="en-US" sz="2400" b="1" i="0" dirty="0">
                <a:solidFill>
                  <a:srgbClr val="374151"/>
                </a:solidFill>
                <a:effectLst/>
                <a:latin typeface="Söhne"/>
              </a:rPr>
              <a:t>4.  Verify the information</a:t>
            </a:r>
            <a:r>
              <a:rPr lang="en-US" sz="2400" b="0" i="0" dirty="0">
                <a:solidFill>
                  <a:srgbClr val="374151"/>
                </a:solidFill>
                <a:effectLst/>
                <a:latin typeface="Söhne"/>
              </a:rPr>
              <a:t>: Check if the information has been reported by other   reputable news sources. If you can't find any other sources reporting the same information, it may be fake news.</a:t>
            </a:r>
          </a:p>
          <a:p>
            <a:pPr marL="0" indent="0" algn="l">
              <a:buNone/>
            </a:pPr>
            <a:r>
              <a:rPr lang="en-US" sz="2400" b="1" i="0" dirty="0">
                <a:solidFill>
                  <a:srgbClr val="374151"/>
                </a:solidFill>
                <a:effectLst/>
                <a:latin typeface="Söhne"/>
              </a:rPr>
              <a:t>5. Be wary of clickbait headlines, read before you share or react</a:t>
            </a:r>
            <a:r>
              <a:rPr lang="en-US" sz="2400" b="0" i="0" dirty="0">
                <a:solidFill>
                  <a:srgbClr val="374151"/>
                </a:solidFill>
                <a:effectLst/>
                <a:latin typeface="Söhne"/>
              </a:rPr>
              <a:t>: Don't rely on the headline alone, read the full article to get the complete picture.</a:t>
            </a:r>
          </a:p>
          <a:p>
            <a:pPr marL="0" indent="0" algn="l">
              <a:buNone/>
            </a:pPr>
            <a:r>
              <a:rPr lang="en-US" sz="2400" b="1" i="0" dirty="0">
                <a:solidFill>
                  <a:srgbClr val="374151"/>
                </a:solidFill>
                <a:effectLst/>
                <a:latin typeface="Söhne"/>
              </a:rPr>
              <a:t>6. Use fact-checking websites</a:t>
            </a:r>
            <a:r>
              <a:rPr lang="en-US" sz="2400" b="0" i="0" dirty="0">
                <a:solidFill>
                  <a:srgbClr val="374151"/>
                </a:solidFill>
                <a:effectLst/>
                <a:latin typeface="Söhne"/>
              </a:rPr>
              <a:t>: There are several fact-checking websites that can help you verify the accuracy of news stories, like FactCheck.org, PolitiFact, and Snopes.</a:t>
            </a:r>
          </a:p>
          <a:p>
            <a:pPr marL="0" indent="0" algn="l">
              <a:buNone/>
            </a:pPr>
            <a:endParaRPr lang="en-US" sz="2400" dirty="0">
              <a:solidFill>
                <a:srgbClr val="374151"/>
              </a:solidFill>
              <a:latin typeface="Söhne"/>
            </a:endParaRPr>
          </a:p>
          <a:p>
            <a:pPr marL="0" indent="0" algn="l">
              <a:buNone/>
            </a:pPr>
            <a:endParaRPr lang="en-US" sz="2800" b="0" i="0" dirty="0">
              <a:solidFill>
                <a:srgbClr val="374151"/>
              </a:solidFill>
              <a:effectLst/>
              <a:latin typeface="Söhne"/>
            </a:endParaRPr>
          </a:p>
          <a:p>
            <a:endParaRPr lang="nb-NO" dirty="0"/>
          </a:p>
        </p:txBody>
      </p:sp>
      <p:pic>
        <p:nvPicPr>
          <p:cNvPr id="5" name="Grafikk 4" descr="Programmerer">
            <a:extLst>
              <a:ext uri="{FF2B5EF4-FFF2-40B4-BE49-F238E27FC236}">
                <a16:creationId xmlns:a16="http://schemas.microsoft.com/office/drawing/2014/main" xmlns="" id="{0FA40961-F551-58DB-DC1B-B3046A8BC62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602822" y="3539447"/>
            <a:ext cx="2547991" cy="2306549"/>
          </a:xfrm>
          <a:prstGeom prst="rect">
            <a:avLst/>
          </a:prstGeom>
        </p:spPr>
      </p:pic>
      <p:sp>
        <p:nvSpPr>
          <p:cNvPr id="2" name="TekstSylinder 1">
            <a:extLst>
              <a:ext uri="{FF2B5EF4-FFF2-40B4-BE49-F238E27FC236}">
                <a16:creationId xmlns:a16="http://schemas.microsoft.com/office/drawing/2014/main" xmlns="" id="{ADD22491-7001-7BFC-DEFB-A9CC3B3D394E}"/>
              </a:ext>
            </a:extLst>
          </p:cNvPr>
          <p:cNvSpPr txBox="1"/>
          <p:nvPr/>
        </p:nvSpPr>
        <p:spPr>
          <a:xfrm>
            <a:off x="2115240" y="6005783"/>
            <a:ext cx="8775368" cy="461665"/>
          </a:xfrm>
          <a:prstGeom prst="rect">
            <a:avLst/>
          </a:prstGeom>
          <a:noFill/>
        </p:spPr>
        <p:txBody>
          <a:bodyPr wrap="square" rtlCol="0">
            <a:spAutoFit/>
          </a:bodyPr>
          <a:lstStyle/>
          <a:p>
            <a:r>
              <a:rPr lang="nb-NO" sz="2400" dirty="0" err="1">
                <a:latin typeface="Söhne"/>
              </a:rPr>
              <a:t>Now</a:t>
            </a:r>
            <a:r>
              <a:rPr lang="nb-NO" sz="2400" dirty="0">
                <a:latin typeface="Söhne"/>
              </a:rPr>
              <a:t> </a:t>
            </a:r>
            <a:r>
              <a:rPr lang="nb-NO" sz="2400" dirty="0" err="1">
                <a:latin typeface="Söhne"/>
              </a:rPr>
              <a:t>you</a:t>
            </a:r>
            <a:r>
              <a:rPr lang="nb-NO" sz="2400" dirty="0">
                <a:latin typeface="Söhne"/>
              </a:rPr>
              <a:t> </a:t>
            </a:r>
            <a:r>
              <a:rPr lang="nb-NO" sz="2400" dirty="0" err="1">
                <a:latin typeface="Söhne"/>
              </a:rPr>
              <a:t>are</a:t>
            </a:r>
            <a:r>
              <a:rPr lang="nb-NO" sz="2400" dirty="0">
                <a:latin typeface="Söhne"/>
              </a:rPr>
              <a:t> </a:t>
            </a:r>
            <a:r>
              <a:rPr lang="nb-NO" sz="2400" dirty="0" err="1">
                <a:latin typeface="Söhne"/>
              </a:rPr>
              <a:t>ready</a:t>
            </a:r>
            <a:r>
              <a:rPr lang="nb-NO" sz="2400" dirty="0">
                <a:latin typeface="Söhne"/>
              </a:rPr>
              <a:t> for </a:t>
            </a:r>
            <a:r>
              <a:rPr lang="nb-NO" sz="2400" dirty="0" err="1">
                <a:latin typeface="Söhne"/>
              </a:rPr>
              <a:t>the</a:t>
            </a:r>
            <a:r>
              <a:rPr lang="nb-NO" sz="2400" dirty="0">
                <a:latin typeface="Söhne"/>
              </a:rPr>
              <a:t> </a:t>
            </a:r>
            <a:r>
              <a:rPr lang="nb-NO" sz="2400" dirty="0" err="1">
                <a:latin typeface="Söhne"/>
              </a:rPr>
              <a:t>assignment</a:t>
            </a:r>
            <a:r>
              <a:rPr lang="nb-NO" sz="2400" dirty="0">
                <a:latin typeface="Söhne"/>
              </a:rPr>
              <a:t> </a:t>
            </a:r>
            <a:r>
              <a:rPr lang="nb-NO" sz="2400" dirty="0" err="1">
                <a:latin typeface="Söhne"/>
              </a:rPr>
              <a:t>the</a:t>
            </a:r>
            <a:r>
              <a:rPr lang="nb-NO" sz="2400" dirty="0">
                <a:latin typeface="Söhne"/>
              </a:rPr>
              <a:t> </a:t>
            </a:r>
            <a:r>
              <a:rPr lang="nb-NO" sz="2400" dirty="0" err="1">
                <a:latin typeface="Söhne"/>
              </a:rPr>
              <a:t>trainer</a:t>
            </a:r>
            <a:r>
              <a:rPr lang="nb-NO" sz="2400" dirty="0">
                <a:latin typeface="Söhne"/>
              </a:rPr>
              <a:t> has for </a:t>
            </a:r>
            <a:r>
              <a:rPr lang="nb-NO" sz="2400" dirty="0" err="1">
                <a:latin typeface="Söhne"/>
              </a:rPr>
              <a:t>you</a:t>
            </a:r>
            <a:r>
              <a:rPr lang="nb-NO" dirty="0">
                <a:latin typeface="Söhne"/>
              </a:rPr>
              <a:t>!</a:t>
            </a:r>
          </a:p>
        </p:txBody>
      </p:sp>
    </p:spTree>
    <p:extLst>
      <p:ext uri="{BB962C8B-B14F-4D97-AF65-F5344CB8AC3E}">
        <p14:creationId xmlns:p14="http://schemas.microsoft.com/office/powerpoint/2010/main" val="6037983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3099CEDC-3964-0F68-7303-859FF30D16AC}"/>
              </a:ext>
            </a:extLst>
          </p:cNvPr>
          <p:cNvSpPr>
            <a:spLocks noGrp="1"/>
          </p:cNvSpPr>
          <p:nvPr>
            <p:ph type="title"/>
          </p:nvPr>
        </p:nvSpPr>
        <p:spPr/>
        <p:txBody>
          <a:bodyPr>
            <a:normAutofit fontScale="90000"/>
          </a:bodyPr>
          <a:lstStyle/>
          <a:p>
            <a:r>
              <a:rPr lang="nb-NO" dirty="0">
                <a:latin typeface="Söhne"/>
              </a:rPr>
              <a:t>MODULE 5 – PUBLIC SPEAKING AND WRITING</a:t>
            </a:r>
            <a:r>
              <a:rPr lang="nb-NO" dirty="0"/>
              <a:t/>
            </a:r>
            <a:br>
              <a:rPr lang="nb-NO" dirty="0"/>
            </a:br>
            <a:endParaRPr lang="nb-NO" dirty="0"/>
          </a:p>
        </p:txBody>
      </p:sp>
      <p:sp>
        <p:nvSpPr>
          <p:cNvPr id="3" name="Plassholder for innhold 2">
            <a:extLst>
              <a:ext uri="{FF2B5EF4-FFF2-40B4-BE49-F238E27FC236}">
                <a16:creationId xmlns:a16="http://schemas.microsoft.com/office/drawing/2014/main" xmlns="" id="{8AD3D487-EC0E-38AB-6FAE-945C9978826A}"/>
              </a:ext>
            </a:extLst>
          </p:cNvPr>
          <p:cNvSpPr>
            <a:spLocks noGrp="1"/>
          </p:cNvSpPr>
          <p:nvPr>
            <p:ph idx="1"/>
          </p:nvPr>
        </p:nvSpPr>
        <p:spPr/>
        <p:txBody>
          <a:bodyPr>
            <a:normAutofit/>
          </a:bodyPr>
          <a:lstStyle/>
          <a:p>
            <a:pPr marL="0" indent="0">
              <a:buNone/>
            </a:pPr>
            <a:r>
              <a:rPr lang="en-AU" sz="2800" dirty="0">
                <a:latin typeface="Söhne"/>
              </a:rPr>
              <a:t>MATERIAL</a:t>
            </a:r>
          </a:p>
          <a:p>
            <a:r>
              <a:rPr lang="en-AU" sz="2800" dirty="0">
                <a:latin typeface="Söhne"/>
              </a:rPr>
              <a:t>Why and how to use speech cards (note cards)</a:t>
            </a:r>
          </a:p>
          <a:p>
            <a:r>
              <a:rPr lang="en-AU" sz="2800" dirty="0">
                <a:latin typeface="Söhne"/>
              </a:rPr>
              <a:t>Tips and guidelines for using body language</a:t>
            </a:r>
          </a:p>
          <a:p>
            <a:r>
              <a:rPr lang="en-AU" sz="2800" dirty="0">
                <a:latin typeface="Söhne"/>
              </a:rPr>
              <a:t>How to write an opinion text</a:t>
            </a:r>
          </a:p>
        </p:txBody>
      </p:sp>
    </p:spTree>
    <p:extLst>
      <p:ext uri="{BB962C8B-B14F-4D97-AF65-F5344CB8AC3E}">
        <p14:creationId xmlns:p14="http://schemas.microsoft.com/office/powerpoint/2010/main" val="7755950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2094F558-D18B-D0A3-36D7-310A6FED91DB}"/>
              </a:ext>
            </a:extLst>
          </p:cNvPr>
          <p:cNvSpPr>
            <a:spLocks noGrp="1"/>
          </p:cNvSpPr>
          <p:nvPr>
            <p:ph type="title"/>
          </p:nvPr>
        </p:nvSpPr>
        <p:spPr>
          <a:xfrm>
            <a:off x="1371600" y="148974"/>
            <a:ext cx="9601200" cy="847619"/>
          </a:xfrm>
        </p:spPr>
        <p:txBody>
          <a:bodyPr/>
          <a:lstStyle/>
          <a:p>
            <a:r>
              <a:rPr lang="nb-NO" dirty="0"/>
              <a:t>Speech </a:t>
            </a:r>
            <a:r>
              <a:rPr lang="nb-NO" dirty="0" err="1"/>
              <a:t>cards</a:t>
            </a:r>
            <a:r>
              <a:rPr lang="nb-NO" dirty="0"/>
              <a:t> (note </a:t>
            </a:r>
            <a:r>
              <a:rPr lang="nb-NO" dirty="0" err="1"/>
              <a:t>cards</a:t>
            </a:r>
            <a:r>
              <a:rPr lang="nb-NO" dirty="0"/>
              <a:t>)</a:t>
            </a:r>
          </a:p>
        </p:txBody>
      </p:sp>
      <p:sp>
        <p:nvSpPr>
          <p:cNvPr id="3" name="Plassholder for innhold 2">
            <a:extLst>
              <a:ext uri="{FF2B5EF4-FFF2-40B4-BE49-F238E27FC236}">
                <a16:creationId xmlns:a16="http://schemas.microsoft.com/office/drawing/2014/main" xmlns="" id="{CCF0F8CC-5F05-C366-06EB-2BBEDD25AC19}"/>
              </a:ext>
            </a:extLst>
          </p:cNvPr>
          <p:cNvSpPr>
            <a:spLocks noGrp="1"/>
          </p:cNvSpPr>
          <p:nvPr>
            <p:ph idx="1"/>
          </p:nvPr>
        </p:nvSpPr>
        <p:spPr>
          <a:xfrm>
            <a:off x="904126" y="996593"/>
            <a:ext cx="10068674" cy="5712433"/>
          </a:xfrm>
        </p:spPr>
        <p:txBody>
          <a:bodyPr>
            <a:normAutofit fontScale="85000" lnSpcReduction="10000"/>
          </a:bodyPr>
          <a:lstStyle/>
          <a:p>
            <a:r>
              <a:rPr lang="en-GB" sz="2600" dirty="0">
                <a:latin typeface="Söhne"/>
              </a:rPr>
              <a:t>Speech cards, also known as note cards and cue cards, are a tool many experienced public speakers use to keep their presentations well structured. </a:t>
            </a:r>
          </a:p>
          <a:p>
            <a:r>
              <a:rPr lang="en-GB" sz="2600" dirty="0">
                <a:latin typeface="Söhne"/>
              </a:rPr>
              <a:t>Cards help you to lift your eyes up from the material and be present for your audience. They also help to keep your hands in check when you are nervous.</a:t>
            </a:r>
          </a:p>
          <a:p>
            <a:r>
              <a:rPr lang="en-GB" sz="2600" dirty="0">
                <a:latin typeface="Söhne"/>
              </a:rPr>
              <a:t>Instead of reading your speech from a piece of paper, you divide it in shorter parts, and write keywords and –sentences for each part on a piece of cardboard or thick paper. Some people like to use colour and drawings on their cards.</a:t>
            </a:r>
          </a:p>
          <a:p>
            <a:r>
              <a:rPr lang="en-GB" sz="2600" dirty="0">
                <a:latin typeface="Söhne"/>
              </a:rPr>
              <a:t>Set the cards </a:t>
            </a:r>
            <a:r>
              <a:rPr lang="en-GB" sz="2600" dirty="0" err="1">
                <a:latin typeface="Söhne"/>
              </a:rPr>
              <a:t>cronologically</a:t>
            </a:r>
            <a:r>
              <a:rPr lang="en-GB" sz="2600" dirty="0">
                <a:latin typeface="Söhne"/>
              </a:rPr>
              <a:t> in right order, and practice giving your speech card-by-card. </a:t>
            </a:r>
          </a:p>
          <a:p>
            <a:r>
              <a:rPr lang="en-GB" sz="2600" dirty="0">
                <a:latin typeface="Söhne"/>
              </a:rPr>
              <a:t>When presenting, keep your eyes on the audience, take a glance at the card on the top, talk about the theme and set the card aside when you are done with it. </a:t>
            </a:r>
          </a:p>
          <a:p>
            <a:r>
              <a:rPr lang="en-GB" sz="2600" dirty="0">
                <a:latin typeface="Söhne"/>
              </a:rPr>
              <a:t>There are many useful instructional videos on </a:t>
            </a:r>
            <a:r>
              <a:rPr lang="en-GB" sz="2600" dirty="0" err="1">
                <a:latin typeface="Söhne"/>
              </a:rPr>
              <a:t>Youtube</a:t>
            </a:r>
            <a:r>
              <a:rPr lang="en-GB" sz="2600" dirty="0">
                <a:latin typeface="Söhne"/>
              </a:rPr>
              <a:t>. You may find some in your native language. Here is a good explanation on how to use such cards in English: </a:t>
            </a:r>
            <a:r>
              <a:rPr lang="en-GB" sz="2600" dirty="0">
                <a:latin typeface="Söhne"/>
                <a:hlinkClick r:id="rId2"/>
              </a:rPr>
              <a:t>https://youtu.be/sCGBgx8o0Lo</a:t>
            </a:r>
            <a:endParaRPr lang="en-GB" sz="2600" dirty="0">
              <a:latin typeface="Söhne"/>
            </a:endParaRPr>
          </a:p>
          <a:p>
            <a:endParaRPr lang="nb-NO" dirty="0"/>
          </a:p>
        </p:txBody>
      </p:sp>
    </p:spTree>
    <p:extLst>
      <p:ext uri="{BB962C8B-B14F-4D97-AF65-F5344CB8AC3E}">
        <p14:creationId xmlns:p14="http://schemas.microsoft.com/office/powerpoint/2010/main" val="2427896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xmlns="" id="{0E195F6C-457E-4D6B-C822-3B8849041919}"/>
              </a:ext>
            </a:extLst>
          </p:cNvPr>
          <p:cNvSpPr>
            <a:spLocks noGrp="1"/>
          </p:cNvSpPr>
          <p:nvPr>
            <p:ph idx="1"/>
          </p:nvPr>
        </p:nvSpPr>
        <p:spPr>
          <a:xfrm>
            <a:off x="1232899" y="1140431"/>
            <a:ext cx="9739901" cy="4726969"/>
          </a:xfrm>
        </p:spPr>
        <p:txBody>
          <a:bodyPr/>
          <a:lstStyle/>
          <a:p>
            <a:pPr marL="0" indent="0" algn="l">
              <a:buNone/>
            </a:pPr>
            <a:r>
              <a:rPr lang="en-US" sz="2800" b="0" i="0" dirty="0">
                <a:solidFill>
                  <a:srgbClr val="374151"/>
                </a:solidFill>
                <a:effectLst/>
                <a:latin typeface="Söhne"/>
              </a:rPr>
              <a:t>Social Media Opinion: </a:t>
            </a:r>
          </a:p>
          <a:p>
            <a:pPr marL="0" indent="0" algn="l">
              <a:buNone/>
            </a:pPr>
            <a:r>
              <a:rPr lang="en-US" sz="2800" b="0" i="0" dirty="0">
                <a:solidFill>
                  <a:srgbClr val="374151"/>
                </a:solidFill>
                <a:effectLst/>
                <a:latin typeface="Söhne"/>
              </a:rPr>
              <a:t>"Bicycles on pedestrian lanes in Oslo are a total nightmare! Get off and walk your bike or stay in the cycling lane, idiots! #pedestriansfirst"</a:t>
            </a:r>
          </a:p>
          <a:p>
            <a:pPr marL="0" indent="0" algn="l">
              <a:buNone/>
            </a:pPr>
            <a:r>
              <a:rPr lang="en-US" sz="2800" b="0" i="0" dirty="0">
                <a:solidFill>
                  <a:srgbClr val="374151"/>
                </a:solidFill>
                <a:effectLst/>
                <a:latin typeface="Söhne"/>
              </a:rPr>
              <a:t>Comment 1: "I totally agree!!!! It's so dangerous and annoying to have bikes weaving in and out of pedestrians on the sidewalk."</a:t>
            </a:r>
          </a:p>
          <a:p>
            <a:pPr marL="0" indent="0" algn="l">
              <a:buNone/>
            </a:pPr>
            <a:r>
              <a:rPr lang="en-US" sz="2800" b="0" i="0" dirty="0">
                <a:solidFill>
                  <a:srgbClr val="374151"/>
                </a:solidFill>
                <a:effectLst/>
                <a:latin typeface="Söhne"/>
              </a:rPr>
              <a:t>Comment 2: "I disagree, it's not always possible to cycle on the road, and there are so many pedestrians in the cycling lanes. Let's share the sidewalk!"</a:t>
            </a:r>
          </a:p>
          <a:p>
            <a:pPr marL="0" indent="0">
              <a:buNone/>
            </a:pPr>
            <a:endParaRPr lang="nb-NO" dirty="0"/>
          </a:p>
          <a:p>
            <a:pPr marL="0" indent="0">
              <a:buNone/>
            </a:pPr>
            <a:endParaRPr lang="nb-NO" dirty="0"/>
          </a:p>
        </p:txBody>
      </p:sp>
    </p:spTree>
    <p:extLst>
      <p:ext uri="{BB962C8B-B14F-4D97-AF65-F5344CB8AC3E}">
        <p14:creationId xmlns:p14="http://schemas.microsoft.com/office/powerpoint/2010/main" val="14884938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lassholder for innhold 4">
            <a:extLst>
              <a:ext uri="{FF2B5EF4-FFF2-40B4-BE49-F238E27FC236}">
                <a16:creationId xmlns:a16="http://schemas.microsoft.com/office/drawing/2014/main" xmlns="" id="{0BB47440-E4F6-71A2-ABBD-BC1AC52E9109}"/>
              </a:ext>
            </a:extLst>
          </p:cNvPr>
          <p:cNvGraphicFramePr>
            <a:graphicFrameLocks noGrp="1"/>
          </p:cNvGraphicFramePr>
          <p:nvPr>
            <p:ph idx="1"/>
            <p:extLst>
              <p:ext uri="{D42A27DB-BD31-4B8C-83A1-F6EECF244321}">
                <p14:modId xmlns:p14="http://schemas.microsoft.com/office/powerpoint/2010/main" val="3926015566"/>
              </p:ext>
            </p:extLst>
          </p:nvPr>
        </p:nvGraphicFramePr>
        <p:xfrm>
          <a:off x="1371600" y="2286000"/>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tel 6">
            <a:extLst>
              <a:ext uri="{FF2B5EF4-FFF2-40B4-BE49-F238E27FC236}">
                <a16:creationId xmlns:a16="http://schemas.microsoft.com/office/drawing/2014/main" xmlns="" id="{24242B9C-462D-62EB-0AAB-CBC9CB142919}"/>
              </a:ext>
            </a:extLst>
          </p:cNvPr>
          <p:cNvSpPr>
            <a:spLocks noGrp="1"/>
          </p:cNvSpPr>
          <p:nvPr>
            <p:ph type="title"/>
          </p:nvPr>
        </p:nvSpPr>
        <p:spPr>
          <a:xfrm>
            <a:off x="1371600" y="685800"/>
            <a:ext cx="9601200" cy="803953"/>
          </a:xfrm>
        </p:spPr>
        <p:txBody>
          <a:bodyPr/>
          <a:lstStyle/>
          <a:p>
            <a:pPr algn="ctr"/>
            <a:r>
              <a:rPr lang="nb-NO" dirty="0"/>
              <a:t>Help, my </a:t>
            </a:r>
            <a:r>
              <a:rPr lang="nb-NO" dirty="0" err="1"/>
              <a:t>cards</a:t>
            </a:r>
            <a:r>
              <a:rPr lang="nb-NO" dirty="0"/>
              <a:t> </a:t>
            </a:r>
            <a:r>
              <a:rPr lang="nb-NO" dirty="0" err="1"/>
              <a:t>are</a:t>
            </a:r>
            <a:r>
              <a:rPr lang="nb-NO" dirty="0"/>
              <a:t> in </a:t>
            </a:r>
            <a:r>
              <a:rPr lang="nb-NO" dirty="0" err="1"/>
              <a:t>wrong</a:t>
            </a:r>
            <a:r>
              <a:rPr lang="nb-NO" dirty="0"/>
              <a:t> order!</a:t>
            </a:r>
          </a:p>
        </p:txBody>
      </p:sp>
    </p:spTree>
    <p:extLst>
      <p:ext uri="{BB962C8B-B14F-4D97-AF65-F5344CB8AC3E}">
        <p14:creationId xmlns:p14="http://schemas.microsoft.com/office/powerpoint/2010/main" val="36960242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81AFACEC-ACBD-69C5-ECEF-B02EA95DFF2A}"/>
              </a:ext>
            </a:extLst>
          </p:cNvPr>
          <p:cNvSpPr>
            <a:spLocks noGrp="1"/>
          </p:cNvSpPr>
          <p:nvPr>
            <p:ph type="title"/>
          </p:nvPr>
        </p:nvSpPr>
        <p:spPr>
          <a:xfrm>
            <a:off x="1371600" y="92467"/>
            <a:ext cx="9601200" cy="1448657"/>
          </a:xfrm>
        </p:spPr>
        <p:txBody>
          <a:bodyPr/>
          <a:lstStyle/>
          <a:p>
            <a:pPr algn="ctr"/>
            <a:r>
              <a:rPr lang="nb-NO" dirty="0" err="1">
                <a:latin typeface="Söhne"/>
              </a:rPr>
              <a:t>Speeches</a:t>
            </a:r>
            <a:r>
              <a:rPr lang="nb-NO" dirty="0">
                <a:latin typeface="Söhne"/>
              </a:rPr>
              <a:t>, </a:t>
            </a:r>
            <a:r>
              <a:rPr lang="nb-NO" dirty="0" err="1">
                <a:latin typeface="Söhne"/>
              </a:rPr>
              <a:t>presentations</a:t>
            </a:r>
            <a:r>
              <a:rPr lang="nb-NO" dirty="0">
                <a:latin typeface="Söhne"/>
              </a:rPr>
              <a:t> and body </a:t>
            </a:r>
            <a:r>
              <a:rPr lang="nb-NO" dirty="0" err="1">
                <a:latin typeface="Söhne"/>
              </a:rPr>
              <a:t>language</a:t>
            </a:r>
            <a:endParaRPr lang="nb-NO" dirty="0">
              <a:latin typeface="Söhne"/>
            </a:endParaRPr>
          </a:p>
        </p:txBody>
      </p:sp>
      <p:sp>
        <p:nvSpPr>
          <p:cNvPr id="3" name="Plassholder for innhold 2">
            <a:extLst>
              <a:ext uri="{FF2B5EF4-FFF2-40B4-BE49-F238E27FC236}">
                <a16:creationId xmlns:a16="http://schemas.microsoft.com/office/drawing/2014/main" xmlns="" id="{82067321-EBEA-8D4A-C1AD-D40C4C963F00}"/>
              </a:ext>
            </a:extLst>
          </p:cNvPr>
          <p:cNvSpPr>
            <a:spLocks noGrp="1"/>
          </p:cNvSpPr>
          <p:nvPr>
            <p:ph idx="1"/>
          </p:nvPr>
        </p:nvSpPr>
        <p:spPr>
          <a:xfrm>
            <a:off x="1371600" y="1387011"/>
            <a:ext cx="9878602" cy="5470989"/>
          </a:xfrm>
        </p:spPr>
        <p:txBody>
          <a:bodyPr>
            <a:normAutofit/>
          </a:bodyPr>
          <a:lstStyle/>
          <a:p>
            <a:r>
              <a:rPr lang="en-US" sz="2800" b="0" i="0" dirty="0">
                <a:solidFill>
                  <a:srgbClr val="374151"/>
                </a:solidFill>
                <a:effectLst/>
                <a:latin typeface="Söhne"/>
              </a:rPr>
              <a:t>A </a:t>
            </a:r>
            <a:r>
              <a:rPr lang="en-US" sz="2800" dirty="0">
                <a:solidFill>
                  <a:srgbClr val="374151"/>
                </a:solidFill>
                <a:latin typeface="Söhne"/>
              </a:rPr>
              <a:t>speaker that looks relaxed and confident may be in reality be very nervous, but they have learned to master their body language when presenting.</a:t>
            </a:r>
          </a:p>
          <a:p>
            <a:r>
              <a:rPr lang="en-US" sz="2800" b="0" i="0" dirty="0">
                <a:solidFill>
                  <a:srgbClr val="374151"/>
                </a:solidFill>
                <a:effectLst/>
                <a:latin typeface="Söhne"/>
              </a:rPr>
              <a:t>Body language refers to the non-verbal cues that  we use to communicate our thoughts, feelings, and intentions. These cues can include gestures, facial expressions, posture, eye contact, and even the tone of voice.</a:t>
            </a:r>
          </a:p>
          <a:p>
            <a:r>
              <a:rPr lang="en-US" sz="2800" dirty="0">
                <a:solidFill>
                  <a:srgbClr val="374151"/>
                </a:solidFill>
                <a:latin typeface="Söhne"/>
              </a:rPr>
              <a:t>A good use of body language when presenting is like any skill, if you practice it, you will get good at it.</a:t>
            </a:r>
          </a:p>
          <a:p>
            <a:r>
              <a:rPr lang="en-US" sz="2800" dirty="0">
                <a:solidFill>
                  <a:srgbClr val="374151"/>
                </a:solidFill>
                <a:latin typeface="Söhne"/>
              </a:rPr>
              <a:t>The following two slides give examples of good and bad body languages. Test them out! Try giving a small speech both ways.</a:t>
            </a:r>
          </a:p>
        </p:txBody>
      </p:sp>
    </p:spTree>
    <p:extLst>
      <p:ext uri="{BB962C8B-B14F-4D97-AF65-F5344CB8AC3E}">
        <p14:creationId xmlns:p14="http://schemas.microsoft.com/office/powerpoint/2010/main" val="6536261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5A872432-DF45-6B88-6FC5-F15EAE41D9A4}"/>
              </a:ext>
            </a:extLst>
          </p:cNvPr>
          <p:cNvSpPr>
            <a:spLocks noGrp="1"/>
          </p:cNvSpPr>
          <p:nvPr>
            <p:ph type="title"/>
          </p:nvPr>
        </p:nvSpPr>
        <p:spPr/>
        <p:txBody>
          <a:bodyPr/>
          <a:lstStyle/>
          <a:p>
            <a:r>
              <a:rPr lang="nb-NO" dirty="0">
                <a:latin typeface="Söhne"/>
              </a:rPr>
              <a:t>Good </a:t>
            </a:r>
            <a:r>
              <a:rPr lang="nb-NO" dirty="0" err="1">
                <a:latin typeface="Söhne"/>
              </a:rPr>
              <a:t>use</a:t>
            </a:r>
            <a:r>
              <a:rPr lang="nb-NO" dirty="0">
                <a:latin typeface="Söhne"/>
              </a:rPr>
              <a:t> </a:t>
            </a:r>
            <a:r>
              <a:rPr lang="nb-NO" dirty="0" err="1">
                <a:latin typeface="Söhne"/>
              </a:rPr>
              <a:t>of</a:t>
            </a:r>
            <a:r>
              <a:rPr lang="nb-NO" dirty="0">
                <a:latin typeface="Söhne"/>
              </a:rPr>
              <a:t> body </a:t>
            </a:r>
            <a:r>
              <a:rPr lang="nb-NO" dirty="0" err="1">
                <a:latin typeface="Söhne"/>
              </a:rPr>
              <a:t>language</a:t>
            </a:r>
            <a:r>
              <a:rPr lang="nb-NO" dirty="0">
                <a:latin typeface="Söhne"/>
              </a:rPr>
              <a:t>:</a:t>
            </a:r>
          </a:p>
        </p:txBody>
      </p:sp>
      <p:sp>
        <p:nvSpPr>
          <p:cNvPr id="3" name="Plassholder for innhold 2">
            <a:extLst>
              <a:ext uri="{FF2B5EF4-FFF2-40B4-BE49-F238E27FC236}">
                <a16:creationId xmlns:a16="http://schemas.microsoft.com/office/drawing/2014/main" xmlns="" id="{ECE6534E-B96C-4377-2CAE-592E7A23FE28}"/>
              </a:ext>
            </a:extLst>
          </p:cNvPr>
          <p:cNvSpPr>
            <a:spLocks noGrp="1"/>
          </p:cNvSpPr>
          <p:nvPr>
            <p:ph idx="1"/>
          </p:nvPr>
        </p:nvSpPr>
        <p:spPr>
          <a:xfrm>
            <a:off x="1371599" y="1613043"/>
            <a:ext cx="10073811" cy="4890499"/>
          </a:xfrm>
        </p:spPr>
        <p:txBody>
          <a:bodyPr>
            <a:normAutofit lnSpcReduction="10000"/>
          </a:bodyPr>
          <a:lstStyle/>
          <a:p>
            <a:pPr marL="0" lvl="0" indent="0">
              <a:lnSpc>
                <a:spcPct val="107000"/>
              </a:lnSpc>
              <a:spcAft>
                <a:spcPts val="800"/>
              </a:spcAft>
              <a:buSzPts val="1000"/>
              <a:buNone/>
              <a:tabLst>
                <a:tab pos="457200" algn="l"/>
              </a:tabLst>
            </a:pPr>
            <a:r>
              <a:rPr lang="en-US" sz="2800" kern="0" dirty="0">
                <a:solidFill>
                  <a:srgbClr val="374151"/>
                </a:solidFill>
                <a:effectLst/>
                <a:latin typeface="Söhne"/>
                <a:ea typeface="Times New Roman" panose="02020603050405020304" pitchFamily="18" charset="0"/>
                <a:cs typeface="Times New Roman" panose="02020603050405020304" pitchFamily="18" charset="0"/>
              </a:rPr>
              <a:t>1. Maintaining good </a:t>
            </a:r>
            <a:r>
              <a:rPr lang="en-US" sz="2800" b="1" kern="0" dirty="0">
                <a:solidFill>
                  <a:srgbClr val="374151"/>
                </a:solidFill>
                <a:effectLst/>
                <a:latin typeface="Söhne"/>
                <a:ea typeface="Times New Roman" panose="02020603050405020304" pitchFamily="18" charset="0"/>
                <a:cs typeface="Times New Roman" panose="02020603050405020304" pitchFamily="18" charset="0"/>
              </a:rPr>
              <a:t>eye contact </a:t>
            </a:r>
            <a:r>
              <a:rPr lang="en-US" sz="2800" kern="0" dirty="0">
                <a:solidFill>
                  <a:srgbClr val="374151"/>
                </a:solidFill>
                <a:effectLst/>
                <a:latin typeface="Söhne"/>
                <a:ea typeface="Times New Roman" panose="02020603050405020304" pitchFamily="18" charset="0"/>
                <a:cs typeface="Times New Roman" panose="02020603050405020304" pitchFamily="18" charset="0"/>
              </a:rPr>
              <a:t>with the audience.</a:t>
            </a:r>
            <a:endParaRPr lang="nb-NO" sz="2800" kern="100" dirty="0">
              <a:solidFill>
                <a:srgbClr val="374151"/>
              </a:solidFill>
              <a:effectLst/>
              <a:latin typeface="Söhne"/>
              <a:ea typeface="Calibri" panose="020F0502020204030204" pitchFamily="34" charset="0"/>
              <a:cs typeface="Times New Roman" panose="02020603050405020304" pitchFamily="18" charset="0"/>
            </a:endParaRPr>
          </a:p>
          <a:p>
            <a:pPr marL="0" lvl="0" indent="0">
              <a:lnSpc>
                <a:spcPct val="107000"/>
              </a:lnSpc>
              <a:spcAft>
                <a:spcPts val="800"/>
              </a:spcAft>
              <a:buSzPts val="1000"/>
              <a:buNone/>
              <a:tabLst>
                <a:tab pos="457200" algn="l"/>
              </a:tabLst>
            </a:pPr>
            <a:r>
              <a:rPr lang="en-US" sz="2800" kern="0" dirty="0">
                <a:solidFill>
                  <a:srgbClr val="374151"/>
                </a:solidFill>
                <a:effectLst/>
                <a:latin typeface="Söhne"/>
                <a:ea typeface="Times New Roman" panose="02020603050405020304" pitchFamily="18" charset="0"/>
                <a:cs typeface="Times New Roman" panose="02020603050405020304" pitchFamily="18" charset="0"/>
              </a:rPr>
              <a:t>2. Using </a:t>
            </a:r>
            <a:r>
              <a:rPr lang="en-US" sz="2800" b="1" kern="0" dirty="0">
                <a:solidFill>
                  <a:srgbClr val="374151"/>
                </a:solidFill>
                <a:effectLst/>
                <a:latin typeface="Söhne"/>
                <a:ea typeface="Times New Roman" panose="02020603050405020304" pitchFamily="18" charset="0"/>
                <a:cs typeface="Times New Roman" panose="02020603050405020304" pitchFamily="18" charset="0"/>
              </a:rPr>
              <a:t>facial expressions</a:t>
            </a:r>
            <a:r>
              <a:rPr lang="en-US" sz="2800" kern="0" dirty="0">
                <a:solidFill>
                  <a:srgbClr val="374151"/>
                </a:solidFill>
                <a:effectLst/>
                <a:latin typeface="Söhne"/>
                <a:ea typeface="Times New Roman" panose="02020603050405020304" pitchFamily="18" charset="0"/>
                <a:cs typeface="Times New Roman" panose="02020603050405020304" pitchFamily="18" charset="0"/>
              </a:rPr>
              <a:t> to convey emotions and engage the audience.</a:t>
            </a:r>
            <a:endParaRPr lang="nb-NO" sz="2800" kern="100" dirty="0">
              <a:solidFill>
                <a:srgbClr val="374151"/>
              </a:solidFill>
              <a:effectLst/>
              <a:latin typeface="Söhne"/>
              <a:ea typeface="Calibri" panose="020F0502020204030204" pitchFamily="34" charset="0"/>
              <a:cs typeface="Times New Roman" panose="02020603050405020304" pitchFamily="18" charset="0"/>
            </a:endParaRPr>
          </a:p>
          <a:p>
            <a:pPr marL="0" lvl="0" indent="0">
              <a:lnSpc>
                <a:spcPct val="107000"/>
              </a:lnSpc>
              <a:spcAft>
                <a:spcPts val="800"/>
              </a:spcAft>
              <a:buSzPts val="1000"/>
              <a:buNone/>
              <a:tabLst>
                <a:tab pos="457200" algn="l"/>
              </a:tabLst>
            </a:pPr>
            <a:r>
              <a:rPr lang="en-US" sz="2800" kern="0" dirty="0">
                <a:solidFill>
                  <a:srgbClr val="374151"/>
                </a:solidFill>
                <a:effectLst/>
                <a:latin typeface="Söhne"/>
                <a:ea typeface="Times New Roman" panose="02020603050405020304" pitchFamily="18" charset="0"/>
                <a:cs typeface="Times New Roman" panose="02020603050405020304" pitchFamily="18" charset="0"/>
              </a:rPr>
              <a:t>3. Using </a:t>
            </a:r>
            <a:r>
              <a:rPr lang="en-US" sz="2800" b="1" kern="0" dirty="0">
                <a:solidFill>
                  <a:srgbClr val="374151"/>
                </a:solidFill>
                <a:effectLst/>
                <a:latin typeface="Söhne"/>
                <a:ea typeface="Times New Roman" panose="02020603050405020304" pitchFamily="18" charset="0"/>
                <a:cs typeface="Times New Roman" panose="02020603050405020304" pitchFamily="18" charset="0"/>
              </a:rPr>
              <a:t>hand gestures </a:t>
            </a:r>
            <a:r>
              <a:rPr lang="en-US" sz="2800" kern="0" dirty="0">
                <a:solidFill>
                  <a:srgbClr val="374151"/>
                </a:solidFill>
                <a:effectLst/>
                <a:latin typeface="Söhne"/>
                <a:ea typeface="Times New Roman" panose="02020603050405020304" pitchFamily="18" charset="0"/>
                <a:cs typeface="Times New Roman" panose="02020603050405020304" pitchFamily="18" charset="0"/>
              </a:rPr>
              <a:t>to emphasize key points and make </a:t>
            </a:r>
            <a:r>
              <a:rPr lang="en-US" sz="2800" kern="0" dirty="0" smtClean="0">
                <a:solidFill>
                  <a:srgbClr val="374151"/>
                </a:solidFill>
                <a:effectLst/>
                <a:latin typeface="Söhne"/>
                <a:ea typeface="Times New Roman" panose="02020603050405020304" pitchFamily="18" charset="0"/>
                <a:cs typeface="Times New Roman" panose="02020603050405020304" pitchFamily="18" charset="0"/>
              </a:rPr>
              <a:t>the</a:t>
            </a:r>
            <a:r>
              <a:rPr lang="pl-PL" sz="2800" kern="0" dirty="0" smtClean="0">
                <a:solidFill>
                  <a:srgbClr val="374151"/>
                </a:solidFill>
                <a:effectLst/>
                <a:latin typeface="Söhne"/>
                <a:ea typeface="Times New Roman" panose="02020603050405020304" pitchFamily="18" charset="0"/>
                <a:cs typeface="Times New Roman" panose="02020603050405020304" pitchFamily="18" charset="0"/>
              </a:rPr>
              <a:t> </a:t>
            </a:r>
            <a:r>
              <a:rPr lang="en-US" sz="2800" kern="0" dirty="0" smtClean="0">
                <a:solidFill>
                  <a:srgbClr val="374151"/>
                </a:solidFill>
                <a:effectLst/>
                <a:latin typeface="Söhne"/>
                <a:ea typeface="Times New Roman" panose="02020603050405020304" pitchFamily="18" charset="0"/>
                <a:cs typeface="Times New Roman" panose="02020603050405020304" pitchFamily="18" charset="0"/>
              </a:rPr>
              <a:t>speech </a:t>
            </a:r>
            <a:r>
              <a:rPr lang="en-US" sz="2800" kern="0" dirty="0">
                <a:solidFill>
                  <a:srgbClr val="374151"/>
                </a:solidFill>
                <a:effectLst/>
                <a:latin typeface="Söhne"/>
                <a:ea typeface="Times New Roman" panose="02020603050405020304" pitchFamily="18" charset="0"/>
                <a:cs typeface="Times New Roman" panose="02020603050405020304" pitchFamily="18" charset="0"/>
              </a:rPr>
              <a:t>more dynamic.</a:t>
            </a:r>
            <a:endParaRPr lang="nb-NO" sz="2800" kern="100" dirty="0">
              <a:solidFill>
                <a:srgbClr val="374151"/>
              </a:solidFill>
              <a:effectLst/>
              <a:latin typeface="Söhne"/>
              <a:ea typeface="Calibri" panose="020F0502020204030204" pitchFamily="34" charset="0"/>
              <a:cs typeface="Times New Roman" panose="02020603050405020304" pitchFamily="18" charset="0"/>
            </a:endParaRPr>
          </a:p>
          <a:p>
            <a:pPr marL="0" lvl="0" indent="0">
              <a:lnSpc>
                <a:spcPct val="107000"/>
              </a:lnSpc>
              <a:spcAft>
                <a:spcPts val="800"/>
              </a:spcAft>
              <a:buSzPts val="1000"/>
              <a:buNone/>
              <a:tabLst>
                <a:tab pos="457200" algn="l"/>
              </a:tabLst>
            </a:pPr>
            <a:r>
              <a:rPr lang="en-US" sz="2800" kern="0" dirty="0">
                <a:solidFill>
                  <a:srgbClr val="374151"/>
                </a:solidFill>
                <a:effectLst/>
                <a:latin typeface="Söhne"/>
                <a:ea typeface="Times New Roman" panose="02020603050405020304" pitchFamily="18" charset="0"/>
                <a:cs typeface="Times New Roman" panose="02020603050405020304" pitchFamily="18" charset="0"/>
              </a:rPr>
              <a:t>4. Using </a:t>
            </a:r>
            <a:r>
              <a:rPr lang="en-US" sz="2800" b="1" kern="0" dirty="0">
                <a:solidFill>
                  <a:srgbClr val="374151"/>
                </a:solidFill>
                <a:effectLst/>
                <a:latin typeface="Söhne"/>
                <a:ea typeface="Times New Roman" panose="02020603050405020304" pitchFamily="18" charset="0"/>
                <a:cs typeface="Times New Roman" panose="02020603050405020304" pitchFamily="18" charset="0"/>
              </a:rPr>
              <a:t>appropriate posture</a:t>
            </a:r>
            <a:r>
              <a:rPr lang="en-US" sz="2800" kern="0" dirty="0">
                <a:solidFill>
                  <a:srgbClr val="374151"/>
                </a:solidFill>
                <a:effectLst/>
                <a:latin typeface="Söhne"/>
                <a:ea typeface="Times New Roman" panose="02020603050405020304" pitchFamily="18" charset="0"/>
                <a:cs typeface="Times New Roman" panose="02020603050405020304" pitchFamily="18" charset="0"/>
              </a:rPr>
              <a:t> and body language to project confidence and authority.</a:t>
            </a:r>
            <a:endParaRPr lang="nb-NO" sz="2800" kern="100" dirty="0">
              <a:solidFill>
                <a:srgbClr val="374151"/>
              </a:solidFill>
              <a:effectLst/>
              <a:latin typeface="Söhne"/>
              <a:ea typeface="Calibri" panose="020F0502020204030204" pitchFamily="34" charset="0"/>
              <a:cs typeface="Times New Roman" panose="02020603050405020304" pitchFamily="18" charset="0"/>
            </a:endParaRPr>
          </a:p>
          <a:p>
            <a:pPr marL="0" lvl="0" indent="0">
              <a:lnSpc>
                <a:spcPct val="107000"/>
              </a:lnSpc>
              <a:spcAft>
                <a:spcPts val="800"/>
              </a:spcAft>
              <a:buSzPts val="1000"/>
              <a:buNone/>
              <a:tabLst>
                <a:tab pos="457200" algn="l"/>
              </a:tabLst>
            </a:pPr>
            <a:r>
              <a:rPr lang="en-US" sz="2800" kern="0" dirty="0">
                <a:solidFill>
                  <a:srgbClr val="374151"/>
                </a:solidFill>
                <a:effectLst/>
                <a:latin typeface="Söhne"/>
                <a:ea typeface="Times New Roman" panose="02020603050405020304" pitchFamily="18" charset="0"/>
                <a:cs typeface="Times New Roman" panose="02020603050405020304" pitchFamily="18" charset="0"/>
              </a:rPr>
              <a:t>5. </a:t>
            </a:r>
            <a:r>
              <a:rPr lang="en-US" sz="2800" b="1" kern="0" dirty="0">
                <a:solidFill>
                  <a:srgbClr val="374151"/>
                </a:solidFill>
                <a:effectLst/>
                <a:latin typeface="Söhne"/>
                <a:ea typeface="Times New Roman" panose="02020603050405020304" pitchFamily="18" charset="0"/>
                <a:cs typeface="Times New Roman" panose="02020603050405020304" pitchFamily="18" charset="0"/>
              </a:rPr>
              <a:t>Moving around the stage </a:t>
            </a:r>
            <a:r>
              <a:rPr lang="en-US" sz="2800" kern="0" dirty="0">
                <a:solidFill>
                  <a:srgbClr val="374151"/>
                </a:solidFill>
                <a:effectLst/>
                <a:latin typeface="Söhne"/>
                <a:ea typeface="Times New Roman" panose="02020603050405020304" pitchFamily="18" charset="0"/>
                <a:cs typeface="Times New Roman" panose="02020603050405020304" pitchFamily="18" charset="0"/>
              </a:rPr>
              <a:t>or lectern to create visual interest and engage different parts of the audience</a:t>
            </a:r>
            <a:r>
              <a:rPr lang="en-US" sz="2800" kern="0" dirty="0">
                <a:solidFill>
                  <a:srgbClr val="374151"/>
                </a:solidFill>
                <a:effectLst/>
                <a:latin typeface="Segoe UI" panose="020B0502040204020203" pitchFamily="34" charset="0"/>
                <a:ea typeface="Times New Roman" panose="02020603050405020304" pitchFamily="18" charset="0"/>
                <a:cs typeface="Times New Roman" panose="02020603050405020304" pitchFamily="18" charset="0"/>
              </a:rPr>
              <a:t>.</a:t>
            </a:r>
            <a:endParaRPr lang="nb-NO" sz="2800" kern="100" dirty="0">
              <a:solidFill>
                <a:srgbClr val="374151"/>
              </a:solidFill>
              <a:effectLst/>
              <a:latin typeface="Calibri" panose="020F0502020204030204" pitchFamily="34" charset="0"/>
              <a:ea typeface="Calibri" panose="020F0502020204030204" pitchFamily="34" charset="0"/>
              <a:cs typeface="Times New Roman" panose="02020603050405020304" pitchFamily="18" charset="0"/>
            </a:endParaRPr>
          </a:p>
          <a:p>
            <a:endParaRPr lang="nb-NO" dirty="0"/>
          </a:p>
        </p:txBody>
      </p:sp>
    </p:spTree>
    <p:extLst>
      <p:ext uri="{BB962C8B-B14F-4D97-AF65-F5344CB8AC3E}">
        <p14:creationId xmlns:p14="http://schemas.microsoft.com/office/powerpoint/2010/main" val="12210829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63C87D74-F87D-3005-59D1-C5E3E7CC4D40}"/>
              </a:ext>
            </a:extLst>
          </p:cNvPr>
          <p:cNvSpPr>
            <a:spLocks noGrp="1"/>
          </p:cNvSpPr>
          <p:nvPr>
            <p:ph type="title"/>
          </p:nvPr>
        </p:nvSpPr>
        <p:spPr>
          <a:xfrm>
            <a:off x="1371600" y="143838"/>
            <a:ext cx="9601200" cy="1006868"/>
          </a:xfrm>
        </p:spPr>
        <p:txBody>
          <a:bodyPr/>
          <a:lstStyle/>
          <a:p>
            <a:r>
              <a:rPr lang="nb-NO" dirty="0">
                <a:latin typeface="Söhne"/>
              </a:rPr>
              <a:t>Bad </a:t>
            </a:r>
            <a:r>
              <a:rPr lang="nb-NO" dirty="0" err="1">
                <a:latin typeface="Söhne"/>
              </a:rPr>
              <a:t>use</a:t>
            </a:r>
            <a:r>
              <a:rPr lang="nb-NO" dirty="0">
                <a:latin typeface="Söhne"/>
              </a:rPr>
              <a:t> </a:t>
            </a:r>
            <a:r>
              <a:rPr lang="nb-NO" dirty="0" err="1">
                <a:latin typeface="Söhne"/>
              </a:rPr>
              <a:t>of</a:t>
            </a:r>
            <a:r>
              <a:rPr lang="nb-NO" dirty="0">
                <a:latin typeface="Söhne"/>
              </a:rPr>
              <a:t> body </a:t>
            </a:r>
            <a:r>
              <a:rPr lang="nb-NO" dirty="0" err="1">
                <a:latin typeface="Söhne"/>
              </a:rPr>
              <a:t>language</a:t>
            </a:r>
            <a:r>
              <a:rPr lang="nb-NO" dirty="0">
                <a:latin typeface="Söhne"/>
              </a:rPr>
              <a:t>:</a:t>
            </a:r>
          </a:p>
        </p:txBody>
      </p:sp>
      <p:sp>
        <p:nvSpPr>
          <p:cNvPr id="3" name="Plassholder for innhold 2">
            <a:extLst>
              <a:ext uri="{FF2B5EF4-FFF2-40B4-BE49-F238E27FC236}">
                <a16:creationId xmlns:a16="http://schemas.microsoft.com/office/drawing/2014/main" xmlns="" id="{5A02B429-28DB-CED8-4D61-C0F6D065D448}"/>
              </a:ext>
            </a:extLst>
          </p:cNvPr>
          <p:cNvSpPr>
            <a:spLocks noGrp="1"/>
          </p:cNvSpPr>
          <p:nvPr>
            <p:ph idx="1"/>
          </p:nvPr>
        </p:nvSpPr>
        <p:spPr>
          <a:xfrm>
            <a:off x="1089061" y="1510301"/>
            <a:ext cx="10551559" cy="5203861"/>
          </a:xfrm>
        </p:spPr>
        <p:txBody>
          <a:bodyPr>
            <a:normAutofit fontScale="92500" lnSpcReduction="20000"/>
          </a:bodyPr>
          <a:lstStyle/>
          <a:p>
            <a:pPr marL="0" lvl="0" indent="0">
              <a:lnSpc>
                <a:spcPct val="107000"/>
              </a:lnSpc>
              <a:spcAft>
                <a:spcPts val="800"/>
              </a:spcAft>
              <a:buSzPts val="1000"/>
              <a:buNone/>
              <a:tabLst>
                <a:tab pos="457200" algn="l"/>
              </a:tabLst>
            </a:pPr>
            <a:r>
              <a:rPr lang="en-US" sz="3000" kern="0" dirty="0">
                <a:solidFill>
                  <a:srgbClr val="374151"/>
                </a:solidFill>
                <a:effectLst/>
                <a:latin typeface="Söhne"/>
                <a:ea typeface="Times New Roman" panose="02020603050405020304" pitchFamily="18" charset="0"/>
                <a:cs typeface="Times New Roman" panose="02020603050405020304" pitchFamily="18" charset="0"/>
              </a:rPr>
              <a:t>1. </a:t>
            </a:r>
            <a:r>
              <a:rPr lang="en-US" sz="3000" b="1" kern="0" dirty="0">
                <a:solidFill>
                  <a:srgbClr val="374151"/>
                </a:solidFill>
                <a:effectLst/>
                <a:latin typeface="Söhne"/>
                <a:ea typeface="Times New Roman" panose="02020603050405020304" pitchFamily="18" charset="0"/>
                <a:cs typeface="Times New Roman" panose="02020603050405020304" pitchFamily="18" charset="0"/>
              </a:rPr>
              <a:t>Avoiding eye contact </a:t>
            </a:r>
            <a:r>
              <a:rPr lang="en-US" sz="3000" kern="0" dirty="0">
                <a:solidFill>
                  <a:srgbClr val="374151"/>
                </a:solidFill>
                <a:effectLst/>
                <a:latin typeface="Söhne"/>
                <a:ea typeface="Times New Roman" panose="02020603050405020304" pitchFamily="18" charset="0"/>
                <a:cs typeface="Times New Roman" panose="02020603050405020304" pitchFamily="18" charset="0"/>
              </a:rPr>
              <a:t>with the audience, which can make you appear unconfident or disinterested.</a:t>
            </a:r>
            <a:endParaRPr lang="nb-NO" sz="3000" kern="100" dirty="0">
              <a:solidFill>
                <a:srgbClr val="374151"/>
              </a:solidFill>
              <a:effectLst/>
              <a:latin typeface="Söhne"/>
              <a:ea typeface="Calibri" panose="020F0502020204030204" pitchFamily="34" charset="0"/>
              <a:cs typeface="Times New Roman" panose="02020603050405020304" pitchFamily="18" charset="0"/>
            </a:endParaRPr>
          </a:p>
          <a:p>
            <a:pPr marL="0" lvl="0" indent="0">
              <a:lnSpc>
                <a:spcPct val="107000"/>
              </a:lnSpc>
              <a:spcAft>
                <a:spcPts val="800"/>
              </a:spcAft>
              <a:buSzPts val="1000"/>
              <a:buNone/>
              <a:tabLst>
                <a:tab pos="457200" algn="l"/>
              </a:tabLst>
            </a:pPr>
            <a:r>
              <a:rPr lang="en-US" sz="3000" kern="0" dirty="0">
                <a:solidFill>
                  <a:srgbClr val="374151"/>
                </a:solidFill>
                <a:latin typeface="Söhne"/>
                <a:ea typeface="Times New Roman" panose="02020603050405020304" pitchFamily="18" charset="0"/>
                <a:cs typeface="Times New Roman" panose="02020603050405020304" pitchFamily="18" charset="0"/>
              </a:rPr>
              <a:t>2. </a:t>
            </a:r>
            <a:r>
              <a:rPr lang="en-US" sz="3000" kern="0" dirty="0">
                <a:solidFill>
                  <a:srgbClr val="374151"/>
                </a:solidFill>
                <a:effectLst/>
                <a:latin typeface="Söhne"/>
                <a:ea typeface="Times New Roman" panose="02020603050405020304" pitchFamily="18" charset="0"/>
                <a:cs typeface="Times New Roman" panose="02020603050405020304" pitchFamily="18" charset="0"/>
              </a:rPr>
              <a:t>Using </a:t>
            </a:r>
            <a:r>
              <a:rPr lang="en-US" sz="3000" b="1" kern="0" dirty="0">
                <a:solidFill>
                  <a:srgbClr val="374151"/>
                </a:solidFill>
                <a:effectLst/>
                <a:latin typeface="Söhne"/>
                <a:ea typeface="Times New Roman" panose="02020603050405020304" pitchFamily="18" charset="0"/>
                <a:cs typeface="Times New Roman" panose="02020603050405020304" pitchFamily="18" charset="0"/>
              </a:rPr>
              <a:t>inappropriate facial expressions</a:t>
            </a:r>
            <a:r>
              <a:rPr lang="en-US" sz="3000" kern="0" dirty="0">
                <a:solidFill>
                  <a:srgbClr val="374151"/>
                </a:solidFill>
                <a:effectLst/>
                <a:latin typeface="Söhne"/>
                <a:ea typeface="Times New Roman" panose="02020603050405020304" pitchFamily="18" charset="0"/>
                <a:cs typeface="Times New Roman" panose="02020603050405020304" pitchFamily="18" charset="0"/>
              </a:rPr>
              <a:t>, such as looking angry or bored, which can alienate the audience.</a:t>
            </a:r>
            <a:endParaRPr lang="nb-NO" sz="3000" kern="100" dirty="0">
              <a:solidFill>
                <a:srgbClr val="374151"/>
              </a:solidFill>
              <a:effectLst/>
              <a:latin typeface="Söhne"/>
              <a:ea typeface="Calibri" panose="020F0502020204030204" pitchFamily="34" charset="0"/>
              <a:cs typeface="Times New Roman" panose="02020603050405020304" pitchFamily="18" charset="0"/>
            </a:endParaRPr>
          </a:p>
          <a:p>
            <a:pPr marL="0" lvl="0" indent="0">
              <a:lnSpc>
                <a:spcPct val="107000"/>
              </a:lnSpc>
              <a:spcAft>
                <a:spcPts val="800"/>
              </a:spcAft>
              <a:buSzPts val="1000"/>
              <a:buNone/>
              <a:tabLst>
                <a:tab pos="457200" algn="l"/>
              </a:tabLst>
            </a:pPr>
            <a:r>
              <a:rPr lang="en-US" sz="3000" kern="0" dirty="0">
                <a:solidFill>
                  <a:srgbClr val="374151"/>
                </a:solidFill>
                <a:effectLst/>
                <a:latin typeface="Söhne"/>
                <a:ea typeface="Times New Roman" panose="02020603050405020304" pitchFamily="18" charset="0"/>
                <a:cs typeface="Times New Roman" panose="02020603050405020304" pitchFamily="18" charset="0"/>
              </a:rPr>
              <a:t>3. </a:t>
            </a:r>
            <a:r>
              <a:rPr lang="en-US" sz="3000" b="1" kern="0" dirty="0">
                <a:solidFill>
                  <a:srgbClr val="374151"/>
                </a:solidFill>
                <a:effectLst/>
                <a:latin typeface="Söhne"/>
                <a:ea typeface="Times New Roman" panose="02020603050405020304" pitchFamily="18" charset="0"/>
                <a:cs typeface="Times New Roman" panose="02020603050405020304" pitchFamily="18" charset="0"/>
              </a:rPr>
              <a:t>Overusing or misusing hand gestures, </a:t>
            </a:r>
            <a:r>
              <a:rPr lang="en-US" sz="3000" kern="0" dirty="0">
                <a:solidFill>
                  <a:srgbClr val="374151"/>
                </a:solidFill>
                <a:effectLst/>
                <a:latin typeface="Söhne"/>
                <a:ea typeface="Times New Roman" panose="02020603050405020304" pitchFamily="18" charset="0"/>
                <a:cs typeface="Times New Roman" panose="02020603050405020304" pitchFamily="18" charset="0"/>
              </a:rPr>
              <a:t>which can be distracting or confusing for the audience.</a:t>
            </a:r>
            <a:endParaRPr lang="nb-NO" sz="3000" kern="100" dirty="0">
              <a:solidFill>
                <a:srgbClr val="374151"/>
              </a:solidFill>
              <a:effectLst/>
              <a:latin typeface="Söhne"/>
              <a:ea typeface="Calibri" panose="020F0502020204030204" pitchFamily="34" charset="0"/>
              <a:cs typeface="Times New Roman" panose="02020603050405020304" pitchFamily="18" charset="0"/>
            </a:endParaRPr>
          </a:p>
          <a:p>
            <a:pPr marL="0" lvl="0" indent="0">
              <a:lnSpc>
                <a:spcPct val="107000"/>
              </a:lnSpc>
              <a:spcAft>
                <a:spcPts val="800"/>
              </a:spcAft>
              <a:buSzPts val="1000"/>
              <a:buNone/>
              <a:tabLst>
                <a:tab pos="457200" algn="l"/>
              </a:tabLst>
            </a:pPr>
            <a:r>
              <a:rPr lang="en-US" sz="3000" kern="0" dirty="0">
                <a:solidFill>
                  <a:srgbClr val="374151"/>
                </a:solidFill>
                <a:effectLst/>
                <a:latin typeface="Söhne"/>
                <a:ea typeface="Times New Roman" panose="02020603050405020304" pitchFamily="18" charset="0"/>
                <a:cs typeface="Times New Roman" panose="02020603050405020304" pitchFamily="18" charset="0"/>
              </a:rPr>
              <a:t>4. </a:t>
            </a:r>
            <a:r>
              <a:rPr lang="en-US" sz="3000" b="1" kern="0" dirty="0">
                <a:solidFill>
                  <a:srgbClr val="374151"/>
                </a:solidFill>
                <a:effectLst/>
                <a:latin typeface="Söhne"/>
                <a:ea typeface="Times New Roman" panose="02020603050405020304" pitchFamily="18" charset="0"/>
                <a:cs typeface="Times New Roman" panose="02020603050405020304" pitchFamily="18" charset="0"/>
              </a:rPr>
              <a:t>Slouching or leaning on the lectern, </a:t>
            </a:r>
            <a:r>
              <a:rPr lang="en-US" sz="3000" kern="0" dirty="0">
                <a:solidFill>
                  <a:srgbClr val="374151"/>
                </a:solidFill>
                <a:effectLst/>
                <a:latin typeface="Söhne"/>
                <a:ea typeface="Times New Roman" panose="02020603050405020304" pitchFamily="18" charset="0"/>
                <a:cs typeface="Times New Roman" panose="02020603050405020304" pitchFamily="18" charset="0"/>
              </a:rPr>
              <a:t>which can make you appear unconfident or unprofessional.</a:t>
            </a:r>
            <a:endParaRPr lang="nb-NO" sz="3000" kern="100" dirty="0">
              <a:solidFill>
                <a:srgbClr val="374151"/>
              </a:solidFill>
              <a:effectLst/>
              <a:latin typeface="Söhne"/>
              <a:ea typeface="Calibri" panose="020F0502020204030204" pitchFamily="34" charset="0"/>
              <a:cs typeface="Times New Roman" panose="02020603050405020304" pitchFamily="18" charset="0"/>
            </a:endParaRPr>
          </a:p>
          <a:p>
            <a:pPr marL="0" lvl="0" indent="0">
              <a:lnSpc>
                <a:spcPct val="107000"/>
              </a:lnSpc>
              <a:spcAft>
                <a:spcPts val="800"/>
              </a:spcAft>
              <a:buSzPts val="1000"/>
              <a:buNone/>
              <a:tabLst>
                <a:tab pos="457200" algn="l"/>
              </a:tabLst>
            </a:pPr>
            <a:r>
              <a:rPr lang="en-US" sz="3000" kern="0" dirty="0">
                <a:solidFill>
                  <a:srgbClr val="374151"/>
                </a:solidFill>
                <a:effectLst/>
                <a:latin typeface="Söhne"/>
                <a:ea typeface="Times New Roman" panose="02020603050405020304" pitchFamily="18" charset="0"/>
                <a:cs typeface="Times New Roman" panose="02020603050405020304" pitchFamily="18" charset="0"/>
              </a:rPr>
              <a:t>5. Moving around the stage excessively or </a:t>
            </a:r>
            <a:r>
              <a:rPr lang="en-US" sz="3000" b="1" kern="0" dirty="0">
                <a:solidFill>
                  <a:srgbClr val="374151"/>
                </a:solidFill>
                <a:effectLst/>
                <a:latin typeface="Söhne"/>
                <a:ea typeface="Times New Roman" panose="02020603050405020304" pitchFamily="18" charset="0"/>
                <a:cs typeface="Times New Roman" panose="02020603050405020304" pitchFamily="18" charset="0"/>
              </a:rPr>
              <a:t>pacing</a:t>
            </a:r>
            <a:r>
              <a:rPr lang="en-US" sz="3000" kern="0" dirty="0">
                <a:solidFill>
                  <a:srgbClr val="374151"/>
                </a:solidFill>
                <a:effectLst/>
                <a:latin typeface="Söhne"/>
                <a:ea typeface="Times New Roman" panose="02020603050405020304" pitchFamily="18" charset="0"/>
                <a:cs typeface="Times New Roman" panose="02020603050405020304" pitchFamily="18" charset="0"/>
              </a:rPr>
              <a:t> nervously, which can be distracting for the audience and detract from your message.</a:t>
            </a:r>
            <a:endParaRPr lang="nb-NO" sz="3000" kern="100" dirty="0">
              <a:solidFill>
                <a:srgbClr val="374151"/>
              </a:solidFill>
              <a:effectLst/>
              <a:latin typeface="Söhne"/>
              <a:ea typeface="Calibri" panose="020F0502020204030204" pitchFamily="34" charset="0"/>
              <a:cs typeface="Times New Roman" panose="02020603050405020304" pitchFamily="18" charset="0"/>
            </a:endParaRPr>
          </a:p>
          <a:p>
            <a:endParaRPr lang="nb-NO" dirty="0"/>
          </a:p>
        </p:txBody>
      </p:sp>
    </p:spTree>
    <p:extLst>
      <p:ext uri="{BB962C8B-B14F-4D97-AF65-F5344CB8AC3E}">
        <p14:creationId xmlns:p14="http://schemas.microsoft.com/office/powerpoint/2010/main" val="11102106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E26B7C53-9777-9B79-D3C5-AFA581762CC1}"/>
              </a:ext>
            </a:extLst>
          </p:cNvPr>
          <p:cNvSpPr>
            <a:spLocks noGrp="1"/>
          </p:cNvSpPr>
          <p:nvPr>
            <p:ph type="title"/>
          </p:nvPr>
        </p:nvSpPr>
        <p:spPr/>
        <p:txBody>
          <a:bodyPr/>
          <a:lstStyle/>
          <a:p>
            <a:pPr algn="ctr"/>
            <a:r>
              <a:rPr lang="nb-NO" dirty="0" err="1">
                <a:latin typeface="Söhne"/>
              </a:rPr>
              <a:t>Before</a:t>
            </a:r>
            <a:r>
              <a:rPr lang="nb-NO" dirty="0">
                <a:latin typeface="Söhne"/>
              </a:rPr>
              <a:t> </a:t>
            </a:r>
            <a:r>
              <a:rPr lang="nb-NO" dirty="0" err="1">
                <a:latin typeface="Söhne"/>
              </a:rPr>
              <a:t>we</a:t>
            </a:r>
            <a:r>
              <a:rPr lang="nb-NO" dirty="0">
                <a:latin typeface="Söhne"/>
              </a:rPr>
              <a:t> start </a:t>
            </a:r>
            <a:r>
              <a:rPr lang="nb-NO" dirty="0" err="1">
                <a:latin typeface="Söhne"/>
              </a:rPr>
              <a:t>working</a:t>
            </a:r>
            <a:r>
              <a:rPr lang="nb-NO" dirty="0">
                <a:latin typeface="Söhne"/>
              </a:rPr>
              <a:t> </a:t>
            </a:r>
            <a:r>
              <a:rPr lang="nb-NO" dirty="0" err="1">
                <a:latin typeface="Söhne"/>
              </a:rPr>
              <a:t>on</a:t>
            </a:r>
            <a:r>
              <a:rPr lang="nb-NO" dirty="0">
                <a:latin typeface="Söhne"/>
              </a:rPr>
              <a:t> </a:t>
            </a:r>
            <a:r>
              <a:rPr lang="nb-NO" dirty="0" err="1">
                <a:latin typeface="Söhne"/>
              </a:rPr>
              <a:t>our</a:t>
            </a:r>
            <a:r>
              <a:rPr lang="nb-NO" dirty="0">
                <a:latin typeface="Söhne"/>
              </a:rPr>
              <a:t> final </a:t>
            </a:r>
            <a:r>
              <a:rPr lang="nb-NO" dirty="0" err="1">
                <a:latin typeface="Söhne"/>
              </a:rPr>
              <a:t>presentations</a:t>
            </a:r>
            <a:r>
              <a:rPr lang="nb-NO" dirty="0">
                <a:latin typeface="Söhne"/>
              </a:rPr>
              <a:t>, </a:t>
            </a:r>
            <a:r>
              <a:rPr lang="nb-NO" dirty="0" err="1">
                <a:latin typeface="Söhne"/>
              </a:rPr>
              <a:t>let’s</a:t>
            </a:r>
            <a:r>
              <a:rPr lang="nb-NO" dirty="0">
                <a:latin typeface="Söhne"/>
              </a:rPr>
              <a:t> </a:t>
            </a:r>
            <a:r>
              <a:rPr lang="nb-NO" dirty="0" err="1">
                <a:latin typeface="Söhne"/>
              </a:rPr>
              <a:t>discuss</a:t>
            </a:r>
            <a:r>
              <a:rPr lang="nb-NO" dirty="0">
                <a:latin typeface="Söhne"/>
              </a:rPr>
              <a:t>…</a:t>
            </a:r>
          </a:p>
        </p:txBody>
      </p:sp>
      <p:sp>
        <p:nvSpPr>
          <p:cNvPr id="3" name="Plassholder for innhold 2">
            <a:extLst>
              <a:ext uri="{FF2B5EF4-FFF2-40B4-BE49-F238E27FC236}">
                <a16:creationId xmlns:a16="http://schemas.microsoft.com/office/drawing/2014/main" xmlns="" id="{33BE2585-4990-C664-5BE9-D752C47E4690}"/>
              </a:ext>
            </a:extLst>
          </p:cNvPr>
          <p:cNvSpPr>
            <a:spLocks noGrp="1"/>
          </p:cNvSpPr>
          <p:nvPr>
            <p:ph idx="1"/>
          </p:nvPr>
        </p:nvSpPr>
        <p:spPr>
          <a:xfrm>
            <a:off x="1219200" y="1995115"/>
            <a:ext cx="9601200" cy="3581400"/>
          </a:xfrm>
        </p:spPr>
        <p:txBody>
          <a:bodyPr>
            <a:normAutofit fontScale="92500"/>
          </a:bodyPr>
          <a:lstStyle/>
          <a:p>
            <a:r>
              <a:rPr lang="en-US" sz="3000" dirty="0">
                <a:solidFill>
                  <a:srgbClr val="374151"/>
                </a:solidFill>
                <a:latin typeface="Söhne"/>
              </a:rPr>
              <a:t>Body language is not universal. Gestures, posture and eye contact can be interpreted differently in different cultures. Do you have experience with, or examples of this?</a:t>
            </a:r>
          </a:p>
          <a:p>
            <a:r>
              <a:rPr lang="en-US" sz="3000" dirty="0">
                <a:solidFill>
                  <a:srgbClr val="374151"/>
                </a:solidFill>
                <a:latin typeface="Söhne"/>
              </a:rPr>
              <a:t>Have you noticed if you do something distracting (like play with your </a:t>
            </a:r>
            <a:r>
              <a:rPr lang="en-US" sz="3000" dirty="0" err="1">
                <a:solidFill>
                  <a:srgbClr val="374151"/>
                </a:solidFill>
                <a:latin typeface="Söhne"/>
              </a:rPr>
              <a:t>jewellery</a:t>
            </a:r>
            <a:r>
              <a:rPr lang="en-US" sz="3000" dirty="0">
                <a:solidFill>
                  <a:srgbClr val="374151"/>
                </a:solidFill>
                <a:latin typeface="Söhne"/>
              </a:rPr>
              <a:t> or scratch your neck a lot..) when you are nervous? Are there ways how stress </a:t>
            </a:r>
            <a:r>
              <a:rPr lang="en-US" sz="3000" dirty="0" err="1">
                <a:solidFill>
                  <a:srgbClr val="374151"/>
                </a:solidFill>
                <a:latin typeface="Söhne"/>
              </a:rPr>
              <a:t>behaviour</a:t>
            </a:r>
            <a:r>
              <a:rPr lang="en-US" sz="3000" dirty="0">
                <a:solidFill>
                  <a:srgbClr val="374151"/>
                </a:solidFill>
                <a:latin typeface="Söhne"/>
              </a:rPr>
              <a:t> can be avoided when you are speaking in public?</a:t>
            </a:r>
            <a:endParaRPr lang="nb-NO" sz="3000" dirty="0">
              <a:latin typeface="Söhne"/>
            </a:endParaRPr>
          </a:p>
          <a:p>
            <a:endParaRPr lang="nb-NO" dirty="0"/>
          </a:p>
        </p:txBody>
      </p:sp>
      <p:pic>
        <p:nvPicPr>
          <p:cNvPr id="5" name="Grafikk 4" descr="Hevet hånd">
            <a:extLst>
              <a:ext uri="{FF2B5EF4-FFF2-40B4-BE49-F238E27FC236}">
                <a16:creationId xmlns:a16="http://schemas.microsoft.com/office/drawing/2014/main" xmlns="" id="{5593F46C-26A3-F8CA-9013-DDBC615EF54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379564" y="5360760"/>
            <a:ext cx="1231612" cy="1231612"/>
          </a:xfrm>
          <a:prstGeom prst="rect">
            <a:avLst/>
          </a:prstGeom>
        </p:spPr>
      </p:pic>
      <p:pic>
        <p:nvPicPr>
          <p:cNvPr id="7" name="Grafikk 6" descr="Tegnspråk">
            <a:extLst>
              <a:ext uri="{FF2B5EF4-FFF2-40B4-BE49-F238E27FC236}">
                <a16:creationId xmlns:a16="http://schemas.microsoft.com/office/drawing/2014/main" xmlns="" id="{667BB870-6E0F-90EE-6521-49CEAF32D61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5426900" y="5283275"/>
            <a:ext cx="1404563" cy="1404563"/>
          </a:xfrm>
          <a:prstGeom prst="rect">
            <a:avLst/>
          </a:prstGeom>
        </p:spPr>
      </p:pic>
      <p:pic>
        <p:nvPicPr>
          <p:cNvPr id="9" name="Grafikk 8" descr="Lepper">
            <a:extLst>
              <a:ext uri="{FF2B5EF4-FFF2-40B4-BE49-F238E27FC236}">
                <a16:creationId xmlns:a16="http://schemas.microsoft.com/office/drawing/2014/main" xmlns="" id="{980CAB51-AE06-B803-1371-FEAE07138D73}"/>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7647187" y="5360760"/>
            <a:ext cx="1249592" cy="1249592"/>
          </a:xfrm>
          <a:prstGeom prst="rect">
            <a:avLst/>
          </a:prstGeom>
        </p:spPr>
      </p:pic>
    </p:spTree>
    <p:extLst>
      <p:ext uri="{BB962C8B-B14F-4D97-AF65-F5344CB8AC3E}">
        <p14:creationId xmlns:p14="http://schemas.microsoft.com/office/powerpoint/2010/main" val="6606855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6CE57581-6B7C-DC56-307D-F7D47A809725}"/>
              </a:ext>
            </a:extLst>
          </p:cNvPr>
          <p:cNvSpPr>
            <a:spLocks noGrp="1"/>
          </p:cNvSpPr>
          <p:nvPr>
            <p:ph type="title"/>
          </p:nvPr>
        </p:nvSpPr>
        <p:spPr/>
        <p:txBody>
          <a:bodyPr/>
          <a:lstStyle/>
          <a:p>
            <a:pPr algn="ctr"/>
            <a:r>
              <a:rPr lang="nb-NO" dirty="0">
                <a:latin typeface="Söhne"/>
              </a:rPr>
              <a:t>How to </a:t>
            </a:r>
            <a:r>
              <a:rPr lang="nb-NO" dirty="0" err="1">
                <a:latin typeface="Söhne"/>
              </a:rPr>
              <a:t>get</a:t>
            </a:r>
            <a:r>
              <a:rPr lang="nb-NO" dirty="0">
                <a:latin typeface="Söhne"/>
              </a:rPr>
              <a:t> </a:t>
            </a:r>
            <a:r>
              <a:rPr lang="nb-NO" dirty="0" err="1">
                <a:latin typeface="Söhne"/>
              </a:rPr>
              <a:t>started</a:t>
            </a:r>
            <a:r>
              <a:rPr lang="nb-NO" dirty="0">
                <a:latin typeface="Söhne"/>
              </a:rPr>
              <a:t> – </a:t>
            </a:r>
            <a:r>
              <a:rPr lang="nb-NO" dirty="0" err="1">
                <a:latin typeface="Söhne"/>
              </a:rPr>
              <a:t>long</a:t>
            </a:r>
            <a:r>
              <a:rPr lang="nb-NO" dirty="0">
                <a:latin typeface="Söhne"/>
              </a:rPr>
              <a:t> form</a:t>
            </a:r>
            <a:br>
              <a:rPr lang="nb-NO" dirty="0">
                <a:latin typeface="Söhne"/>
              </a:rPr>
            </a:br>
            <a:r>
              <a:rPr lang="nb-NO" dirty="0">
                <a:latin typeface="Söhne"/>
              </a:rPr>
              <a:t>Opinion </a:t>
            </a:r>
            <a:r>
              <a:rPr lang="nb-NO" dirty="0" err="1">
                <a:latin typeface="Söhne"/>
              </a:rPr>
              <a:t>text</a:t>
            </a:r>
            <a:endParaRPr lang="nb-NO" dirty="0">
              <a:latin typeface="Söhne"/>
            </a:endParaRPr>
          </a:p>
        </p:txBody>
      </p:sp>
      <p:sp>
        <p:nvSpPr>
          <p:cNvPr id="3" name="Plassholder for innhold 2">
            <a:extLst>
              <a:ext uri="{FF2B5EF4-FFF2-40B4-BE49-F238E27FC236}">
                <a16:creationId xmlns:a16="http://schemas.microsoft.com/office/drawing/2014/main" xmlns="" id="{A7006A3A-4CE2-1041-DCA3-22E28A6CD6F9}"/>
              </a:ext>
            </a:extLst>
          </p:cNvPr>
          <p:cNvSpPr>
            <a:spLocks noGrp="1"/>
          </p:cNvSpPr>
          <p:nvPr>
            <p:ph idx="1"/>
          </p:nvPr>
        </p:nvSpPr>
        <p:spPr>
          <a:xfrm>
            <a:off x="1371600" y="2286000"/>
            <a:ext cx="9601200" cy="4572000"/>
          </a:xfrm>
        </p:spPr>
        <p:txBody>
          <a:bodyPr>
            <a:normAutofit/>
          </a:bodyPr>
          <a:lstStyle/>
          <a:p>
            <a:pPr algn="l"/>
            <a:r>
              <a:rPr lang="en-US" sz="2400" b="0" i="0" dirty="0">
                <a:solidFill>
                  <a:srgbClr val="374151"/>
                </a:solidFill>
                <a:effectLst/>
                <a:latin typeface="Söhne"/>
              </a:rPr>
              <a:t>An opinion text is a type of written composition in which the author expresses their personal opinion or viewpoint on a particular topic or issue. </a:t>
            </a:r>
          </a:p>
          <a:p>
            <a:pPr algn="l"/>
            <a:r>
              <a:rPr lang="en-US" sz="2400" b="0" i="0" dirty="0">
                <a:solidFill>
                  <a:srgbClr val="374151"/>
                </a:solidFill>
                <a:effectLst/>
                <a:latin typeface="Söhne"/>
              </a:rPr>
              <a:t>The purpose of an opinion text is to persuade the reader to agree with the author's point of view, using well-reasoned arguments and supporting evidence.</a:t>
            </a:r>
          </a:p>
          <a:p>
            <a:pPr algn="l"/>
            <a:r>
              <a:rPr lang="en-US" sz="2400" b="0" i="0" dirty="0">
                <a:solidFill>
                  <a:srgbClr val="374151"/>
                </a:solidFill>
                <a:effectLst/>
                <a:latin typeface="Söhne"/>
              </a:rPr>
              <a:t>Opinion texts can take many forms, including editorials, essays, reviews, and commentary pieces. </a:t>
            </a:r>
          </a:p>
          <a:p>
            <a:pPr algn="l"/>
            <a:r>
              <a:rPr lang="en-US" sz="2400" b="0" i="0" dirty="0">
                <a:solidFill>
                  <a:srgbClr val="374151"/>
                </a:solidFill>
                <a:effectLst/>
                <a:latin typeface="Söhne"/>
              </a:rPr>
              <a:t>They can be published in a variety of media, including newspapers, magazines, blogs, and social media platforms</a:t>
            </a:r>
          </a:p>
          <a:p>
            <a:endParaRPr lang="nb-NO" dirty="0"/>
          </a:p>
        </p:txBody>
      </p:sp>
    </p:spTree>
    <p:extLst>
      <p:ext uri="{BB962C8B-B14F-4D97-AF65-F5344CB8AC3E}">
        <p14:creationId xmlns:p14="http://schemas.microsoft.com/office/powerpoint/2010/main" val="35211101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A59CF0CC-E4EE-77BB-D35A-234C77CCC96C}"/>
              </a:ext>
            </a:extLst>
          </p:cNvPr>
          <p:cNvSpPr>
            <a:spLocks noGrp="1"/>
          </p:cNvSpPr>
          <p:nvPr>
            <p:ph type="title"/>
          </p:nvPr>
        </p:nvSpPr>
        <p:spPr/>
        <p:txBody>
          <a:bodyPr/>
          <a:lstStyle/>
          <a:p>
            <a:r>
              <a:rPr lang="nb-NO" dirty="0">
                <a:latin typeface="Söhne"/>
              </a:rPr>
              <a:t>How to </a:t>
            </a:r>
            <a:r>
              <a:rPr lang="nb-NO" dirty="0" err="1">
                <a:latin typeface="Söhne"/>
              </a:rPr>
              <a:t>construct</a:t>
            </a:r>
            <a:r>
              <a:rPr lang="nb-NO" dirty="0">
                <a:latin typeface="Söhne"/>
              </a:rPr>
              <a:t> an opinion </a:t>
            </a:r>
            <a:r>
              <a:rPr lang="nb-NO" dirty="0" err="1">
                <a:latin typeface="Söhne"/>
              </a:rPr>
              <a:t>text</a:t>
            </a:r>
            <a:endParaRPr lang="nb-NO" dirty="0">
              <a:latin typeface="Söhne"/>
            </a:endParaRPr>
          </a:p>
        </p:txBody>
      </p:sp>
      <p:sp>
        <p:nvSpPr>
          <p:cNvPr id="3" name="Plassholder for innhold 2">
            <a:extLst>
              <a:ext uri="{FF2B5EF4-FFF2-40B4-BE49-F238E27FC236}">
                <a16:creationId xmlns:a16="http://schemas.microsoft.com/office/drawing/2014/main" xmlns="" id="{CBBCE93C-FB11-6D4F-7738-F81105D8D0B6}"/>
              </a:ext>
            </a:extLst>
          </p:cNvPr>
          <p:cNvSpPr>
            <a:spLocks noGrp="1"/>
          </p:cNvSpPr>
          <p:nvPr>
            <p:ph idx="1"/>
          </p:nvPr>
        </p:nvSpPr>
        <p:spPr>
          <a:xfrm>
            <a:off x="1371600" y="1602769"/>
            <a:ext cx="9601200" cy="4695289"/>
          </a:xfrm>
        </p:spPr>
        <p:txBody>
          <a:bodyPr>
            <a:normAutofit lnSpcReduction="10000"/>
          </a:bodyPr>
          <a:lstStyle/>
          <a:p>
            <a:r>
              <a:rPr lang="en-AU" sz="2400" b="1" dirty="0">
                <a:latin typeface="Söhne"/>
              </a:rPr>
              <a:t>The title </a:t>
            </a:r>
            <a:r>
              <a:rPr lang="en-AU" sz="2400" dirty="0">
                <a:latin typeface="Söhne"/>
              </a:rPr>
              <a:t>should be both informative and engaging. Many writers like to state their opinion already in the title, or they ask a direct question from the reader.</a:t>
            </a:r>
          </a:p>
          <a:p>
            <a:r>
              <a:rPr lang="en-AU" sz="2400" dirty="0">
                <a:latin typeface="Söhne"/>
              </a:rPr>
              <a:t>In</a:t>
            </a:r>
            <a:r>
              <a:rPr lang="en-AU" sz="2400" b="1" dirty="0">
                <a:latin typeface="Söhne"/>
              </a:rPr>
              <a:t> introduction </a:t>
            </a:r>
            <a:r>
              <a:rPr lang="en-AU" sz="2400" dirty="0">
                <a:latin typeface="Söhne"/>
              </a:rPr>
              <a:t>you present your main argument. If your text is a reaction to an earlier text you have read, it should be referred to here. </a:t>
            </a:r>
          </a:p>
          <a:p>
            <a:r>
              <a:rPr lang="en-AU" sz="2400" dirty="0">
                <a:latin typeface="Söhne"/>
              </a:rPr>
              <a:t>Use the </a:t>
            </a:r>
            <a:r>
              <a:rPr lang="en-AU" sz="2400" b="1" dirty="0">
                <a:latin typeface="Söhne"/>
              </a:rPr>
              <a:t>main bulk </a:t>
            </a:r>
            <a:r>
              <a:rPr lang="en-AU" sz="2400" dirty="0">
                <a:latin typeface="Söhne"/>
              </a:rPr>
              <a:t>of the text for evidence and supporting arguments and data that back up the main argument. Make your points in an organized, clear and persuasive manner.</a:t>
            </a:r>
          </a:p>
          <a:p>
            <a:r>
              <a:rPr lang="en-AU" sz="2400" b="1" dirty="0">
                <a:latin typeface="Söhne"/>
              </a:rPr>
              <a:t>Close</a:t>
            </a:r>
            <a:r>
              <a:rPr lang="en-AU" sz="2400" dirty="0">
                <a:latin typeface="Söhne"/>
              </a:rPr>
              <a:t> the opinion text either by calling for action, re-stating your main argument, asking a question, or answering the question from your own title.</a:t>
            </a:r>
          </a:p>
          <a:p>
            <a:endParaRPr lang="nb-NO" sz="2400" dirty="0">
              <a:latin typeface="Söhne"/>
            </a:endParaRPr>
          </a:p>
          <a:p>
            <a:endParaRPr lang="nb-NO" sz="2400" dirty="0">
              <a:latin typeface="Söhne"/>
            </a:endParaRPr>
          </a:p>
        </p:txBody>
      </p:sp>
    </p:spTree>
    <p:extLst>
      <p:ext uri="{BB962C8B-B14F-4D97-AF65-F5344CB8AC3E}">
        <p14:creationId xmlns:p14="http://schemas.microsoft.com/office/powerpoint/2010/main" val="8500534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innhold 3">
            <a:extLst>
              <a:ext uri="{FF2B5EF4-FFF2-40B4-BE49-F238E27FC236}">
                <a16:creationId xmlns:a16="http://schemas.microsoft.com/office/drawing/2014/main" xmlns="" id="{B9F0AC6C-03A1-8E81-EFA9-38A839227C78}"/>
              </a:ext>
            </a:extLst>
          </p:cNvPr>
          <p:cNvSpPr txBox="1">
            <a:spLocks noGrp="1"/>
          </p:cNvSpPr>
          <p:nvPr>
            <p:ph idx="1"/>
          </p:nvPr>
        </p:nvSpPr>
        <p:spPr>
          <a:xfrm>
            <a:off x="1295399" y="1609431"/>
            <a:ext cx="10632897" cy="4989379"/>
          </a:xfrm>
          <a:prstGeom prst="rect">
            <a:avLst/>
          </a:prstGeom>
          <a:noFill/>
        </p:spPr>
        <p:txBody>
          <a:bodyPr wrap="square" rtlCol="0">
            <a:spAutoFit/>
          </a:bodyPr>
          <a:lstStyle/>
          <a:p>
            <a:pPr marL="0" indent="0" algn="ctr">
              <a:buNone/>
            </a:pPr>
            <a:r>
              <a:rPr lang="en-AU" sz="3200" dirty="0">
                <a:latin typeface="Söhne"/>
              </a:rPr>
              <a:t>Two points of consideration:</a:t>
            </a:r>
          </a:p>
          <a:p>
            <a:endParaRPr lang="en-AU" sz="2400" dirty="0">
              <a:latin typeface="Söhne"/>
            </a:endParaRPr>
          </a:p>
          <a:p>
            <a:r>
              <a:rPr lang="en-AU" sz="2400" dirty="0">
                <a:latin typeface="Söhne"/>
              </a:rPr>
              <a:t>This form of writing allows for exaggeration and sharp tone as style choices, but do avoid being disrespectful. Opinion pieces are usually published under the author’s own name. It is one thing to be known for your strong, but well argued opinions, and another to be known for being a generally difficult and rude debater. </a:t>
            </a:r>
          </a:p>
          <a:p>
            <a:r>
              <a:rPr lang="en-AU" sz="2400" dirty="0">
                <a:latin typeface="Söhne"/>
              </a:rPr>
              <a:t>You have learned the principles of process writing in this class. Finding a writing partner, or someone who can read, suggest changes, and re-read your texts will ensure that what you write and publish will have the impact it is supposed to have.</a:t>
            </a:r>
          </a:p>
          <a:p>
            <a:pPr marL="0" indent="0" algn="ctr">
              <a:buNone/>
            </a:pPr>
            <a:r>
              <a:rPr lang="en-AU" sz="2400" b="1" dirty="0">
                <a:latin typeface="Söhne"/>
              </a:rPr>
              <a:t>Good luck with your opinion pieces!</a:t>
            </a:r>
          </a:p>
        </p:txBody>
      </p:sp>
      <p:pic>
        <p:nvPicPr>
          <p:cNvPr id="6" name="Grafikk 5" descr="Tankeboble">
            <a:extLst>
              <a:ext uri="{FF2B5EF4-FFF2-40B4-BE49-F238E27FC236}">
                <a16:creationId xmlns:a16="http://schemas.microsoft.com/office/drawing/2014/main" xmlns="" id="{1074C182-24DA-3C17-2DC7-C58E22A4FA4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951191" y="376532"/>
            <a:ext cx="1585832" cy="1585832"/>
          </a:xfrm>
          <a:prstGeom prst="rect">
            <a:avLst/>
          </a:prstGeom>
        </p:spPr>
      </p:pic>
    </p:spTree>
    <p:extLst>
      <p:ext uri="{BB962C8B-B14F-4D97-AF65-F5344CB8AC3E}">
        <p14:creationId xmlns:p14="http://schemas.microsoft.com/office/powerpoint/2010/main" val="20925572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912D5789-7BF2-F32A-71F2-C67129A29DC4}"/>
              </a:ext>
            </a:extLst>
          </p:cNvPr>
          <p:cNvSpPr>
            <a:spLocks noGrp="1"/>
          </p:cNvSpPr>
          <p:nvPr>
            <p:ph type="title"/>
          </p:nvPr>
        </p:nvSpPr>
        <p:spPr>
          <a:xfrm>
            <a:off x="1371600" y="685800"/>
            <a:ext cx="9601200" cy="814227"/>
          </a:xfrm>
        </p:spPr>
        <p:txBody>
          <a:bodyPr>
            <a:normAutofit fontScale="90000"/>
          </a:bodyPr>
          <a:lstStyle/>
          <a:p>
            <a:r>
              <a:rPr lang="nb-NO" dirty="0"/>
              <a:t>Opinion </a:t>
            </a:r>
            <a:r>
              <a:rPr lang="nb-NO" dirty="0" err="1"/>
              <a:t>piece</a:t>
            </a:r>
            <a:r>
              <a:rPr lang="nb-NO" dirty="0"/>
              <a:t> - </a:t>
            </a:r>
            <a:br>
              <a:rPr lang="nb-NO" dirty="0"/>
            </a:br>
            <a:r>
              <a:rPr lang="nb-NO" dirty="0"/>
              <a:t>Are </a:t>
            </a:r>
            <a:r>
              <a:rPr lang="nb-NO" dirty="0" err="1"/>
              <a:t>people</a:t>
            </a:r>
            <a:r>
              <a:rPr lang="nb-NO" dirty="0"/>
              <a:t> 50+ a </a:t>
            </a:r>
            <a:r>
              <a:rPr lang="nb-NO" dirty="0" err="1"/>
              <a:t>burden</a:t>
            </a:r>
            <a:r>
              <a:rPr lang="nb-NO" dirty="0"/>
              <a:t> </a:t>
            </a:r>
            <a:r>
              <a:rPr lang="nb-NO" dirty="0" err="1"/>
              <a:t>on</a:t>
            </a:r>
            <a:r>
              <a:rPr lang="nb-NO" dirty="0"/>
              <a:t> </a:t>
            </a:r>
            <a:r>
              <a:rPr lang="nb-NO" dirty="0" err="1"/>
              <a:t>society</a:t>
            </a:r>
            <a:r>
              <a:rPr lang="nb-NO" dirty="0"/>
              <a:t>?</a:t>
            </a:r>
          </a:p>
        </p:txBody>
      </p:sp>
      <p:sp>
        <p:nvSpPr>
          <p:cNvPr id="3" name="Plassholder for innhold 2">
            <a:extLst>
              <a:ext uri="{FF2B5EF4-FFF2-40B4-BE49-F238E27FC236}">
                <a16:creationId xmlns:a16="http://schemas.microsoft.com/office/drawing/2014/main" xmlns="" id="{28E1BEB7-7CBA-7F4A-20DA-BCFC61AF76FF}"/>
              </a:ext>
            </a:extLst>
          </p:cNvPr>
          <p:cNvSpPr>
            <a:spLocks noGrp="1"/>
          </p:cNvSpPr>
          <p:nvPr>
            <p:ph idx="1"/>
          </p:nvPr>
        </p:nvSpPr>
        <p:spPr>
          <a:xfrm>
            <a:off x="1371600" y="1407560"/>
            <a:ext cx="9601200" cy="5763801"/>
          </a:xfrm>
        </p:spPr>
        <p:txBody>
          <a:bodyPr>
            <a:normAutofit/>
          </a:bodyPr>
          <a:lstStyle/>
          <a:p>
            <a:pPr marL="0" indent="0" algn="l">
              <a:buNone/>
            </a:pPr>
            <a:endParaRPr lang="en-US" sz="2400" b="0" i="0" dirty="0">
              <a:solidFill>
                <a:srgbClr val="374151"/>
              </a:solidFill>
              <a:effectLst/>
              <a:latin typeface="Söhne"/>
            </a:endParaRPr>
          </a:p>
          <a:p>
            <a:pPr marL="0" indent="0" algn="l">
              <a:buNone/>
            </a:pPr>
            <a:r>
              <a:rPr lang="en-US" sz="2400" b="0" i="0" dirty="0">
                <a:solidFill>
                  <a:srgbClr val="374151"/>
                </a:solidFill>
                <a:effectLst/>
                <a:latin typeface="Söhne"/>
              </a:rPr>
              <a:t>As our population ages, there is a tendency to view us over 50 as a burden on society. We turn invisible in the media, and are deemed as has-beens in the</a:t>
            </a:r>
            <a:r>
              <a:rPr lang="en-GB" sz="2400" b="0" i="0" dirty="0">
                <a:solidFill>
                  <a:srgbClr val="374151"/>
                </a:solidFill>
                <a:effectLst/>
                <a:latin typeface="Söhne"/>
              </a:rPr>
              <a:t> labour </a:t>
            </a:r>
            <a:r>
              <a:rPr lang="en-US" sz="2400" b="0" i="0" dirty="0">
                <a:solidFill>
                  <a:srgbClr val="374151"/>
                </a:solidFill>
                <a:effectLst/>
                <a:latin typeface="Söhne"/>
              </a:rPr>
              <a:t>market. This perspective is not only misguided but also dangerous. People over 50 are a vital resource to society and should be celebrated as such.</a:t>
            </a:r>
          </a:p>
          <a:p>
            <a:pPr marL="0" indent="0" algn="l">
              <a:buNone/>
            </a:pPr>
            <a:r>
              <a:rPr lang="en-US" sz="2400" b="0" i="0" dirty="0">
                <a:solidFill>
                  <a:srgbClr val="374151"/>
                </a:solidFill>
                <a:effectLst/>
                <a:latin typeface="Söhne"/>
              </a:rPr>
              <a:t>Firstly, we have a wealth of knowledge and experience. We have lived through historical events, economic cycles, and societal changes. This knowledge and experience is something that should be valued and respected. </a:t>
            </a:r>
          </a:p>
          <a:p>
            <a:pPr marL="0" indent="0" algn="l">
              <a:buNone/>
            </a:pPr>
            <a:r>
              <a:rPr lang="en-US" sz="2400" b="0" i="0" dirty="0">
                <a:solidFill>
                  <a:srgbClr val="374151"/>
                </a:solidFill>
                <a:effectLst/>
                <a:latin typeface="Söhne"/>
              </a:rPr>
              <a:t>Secondly, people over 50 often have a strong work ethic and are committed to their communities. We are more likely to volunteer, donate to charity, and mentor younger generations. </a:t>
            </a:r>
          </a:p>
        </p:txBody>
      </p:sp>
    </p:spTree>
    <p:extLst>
      <p:ext uri="{BB962C8B-B14F-4D97-AF65-F5344CB8AC3E}">
        <p14:creationId xmlns:p14="http://schemas.microsoft.com/office/powerpoint/2010/main" val="29214212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ssholder for innhold 5">
            <a:extLst>
              <a:ext uri="{FF2B5EF4-FFF2-40B4-BE49-F238E27FC236}">
                <a16:creationId xmlns:a16="http://schemas.microsoft.com/office/drawing/2014/main" xmlns="" id="{3C9A2B0D-B472-4C63-DB09-0BF91AE16A2C}"/>
              </a:ext>
            </a:extLst>
          </p:cNvPr>
          <p:cNvSpPr>
            <a:spLocks noGrp="1"/>
          </p:cNvSpPr>
          <p:nvPr>
            <p:ph idx="1"/>
          </p:nvPr>
        </p:nvSpPr>
        <p:spPr>
          <a:xfrm>
            <a:off x="1371600" y="647272"/>
            <a:ext cx="9601200" cy="4664467"/>
          </a:xfrm>
        </p:spPr>
        <p:txBody>
          <a:bodyPr>
            <a:normAutofit lnSpcReduction="10000"/>
          </a:bodyPr>
          <a:lstStyle/>
          <a:p>
            <a:pPr marL="0" indent="0">
              <a:buNone/>
            </a:pPr>
            <a:r>
              <a:rPr lang="en-US" sz="2400" b="0" i="0" dirty="0">
                <a:solidFill>
                  <a:srgbClr val="374151"/>
                </a:solidFill>
                <a:effectLst/>
                <a:latin typeface="Söhne"/>
              </a:rPr>
              <a:t>Thirdly, people over 50 are not a homogeneous group. We come from diverse backgrounds, have different interests, skills and roles, and should not be reduced to a single stereotype. We are doctors, teachers, artists, entrepreneurs, </a:t>
            </a:r>
            <a:r>
              <a:rPr lang="en-AU" sz="2400" b="0" i="0" dirty="0">
                <a:solidFill>
                  <a:srgbClr val="374151"/>
                </a:solidFill>
                <a:effectLst/>
                <a:latin typeface="Söhne"/>
              </a:rPr>
              <a:t>grandparents, neighbours, volu</a:t>
            </a:r>
            <a:r>
              <a:rPr lang="en-AU" sz="2400" dirty="0">
                <a:solidFill>
                  <a:srgbClr val="374151"/>
                </a:solidFill>
                <a:latin typeface="Söhne"/>
              </a:rPr>
              <a:t>nteers </a:t>
            </a:r>
            <a:r>
              <a:rPr lang="en-US" sz="2400" b="0" i="0" dirty="0">
                <a:solidFill>
                  <a:srgbClr val="374151"/>
                </a:solidFill>
                <a:effectLst/>
                <a:latin typeface="Söhne"/>
              </a:rPr>
              <a:t>and so much more.</a:t>
            </a:r>
          </a:p>
          <a:p>
            <a:pPr marL="0" indent="0">
              <a:buNone/>
            </a:pPr>
            <a:r>
              <a:rPr lang="en-US" sz="2400" b="0" i="0" dirty="0">
                <a:solidFill>
                  <a:srgbClr val="374151"/>
                </a:solidFill>
                <a:effectLst/>
                <a:latin typeface="Söhne"/>
              </a:rPr>
              <a:t>In conclusion, people over 50 are a huge resource to society, not a burden or a group that should be marginalized and forgotten. It is time for the society recognize and make our contributions visible, rather than stigmatize and belittle them. It is time to shift the narrative and embrace the value and diversity of our aging population. </a:t>
            </a:r>
          </a:p>
          <a:p>
            <a:pPr marL="0" indent="0">
              <a:buNone/>
            </a:pPr>
            <a:r>
              <a:rPr lang="en-US" sz="2400" dirty="0">
                <a:solidFill>
                  <a:srgbClr val="374151"/>
                </a:solidFill>
                <a:latin typeface="Söhne"/>
              </a:rPr>
              <a:t>Amina Smith</a:t>
            </a:r>
          </a:p>
          <a:p>
            <a:pPr marL="0" indent="0">
              <a:buNone/>
            </a:pPr>
            <a:r>
              <a:rPr lang="en-US" sz="2400" dirty="0">
                <a:solidFill>
                  <a:srgbClr val="374151"/>
                </a:solidFill>
                <a:latin typeface="Söhne"/>
              </a:rPr>
              <a:t>Retiree and community organizer</a:t>
            </a:r>
            <a:endParaRPr lang="nb-NO" sz="2400" dirty="0"/>
          </a:p>
        </p:txBody>
      </p:sp>
      <p:pic>
        <p:nvPicPr>
          <p:cNvPr id="8" name="Grafikk 7" descr="Gruppesuksess">
            <a:extLst>
              <a:ext uri="{FF2B5EF4-FFF2-40B4-BE49-F238E27FC236}">
                <a16:creationId xmlns:a16="http://schemas.microsoft.com/office/drawing/2014/main" xmlns="" id="{F20A8A0E-4852-398F-6566-062F8937EE0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625346" y="3718325"/>
            <a:ext cx="3657599" cy="2635623"/>
          </a:xfrm>
          <a:prstGeom prst="rect">
            <a:avLst/>
          </a:prstGeom>
        </p:spPr>
      </p:pic>
    </p:spTree>
    <p:extLst>
      <p:ext uri="{BB962C8B-B14F-4D97-AF65-F5344CB8AC3E}">
        <p14:creationId xmlns:p14="http://schemas.microsoft.com/office/powerpoint/2010/main" val="1145421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9CA63679-E5A1-03C9-BF39-4CF57982D4B0}"/>
              </a:ext>
            </a:extLst>
          </p:cNvPr>
          <p:cNvSpPr>
            <a:spLocks noGrp="1"/>
          </p:cNvSpPr>
          <p:nvPr>
            <p:ph type="title"/>
          </p:nvPr>
        </p:nvSpPr>
        <p:spPr/>
        <p:txBody>
          <a:bodyPr/>
          <a:lstStyle/>
          <a:p>
            <a:r>
              <a:rPr lang="nb-NO" dirty="0">
                <a:latin typeface="Söhne"/>
              </a:rPr>
              <a:t>Levels </a:t>
            </a:r>
            <a:r>
              <a:rPr lang="nb-NO" dirty="0" err="1">
                <a:latin typeface="Söhne"/>
              </a:rPr>
              <a:t>of</a:t>
            </a:r>
            <a:r>
              <a:rPr lang="nb-NO" dirty="0">
                <a:latin typeface="Söhne"/>
              </a:rPr>
              <a:t> </a:t>
            </a:r>
            <a:r>
              <a:rPr lang="nb-NO" dirty="0" err="1">
                <a:latin typeface="Söhne"/>
              </a:rPr>
              <a:t>language</a:t>
            </a:r>
            <a:r>
              <a:rPr lang="nb-NO" dirty="0">
                <a:latin typeface="Söhne"/>
              </a:rPr>
              <a:t> - </a:t>
            </a:r>
            <a:r>
              <a:rPr lang="nb-NO" dirty="0" err="1">
                <a:latin typeface="Söhne"/>
              </a:rPr>
              <a:t>news</a:t>
            </a:r>
            <a:r>
              <a:rPr lang="nb-NO" dirty="0">
                <a:latin typeface="Söhne"/>
              </a:rPr>
              <a:t> </a:t>
            </a:r>
            <a:r>
              <a:rPr lang="nb-NO" dirty="0" err="1">
                <a:latin typeface="Söhne"/>
              </a:rPr>
              <a:t>articles</a:t>
            </a:r>
            <a:endParaRPr lang="nb-NO" dirty="0">
              <a:latin typeface="Söhne"/>
            </a:endParaRPr>
          </a:p>
        </p:txBody>
      </p:sp>
      <p:sp>
        <p:nvSpPr>
          <p:cNvPr id="3" name="Plassholder for innhold 2">
            <a:extLst>
              <a:ext uri="{FF2B5EF4-FFF2-40B4-BE49-F238E27FC236}">
                <a16:creationId xmlns:a16="http://schemas.microsoft.com/office/drawing/2014/main" xmlns="" id="{4F847695-34ED-D6B7-BADB-9AA55347B2A1}"/>
              </a:ext>
            </a:extLst>
          </p:cNvPr>
          <p:cNvSpPr>
            <a:spLocks noGrp="1"/>
          </p:cNvSpPr>
          <p:nvPr>
            <p:ph idx="1"/>
          </p:nvPr>
        </p:nvSpPr>
        <p:spPr>
          <a:xfrm>
            <a:off x="1371600" y="1571946"/>
            <a:ext cx="9354620" cy="4600254"/>
          </a:xfrm>
        </p:spPr>
        <p:txBody>
          <a:bodyPr>
            <a:normAutofit fontScale="85000" lnSpcReduction="20000"/>
          </a:bodyPr>
          <a:lstStyle/>
          <a:p>
            <a:r>
              <a:rPr lang="en-US" sz="2800" b="0" i="0" dirty="0">
                <a:solidFill>
                  <a:srgbClr val="374151"/>
                </a:solidFill>
                <a:effectLst/>
                <a:latin typeface="Söhne"/>
              </a:rPr>
              <a:t>A newspaper article is a piece of writing published in a newspaper or an online publication that provides readers with news, opinions, and analysis of current events. </a:t>
            </a:r>
          </a:p>
          <a:p>
            <a:r>
              <a:rPr lang="en-US" sz="2800" b="0" i="0" dirty="0">
                <a:solidFill>
                  <a:srgbClr val="374151"/>
                </a:solidFill>
                <a:effectLst/>
                <a:latin typeface="Söhne"/>
              </a:rPr>
              <a:t>Newspaper articles are typically written by professional journalists who are trained to report accurately and objectively. They often follow strict guidelines and standards of journalistic ethics and are subject to editorial review and fact-checking</a:t>
            </a:r>
          </a:p>
          <a:p>
            <a:r>
              <a:rPr lang="en-US" sz="2800" dirty="0">
                <a:solidFill>
                  <a:srgbClr val="374151"/>
                </a:solidFill>
                <a:latin typeface="Söhne"/>
              </a:rPr>
              <a:t>What kind of expectations would you have for the language used in news article? Consider the following:</a:t>
            </a:r>
          </a:p>
          <a:p>
            <a:endParaRPr lang="en-US" sz="2800" dirty="0">
              <a:solidFill>
                <a:srgbClr val="374151"/>
              </a:solidFill>
              <a:latin typeface="Söhne"/>
            </a:endParaRPr>
          </a:p>
          <a:p>
            <a:pPr marL="1444752" lvl="3" indent="0">
              <a:buNone/>
            </a:pPr>
            <a:r>
              <a:rPr lang="en-US" sz="2800" i="0" dirty="0">
                <a:solidFill>
                  <a:srgbClr val="374151"/>
                </a:solidFill>
                <a:latin typeface="Söhne"/>
              </a:rPr>
              <a:t>Formal/informal</a:t>
            </a:r>
          </a:p>
          <a:p>
            <a:pPr marL="1444752" lvl="3" indent="0">
              <a:buNone/>
            </a:pPr>
            <a:r>
              <a:rPr lang="en-US" sz="2800" i="0" dirty="0">
                <a:solidFill>
                  <a:srgbClr val="374151"/>
                </a:solidFill>
                <a:latin typeface="Söhne"/>
              </a:rPr>
              <a:t>Correct spelling and grammar</a:t>
            </a:r>
          </a:p>
          <a:p>
            <a:pPr marL="1444752" lvl="3" indent="0">
              <a:buNone/>
            </a:pPr>
            <a:r>
              <a:rPr lang="en-US" sz="2800" i="0" dirty="0">
                <a:solidFill>
                  <a:srgbClr val="374151"/>
                </a:solidFill>
                <a:latin typeface="Söhne"/>
              </a:rPr>
              <a:t>Vocabulary</a:t>
            </a:r>
          </a:p>
          <a:p>
            <a:pPr marL="1444752" lvl="3" indent="0">
              <a:buNone/>
            </a:pPr>
            <a:endParaRPr lang="en-US" i="0" dirty="0">
              <a:solidFill>
                <a:srgbClr val="374151"/>
              </a:solidFill>
              <a:latin typeface="Söhne"/>
            </a:endParaRPr>
          </a:p>
          <a:p>
            <a:pPr marL="1444752" lvl="3" indent="0">
              <a:buNone/>
            </a:pPr>
            <a:endParaRPr lang="en-US" i="0" dirty="0">
              <a:solidFill>
                <a:srgbClr val="374151"/>
              </a:solidFill>
              <a:latin typeface="Söhne"/>
            </a:endParaRPr>
          </a:p>
          <a:p>
            <a:pPr marL="2359152" lvl="5" indent="0">
              <a:buNone/>
            </a:pPr>
            <a:endParaRPr lang="en-US" dirty="0">
              <a:solidFill>
                <a:srgbClr val="374151"/>
              </a:solidFill>
              <a:latin typeface="Söhne"/>
            </a:endParaRPr>
          </a:p>
        </p:txBody>
      </p:sp>
    </p:spTree>
    <p:extLst>
      <p:ext uri="{BB962C8B-B14F-4D97-AF65-F5344CB8AC3E}">
        <p14:creationId xmlns:p14="http://schemas.microsoft.com/office/powerpoint/2010/main" val="10410200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8831" y="1031631"/>
            <a:ext cx="9601200" cy="961293"/>
          </a:xfrm>
        </p:spPr>
        <p:txBody>
          <a:bodyPr>
            <a:normAutofit fontScale="90000"/>
          </a:bodyPr>
          <a:lstStyle/>
          <a:p>
            <a:r>
              <a:rPr lang="pl-PL" dirty="0">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t>D</a:t>
            </a:r>
            <a:r>
              <a:rPr lang="en-US" dirty="0" err="1">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t>isclaimer</a:t>
            </a:r>
            <a:r>
              <a:rPr lang="en-US" dirty="0">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t>: </a:t>
            </a:r>
            <a:r>
              <a:rPr lang="pl-PL" dirty="0">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t/>
            </a:r>
            <a:br>
              <a:rPr lang="pl-PL" dirty="0">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br>
            <a:endParaRPr lang="pl-PL"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a:xfrm>
            <a:off x="1488831" y="2171700"/>
            <a:ext cx="9601200" cy="4191000"/>
          </a:xfrm>
        </p:spPr>
        <p:txBody>
          <a:bodyPr>
            <a:normAutofit/>
          </a:bodyPr>
          <a:lstStyle/>
          <a:p>
            <a:pPr marL="0" lvl="0" indent="0" algn="just">
              <a:spcBef>
                <a:spcPts val="0"/>
              </a:spcBef>
              <a:spcAft>
                <a:spcPts val="0"/>
              </a:spcAft>
              <a:buClr>
                <a:srgbClr val="365F91"/>
              </a:buClr>
              <a:buSzPts val="4000"/>
              <a:buNone/>
            </a:pPr>
            <a:r>
              <a:rPr lang="en-US" sz="4000" dirty="0">
                <a:solidFill>
                  <a:srgbClr val="365F91"/>
                </a:solidFill>
                <a:latin typeface="Times New Roman"/>
                <a:ea typeface="Times New Roman"/>
                <a:cs typeface="Times New Roman"/>
              </a:rPr>
              <a:t>Funded</a:t>
            </a:r>
            <a:r>
              <a:rPr lang="en-US" sz="4000" dirty="0"/>
              <a:t> </a:t>
            </a:r>
            <a:r>
              <a:rPr lang="en-US" sz="4000" dirty="0">
                <a:solidFill>
                  <a:srgbClr val="365F91"/>
                </a:solidFill>
                <a:latin typeface="Times New Roman"/>
                <a:ea typeface="Times New Roman"/>
                <a:cs typeface="Times New Roman"/>
              </a:rPr>
              <a:t>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n-US" sz="4000" dirty="0">
              <a:solidFill>
                <a:srgbClr val="365F91"/>
              </a:solidFill>
              <a:latin typeface="Times New Roman"/>
              <a:ea typeface="Times New Roman"/>
              <a:cs typeface="Times New Roman"/>
              <a:sym typeface="Times New Roman"/>
            </a:endParaRPr>
          </a:p>
        </p:txBody>
      </p:sp>
      <p:pic>
        <p:nvPicPr>
          <p:cNvPr id="5" name="Obraz 4" descr="C:\Users\FFI\Desktop\nowe projekty 2021\DEINDE\Erasmus+ 2021\co-funded_en\Horizontal\JPEG\EN Co-funded by the EU_POS.jpg"/>
          <p:cNvPicPr/>
          <p:nvPr/>
        </p:nvPicPr>
        <p:blipFill>
          <a:blip r:embed="rId2"/>
          <a:srcRect/>
          <a:stretch>
            <a:fillRect/>
          </a:stretch>
        </p:blipFill>
        <p:spPr>
          <a:xfrm>
            <a:off x="7073655" y="533449"/>
            <a:ext cx="4375150" cy="915035"/>
          </a:xfrm>
          <a:prstGeom prst="rect">
            <a:avLst/>
          </a:prstGeom>
          <a:noFill/>
          <a:ln>
            <a:noFill/>
            <a:prstDash/>
          </a:ln>
        </p:spPr>
      </p:pic>
    </p:spTree>
    <p:extLst>
      <p:ext uri="{BB962C8B-B14F-4D97-AF65-F5344CB8AC3E}">
        <p14:creationId xmlns:p14="http://schemas.microsoft.com/office/powerpoint/2010/main" val="2116158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xmlns="" id="{98BDA549-D1DB-3956-A498-CE9B1AFF4A7E}"/>
              </a:ext>
            </a:extLst>
          </p:cNvPr>
          <p:cNvSpPr>
            <a:spLocks noGrp="1"/>
          </p:cNvSpPr>
          <p:nvPr>
            <p:ph idx="1"/>
          </p:nvPr>
        </p:nvSpPr>
        <p:spPr>
          <a:xfrm>
            <a:off x="1232899" y="174661"/>
            <a:ext cx="10346076" cy="6215865"/>
          </a:xfrm>
        </p:spPr>
        <p:txBody>
          <a:bodyPr>
            <a:normAutofit lnSpcReduction="10000"/>
          </a:bodyPr>
          <a:lstStyle/>
          <a:p>
            <a:pPr marL="0" indent="0">
              <a:buNone/>
            </a:pPr>
            <a:r>
              <a:rPr lang="en-US" sz="2400" dirty="0">
                <a:solidFill>
                  <a:srgbClr val="374151"/>
                </a:solidFill>
                <a:latin typeface="Söhne"/>
              </a:rPr>
              <a:t>Oslo KK50+ News, 31.5.2025:</a:t>
            </a:r>
          </a:p>
          <a:p>
            <a:pPr marL="0" indent="0">
              <a:buNone/>
            </a:pPr>
            <a:endParaRPr lang="en-US" sz="2400" b="0" i="0" dirty="0">
              <a:solidFill>
                <a:srgbClr val="374151"/>
              </a:solidFill>
              <a:effectLst/>
              <a:latin typeface="Söhne"/>
            </a:endParaRPr>
          </a:p>
          <a:p>
            <a:pPr marL="0" indent="0">
              <a:buNone/>
            </a:pPr>
            <a:r>
              <a:rPr lang="en-US" sz="2400" b="0" i="0" dirty="0">
                <a:solidFill>
                  <a:srgbClr val="374151"/>
                </a:solidFill>
                <a:effectLst/>
                <a:latin typeface="Söhne"/>
              </a:rPr>
              <a:t>Oslo's pedestrian lanes have become a contentious issue in recent years, with cyclists increasingly using them as shortcuts. On Monday afternoon in front of the Oslo City Hall, cyclist Simon Hansen and pedestrian Amina </a:t>
            </a:r>
            <a:r>
              <a:rPr lang="en-US" sz="2400" dirty="0">
                <a:solidFill>
                  <a:srgbClr val="374151"/>
                </a:solidFill>
                <a:latin typeface="Söhne"/>
              </a:rPr>
              <a:t>Smith </a:t>
            </a:r>
            <a:r>
              <a:rPr lang="en-US" sz="2400" b="0" i="0" dirty="0">
                <a:solidFill>
                  <a:srgbClr val="374151"/>
                </a:solidFill>
                <a:effectLst/>
                <a:latin typeface="Söhne"/>
              </a:rPr>
              <a:t>shared their thoughts on the matter. </a:t>
            </a:r>
          </a:p>
          <a:p>
            <a:pPr marL="0" indent="0">
              <a:buNone/>
            </a:pPr>
            <a:r>
              <a:rPr lang="en-US" sz="2400" b="0" i="0" dirty="0">
                <a:solidFill>
                  <a:srgbClr val="374151"/>
                </a:solidFill>
                <a:effectLst/>
                <a:latin typeface="Söhne"/>
              </a:rPr>
              <a:t>When asked about the problem, Simon stated that while he understood the frustration of pedestrians, he felt that using the pedestrian lane was sometimes necessary to avoid heavy traffic. Maria, on the other hand, felt that cyclists should not be using the pedestrian lane at all, as it posed a danger to pedestrians. Both agreed that the issue required a solution that would satisfy everyone. </a:t>
            </a:r>
          </a:p>
          <a:p>
            <a:pPr marL="0" indent="0">
              <a:buNone/>
            </a:pPr>
            <a:r>
              <a:rPr lang="en-US" sz="2400" b="0" i="0" dirty="0">
                <a:solidFill>
                  <a:srgbClr val="374151"/>
                </a:solidFill>
                <a:effectLst/>
                <a:latin typeface="Söhne"/>
              </a:rPr>
              <a:t>"We need to find a way to share the lanes and respect each other's space," said Simon. Maria added that "enforcement of existing laws and regulations" was also important to ensure safety for everyone.</a:t>
            </a:r>
          </a:p>
          <a:p>
            <a:pPr marL="0" indent="0">
              <a:buNone/>
            </a:pPr>
            <a:r>
              <a:rPr lang="en-US" sz="2400" dirty="0">
                <a:solidFill>
                  <a:srgbClr val="374151"/>
                </a:solidFill>
                <a:latin typeface="Söhne"/>
              </a:rPr>
              <a:t>Reporter: Alexander Ramos</a:t>
            </a:r>
            <a:endParaRPr lang="nb-NO" sz="2400" dirty="0"/>
          </a:p>
        </p:txBody>
      </p:sp>
    </p:spTree>
    <p:extLst>
      <p:ext uri="{BB962C8B-B14F-4D97-AF65-F5344CB8AC3E}">
        <p14:creationId xmlns:p14="http://schemas.microsoft.com/office/powerpoint/2010/main" val="2951988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AC4FE48A-E909-2A8B-ECA0-30AA189A56CE}"/>
              </a:ext>
            </a:extLst>
          </p:cNvPr>
          <p:cNvSpPr>
            <a:spLocks noGrp="1"/>
          </p:cNvSpPr>
          <p:nvPr>
            <p:ph type="title"/>
          </p:nvPr>
        </p:nvSpPr>
        <p:spPr/>
        <p:txBody>
          <a:bodyPr/>
          <a:lstStyle/>
          <a:p>
            <a:r>
              <a:rPr lang="nb-NO" dirty="0"/>
              <a:t>Levels </a:t>
            </a:r>
            <a:r>
              <a:rPr lang="nb-NO" dirty="0" err="1"/>
              <a:t>of</a:t>
            </a:r>
            <a:r>
              <a:rPr lang="nb-NO" dirty="0"/>
              <a:t> </a:t>
            </a:r>
            <a:r>
              <a:rPr lang="nb-NO" dirty="0" err="1"/>
              <a:t>language</a:t>
            </a:r>
            <a:r>
              <a:rPr lang="nb-NO" dirty="0"/>
              <a:t> – </a:t>
            </a:r>
            <a:r>
              <a:rPr lang="nb-NO" dirty="0" err="1"/>
              <a:t>official</a:t>
            </a:r>
            <a:r>
              <a:rPr lang="nb-NO" dirty="0"/>
              <a:t> </a:t>
            </a:r>
            <a:r>
              <a:rPr lang="nb-NO" dirty="0" err="1"/>
              <a:t>texts</a:t>
            </a:r>
            <a:endParaRPr lang="nb-NO" dirty="0"/>
          </a:p>
        </p:txBody>
      </p:sp>
      <p:sp>
        <p:nvSpPr>
          <p:cNvPr id="3" name="Plassholder for innhold 2">
            <a:extLst>
              <a:ext uri="{FF2B5EF4-FFF2-40B4-BE49-F238E27FC236}">
                <a16:creationId xmlns:a16="http://schemas.microsoft.com/office/drawing/2014/main" xmlns="" id="{7E9B65B2-7174-C19B-870D-F98542EBBE21}"/>
              </a:ext>
            </a:extLst>
          </p:cNvPr>
          <p:cNvSpPr>
            <a:spLocks noGrp="1"/>
          </p:cNvSpPr>
          <p:nvPr>
            <p:ph idx="1"/>
          </p:nvPr>
        </p:nvSpPr>
        <p:spPr>
          <a:xfrm>
            <a:off x="1371599" y="1818526"/>
            <a:ext cx="9950522" cy="4736386"/>
          </a:xfrm>
        </p:spPr>
        <p:txBody>
          <a:bodyPr>
            <a:normAutofit lnSpcReduction="10000"/>
          </a:bodyPr>
          <a:lstStyle/>
          <a:p>
            <a:r>
              <a:rPr lang="en-US" sz="2400" b="0" i="0" dirty="0">
                <a:solidFill>
                  <a:srgbClr val="374151"/>
                </a:solidFill>
                <a:effectLst/>
                <a:latin typeface="Söhne"/>
              </a:rPr>
              <a:t>An official text from authorities refers to documents or statements released by government agencies, institutions, or other authoritative bodies.</a:t>
            </a:r>
          </a:p>
          <a:p>
            <a:r>
              <a:rPr lang="en-US" sz="2400" b="0" i="0" dirty="0">
                <a:solidFill>
                  <a:srgbClr val="374151"/>
                </a:solidFill>
                <a:effectLst/>
                <a:latin typeface="Söhne"/>
              </a:rPr>
              <a:t> These texts are typically written in formal language and are designed to provide accurate and reliable information to the public. They are often subject to legal scrutiny and may contain technical jargon or specialized terminology</a:t>
            </a:r>
          </a:p>
          <a:p>
            <a:r>
              <a:rPr lang="en-US" sz="2400" dirty="0">
                <a:solidFill>
                  <a:srgbClr val="374151"/>
                </a:solidFill>
                <a:latin typeface="Söhne"/>
              </a:rPr>
              <a:t>What kind of expectations would you have for language in this kind of texts? Consider the following:</a:t>
            </a:r>
          </a:p>
          <a:p>
            <a:pPr marL="0" indent="0">
              <a:buNone/>
            </a:pPr>
            <a:r>
              <a:rPr lang="en-US" sz="2400" dirty="0">
                <a:solidFill>
                  <a:srgbClr val="374151"/>
                </a:solidFill>
                <a:latin typeface="Söhne"/>
              </a:rPr>
              <a:t>			Formal/informal</a:t>
            </a:r>
          </a:p>
          <a:p>
            <a:pPr marL="0" indent="0">
              <a:buNone/>
            </a:pPr>
            <a:r>
              <a:rPr lang="en-US" sz="2400" dirty="0">
                <a:solidFill>
                  <a:srgbClr val="374151"/>
                </a:solidFill>
                <a:latin typeface="Söhne"/>
              </a:rPr>
              <a:t>			Correct spelling and grammar</a:t>
            </a:r>
          </a:p>
          <a:p>
            <a:pPr marL="0" indent="0">
              <a:buNone/>
            </a:pPr>
            <a:r>
              <a:rPr lang="en-US" sz="2400" dirty="0">
                <a:solidFill>
                  <a:srgbClr val="374151"/>
                </a:solidFill>
                <a:latin typeface="Söhne"/>
              </a:rPr>
              <a:t>			Vocabulary  </a:t>
            </a:r>
            <a:endParaRPr lang="nb-NO" sz="2400" dirty="0"/>
          </a:p>
        </p:txBody>
      </p:sp>
    </p:spTree>
    <p:extLst>
      <p:ext uri="{BB962C8B-B14F-4D97-AF65-F5344CB8AC3E}">
        <p14:creationId xmlns:p14="http://schemas.microsoft.com/office/powerpoint/2010/main" val="1973685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xmlns="" id="{517DC999-FD94-892F-3B5D-27254E30011E}"/>
              </a:ext>
            </a:extLst>
          </p:cNvPr>
          <p:cNvSpPr>
            <a:spLocks noGrp="1"/>
          </p:cNvSpPr>
          <p:nvPr>
            <p:ph idx="1"/>
          </p:nvPr>
        </p:nvSpPr>
        <p:spPr>
          <a:xfrm>
            <a:off x="1335640" y="801384"/>
            <a:ext cx="9637160" cy="2147299"/>
          </a:xfrm>
        </p:spPr>
        <p:txBody>
          <a:bodyPr>
            <a:normAutofit/>
          </a:bodyPr>
          <a:lstStyle/>
          <a:p>
            <a:pPr marL="0" indent="0">
              <a:buNone/>
            </a:pPr>
            <a:r>
              <a:rPr lang="en-US" sz="3200" b="0" i="0" dirty="0">
                <a:solidFill>
                  <a:srgbClr val="374151"/>
                </a:solidFill>
                <a:effectLst/>
                <a:latin typeface="Söhne"/>
              </a:rPr>
              <a:t>"According to the Oslo City Code of Conduct, bicycles are not allowed on pedestrian lanes. Cyclists must use designated cycling lanes or ride on the road. Failure to comply may result in a fine."</a:t>
            </a:r>
            <a:endParaRPr lang="nb-NO" sz="3200" dirty="0"/>
          </a:p>
        </p:txBody>
      </p:sp>
      <p:pic>
        <p:nvPicPr>
          <p:cNvPr id="5" name="Grafikk 4" descr="Sykling">
            <a:extLst>
              <a:ext uri="{FF2B5EF4-FFF2-40B4-BE49-F238E27FC236}">
                <a16:creationId xmlns:a16="http://schemas.microsoft.com/office/drawing/2014/main" xmlns="" id="{80E644AE-2BA0-1AEC-4E3D-155FC30461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077129" y="3341670"/>
            <a:ext cx="4037742" cy="3084816"/>
          </a:xfrm>
          <a:prstGeom prst="rect">
            <a:avLst/>
          </a:prstGeom>
        </p:spPr>
      </p:pic>
    </p:spTree>
    <p:extLst>
      <p:ext uri="{BB962C8B-B14F-4D97-AF65-F5344CB8AC3E}">
        <p14:creationId xmlns:p14="http://schemas.microsoft.com/office/powerpoint/2010/main" val="2821440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DDB9104E-7FB2-C152-45A8-9772490BDB48}"/>
              </a:ext>
            </a:extLst>
          </p:cNvPr>
          <p:cNvSpPr>
            <a:spLocks noGrp="1"/>
          </p:cNvSpPr>
          <p:nvPr>
            <p:ph type="title"/>
          </p:nvPr>
        </p:nvSpPr>
        <p:spPr/>
        <p:txBody>
          <a:bodyPr/>
          <a:lstStyle/>
          <a:p>
            <a:pPr algn="ctr"/>
            <a:r>
              <a:rPr lang="nb-NO" dirty="0">
                <a:latin typeface="Söhne"/>
              </a:rPr>
              <a:t>How to </a:t>
            </a:r>
            <a:r>
              <a:rPr lang="nb-NO" dirty="0" err="1">
                <a:latin typeface="Söhne"/>
              </a:rPr>
              <a:t>get</a:t>
            </a:r>
            <a:r>
              <a:rPr lang="nb-NO" dirty="0">
                <a:latin typeface="Söhne"/>
              </a:rPr>
              <a:t> </a:t>
            </a:r>
            <a:r>
              <a:rPr lang="nb-NO" dirty="0" err="1">
                <a:latin typeface="Söhne"/>
              </a:rPr>
              <a:t>started</a:t>
            </a:r>
            <a:r>
              <a:rPr lang="nb-NO" dirty="0">
                <a:latin typeface="Söhne"/>
              </a:rPr>
              <a:t> - </a:t>
            </a:r>
            <a:r>
              <a:rPr lang="nb-NO" dirty="0" err="1">
                <a:latin typeface="Söhne"/>
              </a:rPr>
              <a:t>short</a:t>
            </a:r>
            <a:r>
              <a:rPr lang="nb-NO" dirty="0">
                <a:latin typeface="Söhne"/>
              </a:rPr>
              <a:t> form </a:t>
            </a:r>
            <a:br>
              <a:rPr lang="nb-NO" dirty="0">
                <a:latin typeface="Söhne"/>
              </a:rPr>
            </a:br>
            <a:r>
              <a:rPr lang="nb-NO" dirty="0" err="1">
                <a:latin typeface="Söhne"/>
              </a:rPr>
              <a:t>Invitation</a:t>
            </a:r>
            <a:endParaRPr lang="nb-NO" dirty="0">
              <a:latin typeface="Söhne"/>
            </a:endParaRPr>
          </a:p>
        </p:txBody>
      </p:sp>
      <p:sp>
        <p:nvSpPr>
          <p:cNvPr id="3" name="Plassholder for innhold 2">
            <a:extLst>
              <a:ext uri="{FF2B5EF4-FFF2-40B4-BE49-F238E27FC236}">
                <a16:creationId xmlns:a16="http://schemas.microsoft.com/office/drawing/2014/main" xmlns="" id="{8685C9A5-D851-1311-7FE6-E62B07265D9C}"/>
              </a:ext>
            </a:extLst>
          </p:cNvPr>
          <p:cNvSpPr>
            <a:spLocks noGrp="1"/>
          </p:cNvSpPr>
          <p:nvPr>
            <p:ph idx="1"/>
          </p:nvPr>
        </p:nvSpPr>
        <p:spPr>
          <a:xfrm>
            <a:off x="1371600" y="1982912"/>
            <a:ext cx="9601200" cy="4756935"/>
          </a:xfrm>
        </p:spPr>
        <p:txBody>
          <a:bodyPr>
            <a:normAutofit fontScale="92500" lnSpcReduction="20000"/>
          </a:bodyPr>
          <a:lstStyle/>
          <a:p>
            <a:r>
              <a:rPr lang="nb-NO" sz="2600" dirty="0" err="1">
                <a:latin typeface="Söhne"/>
              </a:rPr>
              <a:t>When</a:t>
            </a:r>
            <a:r>
              <a:rPr lang="nb-NO" sz="2600" dirty="0">
                <a:latin typeface="Söhne"/>
              </a:rPr>
              <a:t> </a:t>
            </a:r>
            <a:r>
              <a:rPr lang="nb-NO" sz="2600" dirty="0" err="1">
                <a:latin typeface="Söhne"/>
              </a:rPr>
              <a:t>you</a:t>
            </a:r>
            <a:r>
              <a:rPr lang="nb-NO" sz="2600" dirty="0">
                <a:latin typeface="Söhne"/>
              </a:rPr>
              <a:t> </a:t>
            </a:r>
            <a:r>
              <a:rPr lang="nb-NO" sz="2600" dirty="0" err="1">
                <a:latin typeface="Söhne"/>
              </a:rPr>
              <a:t>write</a:t>
            </a:r>
            <a:r>
              <a:rPr lang="nb-NO" sz="2600" dirty="0">
                <a:latin typeface="Söhne"/>
              </a:rPr>
              <a:t> an </a:t>
            </a:r>
            <a:r>
              <a:rPr lang="nb-NO" sz="2600" dirty="0" err="1">
                <a:latin typeface="Söhne"/>
              </a:rPr>
              <a:t>invitation</a:t>
            </a:r>
            <a:r>
              <a:rPr lang="nb-NO" sz="2600" dirty="0">
                <a:latin typeface="Söhne"/>
              </a:rPr>
              <a:t>, </a:t>
            </a:r>
            <a:r>
              <a:rPr lang="nb-NO" sz="2600" dirty="0" err="1">
                <a:latin typeface="Söhne"/>
              </a:rPr>
              <a:t>think</a:t>
            </a:r>
            <a:r>
              <a:rPr lang="nb-NO" sz="2600" dirty="0">
                <a:latin typeface="Söhne"/>
              </a:rPr>
              <a:t> </a:t>
            </a:r>
            <a:r>
              <a:rPr lang="nb-NO" sz="2600" dirty="0" err="1">
                <a:latin typeface="Söhne"/>
              </a:rPr>
              <a:t>about</a:t>
            </a:r>
            <a:r>
              <a:rPr lang="nb-NO" sz="2600" dirty="0">
                <a:latin typeface="Söhne"/>
              </a:rPr>
              <a:t> </a:t>
            </a:r>
            <a:r>
              <a:rPr lang="nb-NO" sz="2600" dirty="0" err="1">
                <a:latin typeface="Söhne"/>
              </a:rPr>
              <a:t>the</a:t>
            </a:r>
            <a:r>
              <a:rPr lang="nb-NO" sz="2600" dirty="0">
                <a:latin typeface="Söhne"/>
              </a:rPr>
              <a:t> </a:t>
            </a:r>
            <a:r>
              <a:rPr lang="nb-NO" sz="2600" dirty="0" err="1">
                <a:latin typeface="Söhne"/>
              </a:rPr>
              <a:t>following</a:t>
            </a:r>
            <a:r>
              <a:rPr lang="nb-NO" sz="2600" dirty="0">
                <a:latin typeface="Söhne"/>
              </a:rPr>
              <a:t> questions:</a:t>
            </a:r>
          </a:p>
          <a:p>
            <a:pPr marL="0" indent="0">
              <a:buNone/>
            </a:pPr>
            <a:endParaRPr lang="nb-NO" sz="2600" dirty="0">
              <a:latin typeface="Söhne"/>
            </a:endParaRPr>
          </a:p>
          <a:p>
            <a:pPr marL="0" indent="0">
              <a:buNone/>
            </a:pPr>
            <a:r>
              <a:rPr lang="nb-NO" sz="2600" dirty="0">
                <a:latin typeface="Söhne"/>
              </a:rPr>
              <a:t>		- </a:t>
            </a:r>
            <a:r>
              <a:rPr lang="nb-NO" sz="2600" dirty="0" err="1">
                <a:latin typeface="Söhne"/>
              </a:rPr>
              <a:t>What</a:t>
            </a:r>
            <a:r>
              <a:rPr lang="nb-NO" sz="2600" dirty="0">
                <a:latin typeface="Söhne"/>
              </a:rPr>
              <a:t> is </a:t>
            </a:r>
            <a:r>
              <a:rPr lang="nb-NO" sz="2600" dirty="0" err="1">
                <a:latin typeface="Söhne"/>
              </a:rPr>
              <a:t>the</a:t>
            </a:r>
            <a:r>
              <a:rPr lang="nb-NO" sz="2600" dirty="0">
                <a:latin typeface="Söhne"/>
              </a:rPr>
              <a:t> </a:t>
            </a:r>
            <a:r>
              <a:rPr lang="nb-NO" sz="2600" dirty="0" err="1">
                <a:latin typeface="Söhne"/>
              </a:rPr>
              <a:t>activity</a:t>
            </a:r>
            <a:r>
              <a:rPr lang="nb-NO" sz="2600" dirty="0">
                <a:latin typeface="Söhne"/>
              </a:rPr>
              <a:t>?</a:t>
            </a:r>
          </a:p>
          <a:p>
            <a:pPr marL="0" indent="0">
              <a:buNone/>
            </a:pPr>
            <a:r>
              <a:rPr lang="nb-NO" sz="2600" dirty="0">
                <a:latin typeface="Söhne"/>
              </a:rPr>
              <a:t>		- Who is </a:t>
            </a:r>
            <a:r>
              <a:rPr lang="nb-NO" sz="2600" dirty="0" err="1">
                <a:latin typeface="Söhne"/>
              </a:rPr>
              <a:t>the</a:t>
            </a:r>
            <a:r>
              <a:rPr lang="nb-NO" sz="2600" dirty="0">
                <a:latin typeface="Söhne"/>
              </a:rPr>
              <a:t> </a:t>
            </a:r>
            <a:r>
              <a:rPr lang="nb-NO" sz="2600" dirty="0" err="1">
                <a:latin typeface="Söhne"/>
              </a:rPr>
              <a:t>invitation</a:t>
            </a:r>
            <a:r>
              <a:rPr lang="nb-NO" sz="2600" dirty="0">
                <a:latin typeface="Söhne"/>
              </a:rPr>
              <a:t> for, </a:t>
            </a:r>
            <a:r>
              <a:rPr lang="nb-NO" sz="2600" dirty="0" err="1">
                <a:latin typeface="Söhne"/>
              </a:rPr>
              <a:t>who</a:t>
            </a:r>
            <a:r>
              <a:rPr lang="nb-NO" sz="2600" dirty="0">
                <a:latin typeface="Söhne"/>
              </a:rPr>
              <a:t> is </a:t>
            </a:r>
            <a:r>
              <a:rPr lang="nb-NO" sz="2600" dirty="0" err="1">
                <a:latin typeface="Söhne"/>
              </a:rPr>
              <a:t>the</a:t>
            </a:r>
            <a:r>
              <a:rPr lang="nb-NO" sz="2600" dirty="0">
                <a:latin typeface="Söhne"/>
              </a:rPr>
              <a:t> </a:t>
            </a:r>
            <a:r>
              <a:rPr lang="nb-NO" sz="2600" dirty="0" err="1">
                <a:latin typeface="Söhne"/>
              </a:rPr>
              <a:t>reader</a:t>
            </a:r>
            <a:r>
              <a:rPr lang="nb-NO" sz="2600" dirty="0">
                <a:latin typeface="Söhne"/>
              </a:rPr>
              <a:t>?</a:t>
            </a:r>
          </a:p>
          <a:p>
            <a:pPr marL="0" indent="0">
              <a:buNone/>
            </a:pPr>
            <a:r>
              <a:rPr lang="nb-NO" sz="2600" dirty="0">
                <a:latin typeface="Söhne"/>
              </a:rPr>
              <a:t>		- </a:t>
            </a:r>
            <a:r>
              <a:rPr lang="nb-NO" sz="2600" dirty="0" err="1">
                <a:latin typeface="Söhne"/>
              </a:rPr>
              <a:t>When</a:t>
            </a:r>
            <a:r>
              <a:rPr lang="nb-NO" sz="2600" dirty="0">
                <a:latin typeface="Söhne"/>
              </a:rPr>
              <a:t> and </a:t>
            </a:r>
            <a:r>
              <a:rPr lang="nb-NO" sz="2600" dirty="0" err="1">
                <a:latin typeface="Söhne"/>
              </a:rPr>
              <a:t>where</a:t>
            </a:r>
            <a:r>
              <a:rPr lang="nb-NO" sz="2600" dirty="0">
                <a:latin typeface="Söhne"/>
              </a:rPr>
              <a:t> </a:t>
            </a:r>
            <a:r>
              <a:rPr lang="nb-NO" sz="2600" dirty="0" err="1">
                <a:latin typeface="Söhne"/>
              </a:rPr>
              <a:t>does</a:t>
            </a:r>
            <a:r>
              <a:rPr lang="nb-NO" sz="2600" dirty="0">
                <a:latin typeface="Söhne"/>
              </a:rPr>
              <a:t> </a:t>
            </a:r>
            <a:r>
              <a:rPr lang="nb-NO" sz="2600" dirty="0" err="1">
                <a:latin typeface="Söhne"/>
              </a:rPr>
              <a:t>the</a:t>
            </a:r>
            <a:r>
              <a:rPr lang="nb-NO" sz="2600" dirty="0">
                <a:latin typeface="Söhne"/>
              </a:rPr>
              <a:t> </a:t>
            </a:r>
            <a:r>
              <a:rPr lang="nb-NO" sz="2600" dirty="0" err="1">
                <a:latin typeface="Söhne"/>
              </a:rPr>
              <a:t>activity</a:t>
            </a:r>
            <a:r>
              <a:rPr lang="nb-NO" sz="2600" dirty="0">
                <a:latin typeface="Söhne"/>
              </a:rPr>
              <a:t> </a:t>
            </a:r>
            <a:r>
              <a:rPr lang="nb-NO" sz="2600" dirty="0" err="1">
                <a:latin typeface="Söhne"/>
              </a:rPr>
              <a:t>take</a:t>
            </a:r>
            <a:r>
              <a:rPr lang="nb-NO" sz="2600" dirty="0">
                <a:latin typeface="Söhne"/>
              </a:rPr>
              <a:t> </a:t>
            </a:r>
            <a:r>
              <a:rPr lang="nb-NO" sz="2600" dirty="0" err="1">
                <a:latin typeface="Söhne"/>
              </a:rPr>
              <a:t>place</a:t>
            </a:r>
            <a:r>
              <a:rPr lang="nb-NO" sz="2600" dirty="0">
                <a:latin typeface="Söhne"/>
              </a:rPr>
              <a:t>?</a:t>
            </a:r>
          </a:p>
          <a:p>
            <a:pPr marL="0" indent="0">
              <a:buNone/>
            </a:pPr>
            <a:r>
              <a:rPr lang="nb-NO" sz="2600" dirty="0">
                <a:latin typeface="Söhne"/>
              </a:rPr>
              <a:t>		- How do </a:t>
            </a:r>
            <a:r>
              <a:rPr lang="nb-NO" sz="2600" dirty="0" err="1">
                <a:latin typeface="Söhne"/>
              </a:rPr>
              <a:t>you</a:t>
            </a:r>
            <a:r>
              <a:rPr lang="nb-NO" sz="2600" dirty="0">
                <a:latin typeface="Söhne"/>
              </a:rPr>
              <a:t> </a:t>
            </a:r>
            <a:r>
              <a:rPr lang="nb-NO" sz="2600" dirty="0" err="1">
                <a:latin typeface="Söhne"/>
              </a:rPr>
              <a:t>want</a:t>
            </a:r>
            <a:r>
              <a:rPr lang="nb-NO" sz="2600" dirty="0">
                <a:latin typeface="Söhne"/>
              </a:rPr>
              <a:t> </a:t>
            </a:r>
            <a:r>
              <a:rPr lang="nb-NO" sz="2600" dirty="0" err="1">
                <a:latin typeface="Söhne"/>
              </a:rPr>
              <a:t>the</a:t>
            </a:r>
            <a:r>
              <a:rPr lang="nb-NO" sz="2600" dirty="0">
                <a:latin typeface="Söhne"/>
              </a:rPr>
              <a:t> </a:t>
            </a:r>
            <a:r>
              <a:rPr lang="nb-NO" sz="2600" dirty="0" err="1">
                <a:latin typeface="Söhne"/>
              </a:rPr>
              <a:t>invitees</a:t>
            </a:r>
            <a:r>
              <a:rPr lang="nb-NO" sz="2600" dirty="0">
                <a:latin typeface="Söhne"/>
              </a:rPr>
              <a:t> to </a:t>
            </a:r>
            <a:r>
              <a:rPr lang="nb-NO" sz="2600" dirty="0" err="1">
                <a:latin typeface="Söhne"/>
              </a:rPr>
              <a:t>contact</a:t>
            </a:r>
            <a:r>
              <a:rPr lang="nb-NO" sz="2600" dirty="0">
                <a:latin typeface="Söhne"/>
              </a:rPr>
              <a:t> </a:t>
            </a:r>
            <a:r>
              <a:rPr lang="nb-NO" sz="2600" dirty="0" err="1">
                <a:latin typeface="Söhne"/>
              </a:rPr>
              <a:t>you</a:t>
            </a:r>
            <a:r>
              <a:rPr lang="nb-NO" sz="2600" dirty="0">
                <a:latin typeface="Söhne"/>
              </a:rPr>
              <a:t>?</a:t>
            </a:r>
          </a:p>
          <a:p>
            <a:pPr marL="0" indent="0">
              <a:buNone/>
            </a:pPr>
            <a:r>
              <a:rPr lang="nb-NO" sz="2600" dirty="0">
                <a:latin typeface="Söhne"/>
              </a:rPr>
              <a:t>		- Is </a:t>
            </a:r>
            <a:r>
              <a:rPr lang="nb-NO" sz="2600" dirty="0" err="1">
                <a:latin typeface="Söhne"/>
              </a:rPr>
              <a:t>the</a:t>
            </a:r>
            <a:r>
              <a:rPr lang="nb-NO" sz="2600" dirty="0">
                <a:latin typeface="Söhne"/>
              </a:rPr>
              <a:t> </a:t>
            </a:r>
            <a:r>
              <a:rPr lang="nb-NO" sz="2600" dirty="0" err="1">
                <a:latin typeface="Söhne"/>
              </a:rPr>
              <a:t>invitation</a:t>
            </a:r>
            <a:r>
              <a:rPr lang="nb-NO" sz="2600" dirty="0">
                <a:latin typeface="Söhne"/>
              </a:rPr>
              <a:t> personal (e-mail </a:t>
            </a:r>
            <a:r>
              <a:rPr lang="nb-NO" sz="2600" dirty="0" err="1">
                <a:latin typeface="Söhne"/>
              </a:rPr>
              <a:t>attachment</a:t>
            </a:r>
            <a:r>
              <a:rPr lang="nb-NO" sz="2600" dirty="0">
                <a:latin typeface="Söhne"/>
              </a:rPr>
              <a:t>, </a:t>
            </a:r>
            <a:r>
              <a:rPr lang="nb-NO" sz="2600" dirty="0" err="1">
                <a:latin typeface="Söhne"/>
              </a:rPr>
              <a:t>text</a:t>
            </a:r>
            <a:r>
              <a:rPr lang="nb-NO" sz="2600" dirty="0">
                <a:latin typeface="Söhne"/>
              </a:rPr>
              <a:t> </a:t>
            </a:r>
            <a:r>
              <a:rPr lang="nb-NO" sz="2600" dirty="0" err="1">
                <a:latin typeface="Söhne"/>
              </a:rPr>
              <a:t>message</a:t>
            </a:r>
            <a:r>
              <a:rPr lang="nb-NO" sz="2600" dirty="0">
                <a:latin typeface="Söhne"/>
              </a:rPr>
              <a:t>, 		letter) or </a:t>
            </a:r>
            <a:r>
              <a:rPr lang="nb-NO" sz="2600" dirty="0" err="1">
                <a:latin typeface="Söhne"/>
              </a:rPr>
              <a:t>public</a:t>
            </a:r>
            <a:r>
              <a:rPr lang="nb-NO" sz="2600" dirty="0">
                <a:latin typeface="Söhne"/>
              </a:rPr>
              <a:t> (Facebook </a:t>
            </a:r>
            <a:r>
              <a:rPr lang="nb-NO" sz="2600" dirty="0" err="1">
                <a:latin typeface="Söhne"/>
              </a:rPr>
              <a:t>event</a:t>
            </a:r>
            <a:r>
              <a:rPr lang="nb-NO" sz="2600" dirty="0">
                <a:latin typeface="Söhne"/>
              </a:rPr>
              <a:t>, </a:t>
            </a:r>
            <a:r>
              <a:rPr lang="nb-NO" sz="2600" dirty="0" err="1">
                <a:latin typeface="Söhne"/>
              </a:rPr>
              <a:t>information</a:t>
            </a:r>
            <a:r>
              <a:rPr lang="nb-NO" sz="2600" dirty="0">
                <a:latin typeface="Söhne"/>
              </a:rPr>
              <a:t> </a:t>
            </a:r>
            <a:r>
              <a:rPr lang="nb-NO" sz="2600" dirty="0" err="1">
                <a:latin typeface="Söhne"/>
              </a:rPr>
              <a:t>board</a:t>
            </a:r>
            <a:r>
              <a:rPr lang="nb-NO" sz="2600" dirty="0">
                <a:latin typeface="Söhne"/>
              </a:rPr>
              <a:t> at </a:t>
            </a:r>
            <a:r>
              <a:rPr lang="nb-NO" sz="2600" dirty="0" err="1">
                <a:latin typeface="Söhne"/>
              </a:rPr>
              <a:t>the</a:t>
            </a:r>
            <a:r>
              <a:rPr lang="nb-NO" sz="2600" dirty="0">
                <a:latin typeface="Söhne"/>
              </a:rPr>
              <a:t> 			</a:t>
            </a:r>
            <a:r>
              <a:rPr lang="nb-NO" sz="2600" dirty="0" err="1">
                <a:latin typeface="Söhne"/>
              </a:rPr>
              <a:t>coffee</a:t>
            </a:r>
            <a:r>
              <a:rPr lang="nb-NO" sz="2600" dirty="0">
                <a:latin typeface="Söhne"/>
              </a:rPr>
              <a:t> 	</a:t>
            </a:r>
            <a:r>
              <a:rPr lang="nb-NO" sz="2600" dirty="0" err="1">
                <a:latin typeface="Söhne"/>
              </a:rPr>
              <a:t>room</a:t>
            </a:r>
            <a:r>
              <a:rPr lang="nb-NO" sz="2600" dirty="0">
                <a:latin typeface="Söhne"/>
              </a:rPr>
              <a:t>)?</a:t>
            </a:r>
          </a:p>
          <a:p>
            <a:pPr marL="0" indent="0">
              <a:buNone/>
            </a:pPr>
            <a:r>
              <a:rPr lang="nb-NO" sz="2600" dirty="0">
                <a:latin typeface="Söhne"/>
              </a:rPr>
              <a:t>		- Do </a:t>
            </a:r>
            <a:r>
              <a:rPr lang="nb-NO" sz="2600" dirty="0" err="1">
                <a:latin typeface="Söhne"/>
              </a:rPr>
              <a:t>you</a:t>
            </a:r>
            <a:r>
              <a:rPr lang="nb-NO" sz="2600" dirty="0">
                <a:latin typeface="Söhne"/>
              </a:rPr>
              <a:t> </a:t>
            </a:r>
            <a:r>
              <a:rPr lang="nb-NO" sz="2600" dirty="0" err="1">
                <a:latin typeface="Söhne"/>
              </a:rPr>
              <a:t>expect</a:t>
            </a:r>
            <a:r>
              <a:rPr lang="nb-NO" sz="2600" dirty="0">
                <a:latin typeface="Söhne"/>
              </a:rPr>
              <a:t> an </a:t>
            </a:r>
            <a:r>
              <a:rPr lang="nb-NO" sz="2600" dirty="0" err="1">
                <a:latin typeface="Söhne"/>
              </a:rPr>
              <a:t>answer</a:t>
            </a:r>
            <a:r>
              <a:rPr lang="nb-NO" sz="2600" dirty="0">
                <a:latin typeface="Söhne"/>
              </a:rPr>
              <a:t> from </a:t>
            </a:r>
            <a:r>
              <a:rPr lang="nb-NO" sz="2600" dirty="0" err="1">
                <a:latin typeface="Söhne"/>
              </a:rPr>
              <a:t>the</a:t>
            </a:r>
            <a:r>
              <a:rPr lang="nb-NO" sz="2600" dirty="0">
                <a:latin typeface="Söhne"/>
              </a:rPr>
              <a:t> </a:t>
            </a:r>
            <a:r>
              <a:rPr lang="nb-NO" sz="2600" dirty="0" err="1">
                <a:latin typeface="Söhne"/>
              </a:rPr>
              <a:t>invitees</a:t>
            </a:r>
            <a:r>
              <a:rPr lang="nb-NO" sz="2600" dirty="0">
                <a:latin typeface="Söhne"/>
              </a:rPr>
              <a:t>?</a:t>
            </a:r>
          </a:p>
          <a:p>
            <a:pPr marL="0" indent="0">
              <a:buNone/>
            </a:pPr>
            <a:endParaRPr lang="nb-NO" sz="2600" dirty="0">
              <a:latin typeface="Söhne"/>
            </a:endParaRPr>
          </a:p>
          <a:p>
            <a:pPr marL="0" indent="0">
              <a:buNone/>
            </a:pPr>
            <a:r>
              <a:rPr lang="nb-NO" sz="2600" dirty="0">
                <a:latin typeface="Söhne"/>
              </a:rPr>
              <a:t>See </a:t>
            </a:r>
            <a:r>
              <a:rPr lang="nb-NO" sz="2600" dirty="0" err="1">
                <a:latin typeface="Söhne"/>
              </a:rPr>
              <a:t>examples</a:t>
            </a:r>
            <a:r>
              <a:rPr lang="nb-NO" sz="2600" dirty="0">
                <a:latin typeface="Söhne"/>
              </a:rPr>
              <a:t> </a:t>
            </a:r>
            <a:r>
              <a:rPr lang="nb-NO" sz="2600" dirty="0" err="1">
                <a:latin typeface="Söhne"/>
              </a:rPr>
              <a:t>of</a:t>
            </a:r>
            <a:r>
              <a:rPr lang="nb-NO" sz="2600" dirty="0">
                <a:latin typeface="Söhne"/>
              </a:rPr>
              <a:t> </a:t>
            </a:r>
            <a:r>
              <a:rPr lang="nb-NO" sz="2600" dirty="0" err="1">
                <a:latin typeface="Söhne"/>
              </a:rPr>
              <a:t>short</a:t>
            </a:r>
            <a:r>
              <a:rPr lang="nb-NO" sz="2600" dirty="0">
                <a:latin typeface="Söhne"/>
              </a:rPr>
              <a:t> </a:t>
            </a:r>
            <a:r>
              <a:rPr lang="nb-NO" sz="2600" dirty="0" err="1">
                <a:latin typeface="Söhne"/>
              </a:rPr>
              <a:t>invitations</a:t>
            </a:r>
            <a:r>
              <a:rPr lang="nb-NO" sz="2600" dirty="0">
                <a:latin typeface="Söhne"/>
              </a:rPr>
              <a:t> </a:t>
            </a:r>
            <a:r>
              <a:rPr lang="nb-NO" sz="2600" dirty="0" err="1">
                <a:latin typeface="Söhne"/>
              </a:rPr>
              <a:t>on</a:t>
            </a:r>
            <a:r>
              <a:rPr lang="nb-NO" sz="2600" dirty="0">
                <a:latin typeface="Söhne"/>
              </a:rPr>
              <a:t> </a:t>
            </a:r>
            <a:r>
              <a:rPr lang="nb-NO" sz="2600" dirty="0" err="1">
                <a:latin typeface="Söhne"/>
              </a:rPr>
              <a:t>the</a:t>
            </a:r>
            <a:r>
              <a:rPr lang="nb-NO" sz="2600" dirty="0">
                <a:latin typeface="Söhne"/>
              </a:rPr>
              <a:t> </a:t>
            </a:r>
            <a:r>
              <a:rPr lang="nb-NO" sz="2600" dirty="0" err="1">
                <a:latin typeface="Söhne"/>
              </a:rPr>
              <a:t>next</a:t>
            </a:r>
            <a:r>
              <a:rPr lang="nb-NO" sz="2600" dirty="0">
                <a:latin typeface="Söhne"/>
              </a:rPr>
              <a:t> </a:t>
            </a:r>
            <a:r>
              <a:rPr lang="nb-NO" sz="2600" dirty="0" err="1">
                <a:latin typeface="Söhne"/>
              </a:rPr>
              <a:t>page</a:t>
            </a:r>
            <a:endParaRPr lang="nb-NO" sz="2600" dirty="0">
              <a:latin typeface="Söhne"/>
            </a:endParaRPr>
          </a:p>
          <a:p>
            <a:pPr marL="0" indent="0">
              <a:buNone/>
            </a:pPr>
            <a:endParaRPr lang="nb-NO" dirty="0"/>
          </a:p>
        </p:txBody>
      </p:sp>
    </p:spTree>
    <p:extLst>
      <p:ext uri="{BB962C8B-B14F-4D97-AF65-F5344CB8AC3E}">
        <p14:creationId xmlns:p14="http://schemas.microsoft.com/office/powerpoint/2010/main" val="377474455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9db9a72-f5b5-46b3-9d03-5ead294b5174">
      <Terms xmlns="http://schemas.microsoft.com/office/infopath/2007/PartnerControls"/>
    </lcf76f155ced4ddcb4097134ff3c332f>
    <TaxCatchAll xmlns="e121dbf0-d4b1-48b5-bc96-32c700c4e89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F3D719707AEBB429ED0B64A3E8CDB79" ma:contentTypeVersion="15" ma:contentTypeDescription="Create a new document." ma:contentTypeScope="" ma:versionID="38a2fa6898174f65b50754895072f0e3">
  <xsd:schema xmlns:xsd="http://www.w3.org/2001/XMLSchema" xmlns:xs="http://www.w3.org/2001/XMLSchema" xmlns:p="http://schemas.microsoft.com/office/2006/metadata/properties" xmlns:ns2="e9db9a72-f5b5-46b3-9d03-5ead294b5174" xmlns:ns3="e121dbf0-d4b1-48b5-bc96-32c700c4e892" targetNamespace="http://schemas.microsoft.com/office/2006/metadata/properties" ma:root="true" ma:fieldsID="f0f55ca433f400ba94cf668559cb8028" ns2:_="" ns3:_="">
    <xsd:import namespace="e9db9a72-f5b5-46b3-9d03-5ead294b5174"/>
    <xsd:import namespace="e121dbf0-d4b1-48b5-bc96-32c700c4e89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db9a72-f5b5-46b3-9d03-5ead294b51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599d2947-5c47-4062-8a0c-865e5a40d8c7"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21dbf0-d4b1-48b5-bc96-32c700c4e892"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84000879-71fb-47cb-b3ca-f918f6d972c2}" ma:internalName="TaxCatchAll" ma:showField="CatchAllData" ma:web="e121dbf0-d4b1-48b5-bc96-32c700c4e892">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40D29F-143A-466D-A3B7-4DA0F7799453}">
  <ds:schemaRefs>
    <ds:schemaRef ds:uri="http://schemas.microsoft.com/office/2006/metadata/properties"/>
    <ds:schemaRef ds:uri="http://schemas.microsoft.com/office/infopath/2007/PartnerControls"/>
    <ds:schemaRef ds:uri="e9db9a72-f5b5-46b3-9d03-5ead294b5174"/>
    <ds:schemaRef ds:uri="e121dbf0-d4b1-48b5-bc96-32c700c4e892"/>
  </ds:schemaRefs>
</ds:datastoreItem>
</file>

<file path=customXml/itemProps2.xml><?xml version="1.0" encoding="utf-8"?>
<ds:datastoreItem xmlns:ds="http://schemas.openxmlformats.org/officeDocument/2006/customXml" ds:itemID="{825D23C2-B8F6-407C-B9DF-40F0C3F1CA16}">
  <ds:schemaRefs>
    <ds:schemaRef ds:uri="http://schemas.microsoft.com/sharepoint/v3/contenttype/forms"/>
  </ds:schemaRefs>
</ds:datastoreItem>
</file>

<file path=customXml/itemProps3.xml><?xml version="1.0" encoding="utf-8"?>
<ds:datastoreItem xmlns:ds="http://schemas.openxmlformats.org/officeDocument/2006/customXml" ds:itemID="{DD2F87A7-FC17-48AD-8FC0-373EE86879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9db9a72-f5b5-46b3-9d03-5ead294b5174"/>
    <ds:schemaRef ds:uri="e121dbf0-d4b1-48b5-bc96-32c700c4e8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Przycinanie</Template>
  <TotalTime>4629</TotalTime>
  <Words>4691</Words>
  <Application>Microsoft Office PowerPoint</Application>
  <PresentationFormat>Panoramiczny</PresentationFormat>
  <Paragraphs>286</Paragraphs>
  <Slides>50</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50</vt:i4>
      </vt:variant>
    </vt:vector>
  </HeadingPairs>
  <TitlesOfParts>
    <vt:vector size="58" baseType="lpstr">
      <vt:lpstr>Aharoni</vt:lpstr>
      <vt:lpstr>Arial</vt:lpstr>
      <vt:lpstr>Calibri</vt:lpstr>
      <vt:lpstr>Franklin Gothic Book</vt:lpstr>
      <vt:lpstr>Segoe UI</vt:lpstr>
      <vt:lpstr>Söhne</vt:lpstr>
      <vt:lpstr>Times New Roman</vt:lpstr>
      <vt:lpstr>Crop</vt:lpstr>
      <vt:lpstr>Prezentacja programu PowerPoint</vt:lpstr>
      <vt:lpstr>MODULE 1 – LANGUAGE IN DIFFERENT CONTEXTS</vt:lpstr>
      <vt:lpstr>Levels of language – social media</vt:lpstr>
      <vt:lpstr>Prezentacja programu PowerPoint</vt:lpstr>
      <vt:lpstr>Levels of language - news articles</vt:lpstr>
      <vt:lpstr>Prezentacja programu PowerPoint</vt:lpstr>
      <vt:lpstr>Levels of language – official texts</vt:lpstr>
      <vt:lpstr>Prezentacja programu PowerPoint</vt:lpstr>
      <vt:lpstr>How to get started - short form  Invitation</vt:lpstr>
      <vt:lpstr>Invitation to a public event</vt:lpstr>
      <vt:lpstr>Invitation to a private event</vt:lpstr>
      <vt:lpstr>How to get started – short form A meeting summary</vt:lpstr>
      <vt:lpstr>What should be included in a summary?</vt:lpstr>
      <vt:lpstr>Prezentacja programu PowerPoint</vt:lpstr>
      <vt:lpstr>Other short form texts</vt:lpstr>
      <vt:lpstr>MODULE 2 – CONTRACTS, GUIDELINES AND INSTRUCTIONS</vt:lpstr>
      <vt:lpstr>Word bank – a method for learning challenging vocabulary</vt:lpstr>
      <vt:lpstr>Word bank – how to get started:</vt:lpstr>
      <vt:lpstr>Writing an e-mail – good practises</vt:lpstr>
      <vt:lpstr>Prezentacja programu PowerPoint</vt:lpstr>
      <vt:lpstr>Prezentacja programu PowerPoint</vt:lpstr>
      <vt:lpstr>Prezentacja programu PowerPoint</vt:lpstr>
      <vt:lpstr>MODULE 3 – ACTIVE CITIZENSHIP</vt:lpstr>
      <vt:lpstr>Public sector</vt:lpstr>
      <vt:lpstr>Prezentacja programu PowerPoint</vt:lpstr>
      <vt:lpstr>Private sector</vt:lpstr>
      <vt:lpstr>Discuss:</vt:lpstr>
      <vt:lpstr>The third sector</vt:lpstr>
      <vt:lpstr>Discuss:</vt:lpstr>
      <vt:lpstr>Some useful phrases for formal written communication </vt:lpstr>
      <vt:lpstr>Prezentacja programu PowerPoint</vt:lpstr>
      <vt:lpstr>MODULE 4 – INFORMATION </vt:lpstr>
      <vt:lpstr>Expressing disagreement</vt:lpstr>
      <vt:lpstr>Prezentacja programu PowerPoint</vt:lpstr>
      <vt:lpstr>Verifying information</vt:lpstr>
      <vt:lpstr>Prezentacja programu PowerPoint</vt:lpstr>
      <vt:lpstr>Prezentacja programu PowerPoint</vt:lpstr>
      <vt:lpstr>MODULE 5 – PUBLIC SPEAKING AND WRITING </vt:lpstr>
      <vt:lpstr>Speech cards (note cards)</vt:lpstr>
      <vt:lpstr>Help, my cards are in wrong order!</vt:lpstr>
      <vt:lpstr>Speeches, presentations and body language</vt:lpstr>
      <vt:lpstr>Good use of body language:</vt:lpstr>
      <vt:lpstr>Bad use of body language:</vt:lpstr>
      <vt:lpstr>Before we start working on our final presentations, let’s discuss…</vt:lpstr>
      <vt:lpstr>How to get started – long form Opinion text</vt:lpstr>
      <vt:lpstr>How to construct an opinion text</vt:lpstr>
      <vt:lpstr>Prezentacja programu PowerPoint</vt:lpstr>
      <vt:lpstr>Opinion piece -  Are people 50+ a burden on society?</vt:lpstr>
      <vt:lpstr>Prezentacja programu PowerPoint</vt:lpstr>
      <vt:lpstr>Disclaimer: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KK 50+</dc:title>
  <dc:creator>Konto Microsoft</dc:creator>
  <cp:lastModifiedBy>dominik kubas</cp:lastModifiedBy>
  <cp:revision>161</cp:revision>
  <dcterms:created xsi:type="dcterms:W3CDTF">2022-02-23T14:27:45Z</dcterms:created>
  <dcterms:modified xsi:type="dcterms:W3CDTF">2023-09-15T12:16:08Z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0x010100AF3D719707AEBB429ED0B64A3E8CDB79</vt:lpwstr>
  </property>
</Properties>
</file>